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6" r:id="rId2"/>
    <p:sldMasterId id="2147484294" r:id="rId3"/>
    <p:sldMasterId id="2147484308" r:id="rId4"/>
  </p:sldMasterIdLst>
  <p:notesMasterIdLst>
    <p:notesMasterId r:id="rId36"/>
  </p:notesMasterIdLst>
  <p:handoutMasterIdLst>
    <p:handoutMasterId r:id="rId37"/>
  </p:handoutMasterIdLst>
  <p:sldIdLst>
    <p:sldId id="365" r:id="rId5"/>
    <p:sldId id="676" r:id="rId6"/>
    <p:sldId id="677" r:id="rId7"/>
    <p:sldId id="647" r:id="rId8"/>
    <p:sldId id="648" r:id="rId9"/>
    <p:sldId id="649" r:id="rId10"/>
    <p:sldId id="650" r:id="rId11"/>
    <p:sldId id="653" r:id="rId12"/>
    <p:sldId id="654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2" r:id="rId21"/>
    <p:sldId id="663" r:id="rId22"/>
    <p:sldId id="664" r:id="rId23"/>
    <p:sldId id="651" r:id="rId24"/>
    <p:sldId id="665" r:id="rId25"/>
    <p:sldId id="666" r:id="rId26"/>
    <p:sldId id="667" r:id="rId27"/>
    <p:sldId id="668" r:id="rId28"/>
    <p:sldId id="669" r:id="rId29"/>
    <p:sldId id="670" r:id="rId30"/>
    <p:sldId id="671" r:id="rId31"/>
    <p:sldId id="672" r:id="rId32"/>
    <p:sldId id="673" r:id="rId33"/>
    <p:sldId id="674" r:id="rId34"/>
    <p:sldId id="67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66"/>
    <a:srgbClr val="967720"/>
    <a:srgbClr val="FFFFFF"/>
    <a:srgbClr val="9900CC"/>
    <a:srgbClr val="FFFF00"/>
    <a:srgbClr val="0033CC"/>
    <a:srgbClr val="F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99" autoAdjust="0"/>
    <p:restoredTop sz="88543" autoAdjust="0"/>
  </p:normalViewPr>
  <p:slideViewPr>
    <p:cSldViewPr>
      <p:cViewPr>
        <p:scale>
          <a:sx n="50" d="100"/>
          <a:sy n="50" d="100"/>
        </p:scale>
        <p:origin x="3180" y="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CA3CC83-73F9-47E4-BCB0-61C80A15CDC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379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3FF6D1-B022-4E5F-A6FA-905DD9DB9D4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7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29C883-C5AB-42CB-BEEF-C698B880924D}" type="slidenum">
              <a:rPr lang="he-IL" altLang="en-US" sz="1200" smtClean="0"/>
              <a:pPr>
                <a:spcBef>
                  <a:spcPct val="0"/>
                </a:spcBef>
              </a:pPr>
              <a:t>1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46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Why? ALU, MMU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Already enough to attack some ciphers (e.g. Keeloq SW Decryption)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CCF586-D217-4B21-87C2-9979C8CC8D63}" type="slidenum">
              <a:rPr lang="he-IL" altLang="en-US" sz="1200" smtClean="0">
                <a:solidFill>
                  <a:srgbClr val="000000"/>
                </a:solidFill>
              </a:rPr>
              <a:pPr/>
              <a:t>12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5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How was this trace captured – measure the power consumption of the device – more on the setup later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Shown – SPA on RSA squaring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589ACD-BE9D-4DAA-B66F-C9C37D4011D0}" type="slidenum">
              <a:rPr lang="he-IL" altLang="en-US" sz="1200" smtClean="0">
                <a:solidFill>
                  <a:srgbClr val="000000"/>
                </a:solidFill>
              </a:rPr>
              <a:pPr/>
              <a:t>13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04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Precharge to 1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89B90E-F74F-4B6D-B78E-36D02A59D73F}" type="slidenum">
              <a:rPr lang="he-IL" altLang="en-US" sz="1200" smtClean="0">
                <a:solidFill>
                  <a:srgbClr val="000000"/>
                </a:solidFill>
              </a:rPr>
              <a:pPr/>
              <a:t>14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2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We have (limited) access to the device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Our goal is the key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Repeat thousands of times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FECDFB-7AE4-4D04-9F86-B97AC1BEEEC5}" type="slidenum">
              <a:rPr lang="he-IL" altLang="en-US" sz="1200" smtClean="0">
                <a:solidFill>
                  <a:srgbClr val="000000"/>
                </a:solidFill>
              </a:rPr>
              <a:pPr/>
              <a:t>16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30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How was this trace captured – measure the power consumption of the device – more on the setup later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Shown – SPA on RSA squaring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4C7495-11DB-4A90-A30F-506851F106A4}" type="slidenum">
              <a:rPr lang="he-IL" altLang="en-US" sz="1200" smtClean="0">
                <a:solidFill>
                  <a:srgbClr val="000000"/>
                </a:solidFill>
              </a:rPr>
              <a:pPr/>
              <a:t>18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4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Normalized – centered around 0 with a unit variance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4F74C1-7205-460D-AA89-29CF0D131448}" type="slidenum">
              <a:rPr lang="he-IL" altLang="en-US" sz="1200" smtClean="0">
                <a:solidFill>
                  <a:srgbClr val="000000"/>
                </a:solidFill>
              </a:rPr>
              <a:pPr/>
              <a:t>20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14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Model depends on implementation – more on that later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B5035D-F3AC-4467-BF19-97DDD5B4D278}" type="slidenum">
              <a:rPr lang="he-IL" altLang="en-US" sz="1200" smtClean="0">
                <a:solidFill>
                  <a:srgbClr val="000000"/>
                </a:solidFill>
              </a:rPr>
              <a:pPr/>
              <a:t>22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1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E18A85-2584-4B50-BE9D-413E90197FD9}" type="slidenum">
              <a:rPr lang="he-IL" altLang="en-US" sz="1200" smtClean="0">
                <a:solidFill>
                  <a:srgbClr val="000000"/>
                </a:solidFill>
              </a:rPr>
              <a:pPr/>
              <a:t>23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91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194B9F-2D0D-4F7C-A1B3-41F21B52DDB5}" type="slidenum">
              <a:rPr lang="he-IL" altLang="en-US" sz="1200" smtClean="0">
                <a:solidFill>
                  <a:srgbClr val="000000"/>
                </a:solidFill>
              </a:rPr>
              <a:pPr/>
              <a:t>30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39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9CF82F-94E1-40E9-B227-3936C8B9F13D}" type="slidenum">
              <a:rPr lang="he-IL" altLang="en-US" sz="1200" smtClean="0">
                <a:solidFill>
                  <a:srgbClr val="000000"/>
                </a:solidFill>
              </a:rPr>
              <a:pPr/>
              <a:t>31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7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r" rtl="1"/>
            <a:r>
              <a:rPr lang="he-IL" altLang="en-US" smtClean="0">
                <a:latin typeface="Arial" panose="020B0604020202020204" pitchFamily="34" charset="0"/>
                <a:cs typeface="Arial" panose="020B0604020202020204" pitchFamily="34" charset="0"/>
              </a:rPr>
              <a:t>יש הרבה טעמים ווריאציות – זה הכי בסיסי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128 bits = 8 bytes</a:t>
            </a:r>
          </a:p>
          <a:p>
            <a:pPr algn="r" rtl="1"/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8-bit architecture in this talk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24438C-FF97-45EB-AFC4-8C1FC3840ABC}" type="slidenum">
              <a:rPr lang="he-IL" altLang="en-US" sz="1200" smtClean="0">
                <a:solidFill>
                  <a:srgbClr val="000000"/>
                </a:solidFill>
              </a:rPr>
              <a:pPr/>
              <a:t>4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6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E42DBF-B5CF-423C-A0D2-A625F0E09E34}" type="slidenum">
              <a:rPr lang="he-IL" altLang="en-US" sz="1200" smtClean="0">
                <a:solidFill>
                  <a:srgbClr val="000000"/>
                </a:solidFill>
              </a:rPr>
              <a:pPr/>
              <a:t>5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9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706B4-2EDB-4382-9113-1181C06709DD}" type="slidenum">
              <a:rPr lang="he-IL" altLang="en-US" sz="1200" smtClean="0">
                <a:solidFill>
                  <a:srgbClr val="000000"/>
                </a:solidFill>
              </a:rPr>
              <a:pPr/>
              <a:t>6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8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Subbytes – operation that uses small amounts of plaintext and key – useful for us as we’ll see later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27EF9B-163F-44FB-A3CB-3F1753A72422}" type="slidenum">
              <a:rPr lang="he-IL" altLang="en-US" sz="1200" smtClean="0">
                <a:solidFill>
                  <a:srgbClr val="000000"/>
                </a:solidFill>
              </a:rPr>
              <a:pPr/>
              <a:t>7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0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Two hidden assumptions: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Power consumption can be measured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Data and instruction can be deduced from power consumption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B65DDA-A6D8-4568-84F2-CA3F9402F0E6}" type="slidenum">
              <a:rPr lang="he-IL" altLang="en-US" sz="1200" smtClean="0">
                <a:solidFill>
                  <a:srgbClr val="000000"/>
                </a:solidFill>
              </a:rPr>
              <a:pPr/>
              <a:t>8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capacitors come from the physical form of the circuit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3A19D6-2E2E-4E18-A07C-83AE76B1B61E}" type="slidenum">
              <a:rPr lang="he-IL" altLang="en-US" sz="1200" smtClean="0">
                <a:solidFill>
                  <a:srgbClr val="000000"/>
                </a:solidFill>
              </a:rPr>
              <a:pPr/>
              <a:t>9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3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he-IL" altLang="en-US" smtClean="0">
                <a:latin typeface="Arial" panose="020B0604020202020204" pitchFamily="34" charset="0"/>
                <a:cs typeface="Arial" panose="020B0604020202020204" pitchFamily="34" charset="0"/>
              </a:rPr>
              <a:t>להסביר למה – קבל נטען ונפרק, זרם זורם מהר ברגעי ההתחלפות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593700-3873-4214-8393-06B9E51E89ED}" type="slidenum">
              <a:rPr lang="he-IL" altLang="en-US" sz="1200" smtClean="0">
                <a:solidFill>
                  <a:srgbClr val="000000"/>
                </a:solidFill>
              </a:rPr>
              <a:pPr/>
              <a:t>10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74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Why? ALU, MMU</a:t>
            </a:r>
          </a:p>
          <a:p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Already enough to attack some ciphers (e.g. Keeloq SW Decryption)</a:t>
            </a:r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62D1CE-6797-4949-84B1-9DB794C386E6}" type="slidenum">
              <a:rPr lang="he-IL" altLang="en-US" sz="1200" smtClean="0">
                <a:solidFill>
                  <a:srgbClr val="000000"/>
                </a:solidFill>
              </a:rPr>
              <a:pPr/>
              <a:t>11</a:t>
            </a:fld>
            <a:endParaRPr lang="he-IL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8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AB9AA8C-5E57-4098-A319-C03AAAB59DF1}" type="slidenum">
              <a:rPr lang="he-IL" altLang="en-US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4388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937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5081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9254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3392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8118AB6-1AA7-40A6-ABB6-1B68E9083532}" type="slidenum">
              <a:rPr lang="he-IL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white">
          <a:xfrm rot="10800000">
            <a:off x="0" y="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82727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2741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88476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90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5014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366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96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70096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1898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46353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277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6268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7EFDCE68-5804-41BC-B076-C680A73CB0D9}" type="slidenum">
              <a:rPr lang="he-IL" sz="14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4D4D4D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endParaRPr lang="en-US" altLang="en-US" smtClean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34227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8427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69499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44602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813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56273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844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67122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00326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2924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5447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943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305300" cy="2438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741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38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19200"/>
            <a:ext cx="4305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810000"/>
            <a:ext cx="8763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805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79F18F-B175-423E-B7F2-1FD32C5F1AAF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C341CB-5AEB-447A-A7BD-8C31BE6C0E4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0010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5CAA11-9FC4-4CFD-B215-92DEEE9C784E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8E160C-F279-4422-9803-EBA8F289F832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911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14220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67D6B46-7684-4AEF-BBCA-878A41179F5E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tint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75FDE1-4191-4F7B-8892-EAD9E5F5FB9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1463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6A1A9A-C329-439E-8AD4-26EC13BD6D7D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61C536-C5C1-4BE2-8752-899ECD03641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29687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5839EC-2DE4-4FDF-BBF1-1591A9817A7A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60F4D3-853C-45BA-8D8A-9E73638C533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5229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F9532A-1030-4E85-B1D9-64CEEC6E4C8F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2CD7A7-A745-4CDA-B2D8-D20AB5433B3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6682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7D75B1-31E4-4328-87C6-D2B0BDC7584B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1FF782-D875-48B4-B246-9DA13C82B50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8217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/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F460AF2-8D17-427F-8419-9E95E845BB8C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B44D2-E230-4B47-BDBE-0286562C6B0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7784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/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C24726-EF6D-4A52-82D5-EA026837E4BD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>
                    <a:shade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04118A-2DFC-4755-90CD-81DF879EE5B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6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74BEEC-8B98-4680-B09A-3DE79D768A80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DAC54C-AC5E-4FFF-A8D2-CAABE60E47A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4962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B5B64D-4BD7-442A-8CBA-2C5268196861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804BA8-77FB-4384-8DE8-8CA1D734DA9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23227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50800"/>
            <a:ext cx="8926513" cy="10255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650" y="1366838"/>
            <a:ext cx="4344988" cy="498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366838"/>
            <a:ext cx="4344987" cy="498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83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48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8063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58592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13466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88680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FDD5F28-A4F4-45DC-BB77-1A70F5C3855C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030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pic>
        <p:nvPicPr>
          <p:cNvPr id="1031" name="Picture 8" descr="logo_tau.gif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  <p:sldLayoutId id="2147484425" r:id="rId12"/>
    <p:sldLayoutId id="2147484426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416E1B72-FED4-46B4-A94F-D5ED9923289E}" type="slidenum">
              <a:rPr lang="he-IL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2054" name="Picture 6" descr="mit-redgrey-display3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9BDEE708-E377-4ECF-B863-B68318C6E301}" type="slidenum">
              <a:rPr lang="he-IL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smtClean="0">
              <a:solidFill>
                <a:srgbClr val="4D4D4D"/>
              </a:solidFill>
            </a:endParaRPr>
          </a:p>
        </p:txBody>
      </p:sp>
      <p:sp>
        <p:nvSpPr>
          <p:cNvPr id="4102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  <p:pic>
        <p:nvPicPr>
          <p:cNvPr id="4103" name="Picture 8" descr="logo_tau.gif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  <p:sldLayoutId id="2147484459" r:id="rId12"/>
    <p:sldLayoutId id="2147484460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195388"/>
          </a:xfrm>
          <a:prstGeom prst="rect">
            <a:avLst/>
          </a:prstGeom>
          <a:solidFill>
            <a:srgbClr val="EAEAE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Corbel"/>
                <a:cs typeface="Miriam" panose="020B0502050101010101" pitchFamily="34" charset="-79"/>
              </a:defRPr>
            </a:lvl1pPr>
            <a:extLst/>
          </a:lstStyle>
          <a:p>
            <a:pPr>
              <a:defRPr/>
            </a:pPr>
            <a:fld id="{453694B9-C13B-4405-A48F-9387D92213B4}" type="datetime8">
              <a:rPr lang="he-IL"/>
              <a:pPr>
                <a:defRPr/>
              </a:pPr>
              <a:t>10 נובמבר 15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100637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Corbel"/>
                <a:cs typeface="Miriam" panose="020B0502050101010101" pitchFamily="34" charset="-79"/>
              </a:defRPr>
            </a:lvl1pPr>
            <a:extLst/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83363"/>
            <a:ext cx="733425" cy="274637"/>
          </a:xfrm>
          <a:prstGeom prst="rect">
            <a:avLst/>
          </a:prstGeom>
        </p:spPr>
        <p:txBody>
          <a:bodyPr vert="horz" bIns="0" rtlCol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95000"/>
                  </a:prstClr>
                </a:solidFill>
                <a:latin typeface="Corbel"/>
                <a:cs typeface="Miriam" panose="020B0502050101010101" pitchFamily="34" charset="-79"/>
              </a:defRPr>
            </a:lvl1pPr>
            <a:extLst/>
          </a:lstStyle>
          <a:p>
            <a:pPr>
              <a:defRPr/>
            </a:pPr>
            <a:fld id="{E3EF19F4-BF8A-498E-B891-3E6412945A5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5128" name="Picture 8" descr="logo_tau.gif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68"/>
          <p:cNvSpPr>
            <a:spLocks noChangeArrowheads="1"/>
          </p:cNvSpPr>
          <p:nvPr userDrawn="1"/>
        </p:nvSpPr>
        <p:spPr bwMode="white">
          <a:xfrm rot="10800000">
            <a:off x="-6350" y="1195388"/>
            <a:ext cx="9150350" cy="3667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2D5DA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42700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42700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42700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A42700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A42700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A42700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A42700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A42700"/>
          </a:solidFill>
          <a:latin typeface="Corbel" panose="020B0503020204020204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abook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7.png"/><Relationship Id="rId4" Type="http://schemas.openxmlformats.org/officeDocument/2006/relationships/hyperlink" Target="http://www.springerlink.com/content/g01q1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25713"/>
            <a:ext cx="8610600" cy="271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altLang="en-US" sz="3600" dirty="0" smtClean="0"/>
              <a:t>Information Security – Theory vs. Reality</a:t>
            </a:r>
            <a:br>
              <a:rPr lang="en-US" altLang="en-US" sz="36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 0368-4474, Winter 2015-2016</a:t>
            </a:r>
            <a:br>
              <a:rPr lang="en-US" altLang="en-US" sz="28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1" dirty="0" smtClean="0"/>
              <a:t>Lecture 3: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Power analysis, correlation power analysis</a:t>
            </a:r>
            <a:endParaRPr lang="he-IL" altLang="en-US" sz="36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73688"/>
            <a:ext cx="9144000" cy="893762"/>
          </a:xfrm>
        </p:spPr>
        <p:txBody>
          <a:bodyPr lIns="90000" tIns="46800" rIns="90000" bIns="46800">
            <a:sp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smtClean="0">
                <a:latin typeface="cmr12" pitchFamily="34" charset="0"/>
              </a:rPr>
              <a:t>Lecturer:</a:t>
            </a:r>
            <a:br>
              <a:rPr lang="en-GB" altLang="en-US" sz="2400" smtClean="0">
                <a:latin typeface="cmr12" pitchFamily="34" charset="0"/>
              </a:rPr>
            </a:br>
            <a:r>
              <a:rPr lang="en-GB" altLang="en-US" sz="2800" smtClean="0">
                <a:latin typeface="cmr12" pitchFamily="34" charset="0"/>
              </a:rPr>
              <a:t>Eran Tromer</a:t>
            </a:r>
            <a:endParaRPr lang="en-GB" altLang="en-US" sz="1800" b="1" smtClean="0">
              <a:latin typeface="cmr12" pitchFamily="34" charset="0"/>
            </a:endParaRP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white">
          <a:xfrm>
            <a:off x="0" y="6524625"/>
            <a:ext cx="250825" cy="3333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A427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4925" y="6586538"/>
            <a:ext cx="91090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en-US" sz="1800">
              <a:solidFill>
                <a:srgbClr val="FFFFFF"/>
              </a:solidFill>
              <a:latin typeface="Myriad Web" charset="0"/>
            </a:endParaRPr>
          </a:p>
        </p:txBody>
      </p:sp>
      <p:pic>
        <p:nvPicPr>
          <p:cNvPr id="24582" name="Picture 8" descr="logo_tau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5717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032"/>
            <a:ext cx="8712968" cy="1252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Data-dependent power consumption: </a:t>
            </a:r>
            <a:r>
              <a:rPr lang="en-US" dirty="0" smtClean="0"/>
              <a:t>wire capacitance</a:t>
            </a:r>
            <a:endParaRPr lang="he-IL" dirty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/>
          <a:stretch>
            <a:fillRect/>
          </a:stretch>
        </p:blipFill>
        <p:spPr bwMode="auto">
          <a:xfrm>
            <a:off x="69850" y="1785938"/>
            <a:ext cx="4214813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57375"/>
            <a:ext cx="51498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813" y="6500813"/>
            <a:ext cx="8001000" cy="3698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orbel"/>
                <a:cs typeface="+mn-cs"/>
              </a:rPr>
              <a:t>Source: DPA Book</a:t>
            </a:r>
            <a:endParaRPr lang="he-IL" sz="1800" i="1" dirty="0">
              <a:solidFill>
                <a:prstClr val="black"/>
              </a:solidFill>
              <a:latin typeface="Corbel"/>
              <a:cs typeface="Miriam" panose="020B0502050101010101" pitchFamily="34" charset="-79"/>
            </a:endParaRPr>
          </a:p>
        </p:txBody>
      </p:sp>
      <p:sp>
        <p:nvSpPr>
          <p:cNvPr id="5223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9F5800-7C94-4369-898E-D5CD4EB9588A}" type="slidenum">
              <a:rPr lang="he-IL" altLang="en-US" sz="1200" smtClean="0">
                <a:solidFill>
                  <a:srgbClr val="3F3F3F"/>
                </a:solidFill>
              </a:rPr>
              <a:pPr/>
              <a:t>10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763713" y="5445125"/>
            <a:ext cx="2303462" cy="1392238"/>
          </a:xfrm>
          <a:prstGeom prst="wedgeEllipseCallout">
            <a:avLst>
              <a:gd name="adj1" fmla="val 7903"/>
              <a:gd name="adj2" fmla="val -93389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Capacitance of last cells in this inverter, outgoing wire, and first cells in next gate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Power Depends on Instruction, Locally</a:t>
            </a:r>
            <a:endParaRPr lang="he-IL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/>
          <a:stretch>
            <a:fillRect/>
          </a:stretch>
        </p:blipFill>
        <p:spPr bwMode="auto">
          <a:xfrm>
            <a:off x="342900" y="2286000"/>
            <a:ext cx="8458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5813" y="6500813"/>
            <a:ext cx="8001000" cy="3698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orbel"/>
                <a:cs typeface="+mn-cs"/>
              </a:rPr>
              <a:t>Source: DPA Book</a:t>
            </a:r>
            <a:endParaRPr lang="he-IL" sz="1800" i="1" dirty="0">
              <a:solidFill>
                <a:prstClr val="black"/>
              </a:solidFill>
              <a:latin typeface="Corbel"/>
              <a:cs typeface="Miriam" panose="020B0502050101010101" pitchFamily="34" charset="-79"/>
            </a:endParaRP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E8B881-5907-437B-8127-61D9CB153E74}" type="slidenum">
              <a:rPr lang="he-IL" altLang="en-US" sz="1200" smtClean="0">
                <a:solidFill>
                  <a:srgbClr val="3F3F3F"/>
                </a:solidFill>
              </a:rPr>
              <a:pPr/>
              <a:t>11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Power Depends on </a:t>
            </a:r>
            <a:r>
              <a:rPr lang="en-US" sz="3600" dirty="0" smtClean="0"/>
              <a:t>Instruction, </a:t>
            </a:r>
            <a:r>
              <a:rPr lang="en-US" sz="3600" dirty="0"/>
              <a:t>Locally</a:t>
            </a:r>
            <a:endParaRPr lang="he-I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20888"/>
            <a:ext cx="8229600" cy="4133850"/>
          </a:xfrm>
        </p:spPr>
      </p:pic>
      <p:sp>
        <p:nvSpPr>
          <p:cNvPr id="5" name="TextBox 4"/>
          <p:cNvSpPr txBox="1"/>
          <p:nvPr/>
        </p:nvSpPr>
        <p:spPr>
          <a:xfrm>
            <a:off x="785813" y="6500813"/>
            <a:ext cx="8001000" cy="3698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orbel"/>
                <a:cs typeface="+mn-cs"/>
              </a:rPr>
              <a:t>Source: DPA Book</a:t>
            </a:r>
            <a:endParaRPr lang="he-IL" sz="1800" i="1" dirty="0">
              <a:solidFill>
                <a:prstClr val="black"/>
              </a:solidFill>
              <a:latin typeface="Corbel"/>
              <a:cs typeface="Miriam" panose="020B0502050101010101" pitchFamily="34" charset="-79"/>
            </a:endParaRP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A4D9A2-F1F7-48C3-A071-476610928B2A}" type="slidenum">
              <a:rPr lang="he-IL" altLang="en-US" sz="1200" smtClean="0">
                <a:solidFill>
                  <a:srgbClr val="3F3F3F"/>
                </a:solidFill>
              </a:rPr>
              <a:pPr/>
              <a:t>12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Power Depends on </a:t>
            </a:r>
            <a:r>
              <a:rPr lang="en-US" sz="3600" dirty="0" smtClean="0"/>
              <a:t>Instruction, Globally</a:t>
            </a:r>
            <a:endParaRPr lang="he-IL" sz="3600" dirty="0"/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B01C11-9E5D-42E4-9A66-9D734A88A605}" type="slidenum">
              <a:rPr lang="he-IL" altLang="en-US" sz="1200" smtClean="0">
                <a:solidFill>
                  <a:srgbClr val="3F3F3F"/>
                </a:solidFill>
              </a:rPr>
              <a:pPr/>
              <a:t>13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36513" y="1460500"/>
            <a:ext cx="8229601" cy="563563"/>
          </a:xfrm>
          <a:prstGeom prst="rect">
            <a:avLst/>
          </a:prstGeom>
        </p:spPr>
        <p:txBody>
          <a:bodyPr lIns="54864" tIns="9144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 fontAlgn="auto">
              <a:spcAft>
                <a:spcPts val="0"/>
              </a:spcAft>
              <a:buClr>
                <a:srgbClr val="60B5CC"/>
              </a:buClr>
              <a:buFont typeface="Wingdings"/>
              <a:buNone/>
              <a:tabLst>
                <a:tab pos="7947025" algn="r"/>
              </a:tabLst>
              <a:defRPr/>
            </a:pPr>
            <a:r>
              <a:rPr lang="en-US" dirty="0" smtClean="0">
                <a:solidFill>
                  <a:prstClr val="black"/>
                </a:solidFill>
              </a:rPr>
              <a:t>Example: AES	</a:t>
            </a:r>
            <a:r>
              <a:rPr lang="en-US" sz="2000" dirty="0" smtClean="0">
                <a:solidFill>
                  <a:prstClr val="black"/>
                </a:solidFill>
              </a:rPr>
              <a:t>[</a:t>
            </a:r>
            <a:r>
              <a:rPr lang="en-US" sz="2000" dirty="0" err="1" smtClean="0">
                <a:solidFill>
                  <a:prstClr val="black"/>
                </a:solidFill>
              </a:rPr>
              <a:t>Joye</a:t>
            </a:r>
            <a:r>
              <a:rPr lang="en-US" sz="2000" dirty="0" smtClean="0">
                <a:solidFill>
                  <a:prstClr val="black"/>
                </a:solidFill>
              </a:rPr>
              <a:t> Olivier 2011]</a:t>
            </a:r>
            <a:endParaRPr lang="he-IL" sz="2000" dirty="0">
              <a:solidFill>
                <a:prstClr val="black"/>
              </a:solidFill>
            </a:endParaRPr>
          </a:p>
        </p:txBody>
      </p:sp>
      <p:pic>
        <p:nvPicPr>
          <p:cNvPr id="583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69627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Power Depends on Data</a:t>
            </a:r>
            <a:endParaRPr lang="he-IL" dirty="0"/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16100"/>
            <a:ext cx="8229600" cy="4543425"/>
          </a:xfrm>
        </p:spPr>
      </p:pic>
      <p:sp>
        <p:nvSpPr>
          <p:cNvPr id="4" name="TextBox 3"/>
          <p:cNvSpPr txBox="1"/>
          <p:nvPr/>
        </p:nvSpPr>
        <p:spPr>
          <a:xfrm>
            <a:off x="785813" y="6500813"/>
            <a:ext cx="8001000" cy="3698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prstClr val="black"/>
                </a:solidFill>
                <a:latin typeface="Corbel"/>
                <a:cs typeface="+mn-cs"/>
              </a:rPr>
              <a:t>Source: DPA Book</a:t>
            </a:r>
            <a:endParaRPr lang="he-IL" sz="1800" i="1" dirty="0">
              <a:solidFill>
                <a:prstClr val="black"/>
              </a:solidFill>
              <a:latin typeface="Corbel"/>
              <a:cs typeface="Miriam" panose="020B0502050101010101" pitchFamily="34" charset="-79"/>
            </a:endParaRP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E7D240-8A86-49CF-AE5D-16133FDBB5F8}" type="slidenum">
              <a:rPr lang="he-IL" altLang="en-US" sz="1200" smtClean="0">
                <a:solidFill>
                  <a:srgbClr val="3F3F3F"/>
                </a:solidFill>
              </a:rPr>
              <a:pPr/>
              <a:t>14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Power Analysis</a:t>
            </a:r>
            <a:endParaRPr lang="he-IL" dirty="0"/>
          </a:p>
        </p:txBody>
      </p:sp>
      <p:sp>
        <p:nvSpPr>
          <p:cNvPr id="624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Simple Power Analysis</a:t>
            </a:r>
          </a:p>
          <a:p>
            <a:pPr eaLnBrk="1" hangingPunct="1"/>
            <a:r>
              <a:rPr lang="en-US" altLang="en-US" smtClean="0"/>
              <a:t>Differential Power Analysis</a:t>
            </a:r>
          </a:p>
          <a:p>
            <a:pPr lvl="1" eaLnBrk="1" hangingPunct="1"/>
            <a:r>
              <a:rPr lang="en-US" altLang="en-US" smtClean="0"/>
              <a:t>Warm-up Correlation Power Analysis</a:t>
            </a:r>
          </a:p>
          <a:p>
            <a:pPr lvl="1" eaLnBrk="1" hangingPunct="1"/>
            <a:r>
              <a:rPr lang="en-US" altLang="en-US" smtClean="0"/>
              <a:t>Full Correlation Power Analysis</a:t>
            </a:r>
            <a:endParaRPr lang="he-IL" altLang="en-US" smtClean="0"/>
          </a:p>
          <a:p>
            <a:pPr eaLnBrk="1" hangingPunct="1"/>
            <a:endParaRPr lang="he-IL" altLang="en-US" smtClean="0"/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F553F4-783C-45C6-9166-7E932D59AC13}" type="slidenum">
              <a:rPr lang="he-IL" altLang="en-US" sz="1200" smtClean="0">
                <a:solidFill>
                  <a:srgbClr val="3F3F3F"/>
                </a:solidFill>
              </a:rPr>
              <a:pPr/>
              <a:t>15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Power Analysis Attack Scenario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Plaintexts and ciphertexts may be </a:t>
            </a:r>
            <a:r>
              <a:rPr lang="en-US" altLang="en-US" b="1" smtClean="0"/>
              <a:t>chosen, known </a:t>
            </a:r>
            <a:r>
              <a:rPr lang="en-US" altLang="en-US" smtClean="0"/>
              <a:t>or </a:t>
            </a:r>
            <a:r>
              <a:rPr lang="en-US" altLang="en-US" b="1" smtClean="0"/>
              <a:t>unknown</a:t>
            </a:r>
            <a:endParaRPr lang="he-IL" altLang="en-US" smtClean="0"/>
          </a:p>
        </p:txBody>
      </p:sp>
      <p:sp>
        <p:nvSpPr>
          <p:cNvPr id="4" name="Down Arrow 3"/>
          <p:cNvSpPr/>
          <p:nvPr/>
        </p:nvSpPr>
        <p:spPr>
          <a:xfrm rot="18892515">
            <a:off x="5063331" y="4782344"/>
            <a:ext cx="966788" cy="13843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Power</a:t>
            </a:r>
            <a:endParaRPr lang="he-IL" sz="1800" dirty="0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00188" y="4071938"/>
            <a:ext cx="150018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Plaintexts</a:t>
            </a:r>
            <a:endParaRPr lang="he-IL" sz="1800" dirty="0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72125" y="4071938"/>
            <a:ext cx="15001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err="1">
                <a:solidFill>
                  <a:prstClr val="white"/>
                </a:solidFill>
              </a:rPr>
              <a:t>Ciphertexts</a:t>
            </a:r>
            <a:endParaRPr lang="he-IL" sz="18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1813" y="3500438"/>
            <a:ext cx="2500312" cy="164306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Crypto Device</a:t>
            </a:r>
            <a:endParaRPr lang="he-IL" sz="18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57625" y="4643438"/>
            <a:ext cx="928688" cy="357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</a:rPr>
              <a:t>Key</a:t>
            </a:r>
            <a:endParaRPr lang="he-IL" sz="1800" dirty="0">
              <a:solidFill>
                <a:prstClr val="black"/>
              </a:solidFill>
            </a:endParaRPr>
          </a:p>
        </p:txBody>
      </p:sp>
      <p:sp>
        <p:nvSpPr>
          <p:cNvPr id="63497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9EE42C-6DC7-410D-9F9E-3838668A3285}" type="slidenum">
              <a:rPr lang="he-IL" altLang="en-US" sz="1200" smtClean="0">
                <a:solidFill>
                  <a:srgbClr val="3F3F3F"/>
                </a:solidFill>
              </a:rPr>
              <a:pPr/>
              <a:t>16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Theory of power analysis</a:t>
            </a:r>
            <a:endParaRPr lang="he-IL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consumption is </a:t>
            </a:r>
            <a:r>
              <a:rPr lang="en-US" altLang="en-US" b="1" smtClean="0"/>
              <a:t>variable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Power consumption depends on </a:t>
            </a:r>
            <a:r>
              <a:rPr lang="en-US" altLang="en-US" b="1" smtClean="0"/>
              <a:t>instruction</a:t>
            </a:r>
          </a:p>
          <a:p>
            <a:pPr eaLnBrk="1" hangingPunct="1"/>
            <a:r>
              <a:rPr lang="en-US" altLang="en-US" smtClean="0"/>
              <a:t>Power consumption depends on </a:t>
            </a:r>
            <a:r>
              <a:rPr lang="en-US" altLang="en-US" b="1" smtClean="0"/>
              <a:t>data</a:t>
            </a:r>
            <a:endParaRPr lang="he-IL" altLang="en-US" smtClean="0"/>
          </a:p>
          <a:p>
            <a:pPr eaLnBrk="1" hangingPunct="1"/>
            <a:endParaRPr lang="he-IL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2A5A4A-6720-45EB-B810-733D0682EA75}" type="slidenum">
              <a:rPr lang="he-IL" altLang="en-US" sz="1200" smtClean="0">
                <a:solidFill>
                  <a:srgbClr val="3F3F3F"/>
                </a:solidFill>
              </a:rPr>
              <a:pPr/>
              <a:t>17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Simple Power Analysis (SPA)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425"/>
            <a:ext cx="8686800" cy="1971675"/>
          </a:xfrm>
        </p:spPr>
        <p:txBody>
          <a:bodyPr rtlCol="0">
            <a:normAutofit fontScale="625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Pros: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Single trace (or average of a few) may suffice</a:t>
            </a:r>
          </a:p>
          <a:p>
            <a:pPr marL="439420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Cons: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Detailed reverse engineering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Long manual part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Hard to handle bad signal-to-noise ratio, especially for small events, (e.g., AES)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he-IL" dirty="0"/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60575"/>
            <a:ext cx="88011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1CF38E-FE71-46CF-9138-F03750E62297}" type="slidenum">
              <a:rPr lang="he-IL" altLang="en-US" sz="1200" smtClean="0">
                <a:solidFill>
                  <a:srgbClr val="3F3F3F"/>
                </a:solidFill>
              </a:rPr>
              <a:pPr/>
              <a:t>18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36513" y="1460500"/>
            <a:ext cx="8229601" cy="563563"/>
          </a:xfrm>
          <a:prstGeom prst="rect">
            <a:avLst/>
          </a:prstGeom>
        </p:spPr>
        <p:txBody>
          <a:bodyPr lIns="54864" tIns="9144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r" rtl="1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lvl="1" indent="0" fontAlgn="auto">
              <a:spcAft>
                <a:spcPts val="0"/>
              </a:spcAft>
              <a:buClr>
                <a:srgbClr val="60B5CC"/>
              </a:buClr>
              <a:buFont typeface="Wingdings"/>
              <a:buNone/>
              <a:defRPr/>
            </a:pPr>
            <a:r>
              <a:rPr lang="en-US" dirty="0" smtClean="0">
                <a:solidFill>
                  <a:prstClr val="black"/>
                </a:solidFill>
              </a:rPr>
              <a:t>Example: square-and-multiply RSA exponentiation.</a:t>
            </a:r>
            <a:endParaRPr lang="he-IL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Differential Power Analysis (DPA)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Use statistical properties of traces to recover key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Pros: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Very limited reverse engineering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Harder to confuse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Cons: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Large amount of traces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Two main types of DPA: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Difference of means (traditional DPA)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/>
              <a:t>Correlation power analysis</a:t>
            </a:r>
            <a:r>
              <a:rPr lang="en-US" dirty="0" smtClean="0"/>
              <a:t> (CPA)</a:t>
            </a:r>
            <a:endParaRPr lang="he-IL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D02C6F-5438-4363-915A-32F8B7A3D85B}" type="slidenum">
              <a:rPr lang="he-IL" altLang="en-US" sz="1200" smtClean="0">
                <a:solidFill>
                  <a:srgbClr val="3F3F3F"/>
                </a:solidFill>
              </a:rPr>
              <a:pPr/>
              <a:t>19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ctr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/>
          <a:lstStyle/>
          <a:p>
            <a:r>
              <a:rPr lang="en-US" altLang="en-US" smtClean="0"/>
              <a:t>Power Analysis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5843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/>
              <a:t>Simple Power Analysis</a:t>
            </a:r>
            <a:br>
              <a:rPr lang="en-US" altLang="en-US" smtClean="0"/>
            </a:br>
            <a:r>
              <a:rPr lang="en-US" altLang="en-US" smtClean="0"/>
              <a:t>Correlation Power Analysis</a:t>
            </a:r>
            <a:br>
              <a:rPr lang="en-US" altLang="en-US" smtClean="0"/>
            </a:br>
            <a:r>
              <a:rPr lang="en-US" altLang="en-US" smtClean="0"/>
              <a:t>Differential Power Analysis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Mean, variance, correlation</a:t>
            </a:r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500188"/>
            <a:ext cx="5357813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0" y="3143250"/>
            <a:ext cx="9001125" cy="1789113"/>
            <a:chOff x="0" y="3143248"/>
            <a:chExt cx="9001156" cy="1789152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143248"/>
              <a:ext cx="3786201" cy="1789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3518" y="3143248"/>
              <a:ext cx="3857638" cy="1736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929077" y="3357566"/>
              <a:ext cx="1214441" cy="1477994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800" dirty="0">
                  <a:solidFill>
                    <a:prstClr val="black"/>
                  </a:solidFill>
                  <a:latin typeface="Corbel"/>
                  <a:cs typeface="Miriam" panose="020B0502050101010101" pitchFamily="34" charset="-79"/>
                </a:rPr>
                <a:t>⇐</a:t>
              </a:r>
              <a:r>
                <a:rPr lang="en-US" sz="1800" dirty="0">
                  <a:solidFill>
                    <a:prstClr val="black"/>
                  </a:solidFill>
                  <a:latin typeface="Corbel"/>
                  <a:cs typeface="+mn-cs"/>
                </a:rPr>
                <a:t> Low Variance</a:t>
              </a:r>
              <a:endParaRPr lang="he-IL" sz="1800" dirty="0">
                <a:solidFill>
                  <a:prstClr val="black"/>
                </a:solidFill>
                <a:latin typeface="Corbel"/>
                <a:cs typeface="Miriam" panose="020B0502050101010101" pitchFamily="34" charset="-79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rbel"/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black"/>
                  </a:solidFill>
                  <a:latin typeface="Corbel"/>
                  <a:cs typeface="+mn-cs"/>
                </a:rPr>
                <a:t>High  </a:t>
              </a:r>
              <a:r>
                <a:rPr lang="he-IL" sz="1800" dirty="0">
                  <a:solidFill>
                    <a:prstClr val="black"/>
                  </a:solidFill>
                  <a:latin typeface="Corbel"/>
                  <a:cs typeface="Miriam" panose="020B0502050101010101" pitchFamily="34" charset="-79"/>
                </a:rPr>
                <a:t>⇒</a:t>
              </a:r>
              <a:r>
                <a:rPr lang="en-US" sz="1800" dirty="0">
                  <a:solidFill>
                    <a:prstClr val="black"/>
                  </a:solidFill>
                  <a:latin typeface="Corbel"/>
                  <a:cs typeface="+mn-cs"/>
                </a:rPr>
                <a:t> Variance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0" y="4929188"/>
            <a:ext cx="9001125" cy="1714500"/>
            <a:chOff x="0" y="4929198"/>
            <a:chExt cx="9001156" cy="1714512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43518" y="4929198"/>
              <a:ext cx="3857638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4929198"/>
              <a:ext cx="3786201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3857638" y="5072074"/>
              <a:ext cx="1285879" cy="1477972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e-IL" sz="1800" dirty="0">
                  <a:solidFill>
                    <a:prstClr val="black"/>
                  </a:solidFill>
                  <a:latin typeface="Corbel"/>
                  <a:cs typeface="Miriam" panose="020B0502050101010101" pitchFamily="34" charset="-79"/>
                </a:rPr>
                <a:t>⇐</a:t>
              </a:r>
              <a:r>
                <a:rPr lang="en-US" sz="1800" dirty="0">
                  <a:solidFill>
                    <a:prstClr val="black"/>
                  </a:solidFill>
                  <a:latin typeface="Corbel"/>
                  <a:cs typeface="+mn-cs"/>
                </a:rPr>
                <a:t> Low Correlation</a:t>
              </a:r>
              <a:endParaRPr lang="he-IL" sz="1800" dirty="0">
                <a:solidFill>
                  <a:prstClr val="black"/>
                </a:solidFill>
                <a:latin typeface="Corbel"/>
                <a:cs typeface="Miriam" panose="020B0502050101010101" pitchFamily="34" charset="-79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prstClr val="black"/>
                </a:solidFill>
                <a:latin typeface="Corbel"/>
                <a:cs typeface="+mn-cs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black"/>
                  </a:solidFill>
                  <a:latin typeface="Corbel"/>
                  <a:cs typeface="+mn-cs"/>
                </a:rPr>
                <a:t>High  </a:t>
              </a:r>
              <a:r>
                <a:rPr lang="he-IL" sz="1800" dirty="0">
                  <a:solidFill>
                    <a:prstClr val="black"/>
                  </a:solidFill>
                  <a:latin typeface="Corbel"/>
                  <a:cs typeface="Miriam" panose="020B0502050101010101" pitchFamily="34" charset="-79"/>
                </a:rPr>
                <a:t>⇒</a:t>
              </a:r>
              <a:r>
                <a:rPr lang="en-US" sz="1800" dirty="0">
                  <a:solidFill>
                    <a:prstClr val="black"/>
                  </a:solidFill>
                  <a:latin typeface="Corbel"/>
                  <a:cs typeface="+mn-cs"/>
                </a:rPr>
                <a:t> Correlation</a:t>
              </a:r>
            </a:p>
          </p:txBody>
        </p:sp>
      </p:grpSp>
      <p:sp>
        <p:nvSpPr>
          <p:cNvPr id="46086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48E6CF-E6C3-46CF-AC5B-CC55EC860224}" type="slidenum">
              <a:rPr lang="he-IL" altLang="en-US" sz="1200" smtClean="0">
                <a:solidFill>
                  <a:srgbClr val="3F3F3F"/>
                </a:solidFill>
              </a:rPr>
              <a:pPr/>
              <a:t>20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CPA Basics</a:t>
            </a:r>
            <a:endParaRPr lang="he-IL" dirty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want to discover the </a:t>
            </a:r>
            <a:r>
              <a:rPr lang="en-US" altLang="en-US" b="1" smtClean="0"/>
              <a:t>correct key value (c</a:t>
            </a:r>
            <a:r>
              <a:rPr lang="en-US" altLang="en-US" b="1" baseline="-25000" smtClean="0"/>
              <a:t>k</a:t>
            </a:r>
            <a:r>
              <a:rPr lang="en-US" altLang="en-US" b="1" smtClean="0"/>
              <a:t>)</a:t>
            </a:r>
            <a:r>
              <a:rPr lang="en-US" altLang="en-US" smtClean="0"/>
              <a:t> and </a:t>
            </a:r>
            <a:r>
              <a:rPr lang="en-US" altLang="en-US" b="1" smtClean="0"/>
              <a:t>when it is used (c</a:t>
            </a:r>
            <a:r>
              <a:rPr lang="en-US" altLang="en-US" b="1" baseline="-25000" smtClean="0"/>
              <a:t>t</a:t>
            </a:r>
            <a:r>
              <a:rPr lang="en-US" altLang="en-US" b="1" smtClean="0"/>
              <a:t>)</a:t>
            </a:r>
          </a:p>
          <a:p>
            <a:pPr eaLnBrk="1" hangingPunct="1"/>
            <a:r>
              <a:rPr lang="en-US" altLang="en-US" smtClean="0"/>
              <a:t>Idea: </a:t>
            </a:r>
          </a:p>
          <a:p>
            <a:pPr lvl="1" eaLnBrk="1" hangingPunct="1"/>
            <a:r>
              <a:rPr lang="en-US" altLang="en-US" smtClean="0"/>
              <a:t>On the </a:t>
            </a:r>
            <a:r>
              <a:rPr lang="en-US" altLang="en-US" b="1" smtClean="0"/>
              <a:t>correct time</a:t>
            </a:r>
            <a:r>
              <a:rPr lang="en-US" altLang="en-US" smtClean="0"/>
              <a:t>, the power consumption of </a:t>
            </a:r>
            <a:r>
              <a:rPr lang="en-US" altLang="en-US" b="1" smtClean="0"/>
              <a:t>all traces</a:t>
            </a:r>
            <a:r>
              <a:rPr lang="en-US" altLang="en-US" smtClean="0"/>
              <a:t> is </a:t>
            </a:r>
            <a:r>
              <a:rPr lang="en-US" altLang="en-US" b="1" smtClean="0"/>
              <a:t>correlated</a:t>
            </a:r>
            <a:r>
              <a:rPr lang="en-US" altLang="en-US" smtClean="0"/>
              <a:t> with the </a:t>
            </a:r>
            <a:r>
              <a:rPr lang="en-US" altLang="en-US" b="1" smtClean="0"/>
              <a:t>correct key</a:t>
            </a:r>
          </a:p>
          <a:p>
            <a:pPr lvl="1" eaLnBrk="1" hangingPunct="1"/>
            <a:r>
              <a:rPr lang="en-US" altLang="en-US" smtClean="0"/>
              <a:t>On </a:t>
            </a:r>
            <a:r>
              <a:rPr lang="en-US" altLang="en-US" b="1" smtClean="0"/>
              <a:t>other times </a:t>
            </a:r>
            <a:r>
              <a:rPr lang="en-US" altLang="en-US" smtClean="0"/>
              <a:t>and </a:t>
            </a:r>
            <a:r>
              <a:rPr lang="en-US" altLang="en-US" b="1" smtClean="0"/>
              <a:t>other keys </a:t>
            </a:r>
            <a:r>
              <a:rPr lang="en-US" altLang="en-US" smtClean="0"/>
              <a:t>the traces should show </a:t>
            </a:r>
            <a:r>
              <a:rPr lang="en-US" altLang="en-US" b="1" smtClean="0"/>
              <a:t>low correlation</a:t>
            </a:r>
          </a:p>
          <a:p>
            <a:pPr eaLnBrk="1" hangingPunct="1"/>
            <a:endParaRPr lang="he-IL" altLang="en-US" b="1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8CF576B-AECB-44C8-B9E7-7B6003FAC6E1}" type="slidenum">
              <a:rPr lang="he-IL" altLang="en-US" sz="1200" smtClean="0">
                <a:solidFill>
                  <a:srgbClr val="3F3F3F"/>
                </a:solidFill>
              </a:rPr>
              <a:pPr/>
              <a:t>21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Warm-up CPA</a:t>
            </a:r>
            <a:endParaRPr lang="he-IL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775191"/>
            <a:ext cx="8229600" cy="4625609"/>
          </a:xfrm>
          <a:blipFill rotWithShape="0">
            <a:blip r:embed="rId3"/>
            <a:stretch>
              <a:fillRect t="-2372"/>
            </a:stretch>
          </a:blipFill>
          <a:extLst/>
        </p:spPr>
        <p:txBody>
          <a:bodyPr/>
          <a:lstStyle/>
          <a:p>
            <a:pPr eaLnBrk="1" hangingPunct="1"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ACD520-359D-414A-80FC-A86FC065073E}" type="slidenum">
              <a:rPr lang="he-IL" altLang="en-US" sz="1200" smtClean="0">
                <a:solidFill>
                  <a:srgbClr val="3F3F3F"/>
                </a:solidFill>
              </a:rPr>
              <a:pPr/>
              <a:t>22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Warm-up CPA in Numbers</a:t>
            </a:r>
            <a:endParaRPr lang="he-IL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1000 traces</a:t>
            </a:r>
            <a:r>
              <a:rPr lang="en-US" altLang="en-US" smtClean="0"/>
              <a:t>, each consisting of </a:t>
            </a:r>
            <a:r>
              <a:rPr lang="en-US" altLang="en-US" b="1" smtClean="0"/>
              <a:t>1 million points</a:t>
            </a:r>
          </a:p>
          <a:p>
            <a:pPr eaLnBrk="1" hangingPunct="1"/>
            <a:r>
              <a:rPr lang="en-US" altLang="en-US" smtClean="0"/>
              <a:t>Each trace uses a different known plaintext – </a:t>
            </a:r>
            <a:r>
              <a:rPr lang="en-US" altLang="en-US" b="1" smtClean="0"/>
              <a:t>1000 plaintexts</a:t>
            </a:r>
          </a:p>
          <a:p>
            <a:pPr eaLnBrk="1" hangingPunct="1"/>
            <a:r>
              <a:rPr lang="en-US" altLang="en-US" b="1" smtClean="0"/>
              <a:t>1 known key</a:t>
            </a:r>
          </a:p>
          <a:p>
            <a:pPr eaLnBrk="1" hangingPunct="1"/>
            <a:r>
              <a:rPr lang="en-US" altLang="en-US" smtClean="0"/>
              <a:t>Hypothesis is vector of </a:t>
            </a:r>
            <a:r>
              <a:rPr lang="en-US" altLang="en-US" b="1" smtClean="0"/>
              <a:t>1000</a:t>
            </a:r>
            <a:r>
              <a:rPr lang="en-US" altLang="en-US" smtClean="0"/>
              <a:t> </a:t>
            </a:r>
            <a:r>
              <a:rPr lang="en-US" altLang="en-US" b="1" smtClean="0"/>
              <a:t>hypothetical power values</a:t>
            </a:r>
          </a:p>
          <a:p>
            <a:pPr eaLnBrk="1" hangingPunct="1"/>
            <a:r>
              <a:rPr lang="en-US" altLang="en-US" smtClean="0"/>
              <a:t>Output of warm-up CPA: vector of </a:t>
            </a:r>
            <a:r>
              <a:rPr lang="en-US" altLang="en-US" b="1" smtClean="0"/>
              <a:t>1 million correlation values </a:t>
            </a:r>
            <a:r>
              <a:rPr lang="en-US" altLang="en-US" smtClean="0"/>
              <a:t>with peak at </a:t>
            </a:r>
            <a:r>
              <a:rPr lang="en-US" altLang="en-US" b="1" smtClean="0"/>
              <a:t>c</a:t>
            </a:r>
            <a:r>
              <a:rPr lang="en-US" altLang="en-US" b="1" baseline="-25000" smtClean="0"/>
              <a:t>t</a:t>
            </a:r>
            <a:endParaRPr lang="he-IL" altLang="en-US" b="1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69A6D3-4872-4733-924D-76DD5F3F9AC4}" type="slidenum">
              <a:rPr lang="he-IL" altLang="en-US" sz="1200" smtClean="0">
                <a:solidFill>
                  <a:srgbClr val="3F3F3F"/>
                </a:solidFill>
              </a:rPr>
              <a:pPr/>
              <a:t>23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Warm-up CPA in Pictures</a:t>
            </a:r>
            <a:endParaRPr lang="he-IL" dirty="0"/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25" y="2249488"/>
            <a:ext cx="7905750" cy="3676650"/>
          </a:xfrm>
        </p:spPr>
      </p:pic>
      <p:sp>
        <p:nvSpPr>
          <p:cNvPr id="74756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C613D0-A3A0-4AF4-BCE1-396E1A0C9133}" type="slidenum">
              <a:rPr lang="he-IL" altLang="en-US" sz="1200" smtClean="0">
                <a:solidFill>
                  <a:srgbClr val="3F3F3F"/>
                </a:solidFill>
              </a:rPr>
              <a:pPr/>
              <a:t>24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Full CPA</a:t>
            </a:r>
            <a:endParaRPr lang="he-IL" dirty="0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Plaintext is </a:t>
            </a:r>
            <a:r>
              <a:rPr lang="en-US" altLang="en-US" b="1" smtClean="0"/>
              <a:t>known</a:t>
            </a:r>
            <a:r>
              <a:rPr lang="en-US" altLang="en-US" smtClean="0"/>
              <a:t>, but </a:t>
            </a:r>
            <a:r>
              <a:rPr lang="en-US" altLang="en-US" b="1" smtClean="0"/>
              <a:t>correct key </a:t>
            </a:r>
            <a:r>
              <a:rPr lang="en-US" altLang="en-US" smtClean="0"/>
              <a:t>and </a:t>
            </a:r>
            <a:r>
              <a:rPr lang="en-US" altLang="en-US" b="1" smtClean="0"/>
              <a:t>correct time </a:t>
            </a:r>
            <a:r>
              <a:rPr lang="en-US" altLang="en-US" smtClean="0"/>
              <a:t>unknown</a:t>
            </a:r>
          </a:p>
          <a:p>
            <a:pPr eaLnBrk="1" hangingPunct="1"/>
            <a:r>
              <a:rPr lang="en-US" altLang="en-US" smtClean="0"/>
              <a:t>Idea: run warm-up CPA many times in parallel</a:t>
            </a:r>
          </a:p>
          <a:p>
            <a:pPr eaLnBrk="1" hangingPunct="1"/>
            <a:r>
              <a:rPr lang="en-US" altLang="en-US" smtClean="0"/>
              <a:t>Create </a:t>
            </a:r>
            <a:r>
              <a:rPr lang="en-US" altLang="en-US" b="1" smtClean="0"/>
              <a:t>many competing hypotheses</a:t>
            </a: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72DCCF-D50A-45A4-AE7E-1DBFE40974B0}" type="slidenum">
              <a:rPr lang="he-IL" altLang="en-US" sz="1200" smtClean="0">
                <a:solidFill>
                  <a:srgbClr val="3F3F3F"/>
                </a:solidFill>
              </a:rPr>
              <a:pPr/>
              <a:t>25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Full CPA in Numbers</a:t>
            </a:r>
            <a:endParaRPr lang="he-IL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1000 traces</a:t>
            </a:r>
            <a:r>
              <a:rPr lang="en-US" altLang="en-US" smtClean="0"/>
              <a:t>, each consisting of </a:t>
            </a:r>
            <a:r>
              <a:rPr lang="en-US" altLang="en-US" b="1" smtClean="0"/>
              <a:t>1 million points</a:t>
            </a:r>
          </a:p>
          <a:p>
            <a:pPr eaLnBrk="1" hangingPunct="1"/>
            <a:r>
              <a:rPr lang="en-US" altLang="en-US" smtClean="0"/>
              <a:t>Each trace uses a different known plaintext – </a:t>
            </a:r>
            <a:r>
              <a:rPr lang="en-US" altLang="en-US" b="1" smtClean="0"/>
              <a:t>1000 plaintexts</a:t>
            </a:r>
          </a:p>
          <a:p>
            <a:pPr eaLnBrk="1" hangingPunct="1"/>
            <a:r>
              <a:rPr lang="en-US" altLang="en-US" smtClean="0"/>
              <a:t>Key is unknown – </a:t>
            </a:r>
            <a:r>
              <a:rPr lang="en-US" altLang="en-US" b="1" smtClean="0"/>
              <a:t>256 guesses </a:t>
            </a:r>
            <a:r>
              <a:rPr lang="en-US" altLang="en-US" smtClean="0"/>
              <a:t>for first byte</a:t>
            </a:r>
          </a:p>
          <a:p>
            <a:pPr eaLnBrk="1" hangingPunct="1"/>
            <a:r>
              <a:rPr lang="en-US" altLang="en-US" smtClean="0"/>
              <a:t>Hypothesis is matrix of </a:t>
            </a:r>
            <a:r>
              <a:rPr lang="en-US" altLang="en-US" b="1" smtClean="0"/>
              <a:t>1000X256</a:t>
            </a:r>
            <a:r>
              <a:rPr lang="en-US" altLang="en-US" smtClean="0"/>
              <a:t> </a:t>
            </a:r>
            <a:r>
              <a:rPr lang="en-US" altLang="en-US" b="1" smtClean="0"/>
              <a:t>hypothetical power values </a:t>
            </a:r>
          </a:p>
          <a:p>
            <a:pPr eaLnBrk="1" hangingPunct="1"/>
            <a:r>
              <a:rPr lang="en-US" altLang="en-US" smtClean="0"/>
              <a:t>Output of full CPA: matrix of </a:t>
            </a:r>
            <a:r>
              <a:rPr lang="en-US" altLang="en-US" b="1" smtClean="0"/>
              <a:t>1,000,000X256 correlation values</a:t>
            </a:r>
            <a:r>
              <a:rPr lang="en-US" altLang="en-US" smtClean="0"/>
              <a:t> with peak at (</a:t>
            </a:r>
            <a:r>
              <a:rPr lang="en-US" altLang="en-US" b="1" smtClean="0"/>
              <a:t>c</a:t>
            </a:r>
            <a:r>
              <a:rPr lang="en-US" altLang="en-US" b="1" baseline="-25000" smtClean="0"/>
              <a:t>k</a:t>
            </a:r>
            <a:r>
              <a:rPr lang="en-US" altLang="en-US" smtClean="0"/>
              <a:t>,</a:t>
            </a:r>
            <a:r>
              <a:rPr lang="en-US" altLang="en-US" b="1" smtClean="0"/>
              <a:t>c</a:t>
            </a:r>
            <a:r>
              <a:rPr lang="en-US" altLang="en-US" b="1" baseline="-25000" smtClean="0"/>
              <a:t>t</a:t>
            </a:r>
            <a:r>
              <a:rPr lang="en-US" altLang="en-US" smtClean="0"/>
              <a:t>)</a:t>
            </a:r>
            <a:endParaRPr lang="he-IL" altLang="en-US" b="1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F59F6E-62A9-489F-BEBA-D7A741DE0848}" type="slidenum">
              <a:rPr lang="he-IL" altLang="en-US" sz="1200" smtClean="0">
                <a:solidFill>
                  <a:srgbClr val="3F3F3F"/>
                </a:solidFill>
              </a:rPr>
              <a:pPr/>
              <a:t>26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Full CPA in Pictures</a:t>
            </a:r>
            <a:endParaRPr lang="he-IL" dirty="0"/>
          </a:p>
        </p:txBody>
      </p:sp>
      <p:pic>
        <p:nvPicPr>
          <p:cNvPr id="778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1774825"/>
            <a:ext cx="8039100" cy="4625975"/>
          </a:xfrm>
        </p:spPr>
      </p:pic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7419A1-0934-49D5-9E24-049E7FF69F57}" type="slidenum">
              <a:rPr lang="he-IL" altLang="en-US" sz="1200" smtClean="0">
                <a:solidFill>
                  <a:srgbClr val="3F3F3F"/>
                </a:solidFill>
              </a:rPr>
              <a:pPr/>
              <a:t>27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Full attack</a:t>
            </a:r>
            <a:endParaRPr lang="en-US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Acquire traces</a:t>
            </a:r>
          </a:p>
          <a:p>
            <a:pPr eaLnBrk="1" hangingPunct="1"/>
            <a:r>
              <a:rPr lang="en-US" altLang="en-US" smtClean="0"/>
              <a:t>For every key fragment and corresponding hypothesis function:</a:t>
            </a:r>
          </a:p>
          <a:p>
            <a:pPr lvl="1" eaLnBrk="1" hangingPunct="1"/>
            <a:r>
              <a:rPr lang="en-US" altLang="en-US" smtClean="0"/>
              <a:t>Compute matrix of hypotheses</a:t>
            </a:r>
          </a:p>
          <a:p>
            <a:pPr lvl="1" eaLnBrk="1" hangingPunct="1"/>
            <a:r>
              <a:rPr lang="en-US" altLang="en-US" smtClean="0"/>
              <a:t>Compute correlation (score) matrix</a:t>
            </a:r>
          </a:p>
          <a:p>
            <a:pPr lvl="1" eaLnBrk="1" hangingPunct="1"/>
            <a:r>
              <a:rPr lang="en-US" altLang="en-US" smtClean="0"/>
              <a:t>Find maximum in correlation matrix and deduce value of key fragment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A423B7-55A2-46B2-9496-3A2E97674193}" type="slidenum">
              <a:rPr lang="he-IL" altLang="en-US" sz="1200" smtClean="0">
                <a:solidFill>
                  <a:srgbClr val="3F3F3F"/>
                </a:solidFill>
              </a:rPr>
              <a:pPr/>
              <a:t>28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Discussion: effects and tradeoffs of parameters</a:t>
            </a:r>
            <a:endParaRPr lang="en-US" dirty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Number of traces</a:t>
            </a:r>
          </a:p>
          <a:p>
            <a:pPr eaLnBrk="1" hangingPunct="1"/>
            <a:r>
              <a:rPr lang="en-US" altLang="en-US" smtClean="0"/>
              <a:t>Trace length</a:t>
            </a:r>
          </a:p>
          <a:p>
            <a:pPr eaLnBrk="1" hangingPunct="1"/>
            <a:r>
              <a:rPr lang="en-US" altLang="en-US" smtClean="0"/>
              <a:t>Number of hypotheses (i.e., number of relevant key bits affecting the hidden state being modeled)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AD955A-7356-403A-BD4B-BF473F105818}" type="slidenum">
              <a:rPr lang="he-IL" altLang="en-US" sz="1200" smtClean="0">
                <a:solidFill>
                  <a:srgbClr val="3F3F3F"/>
                </a:solidFill>
              </a:rPr>
              <a:pPr/>
              <a:t>29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9388" y="1603375"/>
            <a:ext cx="3816350" cy="3438525"/>
            <a:chOff x="179512" y="1602798"/>
            <a:chExt cx="3816424" cy="3439362"/>
          </a:xfrm>
        </p:grpSpPr>
        <p:pic>
          <p:nvPicPr>
            <p:cNvPr id="36871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02798"/>
              <a:ext cx="3600400" cy="3184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2" descr="http://digitaloscilloscopedeals.com/wp-content/uploads/2012/05/MSO410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861048"/>
              <a:ext cx="2124784" cy="118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Power analysis</a:t>
            </a:r>
            <a:endParaRPr lang="he-IL" altLang="en-US" smtClean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0825" y="981075"/>
            <a:ext cx="8785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>
                <a:latin typeface="Calibri" panose="020F0502020204030204" pitchFamily="34" charset="0"/>
              </a:rPr>
              <a:t>Power analysis: measure device’s power consumption.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pic>
        <p:nvPicPr>
          <p:cNvPr id="1026" name="Picture 2" descr="https://www.iaik.tugraz.at/content/research/implementation_attacks/prj_archive/prj_isca/reader_blind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r="31142"/>
          <a:stretch>
            <a:fillRect/>
          </a:stretch>
        </p:blipFill>
        <p:spPr bwMode="auto">
          <a:xfrm>
            <a:off x="3494877" y="2545183"/>
            <a:ext cx="2409858" cy="2649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77975"/>
            <a:ext cx="28733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ular Callout 14"/>
          <p:cNvSpPr/>
          <p:nvPr/>
        </p:nvSpPr>
        <p:spPr>
          <a:xfrm>
            <a:off x="2843213" y="5661025"/>
            <a:ext cx="5432425" cy="1169988"/>
          </a:xfrm>
          <a:prstGeom prst="wedgeRectCallout">
            <a:avLst>
              <a:gd name="adj1" fmla="val -42463"/>
              <a:gd name="adj2" fmla="val -72922"/>
            </a:avLst>
          </a:prstGeom>
          <a:solidFill>
            <a:srgbClr val="DDDDDD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Assumptions/complications/mitigation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Assumptions/Bottlenecks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Alignment (shifts, fragmentation)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Handling algorithmically (e.g., cross correlation, string alignment)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Physical synchronization via triggering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Data size: #traces, trace length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Assuming fixed over all traces:</a:t>
            </a:r>
            <a:endParaRPr lang="en-US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Key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Computation progress and flow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Measurement quality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Physical access, noise, transmission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Equipment cost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Expertise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Mitigations</a:t>
            </a:r>
            <a:endParaRPr lang="en-US" dirty="0"/>
          </a:p>
        </p:txBody>
      </p:sp>
      <p:sp>
        <p:nvSpPr>
          <p:cNvPr id="80903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pPr eaLnBrk="1" hangingPunct="1"/>
            <a:r>
              <a:rPr lang="en-US" altLang="en-US" smtClean="0"/>
              <a:t>Timing</a:t>
            </a:r>
          </a:p>
          <a:p>
            <a:pPr lvl="1" eaLnBrk="1" hangingPunct="1"/>
            <a:r>
              <a:rPr lang="en-US" altLang="en-US" smtClean="0"/>
              <a:t>Unstable clock</a:t>
            </a:r>
          </a:p>
          <a:p>
            <a:pPr lvl="1" eaLnBrk="1" hangingPunct="1"/>
            <a:r>
              <a:rPr lang="en-US" altLang="en-US" smtClean="0"/>
              <a:t>Randomize control/instruction flow</a:t>
            </a:r>
          </a:p>
          <a:p>
            <a:pPr lvl="1" eaLnBrk="1" hangingPunct="1"/>
            <a:r>
              <a:rPr lang="en-US" altLang="en-US" smtClean="0"/>
              <a:t>Insert random/key/plaintext-dependent delays</a:t>
            </a:r>
          </a:p>
          <a:p>
            <a:pPr eaLnBrk="1" hangingPunct="1"/>
            <a:r>
              <a:rPr lang="en-US" altLang="en-US" smtClean="0"/>
              <a:t>Change protocol to roll keys often</a:t>
            </a:r>
          </a:p>
          <a:p>
            <a:pPr eaLnBrk="1" hangingPunct="1"/>
            <a:r>
              <a:rPr lang="en-US" altLang="en-US" smtClean="0"/>
              <a:t>Add power noise</a:t>
            </a:r>
          </a:p>
        </p:txBody>
      </p:sp>
      <p:sp>
        <p:nvSpPr>
          <p:cNvPr id="809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64DD48-323F-4276-8FE0-033A7A82FDC8}" type="slidenum">
              <a:rPr lang="he-IL" altLang="en-US" sz="1200" smtClean="0">
                <a:solidFill>
                  <a:srgbClr val="3F3F3F"/>
                </a:solidFill>
              </a:rPr>
              <a:pPr/>
              <a:t>30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  <p:pic>
        <p:nvPicPr>
          <p:cNvPr id="8090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74"/>
          <a:stretch>
            <a:fillRect/>
          </a:stretch>
        </p:blipFill>
        <p:spPr bwMode="auto">
          <a:xfrm>
            <a:off x="2916238" y="5691188"/>
            <a:ext cx="19431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Brace 9"/>
          <p:cNvSpPr/>
          <p:nvPr/>
        </p:nvSpPr>
        <p:spPr>
          <a:xfrm rot="16200000">
            <a:off x="3639344" y="5661819"/>
            <a:ext cx="120650" cy="2301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0AD0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0907" name="TextBox 11"/>
          <p:cNvSpPr txBox="1">
            <a:spLocks noChangeArrowheads="1"/>
          </p:cNvSpPr>
          <p:nvPr/>
        </p:nvSpPr>
        <p:spPr bwMode="auto">
          <a:xfrm>
            <a:off x="3738563" y="5635625"/>
            <a:ext cx="671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sz="1200" b="1">
                <a:solidFill>
                  <a:srgbClr val="000000"/>
                </a:solidFill>
              </a:rPr>
              <a:t>0.5mm</a:t>
            </a:r>
          </a:p>
        </p:txBody>
      </p:sp>
      <p:sp>
        <p:nvSpPr>
          <p:cNvPr id="80908" name="TextBox 13"/>
          <p:cNvSpPr txBox="1">
            <a:spLocks noChangeArrowheads="1"/>
          </p:cNvSpPr>
          <p:nvPr/>
        </p:nvSpPr>
        <p:spPr bwMode="auto">
          <a:xfrm>
            <a:off x="4787900" y="6184900"/>
            <a:ext cx="348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rgbClr val="B48200"/>
                </a:solidFill>
              </a:rPr>
              <a:t>Example: probing an “decoupling capacitor”</a:t>
            </a:r>
            <a:br>
              <a:rPr lang="en-US" altLang="en-US" sz="1200" b="1">
                <a:solidFill>
                  <a:srgbClr val="B48200"/>
                </a:solidFill>
              </a:rPr>
            </a:br>
            <a:r>
              <a:rPr lang="en-US" altLang="en-US" sz="1200" b="1">
                <a:solidFill>
                  <a:srgbClr val="B48200"/>
                </a:solidFill>
              </a:rPr>
              <a:t>(SMD 0402) close to the microcontroller chip.</a:t>
            </a:r>
          </a:p>
          <a:p>
            <a:pPr algn="r" eaLnBrk="1" hangingPunct="1"/>
            <a:r>
              <a:rPr lang="en-US" altLang="en-US" sz="1200" b="1">
                <a:solidFill>
                  <a:srgbClr val="B48200"/>
                </a:solidFill>
              </a:rPr>
              <a:t>[O’Flynn 2013]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Further Reading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29250"/>
            <a:ext cx="8229600" cy="971550"/>
          </a:xfrm>
        </p:spPr>
        <p:txBody>
          <a:bodyPr rtlCol="0">
            <a:normAutofit fontScale="92500" lnSpcReduction="10000"/>
          </a:bodyPr>
          <a:lstStyle/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hlinkClick r:id="rId3"/>
              </a:rPr>
              <a:t>http://www.dpabook.org</a:t>
            </a:r>
            <a:endParaRPr lang="en-US" dirty="0" smtClean="0"/>
          </a:p>
          <a:p>
            <a:pPr marL="438912" indent="-32004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hlinkClick r:id="rId4"/>
              </a:rPr>
              <a:t>http://www.springerlink.com/content/g01q1k</a:t>
            </a:r>
            <a:endParaRPr lang="en-US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e-I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 t="5212" r="3922"/>
          <a:stretch>
            <a:fillRect/>
          </a:stretch>
        </p:blipFill>
        <p:spPr bwMode="auto">
          <a:xfrm>
            <a:off x="2820988" y="1714500"/>
            <a:ext cx="3502025" cy="372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29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BE2F21-423E-446E-AD54-787D7C77E52E}" type="slidenum">
              <a:rPr lang="he-IL" altLang="en-US" sz="1200" smtClean="0">
                <a:solidFill>
                  <a:srgbClr val="3F3F3F"/>
                </a:solidFill>
              </a:rPr>
              <a:pPr/>
              <a:t>31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AES Cipher</a:t>
            </a:r>
            <a:endParaRPr lang="he-IL" dirty="0"/>
          </a:p>
        </p:txBody>
      </p: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1285875" y="2500313"/>
            <a:ext cx="6572250" cy="3429000"/>
            <a:chOff x="785786" y="2500306"/>
            <a:chExt cx="6572296" cy="3429024"/>
          </a:xfrm>
        </p:grpSpPr>
        <p:sp>
          <p:nvSpPr>
            <p:cNvPr id="5" name="Right Arrow 4"/>
            <p:cNvSpPr/>
            <p:nvPr/>
          </p:nvSpPr>
          <p:spPr>
            <a:xfrm>
              <a:off x="785786" y="3143247"/>
              <a:ext cx="1643075" cy="7858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Plaintext</a:t>
              </a:r>
              <a:endParaRPr lang="he-IL" sz="1800" dirty="0">
                <a:solidFill>
                  <a:prstClr val="white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715009" y="3143247"/>
              <a:ext cx="1643073" cy="7858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 err="1">
                  <a:solidFill>
                    <a:prstClr val="white"/>
                  </a:solidFill>
                </a:rPr>
                <a:t>Ciphertext</a:t>
              </a:r>
              <a:endParaRPr lang="he-IL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 rot="16200000">
              <a:off x="3536149" y="4893479"/>
              <a:ext cx="1143008" cy="9286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</a:rPr>
                <a:t>Key</a:t>
              </a:r>
              <a:endParaRPr lang="he-IL" sz="1800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00298" y="2500306"/>
              <a:ext cx="3214710" cy="22145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solidFill>
                    <a:prstClr val="white"/>
                  </a:solidFill>
                </a:rPr>
                <a:t>AES</a:t>
              </a:r>
              <a:endParaRPr lang="he-IL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3789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AAC689-82C7-4A80-9B46-5612197105BD}" type="slidenum">
              <a:rPr lang="he-IL" altLang="en-US" sz="1200" smtClean="0">
                <a:solidFill>
                  <a:srgbClr val="3F3F3F"/>
                </a:solidFill>
              </a:rPr>
              <a:pPr/>
              <a:t>4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AES symmetric cipher:</a:t>
            </a:r>
            <a:br>
              <a:rPr lang="en-US" dirty="0" smtClean="0"/>
            </a:br>
            <a:r>
              <a:rPr lang="en-US" dirty="0" smtClean="0"/>
              <a:t>Lookup-based implementation</a:t>
            </a:r>
            <a:endParaRPr lang="he-IL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0" y="1584325"/>
            <a:ext cx="9144000" cy="5229225"/>
          </a:xfrm>
          <a:prstGeom prst="verticalScroll">
            <a:avLst>
              <a:gd name="adj" fmla="val 12500"/>
            </a:avLst>
          </a:prstGeom>
          <a:solidFill>
            <a:srgbClr val="FFFFE1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b="1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char p[16], k[16];                     </a:t>
            </a:r>
            <a:r>
              <a:rPr lang="en-US" sz="1600" b="1" dirty="0">
                <a:solidFill>
                  <a:srgbClr val="993300"/>
                </a:solidFill>
                <a:latin typeface="Courier New" pitchFamily="49" charset="0"/>
                <a:cs typeface="Courier New" pitchFamily="49" charset="0"/>
              </a:rPr>
              <a:t>// plaintext and key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int32 Col[4];                          </a:t>
            </a:r>
            <a:r>
              <a:rPr lang="en-US" sz="1600" b="1" dirty="0">
                <a:solidFill>
                  <a:srgbClr val="993300"/>
                </a:solidFill>
                <a:latin typeface="Courier New" pitchFamily="49" charset="0"/>
                <a:cs typeface="Courier New" pitchFamily="49" charset="0"/>
              </a:rPr>
              <a:t>// intermediate state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 err="1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 int32 T0[256],T1[256],T2[256],T3[256]; </a:t>
            </a:r>
            <a:r>
              <a:rPr lang="en-US" sz="1600" b="1" dirty="0">
                <a:solidFill>
                  <a:srgbClr val="993300"/>
                </a:solidFill>
                <a:latin typeface="Courier New" pitchFamily="49" charset="0"/>
                <a:cs typeface="Courier New" pitchFamily="49" charset="0"/>
              </a:rPr>
              <a:t>// lookup tables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...</a:t>
            </a:r>
            <a:b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</a:br>
            <a:endParaRPr lang="en-US" sz="1600" b="1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/* Round 1 */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Col[0]</a:t>
            </a:r>
            <a:r>
              <a:rPr lang="en-US" sz="1600" b="1" dirty="0">
                <a:solidFill>
                  <a:srgbClr val="000066"/>
                </a:solidFill>
                <a:latin typeface="Symbol" pitchFamily="18" charset="2"/>
                <a:cs typeface="+mn-cs"/>
              </a:rPr>
              <a:t>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+mn-cs"/>
              </a:rPr>
              <a:t>	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T0[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p[ 0]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k[ 0]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T1[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 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 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		T2[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10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T3[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p[1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k[1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Col[1]</a:t>
            </a:r>
            <a:r>
              <a:rPr lang="en-US" sz="1600" b="1" dirty="0">
                <a:solidFill>
                  <a:srgbClr val="000066"/>
                </a:solidFill>
                <a:latin typeface="Symbol" pitchFamily="18" charset="2"/>
                <a:cs typeface="+mn-cs"/>
              </a:rPr>
              <a:t>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+mn-cs"/>
              </a:rPr>
              <a:t>	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T0[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 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 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T1[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 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9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 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9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		T2[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14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14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T3[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3]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3]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Col[2]</a:t>
            </a:r>
            <a:r>
              <a:rPr lang="en-US" sz="1600" b="1" dirty="0">
                <a:solidFill>
                  <a:srgbClr val="000066"/>
                </a:solidFill>
                <a:latin typeface="Symbol" pitchFamily="18" charset="2"/>
                <a:cs typeface="+mn-cs"/>
              </a:rPr>
              <a:t>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+mn-cs"/>
              </a:rPr>
              <a:t>	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T0[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 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 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8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T1[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13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13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		T2[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p[ 2]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k[ 2]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T3[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p[ 7]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k[ 7]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Col[3]</a:t>
            </a:r>
            <a:r>
              <a:rPr lang="en-US" sz="1600" b="1" dirty="0">
                <a:solidFill>
                  <a:srgbClr val="000066"/>
                </a:solidFill>
                <a:latin typeface="Symbol" pitchFamily="18" charset="2"/>
                <a:cs typeface="+mn-cs"/>
              </a:rPr>
              <a:t>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+mn-cs"/>
              </a:rPr>
              <a:t>	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T0[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12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</a:t>
            </a:r>
            <a:r>
              <a:rPr lang="ar-SA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12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T1[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p[ 1]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k[ 1]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		T2[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p[ 6]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k[ 6]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dirty="0">
                <a:solidFill>
                  <a:srgbClr val="000080"/>
                </a:solidFill>
                <a:latin typeface="Symbol" pitchFamily="18" charset="2"/>
                <a:cs typeface="+mn-cs"/>
              </a:rPr>
              <a:t>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 T3[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p[11]</a:t>
            </a:r>
            <a:r>
              <a:rPr lang="en-US" sz="1600" b="1" dirty="0">
                <a:solidFill>
                  <a:srgbClr val="00B050"/>
                </a:solidFill>
                <a:latin typeface="Symbol" pitchFamily="18" charset="2"/>
                <a:cs typeface="+mn-cs"/>
              </a:rPr>
              <a:t>  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k[11]</a:t>
            </a:r>
            <a:r>
              <a:rPr lang="en-US" sz="1600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500"/>
              </a:spcBef>
              <a:buClr>
                <a:srgbClr val="000000"/>
              </a:buClr>
              <a:buSzPct val="11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1" dirty="0">
                <a:solidFill>
                  <a:srgbClr val="000066"/>
                </a:solidFill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Clr>
                <a:srgbClr val="000066"/>
              </a:buClr>
              <a:buSzPct val="100000"/>
              <a:buFont typeface="Courier New" pitchFamily="49" charset="0"/>
              <a:buNone/>
              <a:tabLst>
                <a:tab pos="0" algn="l"/>
                <a:tab pos="107315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b="1" dirty="0">
              <a:solidFill>
                <a:srgbClr val="00006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07950" y="6408738"/>
            <a:ext cx="88566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1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800" dirty="0">
              <a:solidFill>
                <a:srgbClr val="000000"/>
              </a:solidFill>
              <a:latin typeface="Corbe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AES symmetric cipher:</a:t>
            </a:r>
            <a:br>
              <a:rPr lang="en-US" dirty="0"/>
            </a:br>
            <a:r>
              <a:rPr lang="en-US" dirty="0" smtClean="0"/>
              <a:t>“Algebraic” implementation</a:t>
            </a:r>
            <a:endParaRPr lang="he-IL" dirty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7663" y="1774825"/>
            <a:ext cx="5908675" cy="4625975"/>
          </a:xfrm>
        </p:spPr>
      </p:pic>
      <p:sp>
        <p:nvSpPr>
          <p:cNvPr id="5" name="TextBox 4"/>
          <p:cNvSpPr txBox="1"/>
          <p:nvPr/>
        </p:nvSpPr>
        <p:spPr>
          <a:xfrm>
            <a:off x="785813" y="6500813"/>
            <a:ext cx="8001000" cy="36988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  <a:t>Source: http://www.moserware.com/2009/09/stick-figure-guide-to-advanced.html</a:t>
            </a:r>
            <a:endParaRPr lang="he-IL" sz="1800" dirty="0">
              <a:solidFill>
                <a:prstClr val="black"/>
              </a:solidFill>
              <a:latin typeface="Corbel"/>
              <a:cs typeface="Miriam" panose="020B0502050101010101" pitchFamily="34" charset="-79"/>
            </a:endParaRPr>
          </a:p>
        </p:txBody>
      </p:sp>
      <p:sp>
        <p:nvSpPr>
          <p:cNvPr id="41989" name="Text Placeholder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he-IL" altLang="en-US" smtClean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00188" y="2428875"/>
            <a:ext cx="2786062" cy="4143375"/>
            <a:chOff x="1500166" y="2428868"/>
            <a:chExt cx="2786082" cy="4143404"/>
          </a:xfrm>
        </p:grpSpPr>
        <p:sp>
          <p:nvSpPr>
            <p:cNvPr id="7" name="Explosion 1 6"/>
            <p:cNvSpPr/>
            <p:nvPr/>
          </p:nvSpPr>
          <p:spPr>
            <a:xfrm>
              <a:off x="3357554" y="2428868"/>
              <a:ext cx="928694" cy="928695"/>
            </a:xfrm>
            <a:prstGeom prst="irregularSeal1">
              <a:avLst/>
            </a:prstGeom>
            <a:solidFill>
              <a:srgbClr val="FFFF00">
                <a:alpha val="32000"/>
              </a:srgbClr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800">
                <a:solidFill>
                  <a:prstClr val="white"/>
                </a:solidFill>
              </a:endParaRPr>
            </a:p>
          </p:txBody>
        </p:sp>
        <p:sp>
          <p:nvSpPr>
            <p:cNvPr id="10" name="Explosion 1 9"/>
            <p:cNvSpPr/>
            <p:nvPr/>
          </p:nvSpPr>
          <p:spPr>
            <a:xfrm>
              <a:off x="1500166" y="4071943"/>
              <a:ext cx="2286016" cy="2500329"/>
            </a:xfrm>
            <a:prstGeom prst="irregularSeal1">
              <a:avLst/>
            </a:prstGeom>
            <a:solidFill>
              <a:srgbClr val="FFFF00">
                <a:alpha val="32000"/>
              </a:srgbClr>
            </a:solidFill>
            <a:ln w="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800">
                <a:solidFill>
                  <a:prstClr val="white"/>
                </a:solidFill>
              </a:endParaRPr>
            </a:p>
          </p:txBody>
        </p:sp>
      </p:grpSp>
      <p:sp>
        <p:nvSpPr>
          <p:cNvPr id="41991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8326366-796A-41A8-B497-021E27233951}" type="slidenum">
              <a:rPr lang="he-IL" altLang="en-US" sz="1200" smtClean="0">
                <a:solidFill>
                  <a:srgbClr val="3F3F3F"/>
                </a:solidFill>
              </a:rPr>
              <a:pPr/>
              <a:t>6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AES symmetric cipher:</a:t>
            </a:r>
            <a:br>
              <a:rPr lang="en-US" dirty="0"/>
            </a:br>
            <a:r>
              <a:rPr lang="en-US" dirty="0"/>
              <a:t>“Algebraic” </a:t>
            </a:r>
            <a:r>
              <a:rPr lang="en-US" dirty="0" smtClean="0"/>
              <a:t>implementation in code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  <a:extLst/>
        </p:spPr>
        <p:txBody>
          <a:bodyPr rtlCol="0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AESEncrypt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 u8 input[16], u8 output[16] ) {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[…]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for (r=1; r&lt;=9; r++)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{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nsolas" pitchFamily="49" charset="0"/>
                <a:cs typeface="Consolas" pitchFamily="49" charset="0"/>
              </a:rPr>
              <a:t>ByteSub</a:t>
            </a:r>
            <a:r>
              <a:rPr lang="en-US" sz="2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Consolas" pitchFamily="49" charset="0"/>
                <a:cs typeface="Consolas" pitchFamily="49" charset="0"/>
              </a:rPr>
              <a:t>(state);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ShiftRow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(state);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MixColumn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(state);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KeyAdd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(state,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roundKeys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, r);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[…]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Source: http://users.ece.utexas.edu/~gerstl/ee382v-ics_f09/soc/tutorials/System_C_Code_Examples_2/date04_examples/cosimulate/sw_only/</a:t>
            </a:r>
            <a:endParaRPr lang="en-US" sz="20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50043F-3393-4D5A-BD88-0F6715EBCA0D}" type="slidenum">
              <a:rPr lang="he-IL" altLang="en-US" sz="1200" smtClean="0">
                <a:solidFill>
                  <a:srgbClr val="3F3F3F"/>
                </a:solidFill>
              </a:rPr>
              <a:pPr/>
              <a:t>7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Theory of power analysis</a:t>
            </a:r>
            <a:endParaRPr lang="he-IL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consumption is </a:t>
            </a:r>
            <a:r>
              <a:rPr lang="en-US" altLang="en-US" b="1" smtClean="0"/>
              <a:t>variable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Power consumption depends on </a:t>
            </a:r>
            <a:r>
              <a:rPr lang="en-US" altLang="en-US" b="1" smtClean="0"/>
              <a:t>instruction</a:t>
            </a:r>
          </a:p>
          <a:p>
            <a:pPr eaLnBrk="1" hangingPunct="1"/>
            <a:r>
              <a:rPr lang="en-US" altLang="en-US" smtClean="0"/>
              <a:t>Power consumption depends on </a:t>
            </a:r>
            <a:r>
              <a:rPr lang="en-US" altLang="en-US" b="1" smtClean="0"/>
              <a:t>data</a:t>
            </a:r>
            <a:endParaRPr lang="he-IL" altLang="en-US" smtClean="0"/>
          </a:p>
          <a:p>
            <a:pPr eaLnBrk="1" hangingPunct="1"/>
            <a:endParaRPr lang="he-IL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9589BC-5CD2-42A9-81CC-53EF5327EFC9}" type="slidenum">
              <a:rPr lang="he-IL" altLang="en-US" sz="1200" smtClean="0">
                <a:solidFill>
                  <a:srgbClr val="3F3F3F"/>
                </a:solidFill>
              </a:rPr>
              <a:pPr/>
              <a:t>8</a:t>
            </a:fld>
            <a:endParaRPr lang="he-IL" altLang="en-US" sz="1200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5581650" y="2181225"/>
            <a:ext cx="2160588" cy="30702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5581650" y="2181225"/>
            <a:ext cx="2160588" cy="3070225"/>
          </a:xfrm>
          <a:prstGeom prst="roundRect">
            <a:avLst>
              <a:gd name="adj" fmla="val 16667"/>
            </a:avLst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en-US" sz="1800">
              <a:solidFill>
                <a:srgbClr val="000000"/>
              </a:solidFill>
              <a:latin typeface="Corbel" panose="020B0503020204020204" pitchFamily="34" charset="0"/>
              <a:cs typeface="Miriam" panose="020B0502050101010101" pitchFamily="34" charset="-79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5581650" y="2181225"/>
            <a:ext cx="2160588" cy="30702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he-IL" altLang="en-US" sz="1800">
              <a:solidFill>
                <a:srgbClr val="000000"/>
              </a:solidFill>
              <a:latin typeface="Corbel" panose="020B0503020204020204" pitchFamily="34" charset="0"/>
              <a:cs typeface="Miriam" panose="020B0502050101010101" pitchFamily="34" charset="-79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29250" y="2701925"/>
            <a:ext cx="5472113" cy="2200275"/>
            <a:chOff x="4060" y="1717"/>
            <a:chExt cx="3447" cy="1386"/>
          </a:xfrm>
        </p:grpSpPr>
        <p:sp>
          <p:nvSpPr>
            <p:cNvPr id="50228" name="Freeform 6"/>
            <p:cNvSpPr>
              <a:spLocks/>
            </p:cNvSpPr>
            <p:nvPr/>
          </p:nvSpPr>
          <p:spPr bwMode="auto">
            <a:xfrm>
              <a:off x="4060" y="1717"/>
              <a:ext cx="3395" cy="453"/>
            </a:xfrm>
            <a:custGeom>
              <a:avLst/>
              <a:gdLst>
                <a:gd name="T0" fmla="*/ 0 w 2994"/>
                <a:gd name="T1" fmla="*/ 453 h 453"/>
                <a:gd name="T2" fmla="*/ 721 w 2994"/>
                <a:gd name="T3" fmla="*/ 453 h 453"/>
                <a:gd name="T4" fmla="*/ 772 w 2994"/>
                <a:gd name="T5" fmla="*/ 0 h 453"/>
                <a:gd name="T6" fmla="*/ 1441 w 2994"/>
                <a:gd name="T7" fmla="*/ 0 h 453"/>
                <a:gd name="T8" fmla="*/ 1492 w 2994"/>
                <a:gd name="T9" fmla="*/ 453 h 453"/>
                <a:gd name="T10" fmla="*/ 2161 w 2994"/>
                <a:gd name="T11" fmla="*/ 453 h 453"/>
                <a:gd name="T12" fmla="*/ 2212 w 2994"/>
                <a:gd name="T13" fmla="*/ 0 h 453"/>
                <a:gd name="T14" fmla="*/ 2881 w 2994"/>
                <a:gd name="T15" fmla="*/ 0 h 453"/>
                <a:gd name="T16" fmla="*/ 2932 w 2994"/>
                <a:gd name="T17" fmla="*/ 453 h 453"/>
                <a:gd name="T18" fmla="*/ 3395 w 2994"/>
                <a:gd name="T19" fmla="*/ 453 h 4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94" h="453">
                  <a:moveTo>
                    <a:pt x="0" y="453"/>
                  </a:moveTo>
                  <a:lnTo>
                    <a:pt x="636" y="453"/>
                  </a:lnTo>
                  <a:lnTo>
                    <a:pt x="681" y="0"/>
                  </a:lnTo>
                  <a:lnTo>
                    <a:pt x="1271" y="0"/>
                  </a:lnTo>
                  <a:lnTo>
                    <a:pt x="1316" y="453"/>
                  </a:lnTo>
                  <a:lnTo>
                    <a:pt x="1906" y="453"/>
                  </a:lnTo>
                  <a:lnTo>
                    <a:pt x="1951" y="0"/>
                  </a:lnTo>
                  <a:lnTo>
                    <a:pt x="2541" y="0"/>
                  </a:lnTo>
                  <a:lnTo>
                    <a:pt x="2586" y="453"/>
                  </a:lnTo>
                  <a:lnTo>
                    <a:pt x="2994" y="453"/>
                  </a:ln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9" name="Freeform 7"/>
            <p:cNvSpPr>
              <a:spLocks/>
            </p:cNvSpPr>
            <p:nvPr/>
          </p:nvSpPr>
          <p:spPr bwMode="auto">
            <a:xfrm>
              <a:off x="4060" y="2650"/>
              <a:ext cx="3447" cy="453"/>
            </a:xfrm>
            <a:custGeom>
              <a:avLst/>
              <a:gdLst>
                <a:gd name="T0" fmla="*/ 0 w 3039"/>
                <a:gd name="T1" fmla="*/ 453 h 453"/>
                <a:gd name="T2" fmla="*/ 721 w 3039"/>
                <a:gd name="T3" fmla="*/ 453 h 453"/>
                <a:gd name="T4" fmla="*/ 772 w 3039"/>
                <a:gd name="T5" fmla="*/ 0 h 453"/>
                <a:gd name="T6" fmla="*/ 823 w 3039"/>
                <a:gd name="T7" fmla="*/ 453 h 453"/>
                <a:gd name="T8" fmla="*/ 1442 w 3039"/>
                <a:gd name="T9" fmla="*/ 453 h 453"/>
                <a:gd name="T10" fmla="*/ 1487 w 3039"/>
                <a:gd name="T11" fmla="*/ 204 h 453"/>
                <a:gd name="T12" fmla="*/ 1544 w 3039"/>
                <a:gd name="T13" fmla="*/ 453 h 453"/>
                <a:gd name="T14" fmla="*/ 2161 w 3039"/>
                <a:gd name="T15" fmla="*/ 453 h 453"/>
                <a:gd name="T16" fmla="*/ 2212 w 3039"/>
                <a:gd name="T17" fmla="*/ 0 h 453"/>
                <a:gd name="T18" fmla="*/ 2263 w 3039"/>
                <a:gd name="T19" fmla="*/ 453 h 453"/>
                <a:gd name="T20" fmla="*/ 2881 w 3039"/>
                <a:gd name="T21" fmla="*/ 453 h 453"/>
                <a:gd name="T22" fmla="*/ 2933 w 3039"/>
                <a:gd name="T23" fmla="*/ 195 h 453"/>
                <a:gd name="T24" fmla="*/ 2983 w 3039"/>
                <a:gd name="T25" fmla="*/ 453 h 453"/>
                <a:gd name="T26" fmla="*/ 3447 w 3039"/>
                <a:gd name="T27" fmla="*/ 453 h 4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39" h="453">
                  <a:moveTo>
                    <a:pt x="0" y="453"/>
                  </a:moveTo>
                  <a:lnTo>
                    <a:pt x="636" y="453"/>
                  </a:lnTo>
                  <a:lnTo>
                    <a:pt x="681" y="0"/>
                  </a:lnTo>
                  <a:lnTo>
                    <a:pt x="726" y="453"/>
                  </a:lnTo>
                  <a:lnTo>
                    <a:pt x="1271" y="453"/>
                  </a:lnTo>
                  <a:lnTo>
                    <a:pt x="1311" y="204"/>
                  </a:lnTo>
                  <a:lnTo>
                    <a:pt x="1361" y="453"/>
                  </a:lnTo>
                  <a:lnTo>
                    <a:pt x="1905" y="453"/>
                  </a:lnTo>
                  <a:lnTo>
                    <a:pt x="1950" y="0"/>
                  </a:lnTo>
                  <a:lnTo>
                    <a:pt x="1995" y="453"/>
                  </a:lnTo>
                  <a:lnTo>
                    <a:pt x="2540" y="453"/>
                  </a:lnTo>
                  <a:lnTo>
                    <a:pt x="2586" y="195"/>
                  </a:lnTo>
                  <a:lnTo>
                    <a:pt x="2630" y="453"/>
                  </a:lnTo>
                  <a:lnTo>
                    <a:pt x="3039" y="453"/>
                  </a:ln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1981200" y="4918075"/>
            <a:ext cx="352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2994025" y="341471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148263" y="29702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AT" sz="1800">
                <a:solidFill>
                  <a:prstClr val="black"/>
                </a:solidFill>
                <a:latin typeface="Corbel"/>
                <a:cs typeface="+mn-cs"/>
              </a:rPr>
              <a:t>q</a:t>
            </a:r>
            <a:endParaRPr lang="en-GB" sz="1800">
              <a:solidFill>
                <a:prstClr val="black"/>
              </a:solidFill>
              <a:latin typeface="Corbel"/>
              <a:cs typeface="+mn-cs"/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060700" y="4481513"/>
            <a:ext cx="237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de-AT" sz="1800">
                <a:solidFill>
                  <a:prstClr val="black"/>
                </a:solidFill>
                <a:latin typeface="Corbel"/>
                <a:cs typeface="+mn-cs"/>
              </a:rPr>
              <a:t>Power consumption</a:t>
            </a:r>
            <a:endParaRPr lang="en-GB" sz="1800">
              <a:solidFill>
                <a:prstClr val="black"/>
              </a:solidFill>
              <a:latin typeface="Corbel"/>
              <a:cs typeface="+mn-cs"/>
            </a:endParaRPr>
          </a:p>
        </p:txBody>
      </p:sp>
      <p:grpSp>
        <p:nvGrpSpPr>
          <p:cNvPr id="50186" name="Group 56"/>
          <p:cNvGrpSpPr>
            <a:grpSpLocks/>
          </p:cNvGrpSpPr>
          <p:nvPr/>
        </p:nvGrpSpPr>
        <p:grpSpPr bwMode="auto">
          <a:xfrm>
            <a:off x="179388" y="1530350"/>
            <a:ext cx="2951162" cy="3965575"/>
            <a:chOff x="179388" y="1530374"/>
            <a:chExt cx="2951162" cy="3965575"/>
          </a:xfrm>
        </p:grpSpPr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1154113" y="1530374"/>
              <a:ext cx="11414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AT" sz="1800">
                  <a:solidFill>
                    <a:prstClr val="black"/>
                  </a:solidFill>
                  <a:latin typeface="Corbel"/>
                  <a:cs typeface="+mn-cs"/>
                </a:rPr>
                <a:t>V</a:t>
              </a:r>
              <a:r>
                <a:rPr lang="de-AT" sz="1800" baseline="-25000">
                  <a:solidFill>
                    <a:prstClr val="black"/>
                  </a:solidFill>
                  <a:latin typeface="Corbel"/>
                  <a:cs typeface="+mn-cs"/>
                </a:rPr>
                <a:t>dd</a:t>
              </a:r>
              <a:endParaRPr lang="en-GB" sz="1800" baseline="-25000">
                <a:solidFill>
                  <a:prstClr val="black"/>
                </a:solidFill>
                <a:latin typeface="Corbel"/>
                <a:cs typeface="+mn-cs"/>
              </a:endParaRPr>
            </a:p>
          </p:txBody>
        </p:sp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971550" y="5129237"/>
              <a:ext cx="720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AT" sz="1800">
                  <a:solidFill>
                    <a:prstClr val="black"/>
                  </a:solidFill>
                  <a:latin typeface="Corbel"/>
                  <a:cs typeface="+mn-cs"/>
                </a:rPr>
                <a:t>GND</a:t>
              </a:r>
              <a:endParaRPr lang="en-GB" sz="1800" baseline="-25000">
                <a:solidFill>
                  <a:prstClr val="black"/>
                </a:solidFill>
                <a:latin typeface="Corbel"/>
                <a:cs typeface="+mn-cs"/>
              </a:endParaRPr>
            </a:p>
          </p:txBody>
        </p:sp>
        <p:sp>
          <p:nvSpPr>
            <p:cNvPr id="57359" name="Rectangle 15"/>
            <p:cNvSpPr>
              <a:spLocks noChangeArrowheads="1"/>
            </p:cNvSpPr>
            <p:nvPr/>
          </p:nvSpPr>
          <p:spPr bwMode="auto">
            <a:xfrm>
              <a:off x="682625" y="1998687"/>
              <a:ext cx="1944688" cy="25923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800">
                <a:solidFill>
                  <a:prstClr val="black"/>
                </a:solidFill>
                <a:latin typeface="Corbel"/>
                <a:cs typeface="Miriam" panose="020B0502050101010101" pitchFamily="34" charset="-79"/>
              </a:endParaRPr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1474788" y="4230711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 flipH="1">
              <a:off x="1195388" y="2524149"/>
              <a:ext cx="255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>
              <a:off x="1069975" y="3786211"/>
              <a:ext cx="0" cy="458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1195388" y="4244999"/>
              <a:ext cx="255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1450975" y="2982936"/>
              <a:ext cx="0" cy="803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 flipH="1">
              <a:off x="1195388" y="3786211"/>
              <a:ext cx="255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>
              <a:off x="1069975" y="2524149"/>
              <a:ext cx="0" cy="458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>
              <a:off x="1195388" y="2982936"/>
              <a:ext cx="255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Line 24"/>
            <p:cNvSpPr>
              <a:spLocks noChangeShapeType="1"/>
            </p:cNvSpPr>
            <p:nvPr/>
          </p:nvSpPr>
          <p:spPr bwMode="auto">
            <a:xfrm>
              <a:off x="1450975" y="2063774"/>
              <a:ext cx="0" cy="460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>
              <a:off x="1450975" y="3379811"/>
              <a:ext cx="1268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26"/>
            <p:cNvSpPr>
              <a:spLocks noChangeShapeType="1"/>
            </p:cNvSpPr>
            <p:nvPr/>
          </p:nvSpPr>
          <p:spPr bwMode="auto">
            <a:xfrm>
              <a:off x="1195388" y="2524149"/>
              <a:ext cx="0" cy="458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>
              <a:off x="1195388" y="3786211"/>
              <a:ext cx="0" cy="458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4" name="Oval 28"/>
            <p:cNvSpPr>
              <a:spLocks noChangeArrowheads="1"/>
            </p:cNvSpPr>
            <p:nvPr/>
          </p:nvSpPr>
          <p:spPr bwMode="auto">
            <a:xfrm>
              <a:off x="942975" y="2690836"/>
              <a:ext cx="127000" cy="1174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A427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A427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A427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A427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A427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A427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endParaRPr lang="he-IL" altLang="en-US" sz="1800">
                <a:solidFill>
                  <a:srgbClr val="000000"/>
                </a:solidFill>
                <a:latin typeface="Corbel" panose="020B0503020204020204" pitchFamily="34" charset="0"/>
                <a:cs typeface="Miriam" panose="020B0502050101010101" pitchFamily="34" charset="-79"/>
              </a:endParaRPr>
            </a:p>
          </p:txBody>
        </p:sp>
        <p:sp>
          <p:nvSpPr>
            <p:cNvPr id="50205" name="Line 29"/>
            <p:cNvSpPr>
              <a:spLocks noChangeShapeType="1"/>
            </p:cNvSpPr>
            <p:nvPr/>
          </p:nvSpPr>
          <p:spPr bwMode="auto">
            <a:xfrm>
              <a:off x="941388" y="2754336"/>
              <a:ext cx="0" cy="1260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auto">
            <a:xfrm>
              <a:off x="941388" y="4014811"/>
              <a:ext cx="128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 flipH="1">
              <a:off x="304800" y="3371874"/>
              <a:ext cx="636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>
              <a:off x="1979613" y="2070124"/>
              <a:ext cx="0" cy="865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Line 33"/>
            <p:cNvSpPr>
              <a:spLocks noChangeShapeType="1"/>
            </p:cNvSpPr>
            <p:nvPr/>
          </p:nvSpPr>
          <p:spPr bwMode="auto">
            <a:xfrm>
              <a:off x="1728788" y="2952774"/>
              <a:ext cx="509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1728788" y="3022624"/>
              <a:ext cx="509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1" name="Line 35"/>
            <p:cNvSpPr>
              <a:spLocks noChangeShapeType="1"/>
            </p:cNvSpPr>
            <p:nvPr/>
          </p:nvSpPr>
          <p:spPr bwMode="auto">
            <a:xfrm>
              <a:off x="1979613" y="3022624"/>
              <a:ext cx="0" cy="344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Text Box 36"/>
            <p:cNvSpPr txBox="1">
              <a:spLocks noChangeArrowheads="1"/>
            </p:cNvSpPr>
            <p:nvPr/>
          </p:nvSpPr>
          <p:spPr bwMode="auto">
            <a:xfrm>
              <a:off x="179388" y="2906737"/>
              <a:ext cx="5064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AT" sz="1800">
                  <a:solidFill>
                    <a:prstClr val="black"/>
                  </a:solidFill>
                  <a:latin typeface="Corbel"/>
                  <a:cs typeface="+mn-cs"/>
                </a:rPr>
                <a:t>a</a:t>
              </a:r>
              <a:endParaRPr lang="en-GB" sz="1800">
                <a:solidFill>
                  <a:prstClr val="black"/>
                </a:solidFill>
                <a:latin typeface="Corbel"/>
                <a:cs typeface="+mn-cs"/>
              </a:endParaRPr>
            </a:p>
          </p:txBody>
        </p:sp>
        <p:sp>
          <p:nvSpPr>
            <p:cNvPr id="57381" name="Text Box 37"/>
            <p:cNvSpPr txBox="1">
              <a:spLocks noChangeArrowheads="1"/>
            </p:cNvSpPr>
            <p:nvPr/>
          </p:nvSpPr>
          <p:spPr bwMode="auto">
            <a:xfrm>
              <a:off x="2624138" y="2927374"/>
              <a:ext cx="5064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AT" sz="1800">
                  <a:solidFill>
                    <a:prstClr val="black"/>
                  </a:solidFill>
                  <a:latin typeface="Corbel"/>
                  <a:cs typeface="+mn-cs"/>
                </a:rPr>
                <a:t>q</a:t>
              </a:r>
              <a:endParaRPr lang="en-GB" sz="1800">
                <a:solidFill>
                  <a:prstClr val="black"/>
                </a:solidFill>
                <a:latin typeface="Corbel"/>
                <a:cs typeface="+mn-cs"/>
              </a:endParaRPr>
            </a:p>
          </p:txBody>
        </p:sp>
        <p:sp>
          <p:nvSpPr>
            <p:cNvPr id="57382" name="Oval 38"/>
            <p:cNvSpPr>
              <a:spLocks noChangeArrowheads="1"/>
            </p:cNvSpPr>
            <p:nvPr/>
          </p:nvSpPr>
          <p:spPr bwMode="auto">
            <a:xfrm>
              <a:off x="1503363" y="4699024"/>
              <a:ext cx="431800" cy="4318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sz="1800">
                  <a:solidFill>
                    <a:prstClr val="black"/>
                  </a:solidFill>
                  <a:latin typeface="Corbel"/>
                  <a:cs typeface="+mn-cs"/>
                </a:rPr>
                <a:t>A</a:t>
              </a:r>
              <a:endParaRPr lang="en-GB" sz="1800">
                <a:solidFill>
                  <a:prstClr val="black"/>
                </a:solidFill>
                <a:latin typeface="Corbel"/>
                <a:cs typeface="+mn-cs"/>
              </a:endParaRPr>
            </a:p>
          </p:txBody>
        </p:sp>
        <p:sp>
          <p:nvSpPr>
            <p:cNvPr id="50215" name="Line 39"/>
            <p:cNvSpPr>
              <a:spLocks noChangeShapeType="1"/>
            </p:cNvSpPr>
            <p:nvPr/>
          </p:nvSpPr>
          <p:spPr bwMode="auto">
            <a:xfrm>
              <a:off x="1717675" y="5133999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6" name="Line 40"/>
            <p:cNvSpPr>
              <a:spLocks noChangeShapeType="1"/>
            </p:cNvSpPr>
            <p:nvPr/>
          </p:nvSpPr>
          <p:spPr bwMode="auto">
            <a:xfrm>
              <a:off x="1979613" y="3367111"/>
              <a:ext cx="0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Line 41"/>
            <p:cNvSpPr>
              <a:spLocks noChangeShapeType="1"/>
            </p:cNvSpPr>
            <p:nvPr/>
          </p:nvSpPr>
          <p:spPr bwMode="auto">
            <a:xfrm>
              <a:off x="1728788" y="3716361"/>
              <a:ext cx="509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8" name="Line 42"/>
            <p:cNvSpPr>
              <a:spLocks noChangeShapeType="1"/>
            </p:cNvSpPr>
            <p:nvPr/>
          </p:nvSpPr>
          <p:spPr bwMode="auto">
            <a:xfrm>
              <a:off x="1728788" y="3786211"/>
              <a:ext cx="5095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9" name="Line 43"/>
            <p:cNvSpPr>
              <a:spLocks noChangeShapeType="1"/>
            </p:cNvSpPr>
            <p:nvPr/>
          </p:nvSpPr>
          <p:spPr bwMode="auto">
            <a:xfrm>
              <a:off x="1979613" y="3786211"/>
              <a:ext cx="0" cy="733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Line 44"/>
            <p:cNvSpPr>
              <a:spLocks noChangeShapeType="1"/>
            </p:cNvSpPr>
            <p:nvPr/>
          </p:nvSpPr>
          <p:spPr bwMode="auto">
            <a:xfrm>
              <a:off x="1474788" y="4519636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89" name="Text Box 45"/>
            <p:cNvSpPr txBox="1">
              <a:spLocks noChangeArrowheads="1"/>
            </p:cNvSpPr>
            <p:nvPr/>
          </p:nvSpPr>
          <p:spPr bwMode="auto">
            <a:xfrm>
              <a:off x="754063" y="2214587"/>
              <a:ext cx="5064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AT" sz="1800">
                  <a:solidFill>
                    <a:prstClr val="black"/>
                  </a:solidFill>
                  <a:latin typeface="Corbel"/>
                  <a:cs typeface="+mn-cs"/>
                </a:rPr>
                <a:t>P1</a:t>
              </a:r>
              <a:endParaRPr lang="en-GB" sz="1800">
                <a:solidFill>
                  <a:prstClr val="black"/>
                </a:solidFill>
                <a:latin typeface="Corbel"/>
                <a:cs typeface="+mn-cs"/>
              </a:endParaRPr>
            </a:p>
          </p:txBody>
        </p:sp>
        <p:sp>
          <p:nvSpPr>
            <p:cNvPr id="57390" name="Text Box 46"/>
            <p:cNvSpPr txBox="1">
              <a:spLocks noChangeArrowheads="1"/>
            </p:cNvSpPr>
            <p:nvPr/>
          </p:nvSpPr>
          <p:spPr bwMode="auto">
            <a:xfrm>
              <a:off x="2051050" y="2503512"/>
              <a:ext cx="5064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AT" sz="1800">
                  <a:solidFill>
                    <a:prstClr val="black"/>
                  </a:solidFill>
                  <a:latin typeface="Corbel"/>
                  <a:cs typeface="+mn-cs"/>
                </a:rPr>
                <a:t>C1</a:t>
              </a:r>
              <a:endParaRPr lang="en-GB" sz="1800">
                <a:solidFill>
                  <a:prstClr val="black"/>
                </a:solidFill>
                <a:latin typeface="Corbel"/>
                <a:cs typeface="+mn-cs"/>
              </a:endParaRPr>
            </a:p>
          </p:txBody>
        </p:sp>
        <p:sp>
          <p:nvSpPr>
            <p:cNvPr id="57391" name="Text Box 47"/>
            <p:cNvSpPr txBox="1">
              <a:spLocks noChangeArrowheads="1"/>
            </p:cNvSpPr>
            <p:nvPr/>
          </p:nvSpPr>
          <p:spPr bwMode="auto">
            <a:xfrm>
              <a:off x="2051050" y="3870349"/>
              <a:ext cx="5064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AT" sz="1800">
                  <a:solidFill>
                    <a:prstClr val="black"/>
                  </a:solidFill>
                  <a:latin typeface="Corbel"/>
                  <a:cs typeface="+mn-cs"/>
                </a:rPr>
                <a:t>C2</a:t>
              </a:r>
              <a:endParaRPr lang="en-GB" sz="1800">
                <a:solidFill>
                  <a:prstClr val="black"/>
                </a:solidFill>
                <a:latin typeface="Corbel"/>
                <a:cs typeface="+mn-cs"/>
              </a:endParaRPr>
            </a:p>
          </p:txBody>
        </p:sp>
        <p:sp>
          <p:nvSpPr>
            <p:cNvPr id="57392" name="Text Box 48"/>
            <p:cNvSpPr txBox="1">
              <a:spLocks noChangeArrowheads="1"/>
            </p:cNvSpPr>
            <p:nvPr/>
          </p:nvSpPr>
          <p:spPr bwMode="auto">
            <a:xfrm>
              <a:off x="754063" y="4224362"/>
              <a:ext cx="5064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de-AT" sz="1800">
                  <a:solidFill>
                    <a:prstClr val="black"/>
                  </a:solidFill>
                  <a:latin typeface="Corbel"/>
                  <a:cs typeface="+mn-cs"/>
                </a:rPr>
                <a:t>N1</a:t>
              </a:r>
              <a:endParaRPr lang="en-GB" sz="1800">
                <a:solidFill>
                  <a:prstClr val="black"/>
                </a:solidFill>
                <a:latin typeface="Corbel"/>
                <a:cs typeface="+mn-cs"/>
              </a:endParaRPr>
            </a:p>
          </p:txBody>
        </p:sp>
        <p:sp>
          <p:nvSpPr>
            <p:cNvPr id="50225" name="Line 49"/>
            <p:cNvSpPr>
              <a:spLocks noChangeShapeType="1"/>
            </p:cNvSpPr>
            <p:nvPr/>
          </p:nvSpPr>
          <p:spPr bwMode="auto">
            <a:xfrm>
              <a:off x="1719263" y="4519636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6" name="Line 50"/>
            <p:cNvSpPr>
              <a:spLocks noChangeShapeType="1"/>
            </p:cNvSpPr>
            <p:nvPr/>
          </p:nvSpPr>
          <p:spPr bwMode="auto">
            <a:xfrm>
              <a:off x="1474788" y="2070124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Line 51"/>
            <p:cNvSpPr>
              <a:spLocks noChangeShapeType="1"/>
            </p:cNvSpPr>
            <p:nvPr/>
          </p:nvSpPr>
          <p:spPr bwMode="auto">
            <a:xfrm>
              <a:off x="1719263" y="1927249"/>
              <a:ext cx="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0" y="5321300"/>
            <a:ext cx="6877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  <a:t>The power consumption of a CMOS gate depends on the data:</a:t>
            </a:r>
            <a:b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</a:br>
            <a: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  <a:t>	q: 0-&gt;0 </a:t>
            </a:r>
            <a:r>
              <a:rPr 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  almost no power consumption</a:t>
            </a:r>
            <a:br>
              <a:rPr lang="en-US" sz="1800" dirty="0" smtClean="0">
                <a:solidFill>
                  <a:prstClr val="black"/>
                </a:solidFill>
                <a:latin typeface="Corbel"/>
                <a:cs typeface="+mn-cs"/>
              </a:rPr>
            </a:br>
            <a: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  <a:t>	q: 1-&gt;1 </a:t>
            </a:r>
            <a:r>
              <a:rPr lang="en-US" sz="1800" dirty="0" smtClean="0">
                <a:solidFill>
                  <a:prstClr val="black"/>
                </a:solidFill>
                <a:latin typeface="Corbel"/>
                <a:cs typeface="+mn-cs"/>
              </a:rPr>
              <a:t>  </a:t>
            </a:r>
            <a:r>
              <a:rPr lang="en-US" sz="1800" dirty="0" smtClean="0">
                <a:solidFill>
                  <a:prstClr val="black"/>
                </a:solidFill>
                <a:latin typeface="Corbel"/>
              </a:rPr>
              <a:t>almost </a:t>
            </a:r>
            <a:r>
              <a:rPr lang="en-US" sz="1800" dirty="0">
                <a:solidFill>
                  <a:prstClr val="black"/>
                </a:solidFill>
                <a:latin typeface="Corbel"/>
              </a:rPr>
              <a:t>no power consumption</a:t>
            </a:r>
            <a: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</a:br>
            <a: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  <a:t>              q: </a:t>
            </a:r>
            <a:r>
              <a:rPr lang="en-US" sz="1800" dirty="0">
                <a:solidFill>
                  <a:srgbClr val="CC0000"/>
                </a:solidFill>
                <a:latin typeface="Corbel"/>
                <a:cs typeface="+mn-cs"/>
              </a:rPr>
              <a:t>0-&gt;1 </a:t>
            </a:r>
            <a:r>
              <a:rPr lang="en-US" sz="1800" dirty="0" smtClean="0">
                <a:solidFill>
                  <a:srgbClr val="CC0000"/>
                </a:solidFill>
                <a:latin typeface="Corbel"/>
                <a:cs typeface="+mn-cs"/>
              </a:rPr>
              <a:t>  high </a:t>
            </a:r>
            <a:r>
              <a:rPr lang="en-US" sz="1800" dirty="0">
                <a:solidFill>
                  <a:srgbClr val="CC0000"/>
                </a:solidFill>
                <a:latin typeface="Corbel"/>
                <a:cs typeface="+mn-cs"/>
              </a:rPr>
              <a:t>power </a:t>
            </a:r>
            <a:r>
              <a:rPr lang="en-US" sz="1800" dirty="0" smtClean="0">
                <a:solidFill>
                  <a:srgbClr val="CC0000"/>
                </a:solidFill>
                <a:latin typeface="Corbel"/>
                <a:cs typeface="+mn-cs"/>
              </a:rPr>
              <a:t>consumption </a:t>
            </a:r>
            <a:r>
              <a:rPr lang="en-US" sz="1800" dirty="0">
                <a:solidFill>
                  <a:srgbClr val="CC0000"/>
                </a:solidFill>
                <a:latin typeface="Corbel"/>
                <a:cs typeface="+mn-cs"/>
              </a:rPr>
              <a:t>(proportional to C2)</a:t>
            </a:r>
            <a: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</a:br>
            <a:r>
              <a:rPr lang="en-US" sz="1800" dirty="0">
                <a:solidFill>
                  <a:prstClr val="black"/>
                </a:solidFill>
                <a:latin typeface="Corbel"/>
                <a:cs typeface="+mn-cs"/>
              </a:rPr>
              <a:t>              q: </a:t>
            </a:r>
            <a:r>
              <a:rPr lang="en-US" sz="1800" dirty="0">
                <a:solidFill>
                  <a:srgbClr val="CC0000"/>
                </a:solidFill>
                <a:latin typeface="Corbel"/>
                <a:cs typeface="+mn-cs"/>
              </a:rPr>
              <a:t>1-&gt;0 </a:t>
            </a:r>
            <a:r>
              <a:rPr lang="en-US" sz="1800" dirty="0" smtClean="0">
                <a:solidFill>
                  <a:srgbClr val="CC0000"/>
                </a:solidFill>
                <a:latin typeface="Corbel"/>
                <a:cs typeface="+mn-cs"/>
              </a:rPr>
              <a:t>  high </a:t>
            </a:r>
            <a:r>
              <a:rPr lang="en-US" sz="1800" dirty="0">
                <a:solidFill>
                  <a:srgbClr val="CC0000"/>
                </a:solidFill>
                <a:latin typeface="Corbel"/>
                <a:cs typeface="+mn-cs"/>
              </a:rPr>
              <a:t>power </a:t>
            </a:r>
            <a:r>
              <a:rPr lang="en-US" sz="1800" dirty="0" smtClean="0">
                <a:solidFill>
                  <a:srgbClr val="CC0000"/>
                </a:solidFill>
                <a:latin typeface="Corbel"/>
                <a:cs typeface="+mn-cs"/>
              </a:rPr>
              <a:t>consumption </a:t>
            </a:r>
            <a:r>
              <a:rPr lang="en-US" sz="1800" dirty="0">
                <a:solidFill>
                  <a:srgbClr val="CC0000"/>
                </a:solidFill>
                <a:latin typeface="Corbel"/>
                <a:cs typeface="+mn-cs"/>
              </a:rPr>
              <a:t>(proportional to C1)</a:t>
            </a: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-32" y="116632"/>
            <a:ext cx="8926513" cy="10255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Data-dependent power consumption: gate capacitance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54" grpId="0" animBg="1"/>
      <p:bldP spid="57355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1_RSA2006ConferenceTemplat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43377</TotalTime>
  <Words>983</Words>
  <Application>Microsoft Office PowerPoint</Application>
  <PresentationFormat>On-screen Show (4:3)</PresentationFormat>
  <Paragraphs>246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Calibri</vt:lpstr>
      <vt:lpstr>cmr12</vt:lpstr>
      <vt:lpstr>Consolas</vt:lpstr>
      <vt:lpstr>Corbel</vt:lpstr>
      <vt:lpstr>Courier New</vt:lpstr>
      <vt:lpstr>Miriam</vt:lpstr>
      <vt:lpstr>Myriad Web</vt:lpstr>
      <vt:lpstr>Symbol</vt:lpstr>
      <vt:lpstr>Times New Roman</vt:lpstr>
      <vt:lpstr>Wingdings</vt:lpstr>
      <vt:lpstr>Wingdings 2</vt:lpstr>
      <vt:lpstr>Wingdings 3</vt:lpstr>
      <vt:lpstr>RSA2006ConferenceTemplate1</vt:lpstr>
      <vt:lpstr>1_RSA2006ConferenceTemplate1</vt:lpstr>
      <vt:lpstr>3_RSA2006ConferenceTemplate1</vt:lpstr>
      <vt:lpstr>Module</vt:lpstr>
      <vt:lpstr>Information Security – Theory vs. Reality   0368-4474, Winter 2015-2016  Lecture 3: Power analysis, correlation power analysis</vt:lpstr>
      <vt:lpstr>Power Analysis </vt:lpstr>
      <vt:lpstr>Power analysis</vt:lpstr>
      <vt:lpstr>The AES Cipher</vt:lpstr>
      <vt:lpstr>AES symmetric cipher: Lookup-based implementation</vt:lpstr>
      <vt:lpstr>AES symmetric cipher: “Algebraic” implementation</vt:lpstr>
      <vt:lpstr>AES symmetric cipher: “Algebraic” implementation in code</vt:lpstr>
      <vt:lpstr>Theory of power analysis</vt:lpstr>
      <vt:lpstr>Data-dependent power consumption: gate capacitance</vt:lpstr>
      <vt:lpstr>Data-dependent power consumption: wire capacitance</vt:lpstr>
      <vt:lpstr>Power Depends on Instruction, Locally</vt:lpstr>
      <vt:lpstr>Power Depends on Instruction, Locally</vt:lpstr>
      <vt:lpstr>Power Depends on Instruction, Globally</vt:lpstr>
      <vt:lpstr>Power Depends on Data</vt:lpstr>
      <vt:lpstr>Power Analysis</vt:lpstr>
      <vt:lpstr>Power Analysis Attack Scenario</vt:lpstr>
      <vt:lpstr>Theory of power analysis</vt:lpstr>
      <vt:lpstr>Simple Power Analysis (SPA)</vt:lpstr>
      <vt:lpstr>Differential Power Analysis (DPA)</vt:lpstr>
      <vt:lpstr>Mean, variance, correlation</vt:lpstr>
      <vt:lpstr>CPA Basics</vt:lpstr>
      <vt:lpstr>Warm-up CPA</vt:lpstr>
      <vt:lpstr>Warm-up CPA in Numbers</vt:lpstr>
      <vt:lpstr>Warm-up CPA in Pictures</vt:lpstr>
      <vt:lpstr>Full CPA</vt:lpstr>
      <vt:lpstr>Full CPA in Numbers</vt:lpstr>
      <vt:lpstr>Full CPA in Pictures</vt:lpstr>
      <vt:lpstr>Full attack</vt:lpstr>
      <vt:lpstr>Discussion: effects and tradeoffs of parameters</vt:lpstr>
      <vt:lpstr>Assumptions/complications/mitigation</vt:lpstr>
      <vt:lpstr>Further Reading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Security: Theory vs. Reality</dc:title>
  <dc:creator>Eran Tromer</dc:creator>
  <cp:lastModifiedBy>Eran</cp:lastModifiedBy>
  <cp:revision>836</cp:revision>
  <cp:lastPrinted>1999-07-27T16:32:36Z</cp:lastPrinted>
  <dcterms:created xsi:type="dcterms:W3CDTF">2006-01-14T22:20:18Z</dcterms:created>
  <dcterms:modified xsi:type="dcterms:W3CDTF">2015-11-10T14:33:21Z</dcterms:modified>
</cp:coreProperties>
</file>