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142.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129.xml" ContentType="application/vnd.openxmlformats-officedocument.presentationml.slide+xml"/>
  <Override PartName="/ppt/slides/slide147.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136.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slides/slide143.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s/slide150.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s/slide148.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slides/slide89.xml" ContentType="application/vnd.openxmlformats-officedocument.presentationml.slide+xml"/>
  <Override PartName="/ppt/slides/slide108.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44.xml" ContentType="application/vnd.openxmlformats-officedocument.presentationml.slide+xml"/>
  <Override PartName="/ppt/slides/slide153.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51.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s/slide139.xml" ContentType="application/vnd.openxmlformats-officedocument.presentationml.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tl="1" saveSubsetFonts="1">
  <p:sldMasterIdLst>
    <p:sldMasterId id="2147483660" r:id="rId1"/>
  </p:sldMasterIdLst>
  <p:notesMasterIdLst>
    <p:notesMasterId r:id="rId155"/>
  </p:notesMasterIdLst>
  <p:sldIdLst>
    <p:sldId id="256" r:id="rId2"/>
    <p:sldId id="257" r:id="rId3"/>
    <p:sldId id="258" r:id="rId4"/>
    <p:sldId id="259" r:id="rId5"/>
    <p:sldId id="398" r:id="rId6"/>
    <p:sldId id="260" r:id="rId7"/>
    <p:sldId id="261" r:id="rId8"/>
    <p:sldId id="262" r:id="rId9"/>
    <p:sldId id="263" r:id="rId10"/>
    <p:sldId id="264" r:id="rId11"/>
    <p:sldId id="265" r:id="rId12"/>
    <p:sldId id="266" r:id="rId13"/>
    <p:sldId id="267" r:id="rId14"/>
    <p:sldId id="268" r:id="rId15"/>
    <p:sldId id="269" r:id="rId16"/>
    <p:sldId id="270" r:id="rId17"/>
    <p:sldId id="409" r:id="rId18"/>
    <p:sldId id="271" r:id="rId19"/>
    <p:sldId id="272" r:id="rId20"/>
    <p:sldId id="273" r:id="rId21"/>
    <p:sldId id="274" r:id="rId22"/>
    <p:sldId id="275" r:id="rId23"/>
    <p:sldId id="276" r:id="rId24"/>
    <p:sldId id="277" r:id="rId25"/>
    <p:sldId id="278" r:id="rId26"/>
    <p:sldId id="281" r:id="rId27"/>
    <p:sldId id="279" r:id="rId28"/>
    <p:sldId id="280" r:id="rId29"/>
    <p:sldId id="282" r:id="rId30"/>
    <p:sldId id="283" r:id="rId31"/>
    <p:sldId id="284" r:id="rId32"/>
    <p:sldId id="285" r:id="rId33"/>
    <p:sldId id="286" r:id="rId34"/>
    <p:sldId id="287" r:id="rId35"/>
    <p:sldId id="288" r:id="rId36"/>
    <p:sldId id="289" r:id="rId37"/>
    <p:sldId id="290" r:id="rId38"/>
    <p:sldId id="399"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10" r:id="rId59"/>
    <p:sldId id="311" r:id="rId60"/>
    <p:sldId id="312" r:id="rId61"/>
    <p:sldId id="313" r:id="rId62"/>
    <p:sldId id="314" r:id="rId63"/>
    <p:sldId id="315" r:id="rId64"/>
    <p:sldId id="316" r:id="rId65"/>
    <p:sldId id="317" r:id="rId66"/>
    <p:sldId id="318" r:id="rId67"/>
    <p:sldId id="319" r:id="rId68"/>
    <p:sldId id="320" r:id="rId69"/>
    <p:sldId id="321" r:id="rId70"/>
    <p:sldId id="322" r:id="rId71"/>
    <p:sldId id="323" r:id="rId72"/>
    <p:sldId id="324" r:id="rId73"/>
    <p:sldId id="325" r:id="rId74"/>
    <p:sldId id="326" r:id="rId75"/>
    <p:sldId id="327" r:id="rId76"/>
    <p:sldId id="328" r:id="rId77"/>
    <p:sldId id="400" r:id="rId78"/>
    <p:sldId id="329" r:id="rId79"/>
    <p:sldId id="330" r:id="rId80"/>
    <p:sldId id="331" r:id="rId81"/>
    <p:sldId id="332" r:id="rId82"/>
    <p:sldId id="333" r:id="rId83"/>
    <p:sldId id="334" r:id="rId84"/>
    <p:sldId id="335" r:id="rId85"/>
    <p:sldId id="336" r:id="rId86"/>
    <p:sldId id="337" r:id="rId87"/>
    <p:sldId id="338" r:id="rId88"/>
    <p:sldId id="339" r:id="rId89"/>
    <p:sldId id="340" r:id="rId90"/>
    <p:sldId id="341" r:id="rId91"/>
    <p:sldId id="342" r:id="rId92"/>
    <p:sldId id="343" r:id="rId93"/>
    <p:sldId id="344" r:id="rId94"/>
    <p:sldId id="405" r:id="rId95"/>
    <p:sldId id="406" r:id="rId96"/>
    <p:sldId id="407" r:id="rId97"/>
    <p:sldId id="408" r:id="rId98"/>
    <p:sldId id="345" r:id="rId99"/>
    <p:sldId id="346" r:id="rId100"/>
    <p:sldId id="347" r:id="rId101"/>
    <p:sldId id="348" r:id="rId102"/>
    <p:sldId id="349" r:id="rId103"/>
    <p:sldId id="350" r:id="rId104"/>
    <p:sldId id="404" r:id="rId105"/>
    <p:sldId id="351" r:id="rId106"/>
    <p:sldId id="352" r:id="rId107"/>
    <p:sldId id="353" r:id="rId108"/>
    <p:sldId id="354" r:id="rId109"/>
    <p:sldId id="355" r:id="rId110"/>
    <p:sldId id="356" r:id="rId111"/>
    <p:sldId id="357" r:id="rId112"/>
    <p:sldId id="358" r:id="rId113"/>
    <p:sldId id="359" r:id="rId114"/>
    <p:sldId id="360" r:id="rId115"/>
    <p:sldId id="361" r:id="rId116"/>
    <p:sldId id="362" r:id="rId117"/>
    <p:sldId id="363" r:id="rId118"/>
    <p:sldId id="401" r:id="rId119"/>
    <p:sldId id="364" r:id="rId120"/>
    <p:sldId id="365" r:id="rId121"/>
    <p:sldId id="366" r:id="rId122"/>
    <p:sldId id="367" r:id="rId123"/>
    <p:sldId id="368" r:id="rId124"/>
    <p:sldId id="369" r:id="rId125"/>
    <p:sldId id="370" r:id="rId126"/>
    <p:sldId id="371" r:id="rId127"/>
    <p:sldId id="372" r:id="rId128"/>
    <p:sldId id="373" r:id="rId129"/>
    <p:sldId id="374" r:id="rId130"/>
    <p:sldId id="375" r:id="rId131"/>
    <p:sldId id="376" r:id="rId132"/>
    <p:sldId id="377" r:id="rId133"/>
    <p:sldId id="378" r:id="rId134"/>
    <p:sldId id="379" r:id="rId135"/>
    <p:sldId id="380" r:id="rId136"/>
    <p:sldId id="381" r:id="rId137"/>
    <p:sldId id="382" r:id="rId138"/>
    <p:sldId id="383" r:id="rId139"/>
    <p:sldId id="384" r:id="rId140"/>
    <p:sldId id="385" r:id="rId141"/>
    <p:sldId id="386" r:id="rId142"/>
    <p:sldId id="387" r:id="rId143"/>
    <p:sldId id="388" r:id="rId144"/>
    <p:sldId id="389" r:id="rId145"/>
    <p:sldId id="390" r:id="rId146"/>
    <p:sldId id="391" r:id="rId147"/>
    <p:sldId id="392" r:id="rId148"/>
    <p:sldId id="393" r:id="rId149"/>
    <p:sldId id="402" r:id="rId150"/>
    <p:sldId id="395" r:id="rId151"/>
    <p:sldId id="396" r:id="rId152"/>
    <p:sldId id="397" r:id="rId153"/>
    <p:sldId id="403" r:id="rId154"/>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105" d="100"/>
          <a:sy n="105" d="100"/>
        </p:scale>
        <p:origin x="-1158"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notesMaster" Target="notesMasters/notesMaster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slide" Target="slides/slide152.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47.wmf"/><Relationship Id="rId1" Type="http://schemas.openxmlformats.org/officeDocument/2006/relationships/image" Target="../media/image46.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48.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50.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55.wmf"/><Relationship Id="rId1" Type="http://schemas.openxmlformats.org/officeDocument/2006/relationships/image" Target="../media/image54.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58.wmf"/><Relationship Id="rId2" Type="http://schemas.openxmlformats.org/officeDocument/2006/relationships/image" Target="../media/image57.wmf"/><Relationship Id="rId1" Type="http://schemas.openxmlformats.org/officeDocument/2006/relationships/image" Target="../media/image56.wmf"/><Relationship Id="rId4" Type="http://schemas.openxmlformats.org/officeDocument/2006/relationships/image" Target="../media/image59.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61.wmf"/><Relationship Id="rId1" Type="http://schemas.openxmlformats.org/officeDocument/2006/relationships/image" Target="../media/image60.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64.wmf"/><Relationship Id="rId2" Type="http://schemas.openxmlformats.org/officeDocument/2006/relationships/image" Target="../media/image63.wmf"/><Relationship Id="rId1" Type="http://schemas.openxmlformats.org/officeDocument/2006/relationships/image" Target="../media/image62.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66.wmf"/><Relationship Id="rId1" Type="http://schemas.openxmlformats.org/officeDocument/2006/relationships/image" Target="../media/image6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20.wmf"/><Relationship Id="rId3" Type="http://schemas.openxmlformats.org/officeDocument/2006/relationships/image" Target="../media/image15.wmf"/><Relationship Id="rId7" Type="http://schemas.openxmlformats.org/officeDocument/2006/relationships/image" Target="../media/image19.wmf"/><Relationship Id="rId2" Type="http://schemas.openxmlformats.org/officeDocument/2006/relationships/image" Target="../media/image14.wmf"/><Relationship Id="rId1" Type="http://schemas.openxmlformats.org/officeDocument/2006/relationships/image" Target="../media/image13.wmf"/><Relationship Id="rId6" Type="http://schemas.openxmlformats.org/officeDocument/2006/relationships/image" Target="../media/image18.wmf"/><Relationship Id="rId11" Type="http://schemas.openxmlformats.org/officeDocument/2006/relationships/image" Target="../media/image23.wmf"/><Relationship Id="rId5" Type="http://schemas.openxmlformats.org/officeDocument/2006/relationships/image" Target="../media/image17.wmf"/><Relationship Id="rId10" Type="http://schemas.openxmlformats.org/officeDocument/2006/relationships/image" Target="../media/image22.wmf"/><Relationship Id="rId4" Type="http://schemas.openxmlformats.org/officeDocument/2006/relationships/image" Target="../media/image16.wmf"/><Relationship Id="rId9" Type="http://schemas.openxmlformats.org/officeDocument/2006/relationships/image" Target="../media/image21.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42.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43.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45.wmf"/><Relationship Id="rId1" Type="http://schemas.openxmlformats.org/officeDocument/2006/relationships/image" Target="../media/image4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1B7C7B7-DD84-4877-B553-9B783C88BB8D}" type="datetimeFigureOut">
              <a:rPr lang="he-IL" smtClean="0"/>
              <a:pPr/>
              <a:t>כ"ז/סיון/תשע"ב</a:t>
            </a:fld>
            <a:endParaRPr lang="he-I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F03D0F4F-50EF-480F-886D-E4C2641211BE}" type="slidenum">
              <a:rPr lang="he-IL" smtClean="0"/>
              <a:pPr/>
              <a:t>‹#›</a:t>
            </a:fld>
            <a:endParaRPr lang="he-IL"/>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BBD8FFB-4BC9-4299-96D0-3D42A571D188}" type="datetime8">
              <a:rPr lang="he-IL" smtClean="0"/>
              <a:pPr/>
              <a:t>17 יוני 12</a:t>
            </a:fld>
            <a:endParaRPr lang="he-IL"/>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he-IL"/>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7282C99-D587-43A9-92AC-BE5A6699AC6A}" type="slidenum">
              <a:rPr lang="he-IL" smtClean="0"/>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B6E2AA0-8F85-4789-8D1D-1BDEA4686390}" type="datetime8">
              <a:rPr lang="he-IL" smtClean="0"/>
              <a:pPr/>
              <a:t>17 יוני 12</a:t>
            </a:fld>
            <a:endParaRPr lang="he-IL"/>
          </a:p>
        </p:txBody>
      </p:sp>
      <p:sp>
        <p:nvSpPr>
          <p:cNvPr id="5" name="Footer Placeholder 4"/>
          <p:cNvSpPr>
            <a:spLocks noGrp="1"/>
          </p:cNvSpPr>
          <p:nvPr>
            <p:ph type="ftr" sz="quarter" idx="11"/>
          </p:nvPr>
        </p:nvSpPr>
        <p:spPr/>
        <p:txBody>
          <a:bodyPr/>
          <a:lstStyle>
            <a:extLst/>
          </a:lstStyle>
          <a:p>
            <a:endParaRPr lang="he-IL"/>
          </a:p>
        </p:txBody>
      </p:sp>
      <p:sp>
        <p:nvSpPr>
          <p:cNvPr id="6" name="Slide Number Placeholder 5"/>
          <p:cNvSpPr>
            <a:spLocks noGrp="1"/>
          </p:cNvSpPr>
          <p:nvPr>
            <p:ph type="sldNum" sz="quarter" idx="12"/>
          </p:nvPr>
        </p:nvSpPr>
        <p:spPr/>
        <p:txBody>
          <a:bodyPr/>
          <a:lstStyle>
            <a:extLst/>
          </a:lstStyle>
          <a:p>
            <a:fld id="{A7282C99-D587-43A9-92AC-BE5A6699AC6A}"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8C4E86B-DBF4-4CA1-A590-C7BEE8485292}" type="datetime8">
              <a:rPr lang="he-IL" smtClean="0"/>
              <a:pPr/>
              <a:t>17 יוני 12</a:t>
            </a:fld>
            <a:endParaRPr lang="he-IL"/>
          </a:p>
        </p:txBody>
      </p:sp>
      <p:sp>
        <p:nvSpPr>
          <p:cNvPr id="5" name="Footer Placeholder 4"/>
          <p:cNvSpPr>
            <a:spLocks noGrp="1"/>
          </p:cNvSpPr>
          <p:nvPr>
            <p:ph type="ftr" sz="quarter" idx="11"/>
          </p:nvPr>
        </p:nvSpPr>
        <p:spPr/>
        <p:txBody>
          <a:bodyPr/>
          <a:lstStyle>
            <a:extLst/>
          </a:lstStyle>
          <a:p>
            <a:endParaRPr lang="he-IL"/>
          </a:p>
        </p:txBody>
      </p:sp>
      <p:sp>
        <p:nvSpPr>
          <p:cNvPr id="6" name="Slide Number Placeholder 5"/>
          <p:cNvSpPr>
            <a:spLocks noGrp="1"/>
          </p:cNvSpPr>
          <p:nvPr>
            <p:ph type="sldNum" sz="quarter" idx="12"/>
          </p:nvPr>
        </p:nvSpPr>
        <p:spPr/>
        <p:txBody>
          <a:bodyPr/>
          <a:lstStyle>
            <a:extLst/>
          </a:lstStyle>
          <a:p>
            <a:fld id="{A7282C99-D587-43A9-92AC-BE5A6699AC6A}" type="slidenum">
              <a:rPr lang="he-IL" smtClean="0"/>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EA06D1B-6293-4052-85B1-91CA6D8C0A63}" type="datetime8">
              <a:rPr lang="he-IL" smtClean="0"/>
              <a:pPr/>
              <a:t>17 יוני 12</a:t>
            </a:fld>
            <a:endParaRPr lang="he-IL"/>
          </a:p>
        </p:txBody>
      </p:sp>
      <p:sp>
        <p:nvSpPr>
          <p:cNvPr id="5" name="Footer Placeholder 4"/>
          <p:cNvSpPr>
            <a:spLocks noGrp="1"/>
          </p:cNvSpPr>
          <p:nvPr>
            <p:ph type="ftr" sz="quarter" idx="11"/>
          </p:nvPr>
        </p:nvSpPr>
        <p:spPr/>
        <p:txBody>
          <a:bodyPr/>
          <a:lstStyle>
            <a:extLst/>
          </a:lstStyle>
          <a:p>
            <a:endParaRPr lang="he-IL"/>
          </a:p>
        </p:txBody>
      </p:sp>
      <p:sp>
        <p:nvSpPr>
          <p:cNvPr id="6" name="Slide Number Placeholder 5"/>
          <p:cNvSpPr>
            <a:spLocks noGrp="1"/>
          </p:cNvSpPr>
          <p:nvPr>
            <p:ph type="sldNum" sz="quarter" idx="12"/>
          </p:nvPr>
        </p:nvSpPr>
        <p:spPr/>
        <p:txBody>
          <a:bodyPr/>
          <a:lstStyle>
            <a:extLst/>
          </a:lstStyle>
          <a:p>
            <a:fld id="{A7282C99-D587-43A9-92AC-BE5A6699AC6A}" type="slidenum">
              <a:rPr lang="he-IL" smtClean="0"/>
              <a:pPr/>
              <a:t>‹#›</a:t>
            </a:fld>
            <a:endParaRPr lang="he-IL"/>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E22AA48-E563-4B60-A1EE-7D4D8E598E2F}" type="datetime8">
              <a:rPr lang="he-IL" smtClean="0"/>
              <a:pPr/>
              <a:t>17 יוני 12</a:t>
            </a:fld>
            <a:endParaRPr lang="he-IL"/>
          </a:p>
        </p:txBody>
      </p:sp>
      <p:sp>
        <p:nvSpPr>
          <p:cNvPr id="5" name="Footer Placeholder 4"/>
          <p:cNvSpPr>
            <a:spLocks noGrp="1"/>
          </p:cNvSpPr>
          <p:nvPr>
            <p:ph type="ftr" sz="quarter" idx="11"/>
          </p:nvPr>
        </p:nvSpPr>
        <p:spPr/>
        <p:txBody>
          <a:bodyPr/>
          <a:lstStyle>
            <a:extLst/>
          </a:lstStyle>
          <a:p>
            <a:endParaRPr lang="he-IL"/>
          </a:p>
        </p:txBody>
      </p:sp>
      <p:sp>
        <p:nvSpPr>
          <p:cNvPr id="6" name="Slide Number Placeholder 5"/>
          <p:cNvSpPr>
            <a:spLocks noGrp="1"/>
          </p:cNvSpPr>
          <p:nvPr>
            <p:ph type="sldNum" sz="quarter" idx="12"/>
          </p:nvPr>
        </p:nvSpPr>
        <p:spPr/>
        <p:txBody>
          <a:bodyPr/>
          <a:lstStyle>
            <a:extLst/>
          </a:lstStyle>
          <a:p>
            <a:fld id="{A7282C99-D587-43A9-92AC-BE5A6699AC6A}" type="slidenum">
              <a:rPr lang="he-IL" smtClean="0"/>
              <a:pPr/>
              <a:t>‹#›</a:t>
            </a:fld>
            <a:endParaRPr lang="he-IL"/>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7E9B333-30A4-4867-873F-398D4FAF59A4}" type="datetime8">
              <a:rPr lang="he-IL" smtClean="0"/>
              <a:pPr/>
              <a:t>17 יוני 12</a:t>
            </a:fld>
            <a:endParaRPr lang="he-IL"/>
          </a:p>
        </p:txBody>
      </p:sp>
      <p:sp>
        <p:nvSpPr>
          <p:cNvPr id="6" name="Footer Placeholder 5"/>
          <p:cNvSpPr>
            <a:spLocks noGrp="1"/>
          </p:cNvSpPr>
          <p:nvPr>
            <p:ph type="ftr" sz="quarter" idx="11"/>
          </p:nvPr>
        </p:nvSpPr>
        <p:spPr/>
        <p:txBody>
          <a:bodyPr/>
          <a:lstStyle>
            <a:extLst/>
          </a:lstStyle>
          <a:p>
            <a:endParaRPr lang="he-IL"/>
          </a:p>
        </p:txBody>
      </p:sp>
      <p:sp>
        <p:nvSpPr>
          <p:cNvPr id="7" name="Slide Number Placeholder 6"/>
          <p:cNvSpPr>
            <a:spLocks noGrp="1"/>
          </p:cNvSpPr>
          <p:nvPr>
            <p:ph type="sldNum" sz="quarter" idx="12"/>
          </p:nvPr>
        </p:nvSpPr>
        <p:spPr/>
        <p:txBody>
          <a:bodyPr/>
          <a:lstStyle>
            <a:extLst/>
          </a:lstStyle>
          <a:p>
            <a:fld id="{A7282C99-D587-43A9-92AC-BE5A6699AC6A}" type="slidenum">
              <a:rPr lang="he-IL" smtClean="0"/>
              <a:pPr/>
              <a:t>‹#›</a:t>
            </a:fld>
            <a:endParaRPr lang="he-IL"/>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2B2871E-3D12-4B18-A834-A260C0AA3CBD}" type="datetime8">
              <a:rPr lang="he-IL" smtClean="0"/>
              <a:pPr/>
              <a:t>17 יוני 12</a:t>
            </a:fld>
            <a:endParaRPr lang="he-IL"/>
          </a:p>
        </p:txBody>
      </p:sp>
      <p:sp>
        <p:nvSpPr>
          <p:cNvPr id="8" name="Footer Placeholder 7"/>
          <p:cNvSpPr>
            <a:spLocks noGrp="1"/>
          </p:cNvSpPr>
          <p:nvPr>
            <p:ph type="ftr" sz="quarter" idx="11"/>
          </p:nvPr>
        </p:nvSpPr>
        <p:spPr/>
        <p:txBody>
          <a:bodyPr/>
          <a:lstStyle>
            <a:extLst/>
          </a:lstStyle>
          <a:p>
            <a:endParaRPr lang="he-IL"/>
          </a:p>
        </p:txBody>
      </p:sp>
      <p:sp>
        <p:nvSpPr>
          <p:cNvPr id="9" name="Slide Number Placeholder 8"/>
          <p:cNvSpPr>
            <a:spLocks noGrp="1"/>
          </p:cNvSpPr>
          <p:nvPr>
            <p:ph type="sldNum" sz="quarter" idx="12"/>
          </p:nvPr>
        </p:nvSpPr>
        <p:spPr/>
        <p:txBody>
          <a:bodyPr/>
          <a:lstStyle>
            <a:extLst/>
          </a:lstStyle>
          <a:p>
            <a:fld id="{A7282C99-D587-43A9-92AC-BE5A6699AC6A}" type="slidenum">
              <a:rPr lang="he-IL" smtClean="0"/>
              <a:pPr/>
              <a:t>‹#›</a:t>
            </a:fld>
            <a:endParaRPr lang="he-IL"/>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EB9B5643-671A-4BC5-BEA2-999EC4D6C632}" type="datetime8">
              <a:rPr lang="he-IL" smtClean="0"/>
              <a:pPr/>
              <a:t>17 יוני 12</a:t>
            </a:fld>
            <a:endParaRPr lang="he-IL"/>
          </a:p>
        </p:txBody>
      </p:sp>
      <p:sp>
        <p:nvSpPr>
          <p:cNvPr id="4" name="Footer Placeholder 3"/>
          <p:cNvSpPr>
            <a:spLocks noGrp="1"/>
          </p:cNvSpPr>
          <p:nvPr>
            <p:ph type="ftr" sz="quarter" idx="11"/>
          </p:nvPr>
        </p:nvSpPr>
        <p:spPr/>
        <p:txBody>
          <a:bodyPr/>
          <a:lstStyle>
            <a:extLst/>
          </a:lstStyle>
          <a:p>
            <a:endParaRPr lang="he-IL"/>
          </a:p>
        </p:txBody>
      </p:sp>
      <p:sp>
        <p:nvSpPr>
          <p:cNvPr id="5" name="Slide Number Placeholder 4"/>
          <p:cNvSpPr>
            <a:spLocks noGrp="1"/>
          </p:cNvSpPr>
          <p:nvPr>
            <p:ph type="sldNum" sz="quarter" idx="12"/>
          </p:nvPr>
        </p:nvSpPr>
        <p:spPr/>
        <p:txBody>
          <a:bodyPr/>
          <a:lstStyle>
            <a:extLst/>
          </a:lstStyle>
          <a:p>
            <a:fld id="{A7282C99-D587-43A9-92AC-BE5A6699AC6A}" type="slidenum">
              <a:rPr lang="he-IL" smtClean="0"/>
              <a:pPr/>
              <a:t>‹#›</a:t>
            </a:fld>
            <a:endParaRPr lang="he-IL"/>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3F9085B-C02F-4DD4-B19C-6D0E06F889AA}" type="datetime8">
              <a:rPr lang="he-IL" smtClean="0"/>
              <a:pPr/>
              <a:t>17 יוני 12</a:t>
            </a:fld>
            <a:endParaRPr lang="he-IL"/>
          </a:p>
        </p:txBody>
      </p:sp>
      <p:sp>
        <p:nvSpPr>
          <p:cNvPr id="3" name="Footer Placeholder 2"/>
          <p:cNvSpPr>
            <a:spLocks noGrp="1"/>
          </p:cNvSpPr>
          <p:nvPr>
            <p:ph type="ftr" sz="quarter" idx="11"/>
          </p:nvPr>
        </p:nvSpPr>
        <p:spPr/>
        <p:txBody>
          <a:bodyPr/>
          <a:lstStyle>
            <a:extLst/>
          </a:lstStyle>
          <a:p>
            <a:endParaRPr lang="he-IL"/>
          </a:p>
        </p:txBody>
      </p:sp>
      <p:sp>
        <p:nvSpPr>
          <p:cNvPr id="4" name="Slide Number Placeholder 3"/>
          <p:cNvSpPr>
            <a:spLocks noGrp="1"/>
          </p:cNvSpPr>
          <p:nvPr>
            <p:ph type="sldNum" sz="quarter" idx="12"/>
          </p:nvPr>
        </p:nvSpPr>
        <p:spPr/>
        <p:txBody>
          <a:bodyPr/>
          <a:lstStyle>
            <a:extLst/>
          </a:lstStyle>
          <a:p>
            <a:fld id="{A7282C99-D587-43A9-92AC-BE5A6699AC6A}"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DAA029B3-A694-4722-829F-089C20603148}" type="datetime8">
              <a:rPr lang="he-IL" smtClean="0"/>
              <a:pPr/>
              <a:t>17 יוני 12</a:t>
            </a:fld>
            <a:endParaRPr lang="he-IL"/>
          </a:p>
        </p:txBody>
      </p:sp>
      <p:sp>
        <p:nvSpPr>
          <p:cNvPr id="6" name="Footer Placeholder 5"/>
          <p:cNvSpPr>
            <a:spLocks noGrp="1"/>
          </p:cNvSpPr>
          <p:nvPr>
            <p:ph type="ftr" sz="quarter" idx="11"/>
          </p:nvPr>
        </p:nvSpPr>
        <p:spPr/>
        <p:txBody>
          <a:bodyPr/>
          <a:lstStyle>
            <a:extLst/>
          </a:lstStyle>
          <a:p>
            <a:endParaRPr lang="he-IL"/>
          </a:p>
        </p:txBody>
      </p:sp>
      <p:sp>
        <p:nvSpPr>
          <p:cNvPr id="7" name="Slide Number Placeholder 6"/>
          <p:cNvSpPr>
            <a:spLocks noGrp="1"/>
          </p:cNvSpPr>
          <p:nvPr>
            <p:ph type="sldNum" sz="quarter" idx="12"/>
          </p:nvPr>
        </p:nvSpPr>
        <p:spPr/>
        <p:txBody>
          <a:bodyPr/>
          <a:lstStyle>
            <a:extLst/>
          </a:lstStyle>
          <a:p>
            <a:fld id="{A7282C99-D587-43A9-92AC-BE5A6699AC6A}" type="slidenum">
              <a:rPr lang="he-IL" smtClean="0"/>
              <a:pPr/>
              <a:t>‹#›</a:t>
            </a:fld>
            <a:endParaRPr lang="he-I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141BD04-8E67-4327-A6DE-33349453871D}" type="datetime8">
              <a:rPr lang="he-IL" smtClean="0"/>
              <a:pPr/>
              <a:t>17 יוני 12</a:t>
            </a:fld>
            <a:endParaRPr lang="he-IL"/>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he-IL"/>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7282C99-D587-43A9-92AC-BE5A6699AC6A}" type="slidenum">
              <a:rPr lang="he-IL" smtClean="0"/>
              <a:pPr/>
              <a:t>‹#›</a:t>
            </a:fld>
            <a:endParaRPr lang="he-IL"/>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F41CEDE-C1DB-49D0-997E-70D8CCE2F32E}" type="datetime8">
              <a:rPr lang="he-IL" smtClean="0"/>
              <a:pPr/>
              <a:t>17 יוני 12</a:t>
            </a:fld>
            <a:endParaRPr lang="he-IL"/>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he-IL"/>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7282C99-D587-43A9-92AC-BE5A6699AC6A}"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2.xml"/><Relationship Id="rId1" Type="http://schemas.openxmlformats.org/officeDocument/2006/relationships/vmlDrawing" Target="../drawings/vmlDrawing12.v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Layout" Target="../slideLayouts/slideLayout2.xml"/><Relationship Id="rId5" Type="http://schemas.openxmlformats.org/officeDocument/2006/relationships/image" Target="../media/image9.wmf"/><Relationship Id="rId4" Type="http://schemas.openxmlformats.org/officeDocument/2006/relationships/image" Target="../media/image8.wmf"/></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image" Target="../media/image51.png"/><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3" Type="http://schemas.openxmlformats.org/officeDocument/2006/relationships/image" Target="../media/image53.png"/><Relationship Id="rId2" Type="http://schemas.openxmlformats.org/officeDocument/2006/relationships/image" Target="../media/image52.png"/><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oleObject" Target="../embeddings/oleObject30.bin"/></Relationships>
</file>

<file path=ppt/slides/_rels/slide142.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oleObject" Target="../embeddings/oleObject34.bin"/><Relationship Id="rId5" Type="http://schemas.openxmlformats.org/officeDocument/2006/relationships/oleObject" Target="../embeddings/oleObject33.bin"/><Relationship Id="rId4" Type="http://schemas.openxmlformats.org/officeDocument/2006/relationships/oleObject" Target="../embeddings/oleObject32.bin"/></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Layout" Target="../slideLayouts/slideLayout2.xml"/><Relationship Id="rId1" Type="http://schemas.openxmlformats.org/officeDocument/2006/relationships/vmlDrawing" Target="../drawings/vmlDrawing15.vml"/><Relationship Id="rId4" Type="http://schemas.openxmlformats.org/officeDocument/2006/relationships/oleObject" Target="../embeddings/oleObject36.bin"/></Relationships>
</file>

<file path=ppt/slides/_rels/slide145.xml.rels><?xml version="1.0" encoding="UTF-8" standalone="yes"?>
<Relationships xmlns="http://schemas.openxmlformats.org/package/2006/relationships"><Relationship Id="rId3" Type="http://schemas.openxmlformats.org/officeDocument/2006/relationships/oleObject" Target="../embeddings/oleObject37.bin"/><Relationship Id="rId2" Type="http://schemas.openxmlformats.org/officeDocument/2006/relationships/slideLayout" Target="../slideLayouts/slideLayout2.xml"/><Relationship Id="rId1" Type="http://schemas.openxmlformats.org/officeDocument/2006/relationships/vmlDrawing" Target="../drawings/vmlDrawing16.vml"/><Relationship Id="rId5" Type="http://schemas.openxmlformats.org/officeDocument/2006/relationships/oleObject" Target="../embeddings/oleObject39.bin"/><Relationship Id="rId4" Type="http://schemas.openxmlformats.org/officeDocument/2006/relationships/oleObject" Target="../embeddings/oleObject38.bin"/></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3" Type="http://schemas.openxmlformats.org/officeDocument/2006/relationships/oleObject" Target="../embeddings/oleObject40.bin"/><Relationship Id="rId2" Type="http://schemas.openxmlformats.org/officeDocument/2006/relationships/slideLayout" Target="../slideLayouts/slideLayout2.xml"/><Relationship Id="rId1" Type="http://schemas.openxmlformats.org/officeDocument/2006/relationships/vmlDrawing" Target="../drawings/vmlDrawing17.vml"/><Relationship Id="rId4" Type="http://schemas.openxmlformats.org/officeDocument/2006/relationships/oleObject" Target="../embeddings/oleObject41.bin"/></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9.bin"/><Relationship Id="rId13" Type="http://schemas.openxmlformats.org/officeDocument/2006/relationships/oleObject" Target="../embeddings/oleObject14.bin"/><Relationship Id="rId3" Type="http://schemas.openxmlformats.org/officeDocument/2006/relationships/oleObject" Target="../embeddings/oleObject4.bin"/><Relationship Id="rId7" Type="http://schemas.openxmlformats.org/officeDocument/2006/relationships/oleObject" Target="../embeddings/oleObject8.bin"/><Relationship Id="rId12"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7.bin"/><Relationship Id="rId11" Type="http://schemas.openxmlformats.org/officeDocument/2006/relationships/oleObject" Target="../embeddings/oleObject12.bin"/><Relationship Id="rId5" Type="http://schemas.openxmlformats.org/officeDocument/2006/relationships/oleObject" Target="../embeddings/oleObject6.bin"/><Relationship Id="rId10" Type="http://schemas.openxmlformats.org/officeDocument/2006/relationships/oleObject" Target="../embeddings/oleObject11.bin"/><Relationship Id="rId4" Type="http://schemas.openxmlformats.org/officeDocument/2006/relationships/oleObject" Target="../embeddings/oleObject5.bin"/><Relationship Id="rId9" Type="http://schemas.openxmlformats.org/officeDocument/2006/relationships/oleObject" Target="../embeddings/oleObject10.bin"/></Relationships>
</file>

<file path=ppt/slides/_rels/slide18.x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18.bin"/><Relationship Id="rId5" Type="http://schemas.openxmlformats.org/officeDocument/2006/relationships/oleObject" Target="../embeddings/oleObject17.bin"/><Relationship Id="rId4" Type="http://schemas.openxmlformats.org/officeDocument/2006/relationships/oleObject" Target="../embeddings/oleObject16.bin"/></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png"/><Relationship Id="rId1" Type="http://schemas.openxmlformats.org/officeDocument/2006/relationships/slideLayout" Target="../slideLayouts/slideLayout2.xml"/><Relationship Id="rId4" Type="http://schemas.openxmlformats.org/officeDocument/2006/relationships/image" Target="../media/image37.png"/></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image" Target="../media/image39.png"/><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image" Target="../media/image41.png"/><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95.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96.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oleObject" Target="../embeddings/oleObject24.bin"/></Relationships>
</file>

<file path=ppt/slides/_rels/slide97.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oleObject" Target="../embeddings/oleObject26.bin"/></Relationships>
</file>

<file path=ppt/slides/_rels/slide98.xml.rels><?xml version="1.0" encoding="UTF-8" standalone="yes"?>
<Relationships xmlns="http://schemas.openxmlformats.org/package/2006/relationships"><Relationship Id="rId3" Type="http://schemas.openxmlformats.org/officeDocument/2006/relationships/image" Target="../media/image49.emf"/><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oleObject" Target="../embeddings/oleObject27.bin"/></Relationships>
</file>

<file path=ppt/slides/_rels/slide99.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rtl="0"/>
            <a:r>
              <a:rPr lang="en-US" dirty="0" smtClean="0"/>
              <a:t>Review </a:t>
            </a:r>
            <a:r>
              <a:rPr lang="en-US" smtClean="0"/>
              <a:t>of Theories </a:t>
            </a:r>
            <a:r>
              <a:rPr lang="en-US" dirty="0" smtClean="0"/>
              <a:t>of Financial Crises</a:t>
            </a:r>
            <a:endParaRPr lang="he-IL" dirty="0"/>
          </a:p>
        </p:txBody>
      </p:sp>
      <p:sp>
        <p:nvSpPr>
          <p:cNvPr id="3" name="Subtitle 2"/>
          <p:cNvSpPr>
            <a:spLocks noGrp="1"/>
          </p:cNvSpPr>
          <p:nvPr>
            <p:ph type="subTitle" idx="1"/>
          </p:nvPr>
        </p:nvSpPr>
        <p:spPr/>
        <p:txBody>
          <a:bodyPr/>
          <a:lstStyle/>
          <a:p>
            <a:pPr algn="l" rtl="0"/>
            <a:r>
              <a:rPr lang="en-US" dirty="0" smtClean="0"/>
              <a:t>By Itay </a:t>
            </a:r>
            <a:r>
              <a:rPr lang="en-US" smtClean="0"/>
              <a:t>Goldstein and Assaf </a:t>
            </a:r>
            <a:r>
              <a:rPr lang="en-US" dirty="0" smtClean="0"/>
              <a:t>Razin</a:t>
            </a:r>
            <a:endParaRPr lang="he-I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lgn="l" rtl="0">
              <a:lnSpc>
                <a:spcPct val="150000"/>
              </a:lnSpc>
            </a:pPr>
            <a:r>
              <a:rPr lang="en-US" dirty="0" smtClean="0"/>
              <a:t>For each unit of input in period 0, the technology generates one unit of output if liquidated in period 1</a:t>
            </a:r>
          </a:p>
          <a:p>
            <a:pPr algn="l" rtl="0">
              <a:lnSpc>
                <a:spcPct val="150000"/>
              </a:lnSpc>
            </a:pPr>
            <a:r>
              <a:rPr lang="en-US" dirty="0" smtClean="0"/>
              <a:t>If liquidated in period 2, the technology yields </a:t>
            </a:r>
            <a:r>
              <a:rPr lang="en-US" i="1" dirty="0" smtClean="0"/>
              <a:t>R</a:t>
            </a:r>
            <a:r>
              <a:rPr lang="en-US" dirty="0" smtClean="0"/>
              <a:t> units of output with probability </a:t>
            </a:r>
            <a:r>
              <a:rPr lang="en-US" i="1" dirty="0" smtClean="0"/>
              <a:t>p</a:t>
            </a:r>
            <a:r>
              <a:rPr lang="en-US" dirty="0" smtClean="0"/>
              <a:t>(</a:t>
            </a:r>
            <a:r>
              <a:rPr lang="en-US" i="1" dirty="0" smtClean="0">
                <a:sym typeface="Symbol"/>
              </a:rPr>
              <a:t></a:t>
            </a:r>
            <a:r>
              <a:rPr lang="en-US" dirty="0" smtClean="0"/>
              <a:t>), or 0 units with probability 1</a:t>
            </a:r>
            <a:r>
              <a:rPr lang="en-US" i="1" dirty="0" smtClean="0"/>
              <a:t>-p</a:t>
            </a:r>
            <a:r>
              <a:rPr lang="en-US" dirty="0" smtClean="0"/>
              <a:t>(</a:t>
            </a:r>
            <a:r>
              <a:rPr lang="en-US" i="1" dirty="0" smtClean="0">
                <a:sym typeface="Symbol"/>
              </a:rPr>
              <a:t></a:t>
            </a:r>
            <a:r>
              <a:rPr lang="en-US" dirty="0" smtClean="0"/>
              <a:t>)</a:t>
            </a:r>
          </a:p>
          <a:p>
            <a:pPr algn="l" rtl="0">
              <a:lnSpc>
                <a:spcPct val="150000"/>
              </a:lnSpc>
            </a:pPr>
            <a:r>
              <a:rPr lang="en-US" i="1" dirty="0" smtClean="0">
                <a:sym typeface="Symbol"/>
              </a:rPr>
              <a:t></a:t>
            </a:r>
            <a:r>
              <a:rPr lang="en-US" dirty="0" smtClean="0"/>
              <a:t> is the state of the economy, drawn from a uniform distribution on [0,1], unknown to agents before period 2 </a:t>
            </a:r>
          </a:p>
          <a:p>
            <a:pPr algn="l" rtl="0">
              <a:lnSpc>
                <a:spcPct val="150000"/>
              </a:lnSpc>
            </a:pPr>
            <a:r>
              <a:rPr lang="en-US" i="1" dirty="0" smtClean="0"/>
              <a:t>p</a:t>
            </a:r>
            <a:r>
              <a:rPr lang="en-US" dirty="0" smtClean="0"/>
              <a:t>(</a:t>
            </a:r>
            <a:r>
              <a:rPr lang="en-US" i="1" dirty="0" smtClean="0">
                <a:sym typeface="Symbol"/>
              </a:rPr>
              <a:t></a:t>
            </a:r>
            <a:r>
              <a:rPr lang="en-US" dirty="0" smtClean="0"/>
              <a:t>) is strictly increasing in </a:t>
            </a:r>
            <a:r>
              <a:rPr lang="en-US" i="1" dirty="0" smtClean="0">
                <a:sym typeface="Symbol"/>
              </a:rPr>
              <a:t>,</a:t>
            </a:r>
            <a:endParaRPr lang="en-US" dirty="0" smtClean="0">
              <a:sym typeface="Symbol"/>
            </a:endParaRPr>
          </a:p>
          <a:p>
            <a:pPr algn="l" rtl="0">
              <a:lnSpc>
                <a:spcPct val="150000"/>
              </a:lnSpc>
            </a:pPr>
            <a:endParaRPr lang="en-US" dirty="0" smtClean="0"/>
          </a:p>
        </p:txBody>
      </p:sp>
      <p:sp>
        <p:nvSpPr>
          <p:cNvPr id="3" name="Title 2"/>
          <p:cNvSpPr>
            <a:spLocks noGrp="1"/>
          </p:cNvSpPr>
          <p:nvPr>
            <p:ph type="title"/>
          </p:nvPr>
        </p:nvSpPr>
        <p:spPr/>
        <p:txBody>
          <a:bodyPr>
            <a:normAutofit fontScale="90000"/>
          </a:bodyPr>
          <a:lstStyle/>
          <a:p>
            <a:r>
              <a:rPr lang="en-US" dirty="0" smtClean="0"/>
              <a:t>Banking Crises</a:t>
            </a:r>
            <a:br>
              <a:rPr lang="en-US" dirty="0" smtClean="0"/>
            </a:br>
            <a:r>
              <a:rPr lang="en-US" sz="3200" dirty="0" smtClean="0"/>
              <a:t>Diamond-</a:t>
            </a:r>
            <a:r>
              <a:rPr lang="en-US" sz="3200" dirty="0" err="1" smtClean="0"/>
              <a:t>Dybvig</a:t>
            </a:r>
            <a:r>
              <a:rPr lang="en-US" sz="3200" dirty="0" smtClean="0"/>
              <a:t> economy</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10</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graphicFrame>
        <p:nvGraphicFramePr>
          <p:cNvPr id="23553" name="Object 1"/>
          <p:cNvGraphicFramePr>
            <a:graphicFrameLocks noChangeAspect="1"/>
          </p:cNvGraphicFramePr>
          <p:nvPr/>
        </p:nvGraphicFramePr>
        <p:xfrm>
          <a:off x="5243513" y="5300663"/>
          <a:ext cx="2506662" cy="447675"/>
        </p:xfrm>
        <a:graphic>
          <a:graphicData uri="http://schemas.openxmlformats.org/presentationml/2006/ole">
            <p:oleObj spid="_x0000_s23553" name="Equation" r:id="rId3" imgW="1282680" imgH="228600" progId="Equation.3">
              <p:embed/>
            </p:oleObj>
          </a:graphicData>
        </a:graphic>
      </p:graphicFrame>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In this model, a negative aggregate shock in the economy, shifting the distribution of capital  to the left, i.e., such that entrepreneurs have less capital on average, will be amplified, as entrepreneurs having less wealth will face stricter financial constraints and will be less likely to raise external financing.</a:t>
            </a:r>
          </a:p>
          <a:p>
            <a:pPr algn="l" rtl="0">
              <a:lnSpc>
                <a:spcPct val="150000"/>
              </a:lnSpc>
            </a:pPr>
            <a:r>
              <a:rPr lang="en-US" sz="2000" dirty="0" smtClean="0"/>
              <a:t>Hence, there is an accelerator effect, whereby shocks to the economy are amplified. </a:t>
            </a:r>
          </a:p>
        </p:txBody>
      </p:sp>
      <p:sp>
        <p:nvSpPr>
          <p:cNvPr id="4" name="Slide Number Placeholder 3"/>
          <p:cNvSpPr>
            <a:spLocks noGrp="1"/>
          </p:cNvSpPr>
          <p:nvPr>
            <p:ph type="sldNum" sz="quarter" idx="12"/>
          </p:nvPr>
        </p:nvSpPr>
        <p:spPr/>
        <p:txBody>
          <a:bodyPr/>
          <a:lstStyle/>
          <a:p>
            <a:fld id="{A7282C99-D587-43A9-92AC-BE5A6699AC6A}" type="slidenum">
              <a:rPr lang="he-IL" smtClean="0"/>
              <a:pPr/>
              <a:t>100</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rmAutofit fontScale="90000"/>
          </a:bodyPr>
          <a:lstStyle/>
          <a:p>
            <a:r>
              <a:rPr lang="en-US" dirty="0" smtClean="0"/>
              <a:t>Credit Frictions and Market Freezes</a:t>
            </a:r>
            <a:br>
              <a:rPr lang="en-US" dirty="0" smtClean="0"/>
            </a:br>
            <a:r>
              <a:rPr lang="en-US" sz="2400" i="1" dirty="0" smtClean="0"/>
              <a:t> </a:t>
            </a:r>
            <a:r>
              <a:rPr lang="en-US" sz="3100" dirty="0" smtClean="0"/>
              <a:t>Moral Hazard </a:t>
            </a:r>
            <a:endParaRPr lang="en-US" sz="3200" dirty="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Another form of accelerator effect in this model operates via the financial intermediary sector, as a decrease in the capital  of the financial intermediary sector will also have an adverse effect on the real economy.</a:t>
            </a:r>
          </a:p>
          <a:p>
            <a:pPr algn="l" rtl="0">
              <a:lnSpc>
                <a:spcPct val="150000"/>
              </a:lnSpc>
            </a:pPr>
            <a:r>
              <a:rPr lang="en-US" sz="2000" dirty="0" smtClean="0"/>
              <a:t>This is because it leads to an increase in the equilibrium return β demanded by financial intermediaries, and to an increase in the threshold </a:t>
            </a:r>
            <a:r>
              <a:rPr lang="en-US" sz="2000" u="sng" dirty="0" smtClean="0"/>
              <a:t>A</a:t>
            </a:r>
            <a:r>
              <a:rPr lang="en-US" sz="2000" dirty="0" smtClean="0"/>
              <a:t> (</a:t>
            </a:r>
            <a:r>
              <a:rPr lang="en-US" sz="2000" dirty="0" err="1" smtClean="0"/>
              <a:t>γ,β</a:t>
            </a:r>
            <a:r>
              <a:rPr lang="en-US" sz="2000" dirty="0" smtClean="0"/>
              <a:t>), above which middle-size entrepreneurs can get financed and invest. Hence, a decrease in financial intermediary capital will lead to contraction in real investment, specifically of middle-size firms. </a:t>
            </a:r>
          </a:p>
        </p:txBody>
      </p:sp>
      <p:sp>
        <p:nvSpPr>
          <p:cNvPr id="4" name="Slide Number Placeholder 3"/>
          <p:cNvSpPr>
            <a:spLocks noGrp="1"/>
          </p:cNvSpPr>
          <p:nvPr>
            <p:ph type="sldNum" sz="quarter" idx="12"/>
          </p:nvPr>
        </p:nvSpPr>
        <p:spPr/>
        <p:txBody>
          <a:bodyPr/>
          <a:lstStyle/>
          <a:p>
            <a:fld id="{A7282C99-D587-43A9-92AC-BE5A6699AC6A}" type="slidenum">
              <a:rPr lang="he-IL" smtClean="0"/>
              <a:pPr/>
              <a:t>101</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rmAutofit fontScale="90000"/>
          </a:bodyPr>
          <a:lstStyle/>
          <a:p>
            <a:r>
              <a:rPr lang="en-US" dirty="0" smtClean="0"/>
              <a:t>Credit Frictions and Market Freezes</a:t>
            </a:r>
            <a:br>
              <a:rPr lang="en-US" dirty="0" smtClean="0"/>
            </a:br>
            <a:r>
              <a:rPr lang="en-US" sz="2400" i="1" dirty="0" smtClean="0"/>
              <a:t> </a:t>
            </a:r>
            <a:r>
              <a:rPr lang="en-US" sz="3100" dirty="0" smtClean="0"/>
              <a:t>Moral Hazard </a:t>
            </a:r>
            <a:endParaRPr lang="en-US" sz="3200" dirty="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err="1" smtClean="0"/>
              <a:t>Holmstrom</a:t>
            </a:r>
            <a:r>
              <a:rPr lang="en-US" sz="2000" dirty="0" smtClean="0"/>
              <a:t> and </a:t>
            </a:r>
            <a:r>
              <a:rPr lang="en-US" sz="2000" dirty="0" err="1" smtClean="0"/>
              <a:t>Tirole</a:t>
            </a:r>
            <a:r>
              <a:rPr lang="en-US" sz="2000" dirty="0" smtClean="0"/>
              <a:t> (1998) study a similar setup and develop the implications for government policy. </a:t>
            </a:r>
          </a:p>
          <a:p>
            <a:pPr algn="l" rtl="0">
              <a:lnSpc>
                <a:spcPct val="150000"/>
              </a:lnSpc>
            </a:pPr>
            <a:r>
              <a:rPr lang="en-US" sz="2000" dirty="0" smtClean="0"/>
              <a:t>Recall that entrepreneurs need to keep sufficient ownership in the firms that they run (R</a:t>
            </a:r>
            <a:r>
              <a:rPr lang="en-US" sz="2000" baseline="-25000" dirty="0" smtClean="0"/>
              <a:t>f</a:t>
            </a:r>
            <a:r>
              <a:rPr lang="en-US" sz="2000" dirty="0" smtClean="0"/>
              <a:t> needs to be sufficiently high), so that they take the good project rather than the bad project. </a:t>
            </a:r>
          </a:p>
          <a:p>
            <a:pPr algn="l" rtl="0">
              <a:lnSpc>
                <a:spcPct val="150000"/>
              </a:lnSpc>
            </a:pPr>
            <a:r>
              <a:rPr lang="en-US" sz="2000" dirty="0" smtClean="0"/>
              <a:t>This limits their ability to offer sufficient return to outside investors (</a:t>
            </a:r>
            <a:r>
              <a:rPr lang="en-US" sz="2000" dirty="0" err="1" smtClean="0"/>
              <a:t>R</a:t>
            </a:r>
            <a:r>
              <a:rPr lang="en-US" sz="2000" baseline="-25000" dirty="0" err="1" smtClean="0"/>
              <a:t>u</a:t>
            </a:r>
            <a:r>
              <a:rPr lang="en-US" sz="2000" dirty="0" smtClean="0"/>
              <a:t> is limited), and so in case of an adverse liquidity shock, they are limited in how much capital they can raise to keep running their projects and prevent welfare-reducing bankruptcy. </a:t>
            </a:r>
          </a:p>
        </p:txBody>
      </p:sp>
      <p:sp>
        <p:nvSpPr>
          <p:cNvPr id="4" name="Slide Number Placeholder 3"/>
          <p:cNvSpPr>
            <a:spLocks noGrp="1"/>
          </p:cNvSpPr>
          <p:nvPr>
            <p:ph type="sldNum" sz="quarter" idx="12"/>
          </p:nvPr>
        </p:nvSpPr>
        <p:spPr/>
        <p:txBody>
          <a:bodyPr/>
          <a:lstStyle/>
          <a:p>
            <a:fld id="{A7282C99-D587-43A9-92AC-BE5A6699AC6A}" type="slidenum">
              <a:rPr lang="he-IL" smtClean="0"/>
              <a:pPr/>
              <a:t>102</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rmAutofit fontScale="90000"/>
          </a:bodyPr>
          <a:lstStyle/>
          <a:p>
            <a:r>
              <a:rPr lang="en-US" dirty="0" smtClean="0"/>
              <a:t>Credit Frictions and Market Freezes</a:t>
            </a:r>
            <a:br>
              <a:rPr lang="en-US" dirty="0" smtClean="0"/>
            </a:br>
            <a:r>
              <a:rPr lang="en-US" sz="2400" i="1" dirty="0" smtClean="0"/>
              <a:t> </a:t>
            </a:r>
            <a:r>
              <a:rPr lang="en-US" sz="3100" dirty="0" smtClean="0"/>
              <a:t>Moral Hazard </a:t>
            </a:r>
            <a:endParaRPr lang="en-US" sz="3200" dirty="0"/>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This creates an incentive for holding liquid securities ex ante, so that they can use them when they are hit by adverse shocks and are financially constrained. </a:t>
            </a:r>
          </a:p>
          <a:p>
            <a:pPr algn="l" rtl="0">
              <a:lnSpc>
                <a:spcPct val="150000"/>
              </a:lnSpc>
            </a:pPr>
            <a:r>
              <a:rPr lang="en-US" sz="2000" dirty="0" err="1" smtClean="0"/>
              <a:t>Holmstrom</a:t>
            </a:r>
            <a:r>
              <a:rPr lang="en-US" sz="2000" dirty="0" smtClean="0"/>
              <a:t> and </a:t>
            </a:r>
            <a:r>
              <a:rPr lang="en-US" sz="2000" dirty="0" err="1" smtClean="0"/>
              <a:t>Tirole</a:t>
            </a:r>
            <a:r>
              <a:rPr lang="en-US" sz="2000" dirty="0" smtClean="0"/>
              <a:t> (1998) show that, in case of aggregate uncertainty, the government can improve overall welfare by issuing government debt and supplementing the supply of liquid securities in the economy.</a:t>
            </a:r>
          </a:p>
        </p:txBody>
      </p:sp>
      <p:sp>
        <p:nvSpPr>
          <p:cNvPr id="4" name="Slide Number Placeholder 3"/>
          <p:cNvSpPr>
            <a:spLocks noGrp="1"/>
          </p:cNvSpPr>
          <p:nvPr>
            <p:ph type="sldNum" sz="quarter" idx="12"/>
          </p:nvPr>
        </p:nvSpPr>
        <p:spPr/>
        <p:txBody>
          <a:bodyPr/>
          <a:lstStyle/>
          <a:p>
            <a:fld id="{A7282C99-D587-43A9-92AC-BE5A6699AC6A}" type="slidenum">
              <a:rPr lang="he-IL" smtClean="0"/>
              <a:pPr/>
              <a:t>103</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rmAutofit fontScale="90000"/>
          </a:bodyPr>
          <a:lstStyle/>
          <a:p>
            <a:r>
              <a:rPr lang="en-US" dirty="0" smtClean="0"/>
              <a:t>Credit Frictions and Market Freezes</a:t>
            </a:r>
            <a:br>
              <a:rPr lang="en-US" dirty="0" smtClean="0"/>
            </a:br>
            <a:r>
              <a:rPr lang="en-US" sz="2400" i="1" dirty="0" smtClean="0"/>
              <a:t> </a:t>
            </a:r>
            <a:r>
              <a:rPr lang="en-US" sz="3100" dirty="0" smtClean="0"/>
              <a:t>Moral Hazard </a:t>
            </a:r>
            <a:endParaRPr lang="en-US" sz="3200" dirty="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l"/>
            <a:r>
              <a:rPr lang="en-US" dirty="0" smtClean="0"/>
              <a:t>Securitization of bank loans reduces effective  monitoring by the banks and leads to a         higher </a:t>
            </a:r>
            <a:endParaRPr lang="en-US" dirty="0"/>
          </a:p>
        </p:txBody>
      </p:sp>
      <p:sp>
        <p:nvSpPr>
          <p:cNvPr id="3" name="Slide Number Placeholder 2"/>
          <p:cNvSpPr>
            <a:spLocks noGrp="1"/>
          </p:cNvSpPr>
          <p:nvPr>
            <p:ph type="sldNum" sz="quarter" idx="12"/>
          </p:nvPr>
        </p:nvSpPr>
        <p:spPr/>
        <p:txBody>
          <a:bodyPr/>
          <a:lstStyle/>
          <a:p>
            <a:fld id="{A7282C99-D587-43A9-92AC-BE5A6699AC6A}" type="slidenum">
              <a:rPr lang="he-IL" smtClean="0"/>
              <a:pPr/>
              <a:t>104</a:t>
            </a:fld>
            <a:endParaRPr lang="he-IL"/>
          </a:p>
        </p:txBody>
      </p:sp>
      <p:sp>
        <p:nvSpPr>
          <p:cNvPr id="4" name="Title 3"/>
          <p:cNvSpPr>
            <a:spLocks noGrp="1"/>
          </p:cNvSpPr>
          <p:nvPr>
            <p:ph type="title"/>
          </p:nvPr>
        </p:nvSpPr>
        <p:spPr/>
        <p:txBody>
          <a:bodyPr/>
          <a:lstStyle/>
          <a:p>
            <a:r>
              <a:rPr lang="en-US" dirty="0" smtClean="0"/>
              <a:t>Securitization of Bank Loans</a:t>
            </a:r>
            <a:endParaRPr lang="en-US" dirty="0"/>
          </a:p>
        </p:txBody>
      </p:sp>
      <p:graphicFrame>
        <p:nvGraphicFramePr>
          <p:cNvPr id="5" name="Object 4"/>
          <p:cNvGraphicFramePr>
            <a:graphicFrameLocks noChangeAspect="1"/>
          </p:cNvGraphicFramePr>
          <p:nvPr/>
        </p:nvGraphicFramePr>
        <p:xfrm>
          <a:off x="2051720" y="2276872"/>
          <a:ext cx="436240" cy="581653"/>
        </p:xfrm>
        <a:graphic>
          <a:graphicData uri="http://schemas.openxmlformats.org/presentationml/2006/ole">
            <p:oleObj spid="_x0000_s277506" name="Equation" r:id="rId3" imgW="152280" imgH="203040" progId="Equation.3">
              <p:embed/>
            </p:oleObj>
          </a:graphicData>
        </a:graphic>
      </p:graphicFrame>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Similar financial accelerators have been discussed in macroeconomic setups, showing how shocks to asset values can be amplified and become persistent in equilibrium.</a:t>
            </a:r>
          </a:p>
          <a:p>
            <a:pPr algn="l" rtl="0">
              <a:lnSpc>
                <a:spcPct val="150000"/>
              </a:lnSpc>
            </a:pPr>
            <a:r>
              <a:rPr lang="en-US" sz="2000" dirty="0" smtClean="0"/>
              <a:t>Bernanke and </a:t>
            </a:r>
            <a:r>
              <a:rPr lang="en-US" sz="2000" dirty="0" err="1" smtClean="0"/>
              <a:t>Gertler</a:t>
            </a:r>
            <a:r>
              <a:rPr lang="en-US" sz="2000" dirty="0" smtClean="0"/>
              <a:t> (1989) provide the first financial-accelerator model, emphasizing that financial frictions amplify adverse shocks and that they are persistent. </a:t>
            </a:r>
          </a:p>
          <a:p>
            <a:pPr algn="l" rtl="0">
              <a:lnSpc>
                <a:spcPct val="150000"/>
              </a:lnSpc>
            </a:pPr>
            <a:r>
              <a:rPr lang="en-US" sz="2000" dirty="0" smtClean="0"/>
              <a:t>That is, a temporary shock depresses not only current but also future economic activity. </a:t>
            </a:r>
          </a:p>
        </p:txBody>
      </p:sp>
      <p:sp>
        <p:nvSpPr>
          <p:cNvPr id="4" name="Slide Number Placeholder 3"/>
          <p:cNvSpPr>
            <a:spLocks noGrp="1"/>
          </p:cNvSpPr>
          <p:nvPr>
            <p:ph type="sldNum" sz="quarter" idx="12"/>
          </p:nvPr>
        </p:nvSpPr>
        <p:spPr/>
        <p:txBody>
          <a:bodyPr/>
          <a:lstStyle/>
          <a:p>
            <a:fld id="{A7282C99-D587-43A9-92AC-BE5A6699AC6A}" type="slidenum">
              <a:rPr lang="he-IL" smtClean="0"/>
              <a:pPr/>
              <a:t>105</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rmAutofit fontScale="90000"/>
          </a:bodyPr>
          <a:lstStyle/>
          <a:p>
            <a:r>
              <a:rPr lang="en-US" dirty="0" smtClean="0"/>
              <a:t>Credit Frictions and Market Freezes</a:t>
            </a:r>
            <a:br>
              <a:rPr lang="en-US" dirty="0" smtClean="0"/>
            </a:br>
            <a:r>
              <a:rPr lang="en-US" sz="2400" i="1" dirty="0" smtClean="0"/>
              <a:t> </a:t>
            </a:r>
            <a:r>
              <a:rPr lang="en-US" sz="3100" dirty="0" smtClean="0"/>
              <a:t>Moral Hazard </a:t>
            </a:r>
            <a:endParaRPr lang="en-US" sz="3200" dirty="0"/>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err="1" smtClean="0"/>
              <a:t>Kiyotaki</a:t>
            </a:r>
            <a:r>
              <a:rPr lang="en-US" sz="2000" dirty="0" smtClean="0"/>
              <a:t> and Moore (1997) identify an important dynamic feedback mechanism. </a:t>
            </a:r>
          </a:p>
          <a:p>
            <a:pPr algn="l" rtl="0">
              <a:lnSpc>
                <a:spcPct val="150000"/>
              </a:lnSpc>
            </a:pPr>
            <a:r>
              <a:rPr lang="en-US" sz="2000" dirty="0" smtClean="0"/>
              <a:t>The cutback of investment in the future will not only reduce the asset price of future periods, but since this decline is anticipated, it is immediately reflected in a fall in the current asset price. </a:t>
            </a:r>
          </a:p>
          <a:p>
            <a:pPr algn="l" rtl="0">
              <a:lnSpc>
                <a:spcPct val="150000"/>
              </a:lnSpc>
            </a:pPr>
            <a:r>
              <a:rPr lang="en-US" sz="2000" dirty="0" smtClean="0"/>
              <a:t>This lowers the current collateral value of assets reducing firms’ debt capacity even further. Hence, demand for these assets falls and price declines further, eroding productive agents’ net worth in turn and so on.</a:t>
            </a:r>
          </a:p>
          <a:p>
            <a:pPr algn="l" rtl="0">
              <a:lnSpc>
                <a:spcPct val="150000"/>
              </a:lnSpc>
            </a:pPr>
            <a:endParaRPr lang="en-US" sz="2000" dirty="0" smtClean="0"/>
          </a:p>
        </p:txBody>
      </p:sp>
      <p:sp>
        <p:nvSpPr>
          <p:cNvPr id="4" name="Slide Number Placeholder 3"/>
          <p:cNvSpPr>
            <a:spLocks noGrp="1"/>
          </p:cNvSpPr>
          <p:nvPr>
            <p:ph type="sldNum" sz="quarter" idx="12"/>
          </p:nvPr>
        </p:nvSpPr>
        <p:spPr/>
        <p:txBody>
          <a:bodyPr/>
          <a:lstStyle/>
          <a:p>
            <a:fld id="{A7282C99-D587-43A9-92AC-BE5A6699AC6A}" type="slidenum">
              <a:rPr lang="he-IL" smtClean="0"/>
              <a:pPr/>
              <a:t>106</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rmAutofit fontScale="90000"/>
          </a:bodyPr>
          <a:lstStyle/>
          <a:p>
            <a:r>
              <a:rPr lang="en-US" dirty="0" smtClean="0"/>
              <a:t>Credit Frictions and Market Freezes</a:t>
            </a:r>
            <a:br>
              <a:rPr lang="en-US" dirty="0" smtClean="0"/>
            </a:br>
            <a:r>
              <a:rPr lang="en-US" sz="2400" i="1" dirty="0" smtClean="0"/>
              <a:t> </a:t>
            </a:r>
            <a:r>
              <a:rPr lang="en-US" sz="3100" dirty="0" smtClean="0"/>
              <a:t>Moral Hazard </a:t>
            </a:r>
            <a:endParaRPr lang="en-US" sz="3200" dirty="0"/>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More recent work builds on </a:t>
            </a:r>
            <a:r>
              <a:rPr lang="en-US" sz="2000" dirty="0" err="1" smtClean="0"/>
              <a:t>Kiyotaki</a:t>
            </a:r>
            <a:r>
              <a:rPr lang="en-US" sz="2000" dirty="0" smtClean="0"/>
              <a:t> and Moore’s (1997) analysis of credit constraints. </a:t>
            </a:r>
          </a:p>
          <a:p>
            <a:pPr algn="l" rtl="0">
              <a:lnSpc>
                <a:spcPct val="150000"/>
              </a:lnSpc>
            </a:pPr>
            <a:r>
              <a:rPr lang="en-US" sz="2000" dirty="0" err="1" smtClean="0"/>
              <a:t>Kocherlakota</a:t>
            </a:r>
            <a:r>
              <a:rPr lang="en-US" sz="2000" dirty="0" smtClean="0"/>
              <a:t> (2000) stresses that credit cycles are asymmetric, sharp downturns are followed by slow recoveries. </a:t>
            </a:r>
          </a:p>
          <a:p>
            <a:pPr algn="l" rtl="0">
              <a:lnSpc>
                <a:spcPct val="150000"/>
              </a:lnSpc>
            </a:pPr>
            <a:r>
              <a:rPr lang="en-US" sz="2000" dirty="0" err="1" smtClean="0"/>
              <a:t>Eisfeld</a:t>
            </a:r>
            <a:r>
              <a:rPr lang="en-US" sz="2000" dirty="0" smtClean="0"/>
              <a:t> and </a:t>
            </a:r>
            <a:r>
              <a:rPr lang="en-US" sz="2000" dirty="0" err="1" smtClean="0"/>
              <a:t>Rampini</a:t>
            </a:r>
            <a:r>
              <a:rPr lang="en-US" sz="2000" dirty="0" smtClean="0"/>
              <a:t> (2006) develop a model where credit constraints are more binding in recessions in order to match the empirical regularity that capital reallocation is lower in downturns than in booms. </a:t>
            </a:r>
          </a:p>
        </p:txBody>
      </p:sp>
      <p:sp>
        <p:nvSpPr>
          <p:cNvPr id="4" name="Slide Number Placeholder 3"/>
          <p:cNvSpPr>
            <a:spLocks noGrp="1"/>
          </p:cNvSpPr>
          <p:nvPr>
            <p:ph type="sldNum" sz="quarter" idx="12"/>
          </p:nvPr>
        </p:nvSpPr>
        <p:spPr/>
        <p:txBody>
          <a:bodyPr/>
          <a:lstStyle/>
          <a:p>
            <a:fld id="{A7282C99-D587-43A9-92AC-BE5A6699AC6A}" type="slidenum">
              <a:rPr lang="he-IL" smtClean="0"/>
              <a:pPr/>
              <a:t>107</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rmAutofit fontScale="90000"/>
          </a:bodyPr>
          <a:lstStyle/>
          <a:p>
            <a:r>
              <a:rPr lang="en-US" dirty="0" smtClean="0"/>
              <a:t>Credit Frictions and Market Freezes</a:t>
            </a:r>
            <a:br>
              <a:rPr lang="en-US" dirty="0" smtClean="0"/>
            </a:br>
            <a:r>
              <a:rPr lang="en-US" sz="2400" i="1" dirty="0" smtClean="0"/>
              <a:t> </a:t>
            </a:r>
            <a:r>
              <a:rPr lang="en-US" sz="3100" dirty="0" smtClean="0"/>
              <a:t>Moral Hazard </a:t>
            </a:r>
            <a:endParaRPr lang="en-US" sz="3200" dirty="0"/>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err="1" smtClean="0"/>
              <a:t>Iacoviello</a:t>
            </a:r>
            <a:r>
              <a:rPr lang="en-US" sz="2000" dirty="0" smtClean="0"/>
              <a:t> (2005) evaluates the quantitative relevance of the </a:t>
            </a:r>
            <a:r>
              <a:rPr lang="en-US" sz="2000" dirty="0" err="1" smtClean="0"/>
              <a:t>Kiyotaki</a:t>
            </a:r>
            <a:r>
              <a:rPr lang="en-US" sz="2000" dirty="0" smtClean="0"/>
              <a:t>-Moore mechanism in a setting with nominal mortgage debt using real estate as collateral. </a:t>
            </a:r>
          </a:p>
          <a:p>
            <a:pPr algn="l" rtl="0">
              <a:lnSpc>
                <a:spcPct val="150000"/>
              </a:lnSpc>
            </a:pPr>
            <a:r>
              <a:rPr lang="en-US" sz="2000" dirty="0" smtClean="0"/>
              <a:t>Caballero and </a:t>
            </a:r>
            <a:r>
              <a:rPr lang="en-US" sz="2000" dirty="0" err="1" smtClean="0"/>
              <a:t>Krishnamurhty</a:t>
            </a:r>
            <a:r>
              <a:rPr lang="en-US" sz="2000" dirty="0" smtClean="0"/>
              <a:t> (2001) and Mendoza (2010) study sudden stops – a dry-up of international capital inflows.</a:t>
            </a:r>
          </a:p>
          <a:p>
            <a:pPr algn="l" rtl="0">
              <a:lnSpc>
                <a:spcPct val="150000"/>
              </a:lnSpc>
            </a:pPr>
            <a:r>
              <a:rPr lang="en-US" sz="2000" dirty="0" smtClean="0"/>
              <a:t>In </a:t>
            </a:r>
            <a:r>
              <a:rPr lang="en-US" sz="2000" dirty="0" err="1" smtClean="0"/>
              <a:t>Kiyotaki</a:t>
            </a:r>
            <a:r>
              <a:rPr lang="en-US" sz="2000" dirty="0" smtClean="0"/>
              <a:t> and Moore credit is limited by the expected price of the collateral in the next period. In </a:t>
            </a:r>
            <a:r>
              <a:rPr lang="en-US" sz="2000" dirty="0" err="1" smtClean="0"/>
              <a:t>Geanakoplos</a:t>
            </a:r>
            <a:r>
              <a:rPr lang="en-US" sz="2000" dirty="0" smtClean="0"/>
              <a:t> (1997, 2003) and </a:t>
            </a:r>
            <a:r>
              <a:rPr lang="en-US" sz="2000" dirty="0" err="1" smtClean="0"/>
              <a:t>Brunnermeier</a:t>
            </a:r>
            <a:r>
              <a:rPr lang="en-US" sz="2000" dirty="0" smtClean="0"/>
              <a:t> and Pedersen (2009) borrowing capacity is limited by greater future price volatility.</a:t>
            </a:r>
          </a:p>
        </p:txBody>
      </p:sp>
      <p:sp>
        <p:nvSpPr>
          <p:cNvPr id="4" name="Slide Number Placeholder 3"/>
          <p:cNvSpPr>
            <a:spLocks noGrp="1"/>
          </p:cNvSpPr>
          <p:nvPr>
            <p:ph type="sldNum" sz="quarter" idx="12"/>
          </p:nvPr>
        </p:nvSpPr>
        <p:spPr/>
        <p:txBody>
          <a:bodyPr/>
          <a:lstStyle/>
          <a:p>
            <a:fld id="{A7282C99-D587-43A9-92AC-BE5A6699AC6A}" type="slidenum">
              <a:rPr lang="he-IL" smtClean="0"/>
              <a:pPr/>
              <a:t>108</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rmAutofit fontScale="90000"/>
          </a:bodyPr>
          <a:lstStyle/>
          <a:p>
            <a:r>
              <a:rPr lang="en-US" dirty="0" smtClean="0"/>
              <a:t>Credit Frictions and Market Freezes</a:t>
            </a:r>
            <a:br>
              <a:rPr lang="en-US" dirty="0" smtClean="0"/>
            </a:br>
            <a:r>
              <a:rPr lang="en-US" sz="2400" i="1" dirty="0" smtClean="0"/>
              <a:t> </a:t>
            </a:r>
            <a:r>
              <a:rPr lang="en-US" sz="3100" dirty="0" smtClean="0"/>
              <a:t>Moral Hazard </a:t>
            </a:r>
            <a:endParaRPr lang="en-US" sz="3200" dirty="0"/>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In </a:t>
            </a:r>
            <a:r>
              <a:rPr lang="en-US" sz="2000" dirty="0" err="1" smtClean="0"/>
              <a:t>Brunnermeier</a:t>
            </a:r>
            <a:r>
              <a:rPr lang="en-US" sz="2000" dirty="0" smtClean="0"/>
              <a:t> and </a:t>
            </a:r>
            <a:r>
              <a:rPr lang="en-US" sz="2000" dirty="0" err="1" smtClean="0"/>
              <a:t>Sannikov</a:t>
            </a:r>
            <a:r>
              <a:rPr lang="en-US" sz="2000" dirty="0" smtClean="0"/>
              <a:t> (2010) more productive entrepreneurs are concerned about hitting their solvency constraint in the future and consequently do not fully exploit their debt capacity. </a:t>
            </a:r>
          </a:p>
          <a:p>
            <a:pPr algn="l" rtl="0">
              <a:lnSpc>
                <a:spcPct val="150000"/>
              </a:lnSpc>
            </a:pPr>
            <a:r>
              <a:rPr lang="en-US" sz="2000" dirty="0" smtClean="0"/>
              <a:t>As volatility rises they cut back on borrowing by selling assets. </a:t>
            </a:r>
          </a:p>
          <a:p>
            <a:pPr algn="l" rtl="0">
              <a:lnSpc>
                <a:spcPct val="150000"/>
              </a:lnSpc>
            </a:pPr>
            <a:r>
              <a:rPr lang="en-US" sz="2000" dirty="0" smtClean="0"/>
              <a:t>This depresses prices further, leading to rich volatility dynamics. </a:t>
            </a:r>
          </a:p>
        </p:txBody>
      </p:sp>
      <p:sp>
        <p:nvSpPr>
          <p:cNvPr id="4" name="Slide Number Placeholder 3"/>
          <p:cNvSpPr>
            <a:spLocks noGrp="1"/>
          </p:cNvSpPr>
          <p:nvPr>
            <p:ph type="sldNum" sz="quarter" idx="12"/>
          </p:nvPr>
        </p:nvSpPr>
        <p:spPr/>
        <p:txBody>
          <a:bodyPr/>
          <a:lstStyle/>
          <a:p>
            <a:fld id="{A7282C99-D587-43A9-92AC-BE5A6699AC6A}" type="slidenum">
              <a:rPr lang="he-IL" smtClean="0"/>
              <a:pPr/>
              <a:t>109</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rmAutofit fontScale="90000"/>
          </a:bodyPr>
          <a:lstStyle/>
          <a:p>
            <a:r>
              <a:rPr lang="en-US" dirty="0" smtClean="0"/>
              <a:t>Credit Frictions and Market Freezes</a:t>
            </a:r>
            <a:br>
              <a:rPr lang="en-US" dirty="0" smtClean="0"/>
            </a:br>
            <a:r>
              <a:rPr lang="en-US" sz="2400" i="1" dirty="0" smtClean="0"/>
              <a:t> </a:t>
            </a:r>
            <a:r>
              <a:rPr lang="en-US" sz="3100" dirty="0" smtClean="0"/>
              <a:t>Moral Hazard </a:t>
            </a:r>
            <a:endParaRPr lang="en-US" sz="3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gn="l" rtl="0">
              <a:lnSpc>
                <a:spcPct val="150000"/>
              </a:lnSpc>
            </a:pPr>
            <a:r>
              <a:rPr lang="en-US" dirty="0" smtClean="0"/>
              <a:t>In autarky, impatient agents consume one unit in period 1, whereas patient agents consume R units in period 2 with probability p(</a:t>
            </a:r>
            <a:r>
              <a:rPr lang="en-US" dirty="0" smtClean="0">
                <a:sym typeface="Symbol"/>
              </a:rPr>
              <a:t>)</a:t>
            </a:r>
          </a:p>
          <a:p>
            <a:pPr algn="l" rtl="0">
              <a:lnSpc>
                <a:spcPct val="150000"/>
              </a:lnSpc>
            </a:pPr>
            <a:r>
              <a:rPr lang="en-US" dirty="0" smtClean="0"/>
              <a:t>Because of the high coefficient of risk aversion, a transfer of consumption from patient agents to impatient ones could be beneficial, ex ante, to all agents, although it would necessitate the early liquidation of long-term investments</a:t>
            </a:r>
            <a:endParaRPr lang="en-US" dirty="0" smtClean="0">
              <a:sym typeface="Symbol"/>
            </a:endParaRPr>
          </a:p>
          <a:p>
            <a:pPr algn="l" rtl="0">
              <a:lnSpc>
                <a:spcPct val="150000"/>
              </a:lnSpc>
            </a:pPr>
            <a:endParaRPr lang="en-US" dirty="0" smtClean="0"/>
          </a:p>
        </p:txBody>
      </p:sp>
      <p:sp>
        <p:nvSpPr>
          <p:cNvPr id="3" name="Title 2"/>
          <p:cNvSpPr>
            <a:spLocks noGrp="1"/>
          </p:cNvSpPr>
          <p:nvPr>
            <p:ph type="title"/>
          </p:nvPr>
        </p:nvSpPr>
        <p:spPr/>
        <p:txBody>
          <a:bodyPr>
            <a:normAutofit/>
          </a:bodyPr>
          <a:lstStyle/>
          <a:p>
            <a:r>
              <a:rPr lang="en-US" dirty="0" smtClean="0"/>
              <a:t>Banking Crises</a:t>
            </a:r>
            <a:br>
              <a:rPr lang="en-US" dirty="0" smtClean="0"/>
            </a:br>
            <a:r>
              <a:rPr lang="en-US" sz="2800" dirty="0" smtClean="0"/>
              <a:t>Risk Sharing via Maturity Transformation</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11</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A key feature missing from the traditional macroeconomic models described above is the role of financial intermediaries. </a:t>
            </a:r>
          </a:p>
          <a:p>
            <a:pPr algn="l" rtl="0">
              <a:lnSpc>
                <a:spcPct val="150000"/>
              </a:lnSpc>
            </a:pPr>
            <a:r>
              <a:rPr lang="en-US" sz="2000" dirty="0" smtClean="0"/>
              <a:t>Clearly, the recent crisis has shown that financial intermediary capital has a crucial role in the economy, and losses incurred by financial intermediaries can have strong spillover effects to the rest of the economy. </a:t>
            </a:r>
          </a:p>
        </p:txBody>
      </p:sp>
      <p:sp>
        <p:nvSpPr>
          <p:cNvPr id="4" name="Slide Number Placeholder 3"/>
          <p:cNvSpPr>
            <a:spLocks noGrp="1"/>
          </p:cNvSpPr>
          <p:nvPr>
            <p:ph type="sldNum" sz="quarter" idx="12"/>
          </p:nvPr>
        </p:nvSpPr>
        <p:spPr/>
        <p:txBody>
          <a:bodyPr/>
          <a:lstStyle/>
          <a:p>
            <a:fld id="{A7282C99-D587-43A9-92AC-BE5A6699AC6A}" type="slidenum">
              <a:rPr lang="he-IL" smtClean="0"/>
              <a:pPr/>
              <a:t>110</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rmAutofit fontScale="90000"/>
          </a:bodyPr>
          <a:lstStyle/>
          <a:p>
            <a:r>
              <a:rPr lang="en-US" dirty="0" smtClean="0"/>
              <a:t>Credit Frictions and Market Freezes</a:t>
            </a:r>
            <a:br>
              <a:rPr lang="en-US" dirty="0" smtClean="0"/>
            </a:br>
            <a:r>
              <a:rPr lang="en-US" sz="2400" i="1" dirty="0" smtClean="0"/>
              <a:t> </a:t>
            </a:r>
            <a:r>
              <a:rPr lang="en-US" sz="3100" dirty="0" smtClean="0"/>
              <a:t>Moral Hazard </a:t>
            </a:r>
            <a:endParaRPr lang="en-US" sz="3200" dirty="0"/>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Recently, </a:t>
            </a:r>
            <a:r>
              <a:rPr lang="en-US" sz="2000" dirty="0" err="1" smtClean="0"/>
              <a:t>Gertler</a:t>
            </a:r>
            <a:r>
              <a:rPr lang="en-US" sz="2000" dirty="0" smtClean="0"/>
              <a:t> and </a:t>
            </a:r>
            <a:r>
              <a:rPr lang="en-US" sz="2000" dirty="0" err="1" smtClean="0"/>
              <a:t>Kiyotaki</a:t>
            </a:r>
            <a:r>
              <a:rPr lang="en-US" sz="2000" dirty="0" smtClean="0"/>
              <a:t> (2011) and </a:t>
            </a:r>
            <a:r>
              <a:rPr lang="en-US" sz="2000" dirty="0" err="1" smtClean="0"/>
              <a:t>Rampini</a:t>
            </a:r>
            <a:r>
              <a:rPr lang="en-US" sz="2000" dirty="0" smtClean="0"/>
              <a:t> and </a:t>
            </a:r>
            <a:r>
              <a:rPr lang="en-US" sz="2000" dirty="0" err="1" smtClean="0"/>
              <a:t>Viswanathan</a:t>
            </a:r>
            <a:r>
              <a:rPr lang="en-US" sz="2000" dirty="0" smtClean="0"/>
              <a:t> (2011) add a financial intermediary sector, as in </a:t>
            </a:r>
            <a:r>
              <a:rPr lang="en-US" sz="2000" dirty="0" err="1" smtClean="0"/>
              <a:t>Holmstrom</a:t>
            </a:r>
            <a:r>
              <a:rPr lang="en-US" sz="2000" dirty="0" smtClean="0"/>
              <a:t> and </a:t>
            </a:r>
            <a:r>
              <a:rPr lang="en-US" sz="2000" dirty="0" err="1" smtClean="0"/>
              <a:t>Tirole</a:t>
            </a:r>
            <a:r>
              <a:rPr lang="en-US" sz="2000" dirty="0" smtClean="0"/>
              <a:t> (1997), and analyze the dynamic interactions between this sector and the rest of the economy. </a:t>
            </a:r>
          </a:p>
          <a:p>
            <a:pPr algn="l" rtl="0">
              <a:lnSpc>
                <a:spcPct val="150000"/>
              </a:lnSpc>
            </a:pPr>
            <a:r>
              <a:rPr lang="en-US" sz="2000" dirty="0" smtClean="0"/>
              <a:t>Introducing this sector into macroeconomic models enables elaborate discussions on various policies conducted by governments during the recent crisis in attempt to stimulate the economy via the financial intermediation sector. </a:t>
            </a:r>
          </a:p>
          <a:p>
            <a:pPr algn="l" rtl="0">
              <a:lnSpc>
                <a:spcPct val="150000"/>
              </a:lnSpc>
            </a:pPr>
            <a:r>
              <a:rPr lang="en-US" sz="2000" dirty="0" smtClean="0"/>
              <a:t>Such policies are discussed by </a:t>
            </a:r>
            <a:r>
              <a:rPr lang="en-US" sz="2000" dirty="0" err="1" smtClean="0"/>
              <a:t>Gertler</a:t>
            </a:r>
            <a:r>
              <a:rPr lang="en-US" sz="2000" dirty="0" smtClean="0"/>
              <a:t> and </a:t>
            </a:r>
            <a:r>
              <a:rPr lang="en-US" sz="2000" dirty="0" err="1" smtClean="0"/>
              <a:t>Kiyotaki</a:t>
            </a:r>
            <a:r>
              <a:rPr lang="en-US" sz="2000" dirty="0" smtClean="0"/>
              <a:t> (2011).</a:t>
            </a:r>
          </a:p>
        </p:txBody>
      </p:sp>
      <p:sp>
        <p:nvSpPr>
          <p:cNvPr id="4" name="Slide Number Placeholder 3"/>
          <p:cNvSpPr>
            <a:spLocks noGrp="1"/>
          </p:cNvSpPr>
          <p:nvPr>
            <p:ph type="sldNum" sz="quarter" idx="12"/>
          </p:nvPr>
        </p:nvSpPr>
        <p:spPr/>
        <p:txBody>
          <a:bodyPr/>
          <a:lstStyle/>
          <a:p>
            <a:fld id="{A7282C99-D587-43A9-92AC-BE5A6699AC6A}" type="slidenum">
              <a:rPr lang="he-IL" smtClean="0"/>
              <a:pPr/>
              <a:t>111</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rmAutofit fontScale="90000"/>
          </a:bodyPr>
          <a:lstStyle/>
          <a:p>
            <a:r>
              <a:rPr lang="en-US" dirty="0" smtClean="0"/>
              <a:t>Credit Frictions and Market Freezes</a:t>
            </a:r>
            <a:br>
              <a:rPr lang="en-US" dirty="0" smtClean="0"/>
            </a:br>
            <a:r>
              <a:rPr lang="en-US" sz="2400" i="1" dirty="0" smtClean="0"/>
              <a:t> </a:t>
            </a:r>
            <a:r>
              <a:rPr lang="en-US" sz="3100" dirty="0" smtClean="0"/>
              <a:t>Moral Hazard </a:t>
            </a:r>
            <a:endParaRPr lang="en-US" sz="3200" dirty="0"/>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A different angle on the role of credit frictions in the </a:t>
            </a:r>
            <a:r>
              <a:rPr lang="en-US" sz="2000" dirty="0" err="1" smtClean="0"/>
              <a:t>macroeconomy</a:t>
            </a:r>
            <a:r>
              <a:rPr lang="en-US" sz="2000" dirty="0" smtClean="0"/>
              <a:t> is provided by </a:t>
            </a:r>
            <a:r>
              <a:rPr lang="en-US" sz="2000" dirty="0" err="1" smtClean="0"/>
              <a:t>Eggertsson</a:t>
            </a:r>
            <a:r>
              <a:rPr lang="en-US" sz="2000" dirty="0" smtClean="0"/>
              <a:t> and </a:t>
            </a:r>
            <a:r>
              <a:rPr lang="en-US" sz="2000" dirty="0" err="1" smtClean="0"/>
              <a:t>Krugman</a:t>
            </a:r>
            <a:r>
              <a:rPr lang="en-US" sz="2000" dirty="0" smtClean="0"/>
              <a:t> (2011). </a:t>
            </a:r>
          </a:p>
          <a:p>
            <a:pPr algn="l" rtl="0">
              <a:lnSpc>
                <a:spcPct val="150000"/>
              </a:lnSpc>
            </a:pPr>
            <a:r>
              <a:rPr lang="en-US" sz="2000" dirty="0" smtClean="0"/>
              <a:t>They study a model with heterogeneous agents, where patient agents lend and impatient agents borrow subject to a collateral constraint. If, for some reason, the collateral requirement becomes tighter, impatient agents will have to go into a process of deleveraging, reducing the aggregate demand. </a:t>
            </a:r>
          </a:p>
        </p:txBody>
      </p:sp>
      <p:sp>
        <p:nvSpPr>
          <p:cNvPr id="4" name="Slide Number Placeholder 3"/>
          <p:cNvSpPr>
            <a:spLocks noGrp="1"/>
          </p:cNvSpPr>
          <p:nvPr>
            <p:ph type="sldNum" sz="quarter" idx="12"/>
          </p:nvPr>
        </p:nvSpPr>
        <p:spPr/>
        <p:txBody>
          <a:bodyPr/>
          <a:lstStyle/>
          <a:p>
            <a:fld id="{A7282C99-D587-43A9-92AC-BE5A6699AC6A}" type="slidenum">
              <a:rPr lang="he-IL" smtClean="0"/>
              <a:pPr/>
              <a:t>112</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rmAutofit fontScale="90000"/>
          </a:bodyPr>
          <a:lstStyle/>
          <a:p>
            <a:r>
              <a:rPr lang="en-US" dirty="0" smtClean="0"/>
              <a:t>Credit Frictions and Market Freezes</a:t>
            </a:r>
            <a:br>
              <a:rPr lang="en-US" dirty="0" smtClean="0"/>
            </a:br>
            <a:r>
              <a:rPr lang="en-US" sz="2400" i="1" dirty="0" smtClean="0"/>
              <a:t> </a:t>
            </a:r>
            <a:r>
              <a:rPr lang="en-US" sz="3100" dirty="0" smtClean="0"/>
              <a:t>Moral Hazard </a:t>
            </a:r>
            <a:endParaRPr lang="en-US" sz="3200" dirty="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This excess saving leads to a reduction in the natural interest rate that might become negative, and the nominal (policy) interest rate hits the zero bound, putting the economy into a liquidity trap. </a:t>
            </a:r>
          </a:p>
          <a:p>
            <a:pPr algn="l" rtl="0">
              <a:lnSpc>
                <a:spcPct val="150000"/>
              </a:lnSpc>
            </a:pPr>
            <a:r>
              <a:rPr lang="en-US" sz="2000" dirty="0" smtClean="0"/>
              <a:t>Then, traditional monetary policy becomes impossible, but fiscal policy regains some potency. </a:t>
            </a:r>
          </a:p>
        </p:txBody>
      </p:sp>
      <p:sp>
        <p:nvSpPr>
          <p:cNvPr id="4" name="Slide Number Placeholder 3"/>
          <p:cNvSpPr>
            <a:spLocks noGrp="1"/>
          </p:cNvSpPr>
          <p:nvPr>
            <p:ph type="sldNum" sz="quarter" idx="12"/>
          </p:nvPr>
        </p:nvSpPr>
        <p:spPr/>
        <p:txBody>
          <a:bodyPr/>
          <a:lstStyle/>
          <a:p>
            <a:fld id="{A7282C99-D587-43A9-92AC-BE5A6699AC6A}" type="slidenum">
              <a:rPr lang="he-IL" smtClean="0"/>
              <a:pPr/>
              <a:t>113</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rmAutofit fontScale="90000"/>
          </a:bodyPr>
          <a:lstStyle/>
          <a:p>
            <a:r>
              <a:rPr lang="en-US" dirty="0" smtClean="0"/>
              <a:t>Credit Frictions and Market Freezes</a:t>
            </a:r>
            <a:br>
              <a:rPr lang="en-US" dirty="0" smtClean="0"/>
            </a:br>
            <a:r>
              <a:rPr lang="en-US" sz="2400" i="1" dirty="0" smtClean="0"/>
              <a:t> </a:t>
            </a:r>
            <a:r>
              <a:rPr lang="en-US" sz="3100" dirty="0" smtClean="0"/>
              <a:t>Moral Hazard </a:t>
            </a:r>
            <a:endParaRPr lang="en-US" sz="3200" dirty="0"/>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A major friction in the operation of financial markets is the presence of asymmetric information. The basic insight goes back to the model of </a:t>
            </a:r>
            <a:r>
              <a:rPr lang="en-US" sz="2000" dirty="0" err="1" smtClean="0"/>
              <a:t>Akerlof</a:t>
            </a:r>
            <a:r>
              <a:rPr lang="en-US" sz="2000" dirty="0" smtClean="0"/>
              <a:t> (1970). </a:t>
            </a:r>
          </a:p>
          <a:p>
            <a:pPr algn="l" rtl="0">
              <a:lnSpc>
                <a:spcPct val="150000"/>
              </a:lnSpc>
            </a:pPr>
            <a:r>
              <a:rPr lang="en-US" sz="2000" dirty="0" smtClean="0"/>
              <a:t>If sellers have private information about the quality of the assets, buyers will be reluctant to buy the assets from them because they realize that the sale represents negative information about the asset. </a:t>
            </a:r>
          </a:p>
          <a:p>
            <a:pPr algn="l" rtl="0">
              <a:lnSpc>
                <a:spcPct val="150000"/>
              </a:lnSpc>
            </a:pPr>
            <a:r>
              <a:rPr lang="en-US" sz="2000" dirty="0" smtClean="0"/>
              <a:t>In extreme situations, when the only motivation to trade is based on information, this leads to a market freeze: no transactions will happen in equilibrium.</a:t>
            </a:r>
          </a:p>
        </p:txBody>
      </p:sp>
      <p:sp>
        <p:nvSpPr>
          <p:cNvPr id="4" name="Slide Number Placeholder 3"/>
          <p:cNvSpPr>
            <a:spLocks noGrp="1"/>
          </p:cNvSpPr>
          <p:nvPr>
            <p:ph type="sldNum" sz="quarter" idx="12"/>
          </p:nvPr>
        </p:nvSpPr>
        <p:spPr/>
        <p:txBody>
          <a:bodyPr/>
          <a:lstStyle/>
          <a:p>
            <a:fld id="{A7282C99-D587-43A9-92AC-BE5A6699AC6A}" type="slidenum">
              <a:rPr lang="he-IL" smtClean="0"/>
              <a:pPr/>
              <a:t>114</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rmAutofit fontScale="90000"/>
          </a:bodyPr>
          <a:lstStyle/>
          <a:p>
            <a:r>
              <a:rPr lang="en-US" dirty="0" smtClean="0"/>
              <a:t>Credit Frictions and Market Freezes</a:t>
            </a:r>
            <a:br>
              <a:rPr lang="en-US" dirty="0" smtClean="0"/>
            </a:br>
            <a:r>
              <a:rPr lang="en-US" sz="2400" i="1" dirty="0" smtClean="0"/>
              <a:t> </a:t>
            </a:r>
            <a:r>
              <a:rPr lang="en-US" sz="2800" dirty="0" smtClean="0"/>
              <a:t>Asymmetric Information</a:t>
            </a:r>
            <a:endParaRPr lang="en-US" sz="3200" dirty="0"/>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If there are other gains to trade between sellers and buyers, trade may still occur, but then the increase in the magnitude of asymmetric information, that is, increasing the share of informed or the degree of underlying uncertainty, might reduce trade. </a:t>
            </a:r>
          </a:p>
          <a:p>
            <a:pPr algn="l" rtl="0">
              <a:lnSpc>
                <a:spcPct val="150000"/>
              </a:lnSpc>
            </a:pPr>
            <a:r>
              <a:rPr lang="en-US" sz="2000" dirty="0" smtClean="0"/>
              <a:t>This is another form of a financial crisis: the market ceases to perform its fundamental role of enabling the realization of gains from trade due to the increase in asymmetric information that makes agents reluctant to trade with each other.</a:t>
            </a:r>
          </a:p>
        </p:txBody>
      </p:sp>
      <p:sp>
        <p:nvSpPr>
          <p:cNvPr id="4" name="Slide Number Placeholder 3"/>
          <p:cNvSpPr>
            <a:spLocks noGrp="1"/>
          </p:cNvSpPr>
          <p:nvPr>
            <p:ph type="sldNum" sz="quarter" idx="12"/>
          </p:nvPr>
        </p:nvSpPr>
        <p:spPr/>
        <p:txBody>
          <a:bodyPr/>
          <a:lstStyle/>
          <a:p>
            <a:fld id="{A7282C99-D587-43A9-92AC-BE5A6699AC6A}" type="slidenum">
              <a:rPr lang="he-IL" smtClean="0"/>
              <a:pPr/>
              <a:t>115</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rmAutofit fontScale="90000"/>
          </a:bodyPr>
          <a:lstStyle/>
          <a:p>
            <a:r>
              <a:rPr lang="en-US" dirty="0" smtClean="0"/>
              <a:t>Credit Frictions and Market Freezes</a:t>
            </a:r>
            <a:br>
              <a:rPr lang="en-US" dirty="0" smtClean="0"/>
            </a:br>
            <a:r>
              <a:rPr lang="en-US" sz="2400" i="1" dirty="0" smtClean="0"/>
              <a:t> </a:t>
            </a:r>
            <a:r>
              <a:rPr lang="en-US" sz="2800" dirty="0" smtClean="0"/>
              <a:t>Asymmetric Information</a:t>
            </a:r>
            <a:endParaRPr lang="en-US" sz="3200" dirty="0"/>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err="1" smtClean="0"/>
              <a:t>Pagano</a:t>
            </a:r>
            <a:r>
              <a:rPr lang="en-US" sz="2000" dirty="0" smtClean="0"/>
              <a:t> (1989) and Dow (2004) show that coordination problems among uninformed traders can arise due to the asymmetric information described above. </a:t>
            </a:r>
          </a:p>
          <a:p>
            <a:pPr algn="l" rtl="0">
              <a:lnSpc>
                <a:spcPct val="150000"/>
              </a:lnSpc>
            </a:pPr>
            <a:r>
              <a:rPr lang="en-US" sz="2000" dirty="0" smtClean="0"/>
              <a:t>Uninformed traders have stronger incentive to participate in the market if they know that there are more uninformed traders there, since then they are exposed to a lesser adverse selection problem. </a:t>
            </a:r>
          </a:p>
          <a:p>
            <a:pPr algn="l" rtl="0">
              <a:lnSpc>
                <a:spcPct val="150000"/>
              </a:lnSpc>
            </a:pPr>
            <a:r>
              <a:rPr lang="en-US" sz="2000" dirty="0" smtClean="0"/>
              <a:t>These coordination problems can lead to sharp changes in market depth, resembling what we see in a financial crisis. </a:t>
            </a:r>
          </a:p>
        </p:txBody>
      </p:sp>
      <p:sp>
        <p:nvSpPr>
          <p:cNvPr id="4" name="Slide Number Placeholder 3"/>
          <p:cNvSpPr>
            <a:spLocks noGrp="1"/>
          </p:cNvSpPr>
          <p:nvPr>
            <p:ph type="sldNum" sz="quarter" idx="12"/>
          </p:nvPr>
        </p:nvSpPr>
        <p:spPr/>
        <p:txBody>
          <a:bodyPr/>
          <a:lstStyle/>
          <a:p>
            <a:fld id="{A7282C99-D587-43A9-92AC-BE5A6699AC6A}" type="slidenum">
              <a:rPr lang="he-IL" smtClean="0"/>
              <a:pPr/>
              <a:t>116</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rmAutofit fontScale="90000"/>
          </a:bodyPr>
          <a:lstStyle/>
          <a:p>
            <a:r>
              <a:rPr lang="en-US" dirty="0" smtClean="0"/>
              <a:t>Credit Frictions and Market Freezes</a:t>
            </a:r>
            <a:br>
              <a:rPr lang="en-US" dirty="0" smtClean="0"/>
            </a:br>
            <a:r>
              <a:rPr lang="en-US" sz="2400" i="1" dirty="0" smtClean="0"/>
              <a:t> </a:t>
            </a:r>
            <a:r>
              <a:rPr lang="en-US" sz="2800" dirty="0" smtClean="0"/>
              <a:t>Asymmetric Information</a:t>
            </a:r>
            <a:endParaRPr lang="en-US" sz="3200" dirty="0"/>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Recently, Morris and Shin (2012) show that the amplification becomes even more severe when traders have different information about the extent of the adverse selection problem, i.e., about how many informed traders are present. </a:t>
            </a:r>
          </a:p>
          <a:p>
            <a:pPr algn="l" rtl="0">
              <a:lnSpc>
                <a:spcPct val="150000"/>
              </a:lnSpc>
            </a:pPr>
            <a:r>
              <a:rPr lang="en-US" sz="2000" dirty="0" smtClean="0"/>
              <a:t>This leads to a contagious process, by which very small changes can lead to a market freeze.</a:t>
            </a:r>
          </a:p>
        </p:txBody>
      </p:sp>
      <p:sp>
        <p:nvSpPr>
          <p:cNvPr id="4" name="Slide Number Placeholder 3"/>
          <p:cNvSpPr>
            <a:spLocks noGrp="1"/>
          </p:cNvSpPr>
          <p:nvPr>
            <p:ph type="sldNum" sz="quarter" idx="12"/>
          </p:nvPr>
        </p:nvSpPr>
        <p:spPr/>
        <p:txBody>
          <a:bodyPr/>
          <a:lstStyle/>
          <a:p>
            <a:fld id="{A7282C99-D587-43A9-92AC-BE5A6699AC6A}" type="slidenum">
              <a:rPr lang="he-IL" smtClean="0"/>
              <a:pPr/>
              <a:t>117</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rmAutofit fontScale="90000"/>
          </a:bodyPr>
          <a:lstStyle/>
          <a:p>
            <a:r>
              <a:rPr lang="en-US" dirty="0" smtClean="0"/>
              <a:t>Credit Frictions and Market Freezes</a:t>
            </a:r>
            <a:br>
              <a:rPr lang="en-US" dirty="0" smtClean="0"/>
            </a:br>
            <a:r>
              <a:rPr lang="en-US" sz="2400" i="1" dirty="0" smtClean="0"/>
              <a:t> </a:t>
            </a:r>
            <a:r>
              <a:rPr lang="en-US" sz="2800" dirty="0" smtClean="0"/>
              <a:t>Asymmetric Information</a:t>
            </a:r>
            <a:endParaRPr lang="en-US" sz="3200" dirty="0"/>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8032" y="2051502"/>
            <a:ext cx="7772400" cy="1449506"/>
          </a:xfrm>
        </p:spPr>
        <p:txBody>
          <a:bodyPr>
            <a:normAutofit/>
          </a:bodyPr>
          <a:lstStyle/>
          <a:p>
            <a:pPr algn="ctr" rtl="0"/>
            <a:r>
              <a:rPr lang="en-US" sz="6000" dirty="0" smtClean="0"/>
              <a:t>Bubbles and Crises</a:t>
            </a:r>
            <a:endParaRPr lang="he-IL" sz="6000" dirty="0"/>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Two prominent views about financial markets have been established in the history of economic thought: </a:t>
            </a:r>
          </a:p>
          <a:p>
            <a:pPr marL="822960" lvl="1" indent="-457200" algn="l" rtl="0">
              <a:lnSpc>
                <a:spcPct val="150000"/>
              </a:lnSpc>
              <a:buFont typeface="+mj-lt"/>
              <a:buAutoNum type="arabicPeriod"/>
            </a:pPr>
            <a:r>
              <a:rPr lang="en-US" sz="2000" dirty="0" smtClean="0"/>
              <a:t>The view promoted by Hayek (1945) is that financial markets aggregate information and thus track fundamental developments in the economy. </a:t>
            </a:r>
          </a:p>
          <a:p>
            <a:pPr marL="822960" lvl="1" indent="-457200" algn="l" rtl="0">
              <a:lnSpc>
                <a:spcPct val="150000"/>
              </a:lnSpc>
              <a:buFont typeface="+mj-lt"/>
              <a:buAutoNum type="arabicPeriod"/>
            </a:pPr>
            <a:r>
              <a:rPr lang="en-US" sz="2000" dirty="0" smtClean="0"/>
              <a:t>The view promoted by Keynes (1936) is that financial markets are like a beauty contest, where participants just try to guess the views of other participants.</a:t>
            </a:r>
          </a:p>
        </p:txBody>
      </p:sp>
      <p:sp>
        <p:nvSpPr>
          <p:cNvPr id="4" name="Slide Number Placeholder 3"/>
          <p:cNvSpPr>
            <a:spLocks noGrp="1"/>
          </p:cNvSpPr>
          <p:nvPr>
            <p:ph type="sldNum" sz="quarter" idx="12"/>
          </p:nvPr>
        </p:nvSpPr>
        <p:spPr/>
        <p:txBody>
          <a:bodyPr/>
          <a:lstStyle/>
          <a:p>
            <a:fld id="{A7282C99-D587-43A9-92AC-BE5A6699AC6A}" type="slidenum">
              <a:rPr lang="he-IL" smtClean="0"/>
              <a:pPr/>
              <a:t>119</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Autofit/>
          </a:bodyPr>
          <a:lstStyle/>
          <a:p>
            <a:r>
              <a:rPr lang="en-US" sz="4000" dirty="0" smtClean="0"/>
              <a:t>Bubbles and Crises</a:t>
            </a:r>
            <a:endParaRPr lang="en-US" sz="3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l" rtl="0">
              <a:lnSpc>
                <a:spcPct val="150000"/>
              </a:lnSpc>
            </a:pPr>
            <a:r>
              <a:rPr lang="en-US" dirty="0" smtClean="0"/>
              <a:t>A social planner who can verify agents’ types, once realized, would set the period-1 consumption level c</a:t>
            </a:r>
            <a:r>
              <a:rPr lang="en-US" baseline="-25000" dirty="0" smtClean="0"/>
              <a:t>1</a:t>
            </a:r>
            <a:r>
              <a:rPr lang="en-US" dirty="0" smtClean="0"/>
              <a:t> of the impatient agents so as to maximize an agent’s ex-ante expected welfare:</a:t>
            </a:r>
          </a:p>
        </p:txBody>
      </p:sp>
      <p:sp>
        <p:nvSpPr>
          <p:cNvPr id="3" name="Title 2"/>
          <p:cNvSpPr>
            <a:spLocks noGrp="1"/>
          </p:cNvSpPr>
          <p:nvPr>
            <p:ph type="title"/>
          </p:nvPr>
        </p:nvSpPr>
        <p:spPr/>
        <p:txBody>
          <a:bodyPr>
            <a:normAutofit/>
          </a:bodyPr>
          <a:lstStyle/>
          <a:p>
            <a:r>
              <a:rPr lang="en-US" dirty="0" smtClean="0"/>
              <a:t>Banking Crises</a:t>
            </a:r>
            <a:br>
              <a:rPr lang="en-US" dirty="0" smtClean="0"/>
            </a:br>
            <a:r>
              <a:rPr lang="en-US" sz="2800" dirty="0" smtClean="0"/>
              <a:t>Risk Sharing via Maturity Transformation</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12</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pic>
        <p:nvPicPr>
          <p:cNvPr id="26626" name="Picture 2"/>
          <p:cNvPicPr>
            <a:picLocks noChangeAspect="1" noChangeArrowheads="1"/>
          </p:cNvPicPr>
          <p:nvPr/>
        </p:nvPicPr>
        <p:blipFill>
          <a:blip r:embed="rId2" cstate="print"/>
          <a:srcRect/>
          <a:stretch>
            <a:fillRect/>
          </a:stretch>
        </p:blipFill>
        <p:spPr bwMode="auto">
          <a:xfrm>
            <a:off x="1928794" y="4714884"/>
            <a:ext cx="5286412" cy="66179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According to Keynes, this feature of the financial market leads to bubbles, crashes, and generally poor connection with economic fundamentals. </a:t>
            </a:r>
          </a:p>
          <a:p>
            <a:pPr algn="l" rtl="0">
              <a:lnSpc>
                <a:spcPct val="150000"/>
              </a:lnSpc>
            </a:pPr>
            <a:r>
              <a:rPr lang="en-US" sz="2000" dirty="0" smtClean="0"/>
              <a:t>Hence, such forces may be able to account for financial-market crashes such as in 1929 and 1987.</a:t>
            </a:r>
          </a:p>
        </p:txBody>
      </p:sp>
      <p:sp>
        <p:nvSpPr>
          <p:cNvPr id="4" name="Slide Number Placeholder 3"/>
          <p:cNvSpPr>
            <a:spLocks noGrp="1"/>
          </p:cNvSpPr>
          <p:nvPr>
            <p:ph type="sldNum" sz="quarter" idx="12"/>
          </p:nvPr>
        </p:nvSpPr>
        <p:spPr/>
        <p:txBody>
          <a:bodyPr/>
          <a:lstStyle/>
          <a:p>
            <a:fld id="{A7282C99-D587-43A9-92AC-BE5A6699AC6A}" type="slidenum">
              <a:rPr lang="he-IL" smtClean="0"/>
              <a:pPr/>
              <a:t>120</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Autofit/>
          </a:bodyPr>
          <a:lstStyle/>
          <a:p>
            <a:r>
              <a:rPr lang="en-US" sz="4000" dirty="0" smtClean="0"/>
              <a:t>Bubbles and Crises</a:t>
            </a:r>
            <a:endParaRPr lang="en-US" sz="3200" dirty="0"/>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Several models capture this higher-order-belief aspect of financial markets. </a:t>
            </a:r>
          </a:p>
          <a:p>
            <a:pPr algn="l" rtl="0">
              <a:lnSpc>
                <a:spcPct val="150000"/>
              </a:lnSpc>
            </a:pPr>
            <a:r>
              <a:rPr lang="en-US" sz="2000" dirty="0" smtClean="0"/>
              <a:t>In Allen, Morris, and Shin (2006), and </a:t>
            </a:r>
            <a:r>
              <a:rPr lang="en-US" sz="2000" dirty="0" err="1" smtClean="0"/>
              <a:t>Bacchetta</a:t>
            </a:r>
            <a:r>
              <a:rPr lang="en-US" sz="2000" dirty="0" smtClean="0"/>
              <a:t> and van </a:t>
            </a:r>
            <a:r>
              <a:rPr lang="en-US" sz="2000" dirty="0" err="1" smtClean="0"/>
              <a:t>Wincoop</a:t>
            </a:r>
            <a:r>
              <a:rPr lang="en-US" sz="2000" dirty="0" smtClean="0"/>
              <a:t> (2006), speculators care about other speculators’ expectations about asset fundamentals more than about the fundamentals themselves, and this might lead to large deviations of prices from fundamentals. </a:t>
            </a:r>
          </a:p>
          <a:p>
            <a:pPr algn="l" rtl="0">
              <a:lnSpc>
                <a:spcPct val="150000"/>
              </a:lnSpc>
            </a:pPr>
            <a:r>
              <a:rPr lang="en-US" sz="2000" dirty="0" smtClean="0"/>
              <a:t>In </a:t>
            </a:r>
            <a:r>
              <a:rPr lang="en-US" sz="2000" dirty="0" err="1" smtClean="0"/>
              <a:t>Abreu</a:t>
            </a:r>
            <a:r>
              <a:rPr lang="en-US" sz="2000" dirty="0" smtClean="0"/>
              <a:t> and </a:t>
            </a:r>
            <a:r>
              <a:rPr lang="en-US" sz="2000" dirty="0" err="1" smtClean="0"/>
              <a:t>Brunnermeier</a:t>
            </a:r>
            <a:r>
              <a:rPr lang="en-US" sz="2000" dirty="0" smtClean="0"/>
              <a:t> (2003), financial-market speculators know that a bubble exists, but not when it will burst. </a:t>
            </a:r>
          </a:p>
        </p:txBody>
      </p:sp>
      <p:sp>
        <p:nvSpPr>
          <p:cNvPr id="4" name="Slide Number Placeholder 3"/>
          <p:cNvSpPr>
            <a:spLocks noGrp="1"/>
          </p:cNvSpPr>
          <p:nvPr>
            <p:ph type="sldNum" sz="quarter" idx="12"/>
          </p:nvPr>
        </p:nvSpPr>
        <p:spPr/>
        <p:txBody>
          <a:bodyPr/>
          <a:lstStyle/>
          <a:p>
            <a:fld id="{A7282C99-D587-43A9-92AC-BE5A6699AC6A}" type="slidenum">
              <a:rPr lang="he-IL" smtClean="0"/>
              <a:pPr/>
              <a:t>121</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Autofit/>
          </a:bodyPr>
          <a:lstStyle/>
          <a:p>
            <a:r>
              <a:rPr lang="en-US" sz="4000" dirty="0" smtClean="0"/>
              <a:t>Bubbles and Crises</a:t>
            </a:r>
            <a:endParaRPr lang="en-US" sz="3200" dirty="0"/>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Speculators then have an incentive to ride on the bubble before it bursts, thus adding more fuel to it.</a:t>
            </a:r>
          </a:p>
          <a:p>
            <a:pPr algn="l" rtl="0">
              <a:lnSpc>
                <a:spcPct val="150000"/>
              </a:lnSpc>
            </a:pPr>
            <a:r>
              <a:rPr lang="en-US" sz="2000" dirty="0" smtClean="0"/>
              <a:t>Market crashes have also been explained in the literature as a result of speculators’ need to sell an asset when its price drops below a certain threshold (see: </a:t>
            </a:r>
            <a:r>
              <a:rPr lang="en-US" sz="2000" dirty="0" err="1" smtClean="0"/>
              <a:t>Gennotte</a:t>
            </a:r>
            <a:r>
              <a:rPr lang="en-US" sz="2000" dirty="0" smtClean="0"/>
              <a:t> and Leland (1990), Bernardo and Welch (2004), Morris and Shin (2004), and </a:t>
            </a:r>
            <a:r>
              <a:rPr lang="en-US" sz="2000" dirty="0" err="1" smtClean="0"/>
              <a:t>Brunnermeier</a:t>
            </a:r>
            <a:r>
              <a:rPr lang="en-US" sz="2000" dirty="0" smtClean="0"/>
              <a:t> and Pedersen (2008)).</a:t>
            </a:r>
          </a:p>
        </p:txBody>
      </p:sp>
      <p:sp>
        <p:nvSpPr>
          <p:cNvPr id="4" name="Slide Number Placeholder 3"/>
          <p:cNvSpPr>
            <a:spLocks noGrp="1"/>
          </p:cNvSpPr>
          <p:nvPr>
            <p:ph type="sldNum" sz="quarter" idx="12"/>
          </p:nvPr>
        </p:nvSpPr>
        <p:spPr/>
        <p:txBody>
          <a:bodyPr/>
          <a:lstStyle/>
          <a:p>
            <a:fld id="{A7282C99-D587-43A9-92AC-BE5A6699AC6A}" type="slidenum">
              <a:rPr lang="he-IL" smtClean="0"/>
              <a:pPr/>
              <a:t>122</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Autofit/>
          </a:bodyPr>
          <a:lstStyle/>
          <a:p>
            <a:r>
              <a:rPr lang="en-US" sz="4000" dirty="0" smtClean="0"/>
              <a:t>Bubbles and Crises</a:t>
            </a:r>
            <a:endParaRPr lang="en-US" sz="3200" dirty="0"/>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This may happen due to a margin constraint, for example, that results from an underlying agency problem. </a:t>
            </a:r>
          </a:p>
          <a:p>
            <a:pPr algn="l" rtl="0">
              <a:lnSpc>
                <a:spcPct val="150000"/>
              </a:lnSpc>
            </a:pPr>
            <a:r>
              <a:rPr lang="en-US" sz="2000" dirty="0" smtClean="0"/>
              <a:t>In that, this mechanism echoes the credit cycles due to collateral constraints reviewed above.  </a:t>
            </a:r>
          </a:p>
          <a:p>
            <a:pPr algn="l" rtl="0">
              <a:lnSpc>
                <a:spcPct val="150000"/>
              </a:lnSpc>
            </a:pPr>
            <a:r>
              <a:rPr lang="en-US" sz="2000" dirty="0" smtClean="0"/>
              <a:t>Market segmentation has also been perceived to contribute to crashes. In Allen and Gale (1994), speculators choose ex ante where to invest and cannot easily switch later. </a:t>
            </a:r>
          </a:p>
          <a:p>
            <a:pPr algn="l" rtl="0">
              <a:lnSpc>
                <a:spcPct val="150000"/>
              </a:lnSpc>
            </a:pPr>
            <a:r>
              <a:rPr lang="en-US" sz="2000" dirty="0" smtClean="0"/>
              <a:t>This implies that a group of similar investors ends up holding an asset, and when they are hit by a shock, there is no natural buyer, and so the price crashes.</a:t>
            </a:r>
          </a:p>
        </p:txBody>
      </p:sp>
      <p:sp>
        <p:nvSpPr>
          <p:cNvPr id="4" name="Slide Number Placeholder 3"/>
          <p:cNvSpPr>
            <a:spLocks noGrp="1"/>
          </p:cNvSpPr>
          <p:nvPr>
            <p:ph type="sldNum" sz="quarter" idx="12"/>
          </p:nvPr>
        </p:nvSpPr>
        <p:spPr/>
        <p:txBody>
          <a:bodyPr/>
          <a:lstStyle/>
          <a:p>
            <a:fld id="{A7282C99-D587-43A9-92AC-BE5A6699AC6A}" type="slidenum">
              <a:rPr lang="he-IL" smtClean="0"/>
              <a:pPr/>
              <a:t>123</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Autofit/>
          </a:bodyPr>
          <a:lstStyle/>
          <a:p>
            <a:r>
              <a:rPr lang="en-US" sz="4000" dirty="0" smtClean="0"/>
              <a:t>Bubbles and Crises</a:t>
            </a:r>
            <a:endParaRPr lang="en-US" sz="3200" dirty="0"/>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It should be noted that the deviation of asset prices from fundamental values that happens in all these models is also related to the literature on limits to arbitrage (see, e.g., De Long, </a:t>
            </a:r>
            <a:r>
              <a:rPr lang="en-US" sz="2000" dirty="0" err="1" smtClean="0"/>
              <a:t>Shleifer</a:t>
            </a:r>
            <a:r>
              <a:rPr lang="en-US" sz="2000" dirty="0" smtClean="0"/>
              <a:t>, Summers, and Waldman (1990) and </a:t>
            </a:r>
            <a:r>
              <a:rPr lang="en-US" sz="2000" dirty="0" err="1" smtClean="0"/>
              <a:t>Shleifer</a:t>
            </a:r>
            <a:r>
              <a:rPr lang="en-US" sz="2000" dirty="0" smtClean="0"/>
              <a:t> and </a:t>
            </a:r>
            <a:r>
              <a:rPr lang="en-US" sz="2000" dirty="0" err="1" smtClean="0"/>
              <a:t>Vishny</a:t>
            </a:r>
            <a:r>
              <a:rPr lang="en-US" sz="2000" dirty="0" smtClean="0"/>
              <a:t> (1997)).</a:t>
            </a:r>
          </a:p>
          <a:p>
            <a:pPr algn="l" rtl="0">
              <a:lnSpc>
                <a:spcPct val="150000"/>
              </a:lnSpc>
            </a:pPr>
            <a:r>
              <a:rPr lang="en-US" sz="2000" dirty="0" smtClean="0"/>
              <a:t>Swings in market prices may also come as a result of the feedback effect that financial markets have on the real economy. </a:t>
            </a:r>
          </a:p>
          <a:p>
            <a:pPr algn="l" rtl="0">
              <a:lnSpc>
                <a:spcPct val="150000"/>
              </a:lnSpc>
            </a:pPr>
            <a:r>
              <a:rPr lang="en-US" sz="2000" dirty="0" smtClean="0"/>
              <a:t>This may happen even under the Hayek’s (1945) view of the world, and in fact particularly due to this view of the world. </a:t>
            </a:r>
          </a:p>
        </p:txBody>
      </p:sp>
      <p:sp>
        <p:nvSpPr>
          <p:cNvPr id="4" name="Slide Number Placeholder 3"/>
          <p:cNvSpPr>
            <a:spLocks noGrp="1"/>
          </p:cNvSpPr>
          <p:nvPr>
            <p:ph type="sldNum" sz="quarter" idx="12"/>
          </p:nvPr>
        </p:nvSpPr>
        <p:spPr/>
        <p:txBody>
          <a:bodyPr/>
          <a:lstStyle/>
          <a:p>
            <a:fld id="{A7282C99-D587-43A9-92AC-BE5A6699AC6A}" type="slidenum">
              <a:rPr lang="he-IL" smtClean="0"/>
              <a:pPr/>
              <a:t>124</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Autofit/>
          </a:bodyPr>
          <a:lstStyle/>
          <a:p>
            <a:r>
              <a:rPr lang="en-US" sz="4000" dirty="0" smtClean="0"/>
              <a:t>Bubbles and Crises</a:t>
            </a:r>
            <a:endParaRPr lang="en-US" sz="3200" dirty="0"/>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That is, if asset prices aggregate useful information about fundamentals, agents in the real side of the economy (e.g., providers of capital, firm managers, policymakers, etc.) will learn from market prices and use the information in their real decisions. </a:t>
            </a:r>
          </a:p>
          <a:p>
            <a:pPr algn="l" rtl="0">
              <a:lnSpc>
                <a:spcPct val="150000"/>
              </a:lnSpc>
            </a:pPr>
            <a:r>
              <a:rPr lang="en-US" sz="2000" dirty="0" smtClean="0"/>
              <a:t>This will generate a feedback effect from asset prices to firms’ investments and cash flows. </a:t>
            </a:r>
          </a:p>
          <a:p>
            <a:pPr algn="l" rtl="0">
              <a:lnSpc>
                <a:spcPct val="150000"/>
              </a:lnSpc>
            </a:pPr>
            <a:r>
              <a:rPr lang="en-US" sz="2000" dirty="0" smtClean="0"/>
              <a:t>In such a framework, changes in asset prices may become self-fulfilling and give rise to wide swings in asset prices (and in real values).</a:t>
            </a:r>
          </a:p>
        </p:txBody>
      </p:sp>
      <p:sp>
        <p:nvSpPr>
          <p:cNvPr id="4" name="Slide Number Placeholder 3"/>
          <p:cNvSpPr>
            <a:spLocks noGrp="1"/>
          </p:cNvSpPr>
          <p:nvPr>
            <p:ph type="sldNum" sz="quarter" idx="12"/>
          </p:nvPr>
        </p:nvSpPr>
        <p:spPr/>
        <p:txBody>
          <a:bodyPr/>
          <a:lstStyle/>
          <a:p>
            <a:fld id="{A7282C99-D587-43A9-92AC-BE5A6699AC6A}" type="slidenum">
              <a:rPr lang="he-IL" smtClean="0"/>
              <a:pPr/>
              <a:t>125</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Autofit/>
          </a:bodyPr>
          <a:lstStyle/>
          <a:p>
            <a:r>
              <a:rPr lang="en-US" sz="4000" dirty="0" smtClean="0"/>
              <a:t>Bubbles and Crises</a:t>
            </a:r>
            <a:endParaRPr lang="en-US" sz="3200" dirty="0"/>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Goldstein and </a:t>
            </a:r>
            <a:r>
              <a:rPr lang="en-US" sz="2000" dirty="0" err="1" smtClean="0"/>
              <a:t>Guembel</a:t>
            </a:r>
            <a:r>
              <a:rPr lang="en-US" sz="2000" dirty="0" smtClean="0"/>
              <a:t> (2008) provide such a model, where short selling by market speculators reduces market prices and leads to the cancellation of real investments due to the perception of underlying negative information. </a:t>
            </a:r>
          </a:p>
          <a:p>
            <a:pPr algn="l" rtl="0">
              <a:lnSpc>
                <a:spcPct val="150000"/>
              </a:lnSpc>
            </a:pPr>
            <a:r>
              <a:rPr lang="en-US" sz="2000" dirty="0" smtClean="0"/>
              <a:t>This leads to decline in firm values and hence enables short sellers to profit on their trades. </a:t>
            </a:r>
          </a:p>
          <a:p>
            <a:pPr algn="l" rtl="0">
              <a:lnSpc>
                <a:spcPct val="150000"/>
              </a:lnSpc>
            </a:pPr>
            <a:r>
              <a:rPr lang="en-US" sz="2000" dirty="0" err="1" smtClean="0"/>
              <a:t>Ozdenoren</a:t>
            </a:r>
            <a:r>
              <a:rPr lang="en-US" sz="2000" dirty="0" smtClean="0"/>
              <a:t> and Yuan (2008) also study a model of feedback effects that generate high volatility, although without </a:t>
            </a:r>
            <a:r>
              <a:rPr lang="en-US" sz="2000" dirty="0" err="1" smtClean="0"/>
              <a:t>endogenizing</a:t>
            </a:r>
            <a:r>
              <a:rPr lang="en-US" sz="2000" dirty="0" smtClean="0"/>
              <a:t> the source of the feedback. </a:t>
            </a:r>
          </a:p>
        </p:txBody>
      </p:sp>
      <p:sp>
        <p:nvSpPr>
          <p:cNvPr id="4" name="Slide Number Placeholder 3"/>
          <p:cNvSpPr>
            <a:spLocks noGrp="1"/>
          </p:cNvSpPr>
          <p:nvPr>
            <p:ph type="sldNum" sz="quarter" idx="12"/>
          </p:nvPr>
        </p:nvSpPr>
        <p:spPr/>
        <p:txBody>
          <a:bodyPr/>
          <a:lstStyle/>
          <a:p>
            <a:fld id="{A7282C99-D587-43A9-92AC-BE5A6699AC6A}" type="slidenum">
              <a:rPr lang="he-IL" smtClean="0"/>
              <a:pPr/>
              <a:t>126</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Autofit/>
          </a:bodyPr>
          <a:lstStyle/>
          <a:p>
            <a:r>
              <a:rPr lang="en-US" sz="4000" dirty="0" smtClean="0"/>
              <a:t>Bubbles and Crises</a:t>
            </a:r>
            <a:endParaRPr lang="en-US" sz="3200" dirty="0"/>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A model of bubbles that is particularly relevant for this survey is the one by Allen and Gale (2000) which links bubbles to financial crises. </a:t>
            </a:r>
          </a:p>
          <a:p>
            <a:pPr algn="l" rtl="0">
              <a:lnSpc>
                <a:spcPct val="150000"/>
              </a:lnSpc>
            </a:pPr>
            <a:r>
              <a:rPr lang="en-US" sz="2000" dirty="0" smtClean="0"/>
              <a:t>Their model is motivated by the empirical literature, e.g., </a:t>
            </a:r>
            <a:r>
              <a:rPr lang="en-US" sz="2000" dirty="0" err="1" smtClean="0"/>
              <a:t>Kaminsky</a:t>
            </a:r>
            <a:r>
              <a:rPr lang="en-US" sz="2000" dirty="0" smtClean="0"/>
              <a:t> and Reinhart (1999), documenting that financial crises are often preceded by credit expansions and increases in asset-market prices. </a:t>
            </a:r>
          </a:p>
          <a:p>
            <a:pPr algn="l" rtl="0">
              <a:lnSpc>
                <a:spcPct val="150000"/>
              </a:lnSpc>
            </a:pPr>
            <a:r>
              <a:rPr lang="en-US" sz="2000" dirty="0" smtClean="0"/>
              <a:t>A leading example at the time was the events prior to the collapse of the bubble in Japan in 1990. </a:t>
            </a:r>
          </a:p>
        </p:txBody>
      </p:sp>
      <p:sp>
        <p:nvSpPr>
          <p:cNvPr id="4" name="Slide Number Placeholder 3"/>
          <p:cNvSpPr>
            <a:spLocks noGrp="1"/>
          </p:cNvSpPr>
          <p:nvPr>
            <p:ph type="sldNum" sz="quarter" idx="12"/>
          </p:nvPr>
        </p:nvSpPr>
        <p:spPr/>
        <p:txBody>
          <a:bodyPr/>
          <a:lstStyle/>
          <a:p>
            <a:fld id="{A7282C99-D587-43A9-92AC-BE5A6699AC6A}" type="slidenum">
              <a:rPr lang="he-IL" smtClean="0"/>
              <a:pPr/>
              <a:t>127</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Autofit/>
          </a:bodyPr>
          <a:lstStyle/>
          <a:p>
            <a:r>
              <a:rPr lang="en-US" sz="4000" dirty="0" smtClean="0"/>
              <a:t>Bubbles and Crises</a:t>
            </a:r>
            <a:r>
              <a:rPr lang="he-IL" sz="4000" dirty="0" smtClean="0"/>
              <a:t/>
            </a:r>
            <a:br>
              <a:rPr lang="he-IL" sz="4000" dirty="0" smtClean="0"/>
            </a:br>
            <a:r>
              <a:rPr lang="en-US" sz="2800" dirty="0" smtClean="0"/>
              <a:t> Risk Shifting</a:t>
            </a:r>
            <a:endParaRPr lang="en-US" sz="3200" dirty="0"/>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Clearly, this has been a major feature in the 2008 global financial crisis, which was preceded by credit expansions and real-estate bubbles.</a:t>
            </a:r>
          </a:p>
          <a:p>
            <a:pPr algn="l" rtl="0">
              <a:lnSpc>
                <a:spcPct val="150000"/>
              </a:lnSpc>
            </a:pPr>
            <a:r>
              <a:rPr lang="en-US" sz="2000" dirty="0" smtClean="0"/>
              <a:t>In the model, Allen and Gale consider an economy, where a continuum of risk neutral investors has access to two types of projects – a safe project and a risky project – but has no capital. Therefore, investors need to borrow from banks in order to invest. Banks have total capital at the amount of </a:t>
            </a:r>
            <a:r>
              <a:rPr lang="en-US" sz="2000" i="1" dirty="0" smtClean="0"/>
              <a:t>B</a:t>
            </a:r>
            <a:r>
              <a:rPr lang="en-US" sz="2000" dirty="0" smtClean="0"/>
              <a:t> and do not have access to the investments on their own or any alternative use for the capital. </a:t>
            </a:r>
          </a:p>
          <a:p>
            <a:pPr algn="l" rtl="0">
              <a:lnSpc>
                <a:spcPct val="150000"/>
              </a:lnSpc>
            </a:pPr>
            <a:endParaRPr lang="en-US" sz="2000" dirty="0" smtClean="0"/>
          </a:p>
        </p:txBody>
      </p:sp>
      <p:sp>
        <p:nvSpPr>
          <p:cNvPr id="4" name="Slide Number Placeholder 3"/>
          <p:cNvSpPr>
            <a:spLocks noGrp="1"/>
          </p:cNvSpPr>
          <p:nvPr>
            <p:ph type="sldNum" sz="quarter" idx="12"/>
          </p:nvPr>
        </p:nvSpPr>
        <p:spPr/>
        <p:txBody>
          <a:bodyPr/>
          <a:lstStyle/>
          <a:p>
            <a:fld id="{A7282C99-D587-43A9-92AC-BE5A6699AC6A}" type="slidenum">
              <a:rPr lang="he-IL" smtClean="0"/>
              <a:pPr/>
              <a:t>128</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Autofit/>
          </a:bodyPr>
          <a:lstStyle/>
          <a:p>
            <a:r>
              <a:rPr lang="en-US" sz="4000" dirty="0" smtClean="0"/>
              <a:t>Bubbles and Crises</a:t>
            </a:r>
            <a:r>
              <a:rPr lang="he-IL" sz="4000" dirty="0" smtClean="0"/>
              <a:t/>
            </a:r>
            <a:br>
              <a:rPr lang="he-IL" sz="4000" dirty="0" smtClean="0"/>
            </a:br>
            <a:r>
              <a:rPr lang="en-US" sz="2800" dirty="0" smtClean="0"/>
              <a:t> Risk Shifting</a:t>
            </a:r>
            <a:endParaRPr lang="en-US" sz="3200" dirty="0"/>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Investors choose the amount X</a:t>
            </a:r>
            <a:r>
              <a:rPr lang="en-US" sz="2000" baseline="-25000" dirty="0" smtClean="0"/>
              <a:t>S</a:t>
            </a:r>
            <a:r>
              <a:rPr lang="en-US" sz="2000" dirty="0" smtClean="0"/>
              <a:t> to invest in the safe asset and the amount X</a:t>
            </a:r>
            <a:r>
              <a:rPr lang="en-US" sz="2000" baseline="-25000" dirty="0" smtClean="0"/>
              <a:t>R</a:t>
            </a:r>
            <a:r>
              <a:rPr lang="en-US" sz="2000" dirty="0" smtClean="0"/>
              <a:t> to invest in the risky asset. A critical assumption is that banks cannot observe the types of investments made by investors. </a:t>
            </a:r>
          </a:p>
          <a:p>
            <a:pPr algn="l" rtl="0">
              <a:lnSpc>
                <a:spcPct val="150000"/>
              </a:lnSpc>
            </a:pPr>
            <a:r>
              <a:rPr lang="en-US" sz="2000" dirty="0" smtClean="0"/>
              <a:t>The return on the safe asset is determined endogenously in equilibrium and is denoted by r. This asset can be thought of as investment in bonds issued by the corporate sector, and the return r is then equal to the marginal productivity of the capital lent to the corporate sector:  r=f’(X</a:t>
            </a:r>
            <a:r>
              <a:rPr lang="en-US" sz="2000" baseline="-25000" dirty="0" smtClean="0"/>
              <a:t>S</a:t>
            </a:r>
            <a:r>
              <a:rPr lang="en-US" sz="2000" dirty="0" smtClean="0"/>
              <a:t>)</a:t>
            </a:r>
          </a:p>
        </p:txBody>
      </p:sp>
      <p:sp>
        <p:nvSpPr>
          <p:cNvPr id="4" name="Slide Number Placeholder 3"/>
          <p:cNvSpPr>
            <a:spLocks noGrp="1"/>
          </p:cNvSpPr>
          <p:nvPr>
            <p:ph type="sldNum" sz="quarter" idx="12"/>
          </p:nvPr>
        </p:nvSpPr>
        <p:spPr/>
        <p:txBody>
          <a:bodyPr/>
          <a:lstStyle/>
          <a:p>
            <a:fld id="{A7282C99-D587-43A9-92AC-BE5A6699AC6A}" type="slidenum">
              <a:rPr lang="he-IL" smtClean="0"/>
              <a:pPr/>
              <a:t>129</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Autofit/>
          </a:bodyPr>
          <a:lstStyle/>
          <a:p>
            <a:r>
              <a:rPr lang="en-US" sz="4000" dirty="0" smtClean="0"/>
              <a:t>Bubbles and Crises</a:t>
            </a:r>
            <a:r>
              <a:rPr lang="he-IL" sz="4000" dirty="0" smtClean="0"/>
              <a:t/>
            </a:r>
            <a:br>
              <a:rPr lang="he-IL" sz="4000" dirty="0" smtClean="0"/>
            </a:br>
            <a:r>
              <a:rPr lang="en-US" sz="2800" dirty="0" smtClean="0"/>
              <a:t> Risk Shifting</a:t>
            </a:r>
            <a:endParaRPr lang="en-US" sz="3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l" rtl="0">
              <a:lnSpc>
                <a:spcPct val="150000"/>
              </a:lnSpc>
            </a:pPr>
            <a:r>
              <a:rPr lang="en-US" dirty="0" smtClean="0"/>
              <a:t>     units of investment are liquidated in period 1 to satisfy the consumption needs of impatient agents</a:t>
            </a:r>
          </a:p>
          <a:p>
            <a:pPr algn="l" rtl="0">
              <a:lnSpc>
                <a:spcPct val="150000"/>
              </a:lnSpc>
            </a:pPr>
            <a:r>
              <a:rPr lang="en-US" dirty="0" smtClean="0"/>
              <a:t>As a result, in period 2, each of the patient agents consumes           with probability </a:t>
            </a:r>
          </a:p>
          <a:p>
            <a:pPr algn="l" rtl="0">
              <a:lnSpc>
                <a:spcPct val="150000"/>
              </a:lnSpc>
            </a:pPr>
            <a:r>
              <a:rPr lang="en-US" dirty="0" smtClean="0"/>
              <a:t>The first-best period-1 consumption     is set to maximize this ex-ante expected welfare</a:t>
            </a:r>
          </a:p>
        </p:txBody>
      </p:sp>
      <p:sp>
        <p:nvSpPr>
          <p:cNvPr id="3" name="Title 2"/>
          <p:cNvSpPr>
            <a:spLocks noGrp="1"/>
          </p:cNvSpPr>
          <p:nvPr>
            <p:ph type="title"/>
          </p:nvPr>
        </p:nvSpPr>
        <p:spPr/>
        <p:txBody>
          <a:bodyPr>
            <a:normAutofit/>
          </a:bodyPr>
          <a:lstStyle/>
          <a:p>
            <a:r>
              <a:rPr lang="en-US" dirty="0" smtClean="0"/>
              <a:t>Banking Crises</a:t>
            </a:r>
            <a:br>
              <a:rPr lang="en-US" dirty="0" smtClean="0"/>
            </a:br>
            <a:r>
              <a:rPr lang="en-US" sz="2800" dirty="0" smtClean="0"/>
              <a:t>Risk Sharing via Maturity Transformation</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13</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pic>
        <p:nvPicPr>
          <p:cNvPr id="27650" name="Picture 2"/>
          <p:cNvPicPr>
            <a:picLocks noChangeAspect="1" noChangeArrowheads="1"/>
          </p:cNvPicPr>
          <p:nvPr/>
        </p:nvPicPr>
        <p:blipFill>
          <a:blip r:embed="rId2" cstate="print"/>
          <a:srcRect/>
          <a:stretch>
            <a:fillRect/>
          </a:stretch>
        </p:blipFill>
        <p:spPr bwMode="auto">
          <a:xfrm>
            <a:off x="785786" y="1571612"/>
            <a:ext cx="557665" cy="538165"/>
          </a:xfrm>
          <a:prstGeom prst="rect">
            <a:avLst/>
          </a:prstGeom>
          <a:noFill/>
          <a:ln w="9525">
            <a:noFill/>
            <a:miter lim="800000"/>
            <a:headEnd/>
            <a:tailEnd/>
          </a:ln>
          <a:effectLst/>
        </p:spPr>
      </p:pic>
      <p:pic>
        <p:nvPicPr>
          <p:cNvPr id="27651" name="Picture 3"/>
          <p:cNvPicPr>
            <a:picLocks noChangeAspect="1" noChangeArrowheads="1"/>
          </p:cNvPicPr>
          <p:nvPr/>
        </p:nvPicPr>
        <p:blipFill>
          <a:blip r:embed="rId3" cstate="print"/>
          <a:srcRect/>
          <a:stretch>
            <a:fillRect/>
          </a:stretch>
        </p:blipFill>
        <p:spPr bwMode="auto">
          <a:xfrm>
            <a:off x="3966661" y="4071942"/>
            <a:ext cx="819653" cy="569915"/>
          </a:xfrm>
          <a:prstGeom prst="rect">
            <a:avLst/>
          </a:prstGeom>
          <a:noFill/>
          <a:ln w="9525">
            <a:noFill/>
            <a:miter lim="800000"/>
            <a:headEnd/>
            <a:tailEnd/>
          </a:ln>
          <a:effectLst/>
        </p:spPr>
      </p:pic>
      <p:pic>
        <p:nvPicPr>
          <p:cNvPr id="27652" name="Picture 4"/>
          <p:cNvPicPr>
            <a:picLocks noChangeAspect="1" noChangeArrowheads="1"/>
          </p:cNvPicPr>
          <p:nvPr/>
        </p:nvPicPr>
        <p:blipFill>
          <a:blip r:embed="rId4" cstate="print"/>
          <a:srcRect/>
          <a:stretch>
            <a:fillRect/>
          </a:stretch>
        </p:blipFill>
        <p:spPr bwMode="auto">
          <a:xfrm>
            <a:off x="7715272" y="4143380"/>
            <a:ext cx="704637" cy="428628"/>
          </a:xfrm>
          <a:prstGeom prst="rect">
            <a:avLst/>
          </a:prstGeom>
          <a:noFill/>
          <a:ln w="9525">
            <a:noFill/>
            <a:miter lim="800000"/>
            <a:headEnd/>
            <a:tailEnd/>
          </a:ln>
          <a:effectLst/>
        </p:spPr>
      </p:pic>
      <p:pic>
        <p:nvPicPr>
          <p:cNvPr id="27653" name="Picture 5"/>
          <p:cNvPicPr>
            <a:picLocks noChangeAspect="1" noChangeArrowheads="1"/>
          </p:cNvPicPr>
          <p:nvPr/>
        </p:nvPicPr>
        <p:blipFill>
          <a:blip r:embed="rId5" cstate="print"/>
          <a:srcRect/>
          <a:stretch>
            <a:fillRect/>
          </a:stretch>
        </p:blipFill>
        <p:spPr bwMode="auto">
          <a:xfrm>
            <a:off x="7143768" y="4786322"/>
            <a:ext cx="479427" cy="44809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Where f(∙) is a standard production function with diminishing marginal productivity of capital. The safe asset has infinite supply. </a:t>
            </a:r>
          </a:p>
          <a:p>
            <a:pPr algn="l" rtl="0">
              <a:lnSpc>
                <a:spcPct val="150000"/>
              </a:lnSpc>
            </a:pPr>
            <a:r>
              <a:rPr lang="en-US" sz="2000" dirty="0" smtClean="0"/>
              <a:t>The return on the risky asset is denoted by R which is a random variable with a continuous positive density h(R) on the support [0,R</a:t>
            </a:r>
            <a:r>
              <a:rPr lang="en-US" sz="2000" baseline="-25000" dirty="0" smtClean="0"/>
              <a:t>MAX</a:t>
            </a:r>
            <a:r>
              <a:rPr lang="en-US" sz="2000" dirty="0" smtClean="0"/>
              <a:t> ] and a mean  R ̅. This asset can be interpreted as real estate or some other risky asset out there in the economy. It has limited supply of 1. Investors bear a non-pecuniary increasing and convex cost c(X</a:t>
            </a:r>
            <a:r>
              <a:rPr lang="en-US" sz="2000" baseline="-25000" dirty="0" smtClean="0"/>
              <a:t>R</a:t>
            </a:r>
            <a:r>
              <a:rPr lang="en-US" sz="2000" dirty="0" smtClean="0"/>
              <a:t>  ) when investing in the risky asset. </a:t>
            </a:r>
          </a:p>
        </p:txBody>
      </p:sp>
      <p:sp>
        <p:nvSpPr>
          <p:cNvPr id="4" name="Slide Number Placeholder 3"/>
          <p:cNvSpPr>
            <a:spLocks noGrp="1"/>
          </p:cNvSpPr>
          <p:nvPr>
            <p:ph type="sldNum" sz="quarter" idx="12"/>
          </p:nvPr>
        </p:nvSpPr>
        <p:spPr/>
        <p:txBody>
          <a:bodyPr/>
          <a:lstStyle/>
          <a:p>
            <a:fld id="{A7282C99-D587-43A9-92AC-BE5A6699AC6A}" type="slidenum">
              <a:rPr lang="he-IL" smtClean="0"/>
              <a:pPr/>
              <a:t>130</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Autofit/>
          </a:bodyPr>
          <a:lstStyle/>
          <a:p>
            <a:r>
              <a:rPr lang="en-US" sz="4000" dirty="0" smtClean="0"/>
              <a:t>Bubbles and Crises</a:t>
            </a:r>
            <a:r>
              <a:rPr lang="he-IL" sz="4000" dirty="0" smtClean="0"/>
              <a:t/>
            </a:r>
            <a:br>
              <a:rPr lang="he-IL" sz="4000" dirty="0" smtClean="0"/>
            </a:br>
            <a:r>
              <a:rPr lang="en-US" sz="2800" dirty="0" smtClean="0"/>
              <a:t> Risk Shifting</a:t>
            </a:r>
            <a:endParaRPr lang="en-US" sz="3200" dirty="0"/>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Investors and banks are restricted to use debt contracts with a fixed interest rate. </a:t>
            </a:r>
          </a:p>
          <a:p>
            <a:pPr algn="l" rtl="0">
              <a:lnSpc>
                <a:spcPct val="150000"/>
              </a:lnSpc>
            </a:pPr>
            <a:r>
              <a:rPr lang="en-US" sz="2000" dirty="0" smtClean="0"/>
              <a:t>It is shown in the paper that the interest rate on loans from the banks has to be equal to the endogenously determined return on the safe asset: r. </a:t>
            </a:r>
          </a:p>
          <a:p>
            <a:pPr algn="l" rtl="0">
              <a:lnSpc>
                <a:spcPct val="150000"/>
              </a:lnSpc>
            </a:pPr>
            <a:r>
              <a:rPr lang="en-US" sz="2000" dirty="0" smtClean="0"/>
              <a:t>The total amount borrowed is X</a:t>
            </a:r>
            <a:r>
              <a:rPr lang="en-US" sz="2000" baseline="-25000" dirty="0" smtClean="0"/>
              <a:t>S</a:t>
            </a:r>
            <a:r>
              <a:rPr lang="en-US" sz="2000" dirty="0" smtClean="0"/>
              <a:t>+PX</a:t>
            </a:r>
            <a:r>
              <a:rPr lang="en-US" sz="2000" baseline="-25000" dirty="0" smtClean="0"/>
              <a:t>R</a:t>
            </a:r>
            <a:r>
              <a:rPr lang="en-US" sz="2000" dirty="0" smtClean="0"/>
              <a:t>, where P is the endogenously-determined price of the risky asset. </a:t>
            </a:r>
          </a:p>
        </p:txBody>
      </p:sp>
      <p:sp>
        <p:nvSpPr>
          <p:cNvPr id="4" name="Slide Number Placeholder 3"/>
          <p:cNvSpPr>
            <a:spLocks noGrp="1"/>
          </p:cNvSpPr>
          <p:nvPr>
            <p:ph type="sldNum" sz="quarter" idx="12"/>
          </p:nvPr>
        </p:nvSpPr>
        <p:spPr/>
        <p:txBody>
          <a:bodyPr/>
          <a:lstStyle/>
          <a:p>
            <a:fld id="{A7282C99-D587-43A9-92AC-BE5A6699AC6A}" type="slidenum">
              <a:rPr lang="he-IL" smtClean="0"/>
              <a:pPr/>
              <a:t>131</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Autofit/>
          </a:bodyPr>
          <a:lstStyle/>
          <a:p>
            <a:r>
              <a:rPr lang="en-US" sz="4000" dirty="0" smtClean="0"/>
              <a:t>Bubbles and Crises</a:t>
            </a:r>
            <a:r>
              <a:rPr lang="he-IL" sz="4000" dirty="0" smtClean="0"/>
              <a:t/>
            </a:r>
            <a:br>
              <a:rPr lang="he-IL" sz="4000" dirty="0" smtClean="0"/>
            </a:br>
            <a:r>
              <a:rPr lang="en-US" sz="2800" dirty="0" smtClean="0"/>
              <a:t> Risk Shifting</a:t>
            </a:r>
            <a:endParaRPr lang="en-US" sz="3200" dirty="0"/>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The main result in the paper is that the price P of the risky asset will be higher than the fundamental value of this asset, i.e., there is a bubble in the risky-asset market. </a:t>
            </a:r>
          </a:p>
          <a:p>
            <a:pPr algn="l" rtl="0">
              <a:lnSpc>
                <a:spcPct val="150000"/>
              </a:lnSpc>
            </a:pPr>
            <a:r>
              <a:rPr lang="en-US" sz="2000" dirty="0" smtClean="0"/>
              <a:t>This is due to the fact that investors, benefiting from limited liability, enjoy the upside of this asset and do not lose that much from the downside, i.e., when they default. </a:t>
            </a:r>
          </a:p>
          <a:p>
            <a:pPr algn="l" rtl="0">
              <a:lnSpc>
                <a:spcPct val="150000"/>
              </a:lnSpc>
            </a:pPr>
            <a:r>
              <a:rPr lang="en-US" sz="2000" dirty="0" smtClean="0"/>
              <a:t>Hence, they excessively bid up the price of the risky asset. </a:t>
            </a:r>
          </a:p>
          <a:p>
            <a:pPr algn="l" rtl="0">
              <a:lnSpc>
                <a:spcPct val="150000"/>
              </a:lnSpc>
            </a:pPr>
            <a:r>
              <a:rPr lang="en-US" sz="2000" dirty="0" smtClean="0"/>
              <a:t>This is the well-known asset-substitution or risk-shifting phenomenon. </a:t>
            </a:r>
          </a:p>
        </p:txBody>
      </p:sp>
      <p:sp>
        <p:nvSpPr>
          <p:cNvPr id="4" name="Slide Number Placeholder 3"/>
          <p:cNvSpPr>
            <a:spLocks noGrp="1"/>
          </p:cNvSpPr>
          <p:nvPr>
            <p:ph type="sldNum" sz="quarter" idx="12"/>
          </p:nvPr>
        </p:nvSpPr>
        <p:spPr/>
        <p:txBody>
          <a:bodyPr/>
          <a:lstStyle/>
          <a:p>
            <a:fld id="{A7282C99-D587-43A9-92AC-BE5A6699AC6A}" type="slidenum">
              <a:rPr lang="he-IL" smtClean="0"/>
              <a:pPr/>
              <a:t>132</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Autofit/>
          </a:bodyPr>
          <a:lstStyle/>
          <a:p>
            <a:r>
              <a:rPr lang="en-US" sz="4000" dirty="0" smtClean="0"/>
              <a:t>Bubbles and Crises</a:t>
            </a:r>
            <a:r>
              <a:rPr lang="he-IL" sz="4000" dirty="0" smtClean="0"/>
              <a:t/>
            </a:r>
            <a:br>
              <a:rPr lang="he-IL" sz="4000" dirty="0" smtClean="0"/>
            </a:br>
            <a:r>
              <a:rPr lang="en-US" sz="2800" dirty="0" smtClean="0"/>
              <a:t> Risk Shifting</a:t>
            </a:r>
            <a:endParaRPr lang="en-US" sz="3200" dirty="0"/>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Banks, in turn, cannot observe the misbehavior of the investors and settle for a lower return (which is still above their alternative return from holding on to their funds). </a:t>
            </a:r>
          </a:p>
          <a:p>
            <a:pPr algn="l" rtl="0">
              <a:lnSpc>
                <a:spcPct val="150000"/>
              </a:lnSpc>
            </a:pPr>
            <a:r>
              <a:rPr lang="en-US" sz="2000" dirty="0" smtClean="0"/>
              <a:t>To see this, note that investors break even on their investment in the safe asset, and their profit is only driven by their expected return from the risky asset, given the limited liability. Hence, they set the quantity  of the risky asset to maximize:</a:t>
            </a:r>
          </a:p>
          <a:p>
            <a:pPr algn="l" rtl="0">
              <a:lnSpc>
                <a:spcPct val="150000"/>
              </a:lnSpc>
            </a:pPr>
            <a:endParaRPr lang="en-US" sz="2000" dirty="0" smtClean="0"/>
          </a:p>
        </p:txBody>
      </p:sp>
      <p:sp>
        <p:nvSpPr>
          <p:cNvPr id="4" name="Slide Number Placeholder 3"/>
          <p:cNvSpPr>
            <a:spLocks noGrp="1"/>
          </p:cNvSpPr>
          <p:nvPr>
            <p:ph type="sldNum" sz="quarter" idx="12"/>
          </p:nvPr>
        </p:nvSpPr>
        <p:spPr/>
        <p:txBody>
          <a:bodyPr/>
          <a:lstStyle/>
          <a:p>
            <a:fld id="{A7282C99-D587-43A9-92AC-BE5A6699AC6A}" type="slidenum">
              <a:rPr lang="he-IL" smtClean="0"/>
              <a:pPr/>
              <a:t>133</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Autofit/>
          </a:bodyPr>
          <a:lstStyle/>
          <a:p>
            <a:r>
              <a:rPr lang="en-US" sz="4000" dirty="0" smtClean="0"/>
              <a:t>Bubbles and Crises</a:t>
            </a:r>
            <a:r>
              <a:rPr lang="he-IL" sz="4000" dirty="0" smtClean="0"/>
              <a:t/>
            </a:r>
            <a:br>
              <a:rPr lang="he-IL" sz="4000" dirty="0" smtClean="0"/>
            </a:br>
            <a:r>
              <a:rPr lang="en-US" sz="2800" dirty="0" smtClean="0"/>
              <a:t> Risk Shifting</a:t>
            </a:r>
            <a:endParaRPr lang="en-US" sz="3200" dirty="0"/>
          </a:p>
        </p:txBody>
      </p:sp>
      <p:sp>
        <p:nvSpPr>
          <p:cNvPr id="12288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pic>
        <p:nvPicPr>
          <p:cNvPr id="122881"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39751" y="5301208"/>
            <a:ext cx="4340575" cy="648072"/>
          </a:xfrm>
          <a:prstGeom prst="rect">
            <a:avLst/>
          </a:prstGeom>
          <a:noFill/>
        </p:spPr>
      </p:pic>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12776"/>
            <a:ext cx="8229600" cy="4525963"/>
          </a:xfrm>
        </p:spPr>
        <p:txBody>
          <a:bodyPr>
            <a:noAutofit/>
          </a:bodyPr>
          <a:lstStyle/>
          <a:p>
            <a:pPr algn="l" rtl="0">
              <a:lnSpc>
                <a:spcPct val="150000"/>
              </a:lnSpc>
            </a:pPr>
            <a:r>
              <a:rPr lang="en-US" sz="2000" dirty="0" smtClean="0"/>
              <a:t>That is, their profit is the return from the risky asset RX</a:t>
            </a:r>
            <a:r>
              <a:rPr lang="en-US" sz="2000" baseline="-25000" dirty="0" smtClean="0"/>
              <a:t>R</a:t>
            </a:r>
            <a:r>
              <a:rPr lang="en-US" sz="2000" dirty="0" smtClean="0"/>
              <a:t> minus the borrowing cost </a:t>
            </a:r>
            <a:r>
              <a:rPr lang="en-US" sz="2000" dirty="0" err="1" smtClean="0"/>
              <a:t>rPX</a:t>
            </a:r>
            <a:r>
              <a:rPr lang="en-US" sz="2000" baseline="-25000" dirty="0" err="1" smtClean="0"/>
              <a:t>R</a:t>
            </a:r>
            <a:r>
              <a:rPr lang="en-US" sz="2000" dirty="0" smtClean="0"/>
              <a:t>, as long as the return is higher than the borrowing cost, and minus the non-pecuniary cost c(X</a:t>
            </a:r>
            <a:r>
              <a:rPr lang="en-US" sz="2000" baseline="-25000" dirty="0" smtClean="0"/>
              <a:t>R</a:t>
            </a:r>
            <a:r>
              <a:rPr lang="en-US" sz="2000" dirty="0" smtClean="0"/>
              <a:t>  ). The other equilibrium conditions are the market-clearing condition in the market for the risky asset and the market-clearing condition in the credit market:</a:t>
            </a:r>
          </a:p>
          <a:p>
            <a:pPr algn="ctr" rtl="0">
              <a:lnSpc>
                <a:spcPct val="150000"/>
              </a:lnSpc>
              <a:buNone/>
            </a:pPr>
            <a:r>
              <a:rPr lang="en-US" sz="2000" dirty="0" smtClean="0"/>
              <a:t>X</a:t>
            </a:r>
            <a:r>
              <a:rPr lang="en-US" sz="2000" baseline="-25000" dirty="0" smtClean="0"/>
              <a:t>R</a:t>
            </a:r>
            <a:r>
              <a:rPr lang="en-US" sz="2000" dirty="0" smtClean="0"/>
              <a:t>=1;</a:t>
            </a:r>
          </a:p>
          <a:p>
            <a:pPr algn="ctr" rtl="0">
              <a:lnSpc>
                <a:spcPct val="150000"/>
              </a:lnSpc>
              <a:buNone/>
            </a:pPr>
            <a:r>
              <a:rPr lang="en-US" sz="2000" smtClean="0"/>
              <a:t>X</a:t>
            </a:r>
            <a:r>
              <a:rPr lang="en-US" sz="2000" baseline="-25000" smtClean="0"/>
              <a:t>S</a:t>
            </a:r>
            <a:r>
              <a:rPr lang="en-US" sz="2000" smtClean="0"/>
              <a:t>+PX</a:t>
            </a:r>
            <a:r>
              <a:rPr lang="en-US" sz="2000" baseline="-25000" smtClean="0"/>
              <a:t>R</a:t>
            </a:r>
            <a:r>
              <a:rPr lang="en-US" sz="2000" smtClean="0"/>
              <a:t>=B</a:t>
            </a:r>
            <a:r>
              <a:rPr lang="en-US" sz="2000" dirty="0" smtClean="0"/>
              <a:t>.</a:t>
            </a:r>
          </a:p>
          <a:p>
            <a:pPr algn="l" rtl="0">
              <a:lnSpc>
                <a:spcPct val="150000"/>
              </a:lnSpc>
            </a:pPr>
            <a:r>
              <a:rPr lang="en-US" sz="2000" dirty="0" smtClean="0"/>
              <a:t>Recalling that  r=f' (X</a:t>
            </a:r>
            <a:r>
              <a:rPr lang="en-US" sz="2000" baseline="-25000" dirty="0" smtClean="0"/>
              <a:t>S</a:t>
            </a:r>
            <a:r>
              <a:rPr lang="en-US" sz="2000" dirty="0" smtClean="0"/>
              <a:t> ), we have four equations that determine the equilibrium variables X</a:t>
            </a:r>
            <a:r>
              <a:rPr lang="en-US" sz="2000" baseline="-25000" dirty="0" smtClean="0"/>
              <a:t>R</a:t>
            </a:r>
            <a:r>
              <a:rPr lang="en-US" sz="2000" dirty="0" smtClean="0"/>
              <a:t>, X</a:t>
            </a:r>
            <a:r>
              <a:rPr lang="en-US" sz="2000" baseline="-25000" dirty="0" smtClean="0"/>
              <a:t>S</a:t>
            </a:r>
            <a:r>
              <a:rPr lang="en-US" sz="2000" dirty="0" smtClean="0"/>
              <a:t>, r, and P. </a:t>
            </a:r>
          </a:p>
        </p:txBody>
      </p:sp>
      <p:sp>
        <p:nvSpPr>
          <p:cNvPr id="4" name="Slide Number Placeholder 3"/>
          <p:cNvSpPr>
            <a:spLocks noGrp="1"/>
          </p:cNvSpPr>
          <p:nvPr>
            <p:ph type="sldNum" sz="quarter" idx="12"/>
          </p:nvPr>
        </p:nvSpPr>
        <p:spPr/>
        <p:txBody>
          <a:bodyPr/>
          <a:lstStyle/>
          <a:p>
            <a:fld id="{A7282C99-D587-43A9-92AC-BE5A6699AC6A}" type="slidenum">
              <a:rPr lang="he-IL" smtClean="0"/>
              <a:pPr/>
              <a:t>134</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Autofit/>
          </a:bodyPr>
          <a:lstStyle/>
          <a:p>
            <a:r>
              <a:rPr lang="en-US" sz="4000" dirty="0" smtClean="0"/>
              <a:t>Bubbles and Crises</a:t>
            </a:r>
            <a:r>
              <a:rPr lang="he-IL" sz="4000" dirty="0" smtClean="0"/>
              <a:t/>
            </a:r>
            <a:br>
              <a:rPr lang="he-IL" sz="4000" dirty="0" smtClean="0"/>
            </a:br>
            <a:r>
              <a:rPr lang="en-US" sz="2800" dirty="0" smtClean="0"/>
              <a:t> Risk Shifting</a:t>
            </a:r>
            <a:endParaRPr lang="en-US" sz="3200" dirty="0"/>
          </a:p>
        </p:txBody>
      </p:sp>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We can see that the subject of investigation </a:t>
            </a:r>
            <a:r>
              <a:rPr lang="en-US" sz="2000" i="1" dirty="0" smtClean="0"/>
              <a:t>P</a:t>
            </a:r>
            <a:r>
              <a:rPr lang="en-US" sz="2000" dirty="0" smtClean="0"/>
              <a:t>  is determined such that investors are indifferent about investing in the marginal unit of the risky asset (but make a profit on their overall investment in the risky asset). </a:t>
            </a:r>
          </a:p>
          <a:p>
            <a:pPr algn="l" rtl="0">
              <a:lnSpc>
                <a:spcPct val="150000"/>
              </a:lnSpc>
            </a:pPr>
            <a:r>
              <a:rPr lang="en-US" sz="2000" dirty="0" smtClean="0"/>
              <a:t>The fact that they enjoy from the upside and have limited loss on the downside from this investment implies that the price that makes them marginally indifferent has to rise. </a:t>
            </a:r>
          </a:p>
        </p:txBody>
      </p:sp>
      <p:sp>
        <p:nvSpPr>
          <p:cNvPr id="4" name="Slide Number Placeholder 3"/>
          <p:cNvSpPr>
            <a:spLocks noGrp="1"/>
          </p:cNvSpPr>
          <p:nvPr>
            <p:ph type="sldNum" sz="quarter" idx="12"/>
          </p:nvPr>
        </p:nvSpPr>
        <p:spPr/>
        <p:txBody>
          <a:bodyPr/>
          <a:lstStyle/>
          <a:p>
            <a:fld id="{A7282C99-D587-43A9-92AC-BE5A6699AC6A}" type="slidenum">
              <a:rPr lang="he-IL" smtClean="0"/>
              <a:pPr/>
              <a:t>135</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Autofit/>
          </a:bodyPr>
          <a:lstStyle/>
          <a:p>
            <a:r>
              <a:rPr lang="en-US" sz="4000" dirty="0" smtClean="0"/>
              <a:t>Bubbles and Crises</a:t>
            </a:r>
            <a:r>
              <a:rPr lang="he-IL" sz="4000" dirty="0" smtClean="0"/>
              <a:t/>
            </a:r>
            <a:br>
              <a:rPr lang="he-IL" sz="4000" dirty="0" smtClean="0"/>
            </a:br>
            <a:r>
              <a:rPr lang="en-US" sz="2800" dirty="0" smtClean="0"/>
              <a:t> Risk Shifting</a:t>
            </a:r>
            <a:endParaRPr lang="en-US" sz="3200" dirty="0"/>
          </a:p>
        </p:txBody>
      </p:sp>
    </p:spTree>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Allen and Gale (2000) show that the price rises above the fundamental value, where the fundamental value is defined as an equilibrium price that investors will be willing to pay without the possibility of risk shifting, as if banks can observe what they do, i.e., it is given by:</a:t>
            </a:r>
          </a:p>
        </p:txBody>
      </p:sp>
      <p:sp>
        <p:nvSpPr>
          <p:cNvPr id="4" name="Slide Number Placeholder 3"/>
          <p:cNvSpPr>
            <a:spLocks noGrp="1"/>
          </p:cNvSpPr>
          <p:nvPr>
            <p:ph type="sldNum" sz="quarter" idx="12"/>
          </p:nvPr>
        </p:nvSpPr>
        <p:spPr/>
        <p:txBody>
          <a:bodyPr/>
          <a:lstStyle/>
          <a:p>
            <a:fld id="{A7282C99-D587-43A9-92AC-BE5A6699AC6A}" type="slidenum">
              <a:rPr lang="he-IL" smtClean="0"/>
              <a:pPr/>
              <a:t>136</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Autofit/>
          </a:bodyPr>
          <a:lstStyle/>
          <a:p>
            <a:r>
              <a:rPr lang="en-US" sz="4000" dirty="0" smtClean="0"/>
              <a:t>Bubbles and Crises</a:t>
            </a:r>
            <a:r>
              <a:rPr lang="he-IL" sz="4000" dirty="0" smtClean="0"/>
              <a:t/>
            </a:r>
            <a:br>
              <a:rPr lang="he-IL" sz="4000" dirty="0" smtClean="0"/>
            </a:br>
            <a:r>
              <a:rPr lang="en-US" sz="2800" dirty="0" smtClean="0"/>
              <a:t> Risk Shifting</a:t>
            </a:r>
            <a:endParaRPr lang="en-US" sz="3200" dirty="0"/>
          </a:p>
        </p:txBody>
      </p:sp>
      <p:sp>
        <p:nvSpPr>
          <p:cNvPr id="11981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pic>
        <p:nvPicPr>
          <p:cNvPr id="11980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907704" y="4077072"/>
            <a:ext cx="5655140" cy="792088"/>
          </a:xfrm>
          <a:prstGeom prst="rect">
            <a:avLst/>
          </a:prstGeom>
          <a:noFill/>
        </p:spPr>
      </p:pic>
      <p:sp>
        <p:nvSpPr>
          <p:cNvPr id="119812"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pic>
        <p:nvPicPr>
          <p:cNvPr id="119811"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195736" y="5085184"/>
            <a:ext cx="2652926" cy="360040"/>
          </a:xfrm>
          <a:prstGeom prst="rect">
            <a:avLst/>
          </a:prstGeom>
          <a:noFill/>
        </p:spPr>
      </p:pic>
    </p:spTree>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Here, the investors get the value of the asset without shifting risk and thus enjoy the upside and bear the cost of the downside. Therefore, they break even.</a:t>
            </a:r>
          </a:p>
          <a:p>
            <a:pPr algn="l" rtl="0">
              <a:lnSpc>
                <a:spcPct val="150000"/>
              </a:lnSpc>
            </a:pPr>
            <a:r>
              <a:rPr lang="en-US" sz="2000" dirty="0" smtClean="0"/>
              <a:t>Interestingly, Allen and Gale (2000) show that the bubble will be bigger when the risky asset is more risky, i.e., when there is more room for risk shifting, and when there is more credit available in the economy. </a:t>
            </a:r>
          </a:p>
          <a:p>
            <a:pPr algn="l" rtl="0">
              <a:lnSpc>
                <a:spcPct val="150000"/>
              </a:lnSpc>
            </a:pPr>
            <a:r>
              <a:rPr lang="en-US" sz="2000" dirty="0" smtClean="0"/>
              <a:t>This corresponds very well to the historical events mentioned above as the motivation for the paper, as well as to the recent crisis.</a:t>
            </a:r>
          </a:p>
        </p:txBody>
      </p:sp>
      <p:sp>
        <p:nvSpPr>
          <p:cNvPr id="4" name="Slide Number Placeholder 3"/>
          <p:cNvSpPr>
            <a:spLocks noGrp="1"/>
          </p:cNvSpPr>
          <p:nvPr>
            <p:ph type="sldNum" sz="quarter" idx="12"/>
          </p:nvPr>
        </p:nvSpPr>
        <p:spPr/>
        <p:txBody>
          <a:bodyPr/>
          <a:lstStyle/>
          <a:p>
            <a:fld id="{A7282C99-D587-43A9-92AC-BE5A6699AC6A}" type="slidenum">
              <a:rPr lang="he-IL" smtClean="0"/>
              <a:pPr/>
              <a:t>137</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Autofit/>
          </a:bodyPr>
          <a:lstStyle/>
          <a:p>
            <a:r>
              <a:rPr lang="en-US" sz="4000" dirty="0" smtClean="0"/>
              <a:t>Bubbles and Crises</a:t>
            </a:r>
            <a:r>
              <a:rPr lang="he-IL" sz="4000" dirty="0" smtClean="0"/>
              <a:t/>
            </a:r>
            <a:br>
              <a:rPr lang="he-IL" sz="4000" dirty="0" smtClean="0"/>
            </a:br>
            <a:r>
              <a:rPr lang="en-US" sz="2800" dirty="0" smtClean="0"/>
              <a:t> Risk Shifting</a:t>
            </a:r>
            <a:endParaRPr lang="en-US" sz="3200" dirty="0"/>
          </a:p>
        </p:txBody>
      </p:sp>
    </p:spTree>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The bubble reflects over-investment in risky assets stemming from lack of transparency and expansionary credit policy. </a:t>
            </a:r>
          </a:p>
          <a:p>
            <a:pPr algn="l" rtl="0">
              <a:lnSpc>
                <a:spcPct val="150000"/>
              </a:lnSpc>
            </a:pPr>
            <a:r>
              <a:rPr lang="en-US" sz="2000" dirty="0" smtClean="0"/>
              <a:t>This is costly to the real side of the economy because the risky assets fail too often and lead to costly waste of resources. </a:t>
            </a:r>
          </a:p>
          <a:p>
            <a:pPr algn="l" rtl="0">
              <a:lnSpc>
                <a:spcPct val="150000"/>
              </a:lnSpc>
            </a:pPr>
            <a:r>
              <a:rPr lang="en-US" sz="2000" dirty="0" smtClean="0"/>
              <a:t>Policymakers can address these situations by keeping credit under control and requiring transparency in real investments so that they are not overly shifted to the risky assets.</a:t>
            </a:r>
          </a:p>
        </p:txBody>
      </p:sp>
      <p:sp>
        <p:nvSpPr>
          <p:cNvPr id="4" name="Slide Number Placeholder 3"/>
          <p:cNvSpPr>
            <a:spLocks noGrp="1"/>
          </p:cNvSpPr>
          <p:nvPr>
            <p:ph type="sldNum" sz="quarter" idx="12"/>
          </p:nvPr>
        </p:nvSpPr>
        <p:spPr/>
        <p:txBody>
          <a:bodyPr/>
          <a:lstStyle/>
          <a:p>
            <a:fld id="{A7282C99-D587-43A9-92AC-BE5A6699AC6A}" type="slidenum">
              <a:rPr lang="he-IL" smtClean="0"/>
              <a:pPr/>
              <a:t>138</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Autofit/>
          </a:bodyPr>
          <a:lstStyle/>
          <a:p>
            <a:r>
              <a:rPr lang="en-US" sz="4000" dirty="0" smtClean="0"/>
              <a:t>Bubbles and Crises</a:t>
            </a:r>
            <a:r>
              <a:rPr lang="he-IL" sz="4000" dirty="0" smtClean="0"/>
              <a:t/>
            </a:r>
            <a:br>
              <a:rPr lang="he-IL" sz="4000" dirty="0" smtClean="0"/>
            </a:br>
            <a:r>
              <a:rPr lang="en-US" sz="2800" dirty="0" smtClean="0"/>
              <a:t> Risk Shifting</a:t>
            </a:r>
            <a:endParaRPr lang="en-US" sz="3200" dirty="0"/>
          </a:p>
        </p:txBody>
      </p:sp>
    </p:spTree>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In a recent paper, </a:t>
            </a:r>
            <a:r>
              <a:rPr lang="en-US" sz="2000" dirty="0" err="1" smtClean="0"/>
              <a:t>Barlevy</a:t>
            </a:r>
            <a:r>
              <a:rPr lang="en-US" sz="2000" dirty="0" smtClean="0"/>
              <a:t> (2008) extends the model to add the possibility of speculative bubbles, i.e., when agents buy assets for the possibility of reselling the later on, and provides a comprehensive policy analysis in this setting.</a:t>
            </a:r>
          </a:p>
        </p:txBody>
      </p:sp>
      <p:sp>
        <p:nvSpPr>
          <p:cNvPr id="4" name="Slide Number Placeholder 3"/>
          <p:cNvSpPr>
            <a:spLocks noGrp="1"/>
          </p:cNvSpPr>
          <p:nvPr>
            <p:ph type="sldNum" sz="quarter" idx="12"/>
          </p:nvPr>
        </p:nvSpPr>
        <p:spPr/>
        <p:txBody>
          <a:bodyPr/>
          <a:lstStyle/>
          <a:p>
            <a:fld id="{A7282C99-D587-43A9-92AC-BE5A6699AC6A}" type="slidenum">
              <a:rPr lang="he-IL" smtClean="0"/>
              <a:pPr/>
              <a:t>139</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Autofit/>
          </a:bodyPr>
          <a:lstStyle/>
          <a:p>
            <a:r>
              <a:rPr lang="en-US" sz="4000" dirty="0" smtClean="0"/>
              <a:t>Bubbles and Crises</a:t>
            </a:r>
            <a:r>
              <a:rPr lang="he-IL" sz="4000" dirty="0" smtClean="0"/>
              <a:t/>
            </a:r>
            <a:br>
              <a:rPr lang="he-IL" sz="4000" dirty="0" smtClean="0"/>
            </a:br>
            <a:r>
              <a:rPr lang="en-US" sz="2800" dirty="0" smtClean="0"/>
              <a:t> Risk Shifting</a:t>
            </a:r>
            <a:endParaRPr lang="en-US" sz="3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gn="l" rtl="0">
              <a:lnSpc>
                <a:spcPct val="150000"/>
              </a:lnSpc>
            </a:pPr>
            <a:r>
              <a:rPr lang="en-US" dirty="0" smtClean="0"/>
              <a:t>The condition equates the benefit and cost from the early liquidation of the marginal unit of investment</a:t>
            </a:r>
          </a:p>
          <a:p>
            <a:pPr algn="l" rtl="0">
              <a:lnSpc>
                <a:spcPct val="150000"/>
              </a:lnSpc>
            </a:pPr>
            <a:r>
              <a:rPr lang="en-US" dirty="0" smtClean="0"/>
              <a:t>           , the consumption available in period 1 to impatient consumers exceeds the endowment</a:t>
            </a:r>
          </a:p>
          <a:p>
            <a:pPr algn="l" rtl="0">
              <a:lnSpc>
                <a:spcPct val="150000"/>
              </a:lnSpc>
            </a:pPr>
            <a:r>
              <a:rPr lang="en-US" dirty="0" smtClean="0"/>
              <a:t>There is risk sharing, which is achieved via maturity transformation: a transfer of wealth from patient agents to impatient ones</a:t>
            </a:r>
          </a:p>
        </p:txBody>
      </p:sp>
      <p:sp>
        <p:nvSpPr>
          <p:cNvPr id="3" name="Title 2"/>
          <p:cNvSpPr>
            <a:spLocks noGrp="1"/>
          </p:cNvSpPr>
          <p:nvPr>
            <p:ph type="title"/>
          </p:nvPr>
        </p:nvSpPr>
        <p:spPr/>
        <p:txBody>
          <a:bodyPr>
            <a:normAutofit/>
          </a:bodyPr>
          <a:lstStyle/>
          <a:p>
            <a:r>
              <a:rPr lang="en-US" dirty="0" smtClean="0"/>
              <a:t>Banking Crises</a:t>
            </a:r>
            <a:br>
              <a:rPr lang="en-US" dirty="0" smtClean="0"/>
            </a:br>
            <a:r>
              <a:rPr lang="en-US" sz="2800" dirty="0" smtClean="0"/>
              <a:t>Risk Sharing via Maturity Transformation</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14</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pic>
        <p:nvPicPr>
          <p:cNvPr id="28674" name="Picture 2"/>
          <p:cNvPicPr>
            <a:picLocks noChangeAspect="1" noChangeArrowheads="1"/>
          </p:cNvPicPr>
          <p:nvPr/>
        </p:nvPicPr>
        <p:blipFill>
          <a:blip r:embed="rId2" cstate="print"/>
          <a:srcRect/>
          <a:stretch>
            <a:fillRect/>
          </a:stretch>
        </p:blipFill>
        <p:spPr bwMode="auto">
          <a:xfrm>
            <a:off x="928662" y="3171824"/>
            <a:ext cx="975949" cy="47149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An important element in the 2008 global crisis has been the excessive leverage in the housing market, followed by the  collapse of housing prices. </a:t>
            </a:r>
          </a:p>
          <a:p>
            <a:pPr algn="l" rtl="0">
              <a:lnSpc>
                <a:spcPct val="150000"/>
              </a:lnSpc>
            </a:pPr>
            <a:r>
              <a:rPr lang="en-US" sz="2000" dirty="0" smtClean="0"/>
              <a:t>A unique mechanism whereby leverage-based bubbles are growing through excessive optimism and then burst when pessimism prevails appear in the works of </a:t>
            </a:r>
            <a:r>
              <a:rPr lang="en-US" sz="2000" dirty="0" err="1" smtClean="0"/>
              <a:t>Geanakopolis</a:t>
            </a:r>
            <a:r>
              <a:rPr lang="en-US" sz="2000" dirty="0" smtClean="0"/>
              <a:t> and </a:t>
            </a:r>
            <a:r>
              <a:rPr lang="en-US" sz="2000" dirty="0" err="1" smtClean="0"/>
              <a:t>Zame</a:t>
            </a:r>
            <a:r>
              <a:rPr lang="en-US" sz="2000" dirty="0" smtClean="0"/>
              <a:t> (1997),  </a:t>
            </a:r>
            <a:r>
              <a:rPr lang="en-US" sz="2000" dirty="0" err="1" smtClean="0"/>
              <a:t>Geanakopolis</a:t>
            </a:r>
            <a:r>
              <a:rPr lang="en-US" sz="2000" dirty="0" smtClean="0"/>
              <a:t> (2010), and </a:t>
            </a:r>
            <a:r>
              <a:rPr lang="en-US" sz="2000" dirty="0" err="1" smtClean="0"/>
              <a:t>Fostel</a:t>
            </a:r>
            <a:r>
              <a:rPr lang="en-US" sz="2000" dirty="0" smtClean="0"/>
              <a:t> and  </a:t>
            </a:r>
            <a:r>
              <a:rPr lang="en-US" sz="2000" dirty="0" err="1" smtClean="0"/>
              <a:t>Geanakopolis</a:t>
            </a:r>
            <a:r>
              <a:rPr lang="en-US" sz="2000" dirty="0" smtClean="0"/>
              <a:t> (2011). </a:t>
            </a:r>
          </a:p>
        </p:txBody>
      </p:sp>
      <p:sp>
        <p:nvSpPr>
          <p:cNvPr id="4" name="Slide Number Placeholder 3"/>
          <p:cNvSpPr>
            <a:spLocks noGrp="1"/>
          </p:cNvSpPr>
          <p:nvPr>
            <p:ph type="sldNum" sz="quarter" idx="12"/>
          </p:nvPr>
        </p:nvSpPr>
        <p:spPr/>
        <p:txBody>
          <a:bodyPr/>
          <a:lstStyle/>
          <a:p>
            <a:fld id="{A7282C99-D587-43A9-92AC-BE5A6699AC6A}" type="slidenum">
              <a:rPr lang="he-IL" smtClean="0"/>
              <a:pPr/>
              <a:t>140</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Autofit/>
          </a:bodyPr>
          <a:lstStyle/>
          <a:p>
            <a:r>
              <a:rPr lang="en-US" sz="4000" dirty="0" smtClean="0"/>
              <a:t>Bubbles and Crises</a:t>
            </a:r>
            <a:r>
              <a:rPr lang="he-IL" sz="4000" dirty="0" smtClean="0"/>
              <a:t/>
            </a:r>
            <a:br>
              <a:rPr lang="he-IL" sz="4000" dirty="0" smtClean="0"/>
            </a:br>
            <a:r>
              <a:rPr lang="en-US" sz="2800" dirty="0" smtClean="0"/>
              <a:t> Heterogeneous Beliefs</a:t>
            </a:r>
            <a:endParaRPr lang="en-US" sz="3200" dirty="0"/>
          </a:p>
        </p:txBody>
      </p:sp>
    </p:spTree>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Assume a two-period model,  with t=0,1, and  two goods: Y and X. </a:t>
            </a:r>
          </a:p>
          <a:p>
            <a:pPr algn="l" rtl="0">
              <a:lnSpc>
                <a:spcPct val="150000"/>
              </a:lnSpc>
            </a:pPr>
            <a:r>
              <a:rPr lang="en-US" sz="2000" dirty="0" smtClean="0"/>
              <a:t>In period 1 there are two states: U (up) and D (down). There are two assets: cash, X, with returns                 unit of consumption good in each state; and Y, housing based asset, a risky asset, with return                 unit of consumption good. </a:t>
            </a:r>
          </a:p>
          <a:p>
            <a:pPr algn="l" rtl="0">
              <a:lnSpc>
                <a:spcPct val="150000"/>
              </a:lnSpc>
            </a:pPr>
            <a:r>
              <a:rPr lang="en-US" sz="2000" dirty="0" smtClean="0"/>
              <a:t>Heterogeneous investors are distributed on a continuum, differentiated by investors’ beliefs. </a:t>
            </a:r>
          </a:p>
        </p:txBody>
      </p:sp>
      <p:sp>
        <p:nvSpPr>
          <p:cNvPr id="4" name="Slide Number Placeholder 3"/>
          <p:cNvSpPr>
            <a:spLocks noGrp="1"/>
          </p:cNvSpPr>
          <p:nvPr>
            <p:ph type="sldNum" sz="quarter" idx="12"/>
          </p:nvPr>
        </p:nvSpPr>
        <p:spPr/>
        <p:txBody>
          <a:bodyPr/>
          <a:lstStyle/>
          <a:p>
            <a:fld id="{A7282C99-D587-43A9-92AC-BE5A6699AC6A}" type="slidenum">
              <a:rPr lang="he-IL" smtClean="0"/>
              <a:pPr/>
              <a:t>141</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Autofit/>
          </a:bodyPr>
          <a:lstStyle/>
          <a:p>
            <a:r>
              <a:rPr lang="en-US" sz="4000" dirty="0" smtClean="0"/>
              <a:t>Bubbles and Crises</a:t>
            </a:r>
            <a:r>
              <a:rPr lang="he-IL" sz="4000" dirty="0" smtClean="0"/>
              <a:t/>
            </a:r>
            <a:br>
              <a:rPr lang="he-IL" sz="4000" dirty="0" smtClean="0"/>
            </a:br>
            <a:r>
              <a:rPr lang="en-US" sz="2800" dirty="0" smtClean="0"/>
              <a:t> Heterogeneous Beliefs</a:t>
            </a:r>
            <a:endParaRPr lang="en-US" sz="3200" dirty="0"/>
          </a:p>
        </p:txBody>
      </p:sp>
      <p:sp>
        <p:nvSpPr>
          <p:cNvPr id="16486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graphicFrame>
        <p:nvGraphicFramePr>
          <p:cNvPr id="164865" name="Object 1"/>
          <p:cNvGraphicFramePr>
            <a:graphicFrameLocks noChangeAspect="1"/>
          </p:cNvGraphicFramePr>
          <p:nvPr/>
        </p:nvGraphicFramePr>
        <p:xfrm>
          <a:off x="5580112" y="3068960"/>
          <a:ext cx="1044116" cy="288032"/>
        </p:xfrm>
        <a:graphic>
          <a:graphicData uri="http://schemas.openxmlformats.org/presentationml/2006/ole">
            <p:oleObj spid="_x0000_s164865" name="Equation" r:id="rId3" imgW="838200" imgH="228600" progId="Equation.3">
              <p:embed/>
            </p:oleObj>
          </a:graphicData>
        </a:graphic>
      </p:graphicFrame>
      <p:sp>
        <p:nvSpPr>
          <p:cNvPr id="16486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graphicFrame>
        <p:nvGraphicFramePr>
          <p:cNvPr id="164867" name="Object 3"/>
          <p:cNvGraphicFramePr>
            <a:graphicFrameLocks noChangeAspect="1"/>
          </p:cNvGraphicFramePr>
          <p:nvPr/>
        </p:nvGraphicFramePr>
        <p:xfrm>
          <a:off x="4067944" y="4005063"/>
          <a:ext cx="1152128" cy="246885"/>
        </p:xfrm>
        <a:graphic>
          <a:graphicData uri="http://schemas.openxmlformats.org/presentationml/2006/ole">
            <p:oleObj spid="_x0000_s164867" name="Equation" r:id="rId4" imgW="1079500" imgH="228600" progId="Equation.3">
              <p:embed/>
            </p:oleObj>
          </a:graphicData>
        </a:graphic>
      </p:graphicFrame>
    </p:spTree>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Each investor on  the  continuum                , who has endowments                  in period 0,  is risk neutral with consumption taking place in period 1.</a:t>
            </a:r>
          </a:p>
          <a:p>
            <a:pPr algn="l" rtl="0">
              <a:lnSpc>
                <a:spcPct val="150000"/>
              </a:lnSpc>
            </a:pPr>
            <a:r>
              <a:rPr lang="en-US" sz="2000" dirty="0" smtClean="0"/>
              <a:t> Expected utility of investor h is given by</a:t>
            </a:r>
          </a:p>
          <a:p>
            <a:pPr algn="l" rtl="0">
              <a:lnSpc>
                <a:spcPct val="150000"/>
              </a:lnSpc>
            </a:pPr>
            <a:r>
              <a:rPr lang="en-US" sz="2000" dirty="0" smtClean="0"/>
              <a:t>Probabilities are subjective: </a:t>
            </a:r>
          </a:p>
          <a:p>
            <a:pPr algn="l" rtl="0">
              <a:lnSpc>
                <a:spcPct val="150000"/>
              </a:lnSpc>
            </a:pPr>
            <a:r>
              <a:rPr lang="en-US" sz="2000" dirty="0" smtClean="0"/>
              <a:t>Each investor h has an endowment of one unit of each asset in period 0.  Because only the  output Y depends on the state,  and R&lt;1, higher h denotes more optimism. </a:t>
            </a:r>
          </a:p>
          <a:p>
            <a:pPr algn="l" rtl="0">
              <a:lnSpc>
                <a:spcPct val="150000"/>
              </a:lnSpc>
            </a:pPr>
            <a:r>
              <a:rPr lang="en-US" sz="2000" dirty="0" smtClean="0"/>
              <a:t>What happens if markets are complete?</a:t>
            </a:r>
          </a:p>
          <a:p>
            <a:pPr algn="l" rtl="0">
              <a:lnSpc>
                <a:spcPct val="150000"/>
              </a:lnSpc>
            </a:pPr>
            <a:endParaRPr lang="en-US" sz="2000" dirty="0" smtClean="0"/>
          </a:p>
        </p:txBody>
      </p:sp>
      <p:sp>
        <p:nvSpPr>
          <p:cNvPr id="4" name="Slide Number Placeholder 3"/>
          <p:cNvSpPr>
            <a:spLocks noGrp="1"/>
          </p:cNvSpPr>
          <p:nvPr>
            <p:ph type="sldNum" sz="quarter" idx="12"/>
          </p:nvPr>
        </p:nvSpPr>
        <p:spPr/>
        <p:txBody>
          <a:bodyPr/>
          <a:lstStyle/>
          <a:p>
            <a:fld id="{A7282C99-D587-43A9-92AC-BE5A6699AC6A}" type="slidenum">
              <a:rPr lang="he-IL" smtClean="0"/>
              <a:pPr/>
              <a:t>142</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Autofit/>
          </a:bodyPr>
          <a:lstStyle/>
          <a:p>
            <a:r>
              <a:rPr lang="en-US" sz="4000" dirty="0" smtClean="0"/>
              <a:t>Bubbles and Crises</a:t>
            </a:r>
            <a:r>
              <a:rPr lang="he-IL" sz="4000" dirty="0" smtClean="0"/>
              <a:t/>
            </a:r>
            <a:br>
              <a:rPr lang="he-IL" sz="4000" dirty="0" smtClean="0"/>
            </a:br>
            <a:r>
              <a:rPr lang="en-US" sz="2800" dirty="0" smtClean="0"/>
              <a:t> Heterogeneous Beliefs</a:t>
            </a:r>
            <a:endParaRPr lang="en-US" sz="3200" dirty="0"/>
          </a:p>
        </p:txBody>
      </p:sp>
      <p:sp>
        <p:nvSpPr>
          <p:cNvPr id="16384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graphicFrame>
        <p:nvGraphicFramePr>
          <p:cNvPr id="163841" name="Object 1"/>
          <p:cNvGraphicFramePr>
            <a:graphicFrameLocks noChangeAspect="1"/>
          </p:cNvGraphicFramePr>
          <p:nvPr/>
        </p:nvGraphicFramePr>
        <p:xfrm>
          <a:off x="5148064" y="1628800"/>
          <a:ext cx="1125943" cy="288032"/>
        </p:xfrm>
        <a:graphic>
          <a:graphicData uri="http://schemas.openxmlformats.org/presentationml/2006/ole">
            <p:oleObj spid="_x0000_s163841" name="Equation" r:id="rId3" imgW="825500" imgH="203200" progId="Equation.3">
              <p:embed/>
            </p:oleObj>
          </a:graphicData>
        </a:graphic>
      </p:graphicFrame>
      <p:sp>
        <p:nvSpPr>
          <p:cNvPr id="16384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graphicFrame>
        <p:nvGraphicFramePr>
          <p:cNvPr id="163843" name="Object 3"/>
          <p:cNvGraphicFramePr>
            <a:graphicFrameLocks noChangeAspect="1"/>
          </p:cNvGraphicFramePr>
          <p:nvPr/>
        </p:nvGraphicFramePr>
        <p:xfrm>
          <a:off x="2771800" y="2132856"/>
          <a:ext cx="995020" cy="288032"/>
        </p:xfrm>
        <a:graphic>
          <a:graphicData uri="http://schemas.openxmlformats.org/presentationml/2006/ole">
            <p:oleObj spid="_x0000_s163843" name="Equation" r:id="rId4" imgW="723586" imgH="203112" progId="Equation.3">
              <p:embed/>
            </p:oleObj>
          </a:graphicData>
        </a:graphic>
      </p:graphicFrame>
      <p:sp>
        <p:nvSpPr>
          <p:cNvPr id="16384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graphicFrame>
        <p:nvGraphicFramePr>
          <p:cNvPr id="163845" name="Object 5"/>
          <p:cNvGraphicFramePr>
            <a:graphicFrameLocks noChangeAspect="1"/>
          </p:cNvGraphicFramePr>
          <p:nvPr/>
        </p:nvGraphicFramePr>
        <p:xfrm>
          <a:off x="6084168" y="3068960"/>
          <a:ext cx="2251825" cy="332656"/>
        </p:xfrm>
        <a:graphic>
          <a:graphicData uri="http://schemas.openxmlformats.org/presentationml/2006/ole">
            <p:oleObj spid="_x0000_s163845" name="Equation" r:id="rId5" imgW="1663700" imgH="241300" progId="Equation.3">
              <p:embed/>
            </p:oleObj>
          </a:graphicData>
        </a:graphic>
      </p:graphicFrame>
      <p:sp>
        <p:nvSpPr>
          <p:cNvPr id="163848"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graphicFrame>
        <p:nvGraphicFramePr>
          <p:cNvPr id="163847" name="Object 7"/>
          <p:cNvGraphicFramePr>
            <a:graphicFrameLocks noChangeAspect="1"/>
          </p:cNvGraphicFramePr>
          <p:nvPr/>
        </p:nvGraphicFramePr>
        <p:xfrm>
          <a:off x="4355976" y="3501008"/>
          <a:ext cx="1523246" cy="360040"/>
        </p:xfrm>
        <a:graphic>
          <a:graphicData uri="http://schemas.openxmlformats.org/presentationml/2006/ole">
            <p:oleObj spid="_x0000_s163847" name="Equation" r:id="rId6" imgW="1054100" imgH="241300" progId="Equation.3">
              <p:embed/>
            </p:oleObj>
          </a:graphicData>
        </a:graphic>
      </p:graphicFrame>
    </p:spTree>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In an Arrow-Debreu economy, there is a marginal buyer, h</a:t>
            </a:r>
            <a:r>
              <a:rPr lang="en-US" sz="2000" baseline="-25000" dirty="0" smtClean="0"/>
              <a:t>1</a:t>
            </a:r>
            <a:r>
              <a:rPr lang="en-US" sz="2000" dirty="0" smtClean="0"/>
              <a:t>, in period 0, who is indifferent between buying the Arrow U security and the Arrow D security. </a:t>
            </a:r>
          </a:p>
          <a:p>
            <a:pPr algn="l" rtl="0">
              <a:lnSpc>
                <a:spcPct val="150000"/>
              </a:lnSpc>
            </a:pPr>
            <a:r>
              <a:rPr lang="en-US" sz="2000" dirty="0" smtClean="0"/>
              <a:t>All agents  h&gt;h</a:t>
            </a:r>
            <a:r>
              <a:rPr lang="en-US" sz="2000" baseline="-25000" dirty="0" smtClean="0"/>
              <a:t>1</a:t>
            </a:r>
            <a:r>
              <a:rPr lang="en-US" sz="2000" dirty="0" smtClean="0"/>
              <a:t>, the optimists, will sell in period 0 their   endowments and buy only  the Arrow U security. </a:t>
            </a:r>
          </a:p>
          <a:p>
            <a:pPr algn="l" rtl="0">
              <a:lnSpc>
                <a:spcPct val="150000"/>
              </a:lnSpc>
            </a:pPr>
            <a:r>
              <a:rPr lang="en-US" sz="2000" dirty="0" smtClean="0"/>
              <a:t>All agents h&lt;h</a:t>
            </a:r>
            <a:r>
              <a:rPr lang="en-US" sz="2000" baseline="-25000" dirty="0" smtClean="0"/>
              <a:t>1</a:t>
            </a:r>
            <a:r>
              <a:rPr lang="en-US" sz="2000" dirty="0" smtClean="0"/>
              <a:t>, the pessimists, will sell their  endowments  in period 0, and buy only the Arrow D security.</a:t>
            </a:r>
          </a:p>
        </p:txBody>
      </p:sp>
      <p:sp>
        <p:nvSpPr>
          <p:cNvPr id="4" name="Slide Number Placeholder 3"/>
          <p:cNvSpPr>
            <a:spLocks noGrp="1"/>
          </p:cNvSpPr>
          <p:nvPr>
            <p:ph type="sldNum" sz="quarter" idx="12"/>
          </p:nvPr>
        </p:nvSpPr>
        <p:spPr/>
        <p:txBody>
          <a:bodyPr/>
          <a:lstStyle/>
          <a:p>
            <a:fld id="{A7282C99-D587-43A9-92AC-BE5A6699AC6A}" type="slidenum">
              <a:rPr lang="he-IL" smtClean="0"/>
              <a:pPr/>
              <a:t>143</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Autofit/>
          </a:bodyPr>
          <a:lstStyle/>
          <a:p>
            <a:r>
              <a:rPr lang="en-US" sz="4000" dirty="0" smtClean="0"/>
              <a:t>Bubbles and Crises</a:t>
            </a:r>
            <a:r>
              <a:rPr lang="he-IL" sz="4000" dirty="0" smtClean="0"/>
              <a:t/>
            </a:r>
            <a:br>
              <a:rPr lang="he-IL" sz="4000" dirty="0" smtClean="0"/>
            </a:br>
            <a:r>
              <a:rPr lang="en-US" sz="2800" dirty="0" smtClean="0"/>
              <a:t> Heterogeneous Beliefs</a:t>
            </a:r>
            <a:endParaRPr lang="en-US" sz="3200" dirty="0"/>
          </a:p>
        </p:txBody>
      </p:sp>
    </p:spTree>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But, In the Arrow-Debreu economy the equilibrium glosses over the question of why borrowers repay the loan. To ensure loan repayments, the security contracts must involve a  collateral. </a:t>
            </a:r>
          </a:p>
          <a:p>
            <a:pPr algn="l" rtl="0">
              <a:lnSpc>
                <a:spcPct val="150000"/>
              </a:lnSpc>
            </a:pPr>
            <a:r>
              <a:rPr lang="en-US" sz="2000" dirty="0" smtClean="0"/>
              <a:t>How such market operates? In period 0 investors trade  in collateral   contracts.  </a:t>
            </a:r>
          </a:p>
          <a:p>
            <a:pPr algn="l" rtl="0">
              <a:lnSpc>
                <a:spcPct val="150000"/>
              </a:lnSpc>
            </a:pPr>
            <a:r>
              <a:rPr lang="en-US" sz="2000" dirty="0" smtClean="0"/>
              <a:t>A generic financial contract (A, C) consists of both a     promise              , and a collateral                  . The creditor has the right to seize as much of the collateral but no more if the borrower breaches the promise. </a:t>
            </a:r>
          </a:p>
        </p:txBody>
      </p:sp>
      <p:sp>
        <p:nvSpPr>
          <p:cNvPr id="4" name="Slide Number Placeholder 3"/>
          <p:cNvSpPr>
            <a:spLocks noGrp="1"/>
          </p:cNvSpPr>
          <p:nvPr>
            <p:ph type="sldNum" sz="quarter" idx="12"/>
          </p:nvPr>
        </p:nvSpPr>
        <p:spPr/>
        <p:txBody>
          <a:bodyPr/>
          <a:lstStyle/>
          <a:p>
            <a:fld id="{A7282C99-D587-43A9-92AC-BE5A6699AC6A}" type="slidenum">
              <a:rPr lang="he-IL" smtClean="0"/>
              <a:pPr/>
              <a:t>144</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Autofit/>
          </a:bodyPr>
          <a:lstStyle/>
          <a:p>
            <a:r>
              <a:rPr lang="en-US" sz="4000" dirty="0" smtClean="0"/>
              <a:t>Bubbles and Crises</a:t>
            </a:r>
            <a:r>
              <a:rPr lang="he-IL" sz="4000" dirty="0" smtClean="0"/>
              <a:t/>
            </a:r>
            <a:br>
              <a:rPr lang="he-IL" sz="4000" dirty="0" smtClean="0"/>
            </a:br>
            <a:r>
              <a:rPr lang="en-US" sz="2800" dirty="0" smtClean="0"/>
              <a:t> Heterogeneous Beliefs</a:t>
            </a:r>
            <a:endParaRPr lang="en-US" sz="3200" dirty="0"/>
          </a:p>
        </p:txBody>
      </p:sp>
      <p:sp>
        <p:nvSpPr>
          <p:cNvPr id="1617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graphicFrame>
        <p:nvGraphicFramePr>
          <p:cNvPr id="161793" name="Object 1"/>
          <p:cNvGraphicFramePr>
            <a:graphicFrameLocks noChangeAspect="1"/>
          </p:cNvGraphicFramePr>
          <p:nvPr/>
        </p:nvGraphicFramePr>
        <p:xfrm>
          <a:off x="1979712" y="4941168"/>
          <a:ext cx="1116124" cy="288032"/>
        </p:xfrm>
        <a:graphic>
          <a:graphicData uri="http://schemas.openxmlformats.org/presentationml/2006/ole">
            <p:oleObj spid="_x0000_s161793" name="Equation" r:id="rId3" imgW="876300" imgH="228600" progId="Equation.3">
              <p:embed/>
            </p:oleObj>
          </a:graphicData>
        </a:graphic>
      </p:graphicFrame>
      <p:sp>
        <p:nvSpPr>
          <p:cNvPr id="16179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graphicFrame>
        <p:nvGraphicFramePr>
          <p:cNvPr id="161795" name="Object 3"/>
          <p:cNvGraphicFramePr>
            <a:graphicFrameLocks noChangeAspect="1"/>
          </p:cNvGraphicFramePr>
          <p:nvPr/>
        </p:nvGraphicFramePr>
        <p:xfrm>
          <a:off x="5364088" y="4896544"/>
          <a:ext cx="1088692" cy="332656"/>
        </p:xfrm>
        <a:graphic>
          <a:graphicData uri="http://schemas.openxmlformats.org/presentationml/2006/ole">
            <p:oleObj spid="_x0000_s161795" name="Equation" r:id="rId4" imgW="685800" imgH="203200" progId="Equation.3">
              <p:embed/>
            </p:oleObj>
          </a:graphicData>
        </a:graphic>
      </p:graphicFrame>
    </p:spTree>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The contract therefore delivers                                   in the two states. </a:t>
            </a:r>
          </a:p>
          <a:p>
            <a:pPr algn="l" rtl="0">
              <a:lnSpc>
                <a:spcPct val="150000"/>
              </a:lnSpc>
            </a:pPr>
            <a:r>
              <a:rPr lang="en-US" sz="2000" dirty="0" smtClean="0"/>
              <a:t>Now  consider two economies with and without leverage. </a:t>
            </a:r>
          </a:p>
          <a:p>
            <a:pPr algn="l" rtl="0">
              <a:lnSpc>
                <a:spcPct val="150000"/>
              </a:lnSpc>
            </a:pPr>
            <a:r>
              <a:rPr lang="en-US" sz="2000" dirty="0" smtClean="0"/>
              <a:t>In the no leverage economy no promises at all can be made. Investors can only trade in their endowments, X and Y. They cannot borrow using these endowments as collateral. </a:t>
            </a:r>
          </a:p>
          <a:p>
            <a:pPr algn="l" rtl="0">
              <a:lnSpc>
                <a:spcPct val="150000"/>
              </a:lnSpc>
            </a:pPr>
            <a:r>
              <a:rPr lang="en-US" sz="2000" dirty="0" smtClean="0"/>
              <a:t>Under the assumption  of strict </a:t>
            </a:r>
            <a:r>
              <a:rPr lang="en-US" sz="2000" dirty="0" err="1" smtClean="0"/>
              <a:t>monotonicity</a:t>
            </a:r>
            <a:r>
              <a:rPr lang="en-US" sz="2000" dirty="0" smtClean="0"/>
              <a:t>  of      in h, there will be a unique marginal buyer,       , who will be indifferent between buying or selling Y. The optimists will buy all they can afford in Y while selling all their endowment of X.</a:t>
            </a:r>
          </a:p>
          <a:p>
            <a:pPr algn="l" rtl="0">
              <a:lnSpc>
                <a:spcPct val="150000"/>
              </a:lnSpc>
            </a:pPr>
            <a:endParaRPr lang="en-US" sz="2000" dirty="0" smtClean="0"/>
          </a:p>
          <a:p>
            <a:pPr algn="l" rtl="0">
              <a:lnSpc>
                <a:spcPct val="150000"/>
              </a:lnSpc>
            </a:pPr>
            <a:endParaRPr lang="en-US" sz="2000" dirty="0" smtClean="0"/>
          </a:p>
        </p:txBody>
      </p:sp>
      <p:sp>
        <p:nvSpPr>
          <p:cNvPr id="4" name="Slide Number Placeholder 3"/>
          <p:cNvSpPr>
            <a:spLocks noGrp="1"/>
          </p:cNvSpPr>
          <p:nvPr>
            <p:ph type="sldNum" sz="quarter" idx="12"/>
          </p:nvPr>
        </p:nvSpPr>
        <p:spPr/>
        <p:txBody>
          <a:bodyPr/>
          <a:lstStyle/>
          <a:p>
            <a:fld id="{A7282C99-D587-43A9-92AC-BE5A6699AC6A}" type="slidenum">
              <a:rPr lang="he-IL" smtClean="0"/>
              <a:pPr/>
              <a:t>145</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Autofit/>
          </a:bodyPr>
          <a:lstStyle/>
          <a:p>
            <a:r>
              <a:rPr lang="en-US" sz="4000" dirty="0" smtClean="0"/>
              <a:t>Bubbles and Crises</a:t>
            </a:r>
            <a:r>
              <a:rPr lang="he-IL" sz="4000" dirty="0" smtClean="0"/>
              <a:t/>
            </a:r>
            <a:br>
              <a:rPr lang="he-IL" sz="4000" dirty="0" smtClean="0"/>
            </a:br>
            <a:r>
              <a:rPr lang="en-US" sz="2800" dirty="0" smtClean="0"/>
              <a:t> Heterogeneous Beliefs</a:t>
            </a:r>
            <a:endParaRPr lang="en-US" sz="3200" dirty="0"/>
          </a:p>
        </p:txBody>
      </p:sp>
      <p:sp>
        <p:nvSpPr>
          <p:cNvPr id="1607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graphicFrame>
        <p:nvGraphicFramePr>
          <p:cNvPr id="160769" name="Object 1"/>
          <p:cNvGraphicFramePr>
            <a:graphicFrameLocks noChangeAspect="1"/>
          </p:cNvGraphicFramePr>
          <p:nvPr/>
        </p:nvGraphicFramePr>
        <p:xfrm>
          <a:off x="4788024" y="1628800"/>
          <a:ext cx="2700300" cy="360040"/>
        </p:xfrm>
        <a:graphic>
          <a:graphicData uri="http://schemas.openxmlformats.org/presentationml/2006/ole">
            <p:oleObj spid="_x0000_s160769" name="Equation" r:id="rId3" imgW="1714500" imgH="228600" progId="Equation.3">
              <p:embed/>
            </p:oleObj>
          </a:graphicData>
        </a:graphic>
      </p:graphicFrame>
      <p:sp>
        <p:nvSpPr>
          <p:cNvPr id="16077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graphicFrame>
        <p:nvGraphicFramePr>
          <p:cNvPr id="160771" name="Object 3"/>
          <p:cNvGraphicFramePr>
            <a:graphicFrameLocks noChangeAspect="1"/>
          </p:cNvGraphicFramePr>
          <p:nvPr/>
        </p:nvGraphicFramePr>
        <p:xfrm>
          <a:off x="6948264" y="4509120"/>
          <a:ext cx="288032" cy="340401"/>
        </p:xfrm>
        <a:graphic>
          <a:graphicData uri="http://schemas.openxmlformats.org/presentationml/2006/ole">
            <p:oleObj spid="_x0000_s160771" name="Equation" r:id="rId4" imgW="203112" imgH="241195" progId="Equation.3">
              <p:embed/>
            </p:oleObj>
          </a:graphicData>
        </a:graphic>
      </p:graphicFrame>
      <p:sp>
        <p:nvSpPr>
          <p:cNvPr id="16077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graphicFrame>
        <p:nvGraphicFramePr>
          <p:cNvPr id="160773" name="Object 5"/>
          <p:cNvGraphicFramePr>
            <a:graphicFrameLocks noChangeAspect="1"/>
          </p:cNvGraphicFramePr>
          <p:nvPr/>
        </p:nvGraphicFramePr>
        <p:xfrm>
          <a:off x="5724128" y="4869160"/>
          <a:ext cx="395536" cy="365110"/>
        </p:xfrm>
        <a:graphic>
          <a:graphicData uri="http://schemas.openxmlformats.org/presentationml/2006/ole">
            <p:oleObj spid="_x0000_s160773" name="Equation" r:id="rId5" imgW="253890" imgH="228501" progId="Equation.3">
              <p:embed/>
            </p:oleObj>
          </a:graphicData>
        </a:graphic>
      </p:graphicFrame>
    </p:spTree>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In contrast, In a leverage economy investors are allowed to borrow money, the X commodity, to buy more of the risky asset, Y. </a:t>
            </a:r>
          </a:p>
          <a:p>
            <a:pPr algn="l" rtl="0">
              <a:lnSpc>
                <a:spcPct val="150000"/>
              </a:lnSpc>
            </a:pPr>
            <a:r>
              <a:rPr lang="en-US" sz="2000" dirty="0" smtClean="0"/>
              <a:t>They issue a non-contingent promise, using the Y asset as collateral.  </a:t>
            </a:r>
          </a:p>
          <a:p>
            <a:pPr algn="l" rtl="0">
              <a:lnSpc>
                <a:spcPct val="150000"/>
              </a:lnSpc>
            </a:pPr>
            <a:r>
              <a:rPr lang="en-US" sz="2000" dirty="0" smtClean="0"/>
              <a:t>The  leverage is endogenously determined in equilibrium. Although many potential contracts are priced in equilibrium, the only contract actively traded is the max min contract, which corresponds to a value-at-risk-equals- zero rule. Hence there is no actual default in equilibrium. </a:t>
            </a:r>
          </a:p>
        </p:txBody>
      </p:sp>
      <p:sp>
        <p:nvSpPr>
          <p:cNvPr id="4" name="Slide Number Placeholder 3"/>
          <p:cNvSpPr>
            <a:spLocks noGrp="1"/>
          </p:cNvSpPr>
          <p:nvPr>
            <p:ph type="sldNum" sz="quarter" idx="12"/>
          </p:nvPr>
        </p:nvSpPr>
        <p:spPr/>
        <p:txBody>
          <a:bodyPr/>
          <a:lstStyle/>
          <a:p>
            <a:fld id="{A7282C99-D587-43A9-92AC-BE5A6699AC6A}" type="slidenum">
              <a:rPr lang="he-IL" smtClean="0"/>
              <a:pPr/>
              <a:t>146</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Autofit/>
          </a:bodyPr>
          <a:lstStyle/>
          <a:p>
            <a:r>
              <a:rPr lang="en-US" sz="4000" dirty="0" smtClean="0"/>
              <a:t>Bubbles and Crises</a:t>
            </a:r>
            <a:r>
              <a:rPr lang="he-IL" sz="4000" dirty="0" smtClean="0"/>
              <a:t/>
            </a:r>
            <a:br>
              <a:rPr lang="he-IL" sz="4000" dirty="0" smtClean="0"/>
            </a:br>
            <a:r>
              <a:rPr lang="en-US" sz="2800" dirty="0" smtClean="0"/>
              <a:t> Heterogeneous Beliefs</a:t>
            </a:r>
            <a:endParaRPr lang="en-US" sz="3200" dirty="0"/>
          </a:p>
        </p:txBody>
      </p:sp>
      <p:sp>
        <p:nvSpPr>
          <p:cNvPr id="1607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6077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6077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As in the preceding financial regimes, there will be a marginal buyer,       , who is indifferent between buying or selling Y. All the optimistic investors will buy all they can afford of the risky good,  Y,  by selling both their endowment of cash,  X,  and borrow by using Y as a collateral.</a:t>
            </a:r>
          </a:p>
          <a:p>
            <a:pPr algn="l" rtl="0">
              <a:lnSpc>
                <a:spcPct val="150000"/>
              </a:lnSpc>
            </a:pPr>
            <a:r>
              <a:rPr lang="en-US" sz="2000" dirty="0" smtClean="0"/>
              <a:t>In the no-leverage   economy the marginal investor is higher on the continuum than in the  leverage economy:              .   </a:t>
            </a:r>
          </a:p>
          <a:p>
            <a:pPr algn="l" rtl="0">
              <a:lnSpc>
                <a:spcPct val="150000"/>
              </a:lnSpc>
            </a:pPr>
            <a:r>
              <a:rPr lang="en-US" sz="2000" dirty="0" smtClean="0"/>
              <a:t>This implies that price of the risky asset is increasing in the amount of leverage.</a:t>
            </a:r>
          </a:p>
          <a:p>
            <a:pPr algn="l" rtl="0">
              <a:lnSpc>
                <a:spcPct val="150000"/>
              </a:lnSpc>
            </a:pPr>
            <a:endParaRPr lang="en-US" sz="2000" dirty="0" smtClean="0"/>
          </a:p>
        </p:txBody>
      </p:sp>
      <p:sp>
        <p:nvSpPr>
          <p:cNvPr id="4" name="Slide Number Placeholder 3"/>
          <p:cNvSpPr>
            <a:spLocks noGrp="1"/>
          </p:cNvSpPr>
          <p:nvPr>
            <p:ph type="sldNum" sz="quarter" idx="12"/>
          </p:nvPr>
        </p:nvSpPr>
        <p:spPr/>
        <p:txBody>
          <a:bodyPr/>
          <a:lstStyle/>
          <a:p>
            <a:fld id="{A7282C99-D587-43A9-92AC-BE5A6699AC6A}" type="slidenum">
              <a:rPr lang="he-IL" smtClean="0"/>
              <a:pPr/>
              <a:t>147</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Autofit/>
          </a:bodyPr>
          <a:lstStyle/>
          <a:p>
            <a:r>
              <a:rPr lang="en-US" sz="4000" dirty="0" smtClean="0"/>
              <a:t>Bubbles and Crises</a:t>
            </a:r>
            <a:r>
              <a:rPr lang="he-IL" sz="4000" dirty="0" smtClean="0"/>
              <a:t/>
            </a:r>
            <a:br>
              <a:rPr lang="he-IL" sz="4000" dirty="0" smtClean="0"/>
            </a:br>
            <a:r>
              <a:rPr lang="en-US" sz="2800" dirty="0" smtClean="0"/>
              <a:t> Heterogeneous Beliefs</a:t>
            </a:r>
            <a:endParaRPr lang="en-US" sz="3200" dirty="0"/>
          </a:p>
        </p:txBody>
      </p:sp>
      <p:sp>
        <p:nvSpPr>
          <p:cNvPr id="1607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6077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6077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6998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graphicFrame>
        <p:nvGraphicFramePr>
          <p:cNvPr id="169985" name="Object 1"/>
          <p:cNvGraphicFramePr>
            <a:graphicFrameLocks noChangeAspect="1"/>
          </p:cNvGraphicFramePr>
          <p:nvPr/>
        </p:nvGraphicFramePr>
        <p:xfrm>
          <a:off x="1835696" y="1988840"/>
          <a:ext cx="337221" cy="404665"/>
        </p:xfrm>
        <a:graphic>
          <a:graphicData uri="http://schemas.openxmlformats.org/presentationml/2006/ole">
            <p:oleObj spid="_x0000_s169985" name="Equation" r:id="rId3" imgW="190500" imgH="228600" progId="Equation.3">
              <p:embed/>
            </p:oleObj>
          </a:graphicData>
        </a:graphic>
      </p:graphicFrame>
      <p:sp>
        <p:nvSpPr>
          <p:cNvPr id="16998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graphicFrame>
        <p:nvGraphicFramePr>
          <p:cNvPr id="169987" name="Object 3"/>
          <p:cNvGraphicFramePr>
            <a:graphicFrameLocks noChangeAspect="1"/>
          </p:cNvGraphicFramePr>
          <p:nvPr/>
        </p:nvGraphicFramePr>
        <p:xfrm>
          <a:off x="7092280" y="4437112"/>
          <a:ext cx="900100" cy="360040"/>
        </p:xfrm>
        <a:graphic>
          <a:graphicData uri="http://schemas.openxmlformats.org/presentationml/2006/ole">
            <p:oleObj spid="_x0000_s169987" name="Equation" r:id="rId4" imgW="571252" imgH="228501" progId="Equation.3">
              <p:embed/>
            </p:oleObj>
          </a:graphicData>
        </a:graphic>
      </p:graphicFrame>
    </p:spTree>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Excessive leverage, based on abundance of optimism, create a bubble increase in the price of the risky asset. </a:t>
            </a:r>
          </a:p>
          <a:p>
            <a:pPr algn="l" rtl="0">
              <a:lnSpc>
                <a:spcPct val="150000"/>
              </a:lnSpc>
            </a:pPr>
            <a:r>
              <a:rPr lang="en-US" sz="2000" dirty="0" smtClean="0"/>
              <a:t>Opening the market after the realization of bad outcome will mean that some of the optimists are losing their collateral and drop out of the market. </a:t>
            </a:r>
          </a:p>
          <a:p>
            <a:pPr algn="l" rtl="0">
              <a:lnSpc>
                <a:spcPct val="150000"/>
              </a:lnSpc>
            </a:pPr>
            <a:r>
              <a:rPr lang="en-US" sz="2000" dirty="0" smtClean="0"/>
              <a:t>As a result, The bubble though bursts if the economy realizes a bad outcome.</a:t>
            </a:r>
          </a:p>
        </p:txBody>
      </p:sp>
      <p:sp>
        <p:nvSpPr>
          <p:cNvPr id="4" name="Slide Number Placeholder 3"/>
          <p:cNvSpPr>
            <a:spLocks noGrp="1"/>
          </p:cNvSpPr>
          <p:nvPr>
            <p:ph type="sldNum" sz="quarter" idx="12"/>
          </p:nvPr>
        </p:nvSpPr>
        <p:spPr/>
        <p:txBody>
          <a:bodyPr/>
          <a:lstStyle/>
          <a:p>
            <a:fld id="{A7282C99-D587-43A9-92AC-BE5A6699AC6A}" type="slidenum">
              <a:rPr lang="he-IL" smtClean="0"/>
              <a:pPr/>
              <a:t>148</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Autofit/>
          </a:bodyPr>
          <a:lstStyle/>
          <a:p>
            <a:r>
              <a:rPr lang="en-US" sz="4000" dirty="0" smtClean="0"/>
              <a:t>Bubbles and Crises</a:t>
            </a:r>
            <a:r>
              <a:rPr lang="he-IL" sz="4000" dirty="0" smtClean="0"/>
              <a:t/>
            </a:r>
            <a:br>
              <a:rPr lang="he-IL" sz="4000" dirty="0" smtClean="0"/>
            </a:br>
            <a:r>
              <a:rPr lang="en-US" sz="2800" dirty="0" smtClean="0"/>
              <a:t> Heterogeneous Beliefs</a:t>
            </a:r>
            <a:endParaRPr lang="en-US" sz="3200" dirty="0"/>
          </a:p>
        </p:txBody>
      </p:sp>
      <p:sp>
        <p:nvSpPr>
          <p:cNvPr id="1607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6077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6077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8032" y="2051502"/>
            <a:ext cx="7772400" cy="1449506"/>
          </a:xfrm>
        </p:spPr>
        <p:txBody>
          <a:bodyPr>
            <a:normAutofit fontScale="90000"/>
          </a:bodyPr>
          <a:lstStyle/>
          <a:p>
            <a:pPr algn="ctr" rtl="0"/>
            <a:r>
              <a:rPr lang="en-US" sz="6000" dirty="0" smtClean="0"/>
              <a:t>Concluding Remarks</a:t>
            </a:r>
            <a:endParaRPr lang="he-IL" sz="6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l" rtl="0">
              <a:lnSpc>
                <a:spcPct val="150000"/>
              </a:lnSpc>
            </a:pPr>
            <a:r>
              <a:rPr lang="en-US" dirty="0" smtClean="0"/>
              <a:t>Assume that the economy has a banking sector with free entry, and that all banks have access to the same investment technology.</a:t>
            </a:r>
          </a:p>
          <a:p>
            <a:pPr algn="l" rtl="0">
              <a:lnSpc>
                <a:spcPct val="150000"/>
              </a:lnSpc>
            </a:pPr>
            <a:r>
              <a:rPr lang="en-US" dirty="0" smtClean="0"/>
              <a:t>Since banks make no profits due to perfect competition, they offer the same contract as the one that would be offered by a single bank that maximizes the welfare of agents</a:t>
            </a:r>
          </a:p>
        </p:txBody>
      </p:sp>
      <p:sp>
        <p:nvSpPr>
          <p:cNvPr id="3" name="Title 2"/>
          <p:cNvSpPr>
            <a:spLocks noGrp="1"/>
          </p:cNvSpPr>
          <p:nvPr>
            <p:ph type="title"/>
          </p:nvPr>
        </p:nvSpPr>
        <p:spPr/>
        <p:txBody>
          <a:bodyPr>
            <a:normAutofit/>
          </a:bodyPr>
          <a:lstStyle/>
          <a:p>
            <a:r>
              <a:rPr lang="en-US" dirty="0" smtClean="0"/>
              <a:t>Banking Crises</a:t>
            </a:r>
            <a:br>
              <a:rPr lang="en-US" dirty="0" smtClean="0"/>
            </a:br>
            <a:r>
              <a:rPr lang="en-US" sz="2800" dirty="0" smtClean="0"/>
              <a:t> Banks and Multiple </a:t>
            </a:r>
            <a:r>
              <a:rPr lang="en-US" sz="2800" dirty="0" err="1" smtClean="0"/>
              <a:t>Equilibria</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15</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In this survey, we reviewed the basic forces in the literature of financial crises, which are based on coordination failures, incentive problems, and asymmetric information. </a:t>
            </a:r>
          </a:p>
          <a:p>
            <a:pPr algn="l" rtl="0">
              <a:lnSpc>
                <a:spcPct val="150000"/>
              </a:lnSpc>
            </a:pPr>
            <a:r>
              <a:rPr lang="en-US" sz="2000" dirty="0" smtClean="0"/>
              <a:t>As we discussed in the introduction, each and every one of these forces was present in the financial turmoil of the last few years. </a:t>
            </a:r>
          </a:p>
          <a:p>
            <a:pPr algn="l" rtl="0">
              <a:lnSpc>
                <a:spcPct val="150000"/>
              </a:lnSpc>
            </a:pPr>
            <a:r>
              <a:rPr lang="en-US" sz="2000" dirty="0" smtClean="0"/>
              <a:t>Hence, when trying to explain recent events and come up with policy advice on how to prevent them, researchers should be aware of the full array of forces at play. </a:t>
            </a:r>
          </a:p>
        </p:txBody>
      </p:sp>
      <p:sp>
        <p:nvSpPr>
          <p:cNvPr id="4" name="Slide Number Placeholder 3"/>
          <p:cNvSpPr>
            <a:spLocks noGrp="1"/>
          </p:cNvSpPr>
          <p:nvPr>
            <p:ph type="sldNum" sz="quarter" idx="12"/>
          </p:nvPr>
        </p:nvSpPr>
        <p:spPr/>
        <p:txBody>
          <a:bodyPr/>
          <a:lstStyle/>
          <a:p>
            <a:fld id="{A7282C99-D587-43A9-92AC-BE5A6699AC6A}" type="slidenum">
              <a:rPr lang="he-IL" smtClean="0"/>
              <a:pPr/>
              <a:t>150</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Autofit/>
          </a:bodyPr>
          <a:lstStyle/>
          <a:p>
            <a:r>
              <a:rPr lang="en-US" sz="4000" dirty="0" smtClean="0"/>
              <a:t>Concluding Remarks</a:t>
            </a:r>
            <a:endParaRPr lang="en-US" sz="3200" dirty="0"/>
          </a:p>
        </p:txBody>
      </p:sp>
      <p:sp>
        <p:nvSpPr>
          <p:cNvPr id="1607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6077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6077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We hope that our survey makes a contribution by reviewing these forces and explaining them in an intuitive, yet analytical, level.</a:t>
            </a:r>
          </a:p>
          <a:p>
            <a:pPr algn="l" rtl="0">
              <a:lnSpc>
                <a:spcPct val="150000"/>
              </a:lnSpc>
            </a:pPr>
            <a:r>
              <a:rPr lang="en-US" sz="2000" dirty="0" smtClean="0"/>
              <a:t>As the reader can observe, while there are many models discussing different forces, integrative models that combine the various forces together are lacking. </a:t>
            </a:r>
          </a:p>
          <a:p>
            <a:pPr algn="l" rtl="0">
              <a:lnSpc>
                <a:spcPct val="150000"/>
              </a:lnSpc>
            </a:pPr>
            <a:endParaRPr lang="en-US" sz="2000" dirty="0" smtClean="0"/>
          </a:p>
        </p:txBody>
      </p:sp>
      <p:sp>
        <p:nvSpPr>
          <p:cNvPr id="4" name="Slide Number Placeholder 3"/>
          <p:cNvSpPr>
            <a:spLocks noGrp="1"/>
          </p:cNvSpPr>
          <p:nvPr>
            <p:ph type="sldNum" sz="quarter" idx="12"/>
          </p:nvPr>
        </p:nvSpPr>
        <p:spPr/>
        <p:txBody>
          <a:bodyPr/>
          <a:lstStyle/>
          <a:p>
            <a:fld id="{A7282C99-D587-43A9-92AC-BE5A6699AC6A}" type="slidenum">
              <a:rPr lang="he-IL" smtClean="0"/>
              <a:pPr/>
              <a:t>151</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Autofit/>
          </a:bodyPr>
          <a:lstStyle/>
          <a:p>
            <a:r>
              <a:rPr lang="en-US" sz="4000" dirty="0" smtClean="0"/>
              <a:t>Concluding Remarks</a:t>
            </a:r>
            <a:endParaRPr lang="en-US" sz="3200" dirty="0"/>
          </a:p>
        </p:txBody>
      </p:sp>
      <p:sp>
        <p:nvSpPr>
          <p:cNvPr id="1607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6077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6077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This remains a major challenge to researchers going forward, since only with an integrative model, one can understand the relative contribution of different forces and the interaction between them, and this is crucial for empirical work and for the design of policy.</a:t>
            </a:r>
          </a:p>
        </p:txBody>
      </p:sp>
      <p:sp>
        <p:nvSpPr>
          <p:cNvPr id="4" name="Slide Number Placeholder 3"/>
          <p:cNvSpPr>
            <a:spLocks noGrp="1"/>
          </p:cNvSpPr>
          <p:nvPr>
            <p:ph type="sldNum" sz="quarter" idx="12"/>
          </p:nvPr>
        </p:nvSpPr>
        <p:spPr/>
        <p:txBody>
          <a:bodyPr/>
          <a:lstStyle/>
          <a:p>
            <a:fld id="{A7282C99-D587-43A9-92AC-BE5A6699AC6A}" type="slidenum">
              <a:rPr lang="he-IL" smtClean="0"/>
              <a:pPr/>
              <a:t>152</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Autofit/>
          </a:bodyPr>
          <a:lstStyle/>
          <a:p>
            <a:r>
              <a:rPr lang="en-US" sz="4000" dirty="0" smtClean="0"/>
              <a:t>Concluding Remarks</a:t>
            </a:r>
            <a:endParaRPr lang="en-US" sz="3200" dirty="0"/>
          </a:p>
        </p:txBody>
      </p:sp>
      <p:sp>
        <p:nvSpPr>
          <p:cNvPr id="1607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6077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6077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8032" y="2051502"/>
            <a:ext cx="7772400" cy="1449506"/>
          </a:xfrm>
        </p:spPr>
        <p:txBody>
          <a:bodyPr>
            <a:normAutofit/>
          </a:bodyPr>
          <a:lstStyle/>
          <a:p>
            <a:pPr algn="ctr" rtl="0"/>
            <a:r>
              <a:rPr lang="en-US" sz="6000" dirty="0" smtClean="0"/>
              <a:t>Thank you</a:t>
            </a:r>
            <a:endParaRPr lang="he-IL" sz="6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l" rtl="0">
              <a:lnSpc>
                <a:spcPct val="150000"/>
              </a:lnSpc>
            </a:pPr>
            <a:r>
              <a:rPr lang="en-US" dirty="0" smtClean="0"/>
              <a:t>Suppose the bank sets the payoff to early withdrawal r</a:t>
            </a:r>
            <a:r>
              <a:rPr lang="en-US" baseline="-25000" dirty="0" smtClean="0"/>
              <a:t>1</a:t>
            </a:r>
            <a:r>
              <a:rPr lang="en-US" dirty="0" smtClean="0"/>
              <a:t> at the first-best level of consumption </a:t>
            </a:r>
          </a:p>
          <a:p>
            <a:pPr algn="l" rtl="0">
              <a:lnSpc>
                <a:spcPct val="150000"/>
              </a:lnSpc>
            </a:pPr>
            <a:r>
              <a:rPr lang="en-US" dirty="0" smtClean="0"/>
              <a:t>If only impatient agents demand early withdrawal, the expected utility of patient agents is </a:t>
            </a:r>
          </a:p>
        </p:txBody>
      </p:sp>
      <p:sp>
        <p:nvSpPr>
          <p:cNvPr id="3" name="Title 2"/>
          <p:cNvSpPr>
            <a:spLocks noGrp="1"/>
          </p:cNvSpPr>
          <p:nvPr>
            <p:ph type="title"/>
          </p:nvPr>
        </p:nvSpPr>
        <p:spPr/>
        <p:txBody>
          <a:bodyPr>
            <a:normAutofit/>
          </a:bodyPr>
          <a:lstStyle/>
          <a:p>
            <a:r>
              <a:rPr lang="en-US" dirty="0" smtClean="0"/>
              <a:t>Banking Crises</a:t>
            </a:r>
            <a:br>
              <a:rPr lang="en-US" dirty="0" smtClean="0"/>
            </a:br>
            <a:r>
              <a:rPr lang="en-US" sz="2800" dirty="0" smtClean="0"/>
              <a:t> Banks and Multiple </a:t>
            </a:r>
            <a:r>
              <a:rPr lang="en-US" sz="2800" dirty="0" err="1" smtClean="0"/>
              <a:t>Equilibria</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16</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pic>
        <p:nvPicPr>
          <p:cNvPr id="29698" name="Picture 2"/>
          <p:cNvPicPr>
            <a:picLocks noChangeAspect="1" noChangeArrowheads="1"/>
          </p:cNvPicPr>
          <p:nvPr/>
        </p:nvPicPr>
        <p:blipFill>
          <a:blip r:embed="rId2" cstate="print"/>
          <a:srcRect/>
          <a:stretch>
            <a:fillRect/>
          </a:stretch>
        </p:blipFill>
        <p:spPr bwMode="auto">
          <a:xfrm>
            <a:off x="3179710" y="2786058"/>
            <a:ext cx="535034" cy="500066"/>
          </a:xfrm>
          <a:prstGeom prst="rect">
            <a:avLst/>
          </a:prstGeom>
          <a:noFill/>
          <a:ln w="9525">
            <a:noFill/>
            <a:miter lim="800000"/>
            <a:headEnd/>
            <a:tailEnd/>
          </a:ln>
          <a:effectLst/>
        </p:spPr>
      </p:pic>
      <p:pic>
        <p:nvPicPr>
          <p:cNvPr id="29699" name="Picture 3"/>
          <p:cNvPicPr>
            <a:picLocks noChangeAspect="1" noChangeArrowheads="1"/>
          </p:cNvPicPr>
          <p:nvPr/>
        </p:nvPicPr>
        <p:blipFill>
          <a:blip r:embed="rId3" cstate="print"/>
          <a:srcRect/>
          <a:stretch>
            <a:fillRect/>
          </a:stretch>
        </p:blipFill>
        <p:spPr bwMode="auto">
          <a:xfrm>
            <a:off x="2643175" y="4714884"/>
            <a:ext cx="3000396" cy="62476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A7282C99-D587-43A9-92AC-BE5A6699AC6A}" type="slidenum">
              <a:rPr lang="he-IL" smtClean="0"/>
              <a:pPr/>
              <a:t>17</a:t>
            </a:fld>
            <a:endParaRPr lang="he-IL"/>
          </a:p>
        </p:txBody>
      </p:sp>
      <p:sp>
        <p:nvSpPr>
          <p:cNvPr id="4" name="Title 3"/>
          <p:cNvSpPr>
            <a:spLocks noGrp="1"/>
          </p:cNvSpPr>
          <p:nvPr>
            <p:ph type="title"/>
          </p:nvPr>
        </p:nvSpPr>
        <p:spPr/>
        <p:txBody>
          <a:bodyPr>
            <a:normAutofit fontScale="90000"/>
          </a:bodyPr>
          <a:lstStyle/>
          <a:p>
            <a:r>
              <a:rPr lang="en-US" dirty="0" smtClean="0"/>
              <a:t>Diagrammatical presentation of </a:t>
            </a:r>
            <a:r>
              <a:rPr lang="en-US" dirty="0" err="1" smtClean="0"/>
              <a:t>equilibria</a:t>
            </a:r>
            <a:r>
              <a:rPr lang="en-US" dirty="0" smtClean="0"/>
              <a:t> with a certain return R</a:t>
            </a:r>
            <a:endParaRPr lang="he-IL" dirty="0"/>
          </a:p>
        </p:txBody>
      </p:sp>
      <p:cxnSp>
        <p:nvCxnSpPr>
          <p:cNvPr id="6" name="Straight Arrow Connector 5"/>
          <p:cNvCxnSpPr/>
          <p:nvPr/>
        </p:nvCxnSpPr>
        <p:spPr>
          <a:xfrm flipV="1">
            <a:off x="1475656" y="5373216"/>
            <a:ext cx="4032448"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5400000" flipH="1" flipV="1">
            <a:off x="-144524" y="3753036"/>
            <a:ext cx="3312368"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aphicFrame>
        <p:nvGraphicFramePr>
          <p:cNvPr id="9" name="Content Placeholder 8"/>
          <p:cNvGraphicFramePr>
            <a:graphicFrameLocks noChangeAspect="1"/>
          </p:cNvGraphicFramePr>
          <p:nvPr>
            <p:ph idx="1"/>
          </p:nvPr>
        </p:nvGraphicFramePr>
        <p:xfrm>
          <a:off x="683568" y="1988840"/>
          <a:ext cx="499390" cy="332804"/>
        </p:xfrm>
        <a:graphic>
          <a:graphicData uri="http://schemas.openxmlformats.org/presentationml/2006/ole">
            <p:oleObj spid="_x0000_s393218" name="Формула" r:id="rId3" imgW="304560" imgH="203040" progId="Equation.3">
              <p:embed/>
            </p:oleObj>
          </a:graphicData>
        </a:graphic>
      </p:graphicFrame>
      <p:graphicFrame>
        <p:nvGraphicFramePr>
          <p:cNvPr id="10" name="Object 9"/>
          <p:cNvGraphicFramePr>
            <a:graphicFrameLocks noChangeAspect="1"/>
          </p:cNvGraphicFramePr>
          <p:nvPr/>
        </p:nvGraphicFramePr>
        <p:xfrm>
          <a:off x="5364088" y="5518124"/>
          <a:ext cx="360040" cy="274316"/>
        </p:xfrm>
        <a:graphic>
          <a:graphicData uri="http://schemas.openxmlformats.org/presentationml/2006/ole">
            <p:oleObj spid="_x0000_s393219" name="Формула" r:id="rId4" imgW="266400" imgH="203040" progId="Equation.3">
              <p:embed/>
            </p:oleObj>
          </a:graphicData>
        </a:graphic>
      </p:graphicFrame>
      <p:graphicFrame>
        <p:nvGraphicFramePr>
          <p:cNvPr id="11" name="Object 10"/>
          <p:cNvGraphicFramePr>
            <a:graphicFrameLocks noChangeAspect="1"/>
          </p:cNvGraphicFramePr>
          <p:nvPr/>
        </p:nvGraphicFramePr>
        <p:xfrm>
          <a:off x="2854325" y="5516563"/>
          <a:ext cx="1052513" cy="354012"/>
        </p:xfrm>
        <a:graphic>
          <a:graphicData uri="http://schemas.openxmlformats.org/presentationml/2006/ole">
            <p:oleObj spid="_x0000_s393220" name="Формула" r:id="rId5" imgW="647640" imgH="215640" progId="Equation.3">
              <p:embed/>
            </p:oleObj>
          </a:graphicData>
        </a:graphic>
      </p:graphicFrame>
      <p:graphicFrame>
        <p:nvGraphicFramePr>
          <p:cNvPr id="12" name="Object 11"/>
          <p:cNvGraphicFramePr>
            <a:graphicFrameLocks noChangeAspect="1"/>
          </p:cNvGraphicFramePr>
          <p:nvPr/>
        </p:nvGraphicFramePr>
        <p:xfrm>
          <a:off x="3203848" y="4005064"/>
          <a:ext cx="5432425" cy="377825"/>
        </p:xfrm>
        <a:graphic>
          <a:graphicData uri="http://schemas.openxmlformats.org/presentationml/2006/ole">
            <p:oleObj spid="_x0000_s393221" name="Формула" r:id="rId6" imgW="3403440" imgH="241200" progId="Equation.3">
              <p:embed/>
            </p:oleObj>
          </a:graphicData>
        </a:graphic>
      </p:graphicFrame>
      <p:graphicFrame>
        <p:nvGraphicFramePr>
          <p:cNvPr id="13" name="Object 12"/>
          <p:cNvGraphicFramePr>
            <a:graphicFrameLocks noChangeAspect="1"/>
          </p:cNvGraphicFramePr>
          <p:nvPr/>
        </p:nvGraphicFramePr>
        <p:xfrm>
          <a:off x="4067944" y="2636912"/>
          <a:ext cx="1066800" cy="393700"/>
        </p:xfrm>
        <a:graphic>
          <a:graphicData uri="http://schemas.openxmlformats.org/presentationml/2006/ole">
            <p:oleObj spid="_x0000_s393222" name="Формула" r:id="rId7" imgW="1066680" imgH="393480" progId="Equation.3">
              <p:embed/>
            </p:oleObj>
          </a:graphicData>
        </a:graphic>
      </p:graphicFrame>
      <p:cxnSp>
        <p:nvCxnSpPr>
          <p:cNvPr id="15" name="Straight Connector 14"/>
          <p:cNvCxnSpPr/>
          <p:nvPr/>
        </p:nvCxnSpPr>
        <p:spPr>
          <a:xfrm>
            <a:off x="1547664" y="2492896"/>
            <a:ext cx="3240360" cy="108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a:off x="4247964" y="3176972"/>
            <a:ext cx="21602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Freeform 17"/>
          <p:cNvSpPr/>
          <p:nvPr/>
        </p:nvSpPr>
        <p:spPr>
          <a:xfrm>
            <a:off x="2281473" y="1774479"/>
            <a:ext cx="1711105" cy="1837854"/>
          </a:xfrm>
          <a:custGeom>
            <a:avLst/>
            <a:gdLst>
              <a:gd name="connsiteX0" fmla="*/ 0 w 1711105"/>
              <a:gd name="connsiteY0" fmla="*/ 0 h 1837854"/>
              <a:gd name="connsiteX1" fmla="*/ 18107 w 1711105"/>
              <a:gd name="connsiteY1" fmla="*/ 190123 h 1837854"/>
              <a:gd name="connsiteX2" fmla="*/ 36214 w 1711105"/>
              <a:gd name="connsiteY2" fmla="*/ 280658 h 1837854"/>
              <a:gd name="connsiteX3" fmla="*/ 45268 w 1711105"/>
              <a:gd name="connsiteY3" fmla="*/ 316871 h 1837854"/>
              <a:gd name="connsiteX4" fmla="*/ 63375 w 1711105"/>
              <a:gd name="connsiteY4" fmla="*/ 389299 h 1837854"/>
              <a:gd name="connsiteX5" fmla="*/ 108642 w 1711105"/>
              <a:gd name="connsiteY5" fmla="*/ 452673 h 1837854"/>
              <a:gd name="connsiteX6" fmla="*/ 153909 w 1711105"/>
              <a:gd name="connsiteY6" fmla="*/ 534155 h 1837854"/>
              <a:gd name="connsiteX7" fmla="*/ 190123 w 1711105"/>
              <a:gd name="connsiteY7" fmla="*/ 624689 h 1837854"/>
              <a:gd name="connsiteX8" fmla="*/ 199177 w 1711105"/>
              <a:gd name="connsiteY8" fmla="*/ 651850 h 1837854"/>
              <a:gd name="connsiteX9" fmla="*/ 226337 w 1711105"/>
              <a:gd name="connsiteY9" fmla="*/ 669957 h 1837854"/>
              <a:gd name="connsiteX10" fmla="*/ 235390 w 1711105"/>
              <a:gd name="connsiteY10" fmla="*/ 697117 h 1837854"/>
              <a:gd name="connsiteX11" fmla="*/ 280658 w 1711105"/>
              <a:gd name="connsiteY11" fmla="*/ 760491 h 1837854"/>
              <a:gd name="connsiteX12" fmla="*/ 307818 w 1711105"/>
              <a:gd name="connsiteY12" fmla="*/ 823866 h 1837854"/>
              <a:gd name="connsiteX13" fmla="*/ 316872 w 1711105"/>
              <a:gd name="connsiteY13" fmla="*/ 851026 h 1837854"/>
              <a:gd name="connsiteX14" fmla="*/ 353085 w 1711105"/>
              <a:gd name="connsiteY14" fmla="*/ 914400 h 1837854"/>
              <a:gd name="connsiteX15" fmla="*/ 407406 w 1711105"/>
              <a:gd name="connsiteY15" fmla="*/ 968721 h 1837854"/>
              <a:gd name="connsiteX16" fmla="*/ 425513 w 1711105"/>
              <a:gd name="connsiteY16" fmla="*/ 995881 h 1837854"/>
              <a:gd name="connsiteX17" fmla="*/ 470780 w 1711105"/>
              <a:gd name="connsiteY17" fmla="*/ 1059256 h 1837854"/>
              <a:gd name="connsiteX18" fmla="*/ 497941 w 1711105"/>
              <a:gd name="connsiteY18" fmla="*/ 1104523 h 1837854"/>
              <a:gd name="connsiteX19" fmla="*/ 534155 w 1711105"/>
              <a:gd name="connsiteY19" fmla="*/ 1140737 h 1837854"/>
              <a:gd name="connsiteX20" fmla="*/ 588476 w 1711105"/>
              <a:gd name="connsiteY20" fmla="*/ 1186004 h 1837854"/>
              <a:gd name="connsiteX21" fmla="*/ 624689 w 1711105"/>
              <a:gd name="connsiteY21" fmla="*/ 1240325 h 1837854"/>
              <a:gd name="connsiteX22" fmla="*/ 642796 w 1711105"/>
              <a:gd name="connsiteY22" fmla="*/ 1267485 h 1837854"/>
              <a:gd name="connsiteX23" fmla="*/ 715224 w 1711105"/>
              <a:gd name="connsiteY23" fmla="*/ 1330860 h 1837854"/>
              <a:gd name="connsiteX24" fmla="*/ 742384 w 1711105"/>
              <a:gd name="connsiteY24" fmla="*/ 1348967 h 1837854"/>
              <a:gd name="connsiteX25" fmla="*/ 796705 w 1711105"/>
              <a:gd name="connsiteY25" fmla="*/ 1394234 h 1837854"/>
              <a:gd name="connsiteX26" fmla="*/ 823866 w 1711105"/>
              <a:gd name="connsiteY26" fmla="*/ 1448555 h 1837854"/>
              <a:gd name="connsiteX27" fmla="*/ 860079 w 1711105"/>
              <a:gd name="connsiteY27" fmla="*/ 1466662 h 1837854"/>
              <a:gd name="connsiteX28" fmla="*/ 887240 w 1711105"/>
              <a:gd name="connsiteY28" fmla="*/ 1484769 h 1837854"/>
              <a:gd name="connsiteX29" fmla="*/ 950614 w 1711105"/>
              <a:gd name="connsiteY29" fmla="*/ 1520982 h 1837854"/>
              <a:gd name="connsiteX30" fmla="*/ 968721 w 1711105"/>
              <a:gd name="connsiteY30" fmla="*/ 1548143 h 1837854"/>
              <a:gd name="connsiteX31" fmla="*/ 1023042 w 1711105"/>
              <a:gd name="connsiteY31" fmla="*/ 1575303 h 1837854"/>
              <a:gd name="connsiteX32" fmla="*/ 1077363 w 1711105"/>
              <a:gd name="connsiteY32" fmla="*/ 1602464 h 1837854"/>
              <a:gd name="connsiteX33" fmla="*/ 1104523 w 1711105"/>
              <a:gd name="connsiteY33" fmla="*/ 1620571 h 1837854"/>
              <a:gd name="connsiteX34" fmla="*/ 1158844 w 1711105"/>
              <a:gd name="connsiteY34" fmla="*/ 1638677 h 1837854"/>
              <a:gd name="connsiteX35" fmla="*/ 1186004 w 1711105"/>
              <a:gd name="connsiteY35" fmla="*/ 1647731 h 1837854"/>
              <a:gd name="connsiteX36" fmla="*/ 1213165 w 1711105"/>
              <a:gd name="connsiteY36" fmla="*/ 1656784 h 1837854"/>
              <a:gd name="connsiteX37" fmla="*/ 1285592 w 1711105"/>
              <a:gd name="connsiteY37" fmla="*/ 1683945 h 1837854"/>
              <a:gd name="connsiteX38" fmla="*/ 1339913 w 1711105"/>
              <a:gd name="connsiteY38" fmla="*/ 1720159 h 1837854"/>
              <a:gd name="connsiteX39" fmla="*/ 1367074 w 1711105"/>
              <a:gd name="connsiteY39" fmla="*/ 1738266 h 1837854"/>
              <a:gd name="connsiteX40" fmla="*/ 1394234 w 1711105"/>
              <a:gd name="connsiteY40" fmla="*/ 1747319 h 1837854"/>
              <a:gd name="connsiteX41" fmla="*/ 1430448 w 1711105"/>
              <a:gd name="connsiteY41" fmla="*/ 1756372 h 1837854"/>
              <a:gd name="connsiteX42" fmla="*/ 1484769 w 1711105"/>
              <a:gd name="connsiteY42" fmla="*/ 1774479 h 1837854"/>
              <a:gd name="connsiteX43" fmla="*/ 1566250 w 1711105"/>
              <a:gd name="connsiteY43" fmla="*/ 1810693 h 1837854"/>
              <a:gd name="connsiteX44" fmla="*/ 1620571 w 1711105"/>
              <a:gd name="connsiteY44" fmla="*/ 1828800 h 1837854"/>
              <a:gd name="connsiteX45" fmla="*/ 1711105 w 1711105"/>
              <a:gd name="connsiteY45" fmla="*/ 1837854 h 1837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1711105" h="1837854">
                <a:moveTo>
                  <a:pt x="0" y="0"/>
                </a:moveTo>
                <a:cubicBezTo>
                  <a:pt x="6036" y="63374"/>
                  <a:pt x="2666" y="128363"/>
                  <a:pt x="18107" y="190123"/>
                </a:cubicBezTo>
                <a:cubicBezTo>
                  <a:pt x="39138" y="274242"/>
                  <a:pt x="14015" y="169662"/>
                  <a:pt x="36214" y="280658"/>
                </a:cubicBezTo>
                <a:cubicBezTo>
                  <a:pt x="38654" y="292859"/>
                  <a:pt x="42569" y="304725"/>
                  <a:pt x="45268" y="316871"/>
                </a:cubicBezTo>
                <a:cubicBezTo>
                  <a:pt x="47979" y="329070"/>
                  <a:pt x="54548" y="373852"/>
                  <a:pt x="63375" y="389299"/>
                </a:cubicBezTo>
                <a:cubicBezTo>
                  <a:pt x="79768" y="417987"/>
                  <a:pt x="94637" y="424663"/>
                  <a:pt x="108642" y="452673"/>
                </a:cubicBezTo>
                <a:cubicBezTo>
                  <a:pt x="150138" y="535664"/>
                  <a:pt x="100486" y="462922"/>
                  <a:pt x="153909" y="534155"/>
                </a:cubicBezTo>
                <a:cubicBezTo>
                  <a:pt x="195122" y="657792"/>
                  <a:pt x="150159" y="531442"/>
                  <a:pt x="190123" y="624689"/>
                </a:cubicBezTo>
                <a:cubicBezTo>
                  <a:pt x="193882" y="633461"/>
                  <a:pt x="193215" y="644398"/>
                  <a:pt x="199177" y="651850"/>
                </a:cubicBezTo>
                <a:cubicBezTo>
                  <a:pt x="205974" y="660347"/>
                  <a:pt x="217284" y="663921"/>
                  <a:pt x="226337" y="669957"/>
                </a:cubicBezTo>
                <a:cubicBezTo>
                  <a:pt x="229355" y="679010"/>
                  <a:pt x="231122" y="688581"/>
                  <a:pt x="235390" y="697117"/>
                </a:cubicBezTo>
                <a:cubicBezTo>
                  <a:pt x="242009" y="710355"/>
                  <a:pt x="274507" y="752290"/>
                  <a:pt x="280658" y="760491"/>
                </a:cubicBezTo>
                <a:cubicBezTo>
                  <a:pt x="299498" y="835854"/>
                  <a:pt x="276558" y="761348"/>
                  <a:pt x="307818" y="823866"/>
                </a:cubicBezTo>
                <a:cubicBezTo>
                  <a:pt x="312086" y="832402"/>
                  <a:pt x="313113" y="842254"/>
                  <a:pt x="316872" y="851026"/>
                </a:cubicBezTo>
                <a:cubicBezTo>
                  <a:pt x="323658" y="866859"/>
                  <a:pt x="340541" y="900289"/>
                  <a:pt x="353085" y="914400"/>
                </a:cubicBezTo>
                <a:cubicBezTo>
                  <a:pt x="370098" y="933539"/>
                  <a:pt x="393202" y="947415"/>
                  <a:pt x="407406" y="968721"/>
                </a:cubicBezTo>
                <a:cubicBezTo>
                  <a:pt x="413442" y="977774"/>
                  <a:pt x="419189" y="987027"/>
                  <a:pt x="425513" y="995881"/>
                </a:cubicBezTo>
                <a:cubicBezTo>
                  <a:pt x="452093" y="1033092"/>
                  <a:pt x="449431" y="1025097"/>
                  <a:pt x="470780" y="1059256"/>
                </a:cubicBezTo>
                <a:cubicBezTo>
                  <a:pt x="480106" y="1074178"/>
                  <a:pt x="487138" y="1090633"/>
                  <a:pt x="497941" y="1104523"/>
                </a:cubicBezTo>
                <a:cubicBezTo>
                  <a:pt x="508422" y="1117998"/>
                  <a:pt x="521193" y="1129627"/>
                  <a:pt x="534155" y="1140737"/>
                </a:cubicBezTo>
                <a:cubicBezTo>
                  <a:pt x="569024" y="1170625"/>
                  <a:pt x="557086" y="1145645"/>
                  <a:pt x="588476" y="1186004"/>
                </a:cubicBezTo>
                <a:cubicBezTo>
                  <a:pt x="601836" y="1203182"/>
                  <a:pt x="612618" y="1222218"/>
                  <a:pt x="624689" y="1240325"/>
                </a:cubicBezTo>
                <a:cubicBezTo>
                  <a:pt x="630725" y="1249378"/>
                  <a:pt x="634091" y="1260956"/>
                  <a:pt x="642796" y="1267485"/>
                </a:cubicBezTo>
                <a:cubicBezTo>
                  <a:pt x="747921" y="1346331"/>
                  <a:pt x="605827" y="1237091"/>
                  <a:pt x="715224" y="1330860"/>
                </a:cubicBezTo>
                <a:cubicBezTo>
                  <a:pt x="723485" y="1337941"/>
                  <a:pt x="734025" y="1342001"/>
                  <a:pt x="742384" y="1348967"/>
                </a:cubicBezTo>
                <a:cubicBezTo>
                  <a:pt x="812093" y="1407057"/>
                  <a:pt x="729272" y="1349278"/>
                  <a:pt x="796705" y="1394234"/>
                </a:cubicBezTo>
                <a:cubicBezTo>
                  <a:pt x="802885" y="1412771"/>
                  <a:pt x="807667" y="1435055"/>
                  <a:pt x="823866" y="1448555"/>
                </a:cubicBezTo>
                <a:cubicBezTo>
                  <a:pt x="834234" y="1457195"/>
                  <a:pt x="848361" y="1459966"/>
                  <a:pt x="860079" y="1466662"/>
                </a:cubicBezTo>
                <a:cubicBezTo>
                  <a:pt x="869526" y="1472061"/>
                  <a:pt x="878386" y="1478445"/>
                  <a:pt x="887240" y="1484769"/>
                </a:cubicBezTo>
                <a:cubicBezTo>
                  <a:pt x="935199" y="1519025"/>
                  <a:pt x="906539" y="1506291"/>
                  <a:pt x="950614" y="1520982"/>
                </a:cubicBezTo>
                <a:cubicBezTo>
                  <a:pt x="956650" y="1530036"/>
                  <a:pt x="961027" y="1540449"/>
                  <a:pt x="968721" y="1548143"/>
                </a:cubicBezTo>
                <a:cubicBezTo>
                  <a:pt x="986272" y="1565694"/>
                  <a:pt x="1000951" y="1567940"/>
                  <a:pt x="1023042" y="1575303"/>
                </a:cubicBezTo>
                <a:cubicBezTo>
                  <a:pt x="1100877" y="1627194"/>
                  <a:pt x="1002398" y="1564981"/>
                  <a:pt x="1077363" y="1602464"/>
                </a:cubicBezTo>
                <a:cubicBezTo>
                  <a:pt x="1087095" y="1607330"/>
                  <a:pt x="1094580" y="1616152"/>
                  <a:pt x="1104523" y="1620571"/>
                </a:cubicBezTo>
                <a:cubicBezTo>
                  <a:pt x="1121964" y="1628323"/>
                  <a:pt x="1140737" y="1632641"/>
                  <a:pt x="1158844" y="1638677"/>
                </a:cubicBezTo>
                <a:lnTo>
                  <a:pt x="1186004" y="1647731"/>
                </a:lnTo>
                <a:lnTo>
                  <a:pt x="1213165" y="1656784"/>
                </a:lnTo>
                <a:cubicBezTo>
                  <a:pt x="1300590" y="1715068"/>
                  <a:pt x="1162535" y="1628009"/>
                  <a:pt x="1285592" y="1683945"/>
                </a:cubicBezTo>
                <a:cubicBezTo>
                  <a:pt x="1305403" y="1692950"/>
                  <a:pt x="1321806" y="1708088"/>
                  <a:pt x="1339913" y="1720159"/>
                </a:cubicBezTo>
                <a:cubicBezTo>
                  <a:pt x="1348967" y="1726195"/>
                  <a:pt x="1356751" y="1734825"/>
                  <a:pt x="1367074" y="1738266"/>
                </a:cubicBezTo>
                <a:cubicBezTo>
                  <a:pt x="1376127" y="1741284"/>
                  <a:pt x="1385058" y="1744697"/>
                  <a:pt x="1394234" y="1747319"/>
                </a:cubicBezTo>
                <a:cubicBezTo>
                  <a:pt x="1406198" y="1750737"/>
                  <a:pt x="1418530" y="1752797"/>
                  <a:pt x="1430448" y="1756372"/>
                </a:cubicBezTo>
                <a:cubicBezTo>
                  <a:pt x="1448730" y="1761856"/>
                  <a:pt x="1484769" y="1774479"/>
                  <a:pt x="1484769" y="1774479"/>
                </a:cubicBezTo>
                <a:cubicBezTo>
                  <a:pt x="1527811" y="1803174"/>
                  <a:pt x="1501605" y="1789144"/>
                  <a:pt x="1566250" y="1810693"/>
                </a:cubicBezTo>
                <a:cubicBezTo>
                  <a:pt x="1566257" y="1810695"/>
                  <a:pt x="1620563" y="1828799"/>
                  <a:pt x="1620571" y="1828800"/>
                </a:cubicBezTo>
                <a:lnTo>
                  <a:pt x="1711105" y="1837854"/>
                </a:lnTo>
              </a:path>
            </a:pathLst>
          </a:cu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
        <p:nvSpPr>
          <p:cNvPr id="19" name="Freeform 18"/>
          <p:cNvSpPr/>
          <p:nvPr/>
        </p:nvSpPr>
        <p:spPr>
          <a:xfrm>
            <a:off x="1720158" y="2317687"/>
            <a:ext cx="2444436" cy="2229466"/>
          </a:xfrm>
          <a:custGeom>
            <a:avLst/>
            <a:gdLst>
              <a:gd name="connsiteX0" fmla="*/ 0 w 2444436"/>
              <a:gd name="connsiteY0" fmla="*/ 0 h 2229466"/>
              <a:gd name="connsiteX1" fmla="*/ 27161 w 2444436"/>
              <a:gd name="connsiteY1" fmla="*/ 63374 h 2229466"/>
              <a:gd name="connsiteX2" fmla="*/ 36214 w 2444436"/>
              <a:gd name="connsiteY2" fmla="*/ 108642 h 2229466"/>
              <a:gd name="connsiteX3" fmla="*/ 54321 w 2444436"/>
              <a:gd name="connsiteY3" fmla="*/ 162963 h 2229466"/>
              <a:gd name="connsiteX4" fmla="*/ 63375 w 2444436"/>
              <a:gd name="connsiteY4" fmla="*/ 217283 h 2229466"/>
              <a:gd name="connsiteX5" fmla="*/ 81482 w 2444436"/>
              <a:gd name="connsiteY5" fmla="*/ 271604 h 2229466"/>
              <a:gd name="connsiteX6" fmla="*/ 90535 w 2444436"/>
              <a:gd name="connsiteY6" fmla="*/ 298764 h 2229466"/>
              <a:gd name="connsiteX7" fmla="*/ 108642 w 2444436"/>
              <a:gd name="connsiteY7" fmla="*/ 362139 h 2229466"/>
              <a:gd name="connsiteX8" fmla="*/ 126749 w 2444436"/>
              <a:gd name="connsiteY8" fmla="*/ 398353 h 2229466"/>
              <a:gd name="connsiteX9" fmla="*/ 135802 w 2444436"/>
              <a:gd name="connsiteY9" fmla="*/ 425513 h 2229466"/>
              <a:gd name="connsiteX10" fmla="*/ 172016 w 2444436"/>
              <a:gd name="connsiteY10" fmla="*/ 497941 h 2229466"/>
              <a:gd name="connsiteX11" fmla="*/ 190123 w 2444436"/>
              <a:gd name="connsiteY11" fmla="*/ 534155 h 2229466"/>
              <a:gd name="connsiteX12" fmla="*/ 199177 w 2444436"/>
              <a:gd name="connsiteY12" fmla="*/ 561315 h 2229466"/>
              <a:gd name="connsiteX13" fmla="*/ 226337 w 2444436"/>
              <a:gd name="connsiteY13" fmla="*/ 597529 h 2229466"/>
              <a:gd name="connsiteX14" fmla="*/ 262551 w 2444436"/>
              <a:gd name="connsiteY14" fmla="*/ 651850 h 2229466"/>
              <a:gd name="connsiteX15" fmla="*/ 289711 w 2444436"/>
              <a:gd name="connsiteY15" fmla="*/ 715224 h 2229466"/>
              <a:gd name="connsiteX16" fmla="*/ 307818 w 2444436"/>
              <a:gd name="connsiteY16" fmla="*/ 769545 h 2229466"/>
              <a:gd name="connsiteX17" fmla="*/ 380246 w 2444436"/>
              <a:gd name="connsiteY17" fmla="*/ 851026 h 2229466"/>
              <a:gd name="connsiteX18" fmla="*/ 434567 w 2444436"/>
              <a:gd name="connsiteY18" fmla="*/ 923454 h 2229466"/>
              <a:gd name="connsiteX19" fmla="*/ 488888 w 2444436"/>
              <a:gd name="connsiteY19" fmla="*/ 977774 h 2229466"/>
              <a:gd name="connsiteX20" fmla="*/ 525101 w 2444436"/>
              <a:gd name="connsiteY20" fmla="*/ 1004935 h 2229466"/>
              <a:gd name="connsiteX21" fmla="*/ 579422 w 2444436"/>
              <a:gd name="connsiteY21" fmla="*/ 1077363 h 2229466"/>
              <a:gd name="connsiteX22" fmla="*/ 606583 w 2444436"/>
              <a:gd name="connsiteY22" fmla="*/ 1095469 h 2229466"/>
              <a:gd name="connsiteX23" fmla="*/ 624690 w 2444436"/>
              <a:gd name="connsiteY23" fmla="*/ 1131683 h 2229466"/>
              <a:gd name="connsiteX24" fmla="*/ 642796 w 2444436"/>
              <a:gd name="connsiteY24" fmla="*/ 1176951 h 2229466"/>
              <a:gd name="connsiteX25" fmla="*/ 679010 w 2444436"/>
              <a:gd name="connsiteY25" fmla="*/ 1213164 h 2229466"/>
              <a:gd name="connsiteX26" fmla="*/ 697117 w 2444436"/>
              <a:gd name="connsiteY26" fmla="*/ 1249378 h 2229466"/>
              <a:gd name="connsiteX27" fmla="*/ 724278 w 2444436"/>
              <a:gd name="connsiteY27" fmla="*/ 1285592 h 2229466"/>
              <a:gd name="connsiteX28" fmla="*/ 760492 w 2444436"/>
              <a:gd name="connsiteY28" fmla="*/ 1339913 h 2229466"/>
              <a:gd name="connsiteX29" fmla="*/ 832919 w 2444436"/>
              <a:gd name="connsiteY29" fmla="*/ 1439501 h 2229466"/>
              <a:gd name="connsiteX30" fmla="*/ 869133 w 2444436"/>
              <a:gd name="connsiteY30" fmla="*/ 1466662 h 2229466"/>
              <a:gd name="connsiteX31" fmla="*/ 905347 w 2444436"/>
              <a:gd name="connsiteY31" fmla="*/ 1520982 h 2229466"/>
              <a:gd name="connsiteX32" fmla="*/ 977775 w 2444436"/>
              <a:gd name="connsiteY32" fmla="*/ 1575303 h 2229466"/>
              <a:gd name="connsiteX33" fmla="*/ 1068309 w 2444436"/>
              <a:gd name="connsiteY33" fmla="*/ 1665838 h 2229466"/>
              <a:gd name="connsiteX34" fmla="*/ 1068309 w 2444436"/>
              <a:gd name="connsiteY34" fmla="*/ 1665838 h 2229466"/>
              <a:gd name="connsiteX35" fmla="*/ 1122630 w 2444436"/>
              <a:gd name="connsiteY35" fmla="*/ 1720159 h 2229466"/>
              <a:gd name="connsiteX36" fmla="*/ 1149791 w 2444436"/>
              <a:gd name="connsiteY36" fmla="*/ 1747319 h 2229466"/>
              <a:gd name="connsiteX37" fmla="*/ 1222218 w 2444436"/>
              <a:gd name="connsiteY37" fmla="*/ 1792586 h 2229466"/>
              <a:gd name="connsiteX38" fmla="*/ 1249379 w 2444436"/>
              <a:gd name="connsiteY38" fmla="*/ 1819747 h 2229466"/>
              <a:gd name="connsiteX39" fmla="*/ 1276539 w 2444436"/>
              <a:gd name="connsiteY39" fmla="*/ 1837854 h 2229466"/>
              <a:gd name="connsiteX40" fmla="*/ 1330860 w 2444436"/>
              <a:gd name="connsiteY40" fmla="*/ 1883121 h 2229466"/>
              <a:gd name="connsiteX41" fmla="*/ 1367074 w 2444436"/>
              <a:gd name="connsiteY41" fmla="*/ 1892174 h 2229466"/>
              <a:gd name="connsiteX42" fmla="*/ 1421394 w 2444436"/>
              <a:gd name="connsiteY42" fmla="*/ 1928388 h 2229466"/>
              <a:gd name="connsiteX43" fmla="*/ 1475715 w 2444436"/>
              <a:gd name="connsiteY43" fmla="*/ 1955549 h 2229466"/>
              <a:gd name="connsiteX44" fmla="*/ 1493822 w 2444436"/>
              <a:gd name="connsiteY44" fmla="*/ 1982709 h 2229466"/>
              <a:gd name="connsiteX45" fmla="*/ 1530036 w 2444436"/>
              <a:gd name="connsiteY45" fmla="*/ 2000816 h 2229466"/>
              <a:gd name="connsiteX46" fmla="*/ 1557196 w 2444436"/>
              <a:gd name="connsiteY46" fmla="*/ 2018923 h 2229466"/>
              <a:gd name="connsiteX47" fmla="*/ 1620571 w 2444436"/>
              <a:gd name="connsiteY47" fmla="*/ 2046083 h 2229466"/>
              <a:gd name="connsiteX48" fmla="*/ 1702052 w 2444436"/>
              <a:gd name="connsiteY48" fmla="*/ 2073244 h 2229466"/>
              <a:gd name="connsiteX49" fmla="*/ 1738266 w 2444436"/>
              <a:gd name="connsiteY49" fmla="*/ 2082297 h 2229466"/>
              <a:gd name="connsiteX50" fmla="*/ 1765426 w 2444436"/>
              <a:gd name="connsiteY50" fmla="*/ 2091351 h 2229466"/>
              <a:gd name="connsiteX51" fmla="*/ 1819747 w 2444436"/>
              <a:gd name="connsiteY51" fmla="*/ 2100404 h 2229466"/>
              <a:gd name="connsiteX52" fmla="*/ 1865014 w 2444436"/>
              <a:gd name="connsiteY52" fmla="*/ 2109458 h 2229466"/>
              <a:gd name="connsiteX53" fmla="*/ 1901228 w 2444436"/>
              <a:gd name="connsiteY53" fmla="*/ 2127564 h 2229466"/>
              <a:gd name="connsiteX54" fmla="*/ 1946495 w 2444436"/>
              <a:gd name="connsiteY54" fmla="*/ 2154725 h 2229466"/>
              <a:gd name="connsiteX55" fmla="*/ 2009870 w 2444436"/>
              <a:gd name="connsiteY55" fmla="*/ 2163778 h 2229466"/>
              <a:gd name="connsiteX56" fmla="*/ 2118511 w 2444436"/>
              <a:gd name="connsiteY56" fmla="*/ 2199992 h 2229466"/>
              <a:gd name="connsiteX57" fmla="*/ 2236206 w 2444436"/>
              <a:gd name="connsiteY57" fmla="*/ 2227153 h 2229466"/>
              <a:gd name="connsiteX58" fmla="*/ 2444436 w 2444436"/>
              <a:gd name="connsiteY58" fmla="*/ 2227153 h 2229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2444436" h="2229466">
                <a:moveTo>
                  <a:pt x="0" y="0"/>
                </a:moveTo>
                <a:cubicBezTo>
                  <a:pt x="12952" y="25905"/>
                  <a:pt x="20501" y="36736"/>
                  <a:pt x="27161" y="63374"/>
                </a:cubicBezTo>
                <a:cubicBezTo>
                  <a:pt x="30893" y="78303"/>
                  <a:pt x="32165" y="93796"/>
                  <a:pt x="36214" y="108642"/>
                </a:cubicBezTo>
                <a:cubicBezTo>
                  <a:pt x="41236" y="127056"/>
                  <a:pt x="51183" y="144136"/>
                  <a:pt x="54321" y="162963"/>
                </a:cubicBezTo>
                <a:cubicBezTo>
                  <a:pt x="57339" y="181070"/>
                  <a:pt x="58923" y="199475"/>
                  <a:pt x="63375" y="217283"/>
                </a:cubicBezTo>
                <a:cubicBezTo>
                  <a:pt x="68004" y="235800"/>
                  <a:pt x="75446" y="253497"/>
                  <a:pt x="81482" y="271604"/>
                </a:cubicBezTo>
                <a:cubicBezTo>
                  <a:pt x="84500" y="280657"/>
                  <a:pt x="88220" y="289506"/>
                  <a:pt x="90535" y="298764"/>
                </a:cubicBezTo>
                <a:cubicBezTo>
                  <a:pt x="95128" y="317133"/>
                  <a:pt x="100852" y="343961"/>
                  <a:pt x="108642" y="362139"/>
                </a:cubicBezTo>
                <a:cubicBezTo>
                  <a:pt x="113958" y="374544"/>
                  <a:pt x="121433" y="385948"/>
                  <a:pt x="126749" y="398353"/>
                </a:cubicBezTo>
                <a:cubicBezTo>
                  <a:pt x="130508" y="407124"/>
                  <a:pt x="131853" y="416825"/>
                  <a:pt x="135802" y="425513"/>
                </a:cubicBezTo>
                <a:cubicBezTo>
                  <a:pt x="146971" y="450086"/>
                  <a:pt x="159945" y="473798"/>
                  <a:pt x="172016" y="497941"/>
                </a:cubicBezTo>
                <a:cubicBezTo>
                  <a:pt x="178052" y="510012"/>
                  <a:pt x="185855" y="521352"/>
                  <a:pt x="190123" y="534155"/>
                </a:cubicBezTo>
                <a:cubicBezTo>
                  <a:pt x="193141" y="543208"/>
                  <a:pt x="194442" y="553029"/>
                  <a:pt x="199177" y="561315"/>
                </a:cubicBezTo>
                <a:cubicBezTo>
                  <a:pt x="206663" y="574416"/>
                  <a:pt x="217684" y="585168"/>
                  <a:pt x="226337" y="597529"/>
                </a:cubicBezTo>
                <a:cubicBezTo>
                  <a:pt x="238817" y="615357"/>
                  <a:pt x="262551" y="651850"/>
                  <a:pt x="262551" y="651850"/>
                </a:cubicBezTo>
                <a:cubicBezTo>
                  <a:pt x="291689" y="739268"/>
                  <a:pt x="244966" y="603363"/>
                  <a:pt x="289711" y="715224"/>
                </a:cubicBezTo>
                <a:cubicBezTo>
                  <a:pt x="296800" y="732945"/>
                  <a:pt x="296366" y="754276"/>
                  <a:pt x="307818" y="769545"/>
                </a:cubicBezTo>
                <a:cubicBezTo>
                  <a:pt x="395256" y="886126"/>
                  <a:pt x="257174" y="705577"/>
                  <a:pt x="380246" y="851026"/>
                </a:cubicBezTo>
                <a:cubicBezTo>
                  <a:pt x="399739" y="874064"/>
                  <a:pt x="409457" y="906714"/>
                  <a:pt x="434567" y="923454"/>
                </a:cubicBezTo>
                <a:cubicBezTo>
                  <a:pt x="498572" y="966125"/>
                  <a:pt x="421514" y="910400"/>
                  <a:pt x="488888" y="977774"/>
                </a:cubicBezTo>
                <a:cubicBezTo>
                  <a:pt x="499558" y="988444"/>
                  <a:pt x="513745" y="994999"/>
                  <a:pt x="525101" y="1004935"/>
                </a:cubicBezTo>
                <a:cubicBezTo>
                  <a:pt x="633426" y="1099721"/>
                  <a:pt x="504217" y="987119"/>
                  <a:pt x="579422" y="1077363"/>
                </a:cubicBezTo>
                <a:cubicBezTo>
                  <a:pt x="586388" y="1085722"/>
                  <a:pt x="597529" y="1089434"/>
                  <a:pt x="606583" y="1095469"/>
                </a:cubicBezTo>
                <a:cubicBezTo>
                  <a:pt x="612619" y="1107540"/>
                  <a:pt x="619209" y="1119350"/>
                  <a:pt x="624690" y="1131683"/>
                </a:cubicBezTo>
                <a:cubicBezTo>
                  <a:pt x="631290" y="1146534"/>
                  <a:pt x="633781" y="1163429"/>
                  <a:pt x="642796" y="1176951"/>
                </a:cubicBezTo>
                <a:cubicBezTo>
                  <a:pt x="652265" y="1191155"/>
                  <a:pt x="666939" y="1201093"/>
                  <a:pt x="679010" y="1213164"/>
                </a:cubicBezTo>
                <a:cubicBezTo>
                  <a:pt x="685046" y="1225235"/>
                  <a:pt x="689964" y="1237933"/>
                  <a:pt x="697117" y="1249378"/>
                </a:cubicBezTo>
                <a:cubicBezTo>
                  <a:pt x="705114" y="1262174"/>
                  <a:pt x="715625" y="1273230"/>
                  <a:pt x="724278" y="1285592"/>
                </a:cubicBezTo>
                <a:cubicBezTo>
                  <a:pt x="736758" y="1303420"/>
                  <a:pt x="748421" y="1321806"/>
                  <a:pt x="760492" y="1339913"/>
                </a:cubicBezTo>
                <a:cubicBezTo>
                  <a:pt x="778276" y="1366590"/>
                  <a:pt x="819391" y="1429355"/>
                  <a:pt x="832919" y="1439501"/>
                </a:cubicBezTo>
                <a:lnTo>
                  <a:pt x="869133" y="1466662"/>
                </a:lnTo>
                <a:cubicBezTo>
                  <a:pt x="880130" y="1499650"/>
                  <a:pt x="874265" y="1495551"/>
                  <a:pt x="905347" y="1520982"/>
                </a:cubicBezTo>
                <a:cubicBezTo>
                  <a:pt x="928704" y="1540092"/>
                  <a:pt x="977775" y="1575303"/>
                  <a:pt x="977775" y="1575303"/>
                </a:cubicBezTo>
                <a:cubicBezTo>
                  <a:pt x="997709" y="1635106"/>
                  <a:pt x="979295" y="1596604"/>
                  <a:pt x="1068309" y="1665838"/>
                </a:cubicBezTo>
                <a:lnTo>
                  <a:pt x="1068309" y="1665838"/>
                </a:lnTo>
                <a:cubicBezTo>
                  <a:pt x="1100184" y="1713649"/>
                  <a:pt x="1070226" y="1675242"/>
                  <a:pt x="1122630" y="1720159"/>
                </a:cubicBezTo>
                <a:cubicBezTo>
                  <a:pt x="1132351" y="1728491"/>
                  <a:pt x="1139548" y="1739637"/>
                  <a:pt x="1149791" y="1747319"/>
                </a:cubicBezTo>
                <a:cubicBezTo>
                  <a:pt x="1167467" y="1760576"/>
                  <a:pt x="1203247" y="1776777"/>
                  <a:pt x="1222218" y="1792586"/>
                </a:cubicBezTo>
                <a:cubicBezTo>
                  <a:pt x="1232054" y="1800783"/>
                  <a:pt x="1239543" y="1811550"/>
                  <a:pt x="1249379" y="1819747"/>
                </a:cubicBezTo>
                <a:cubicBezTo>
                  <a:pt x="1257738" y="1826713"/>
                  <a:pt x="1268180" y="1830888"/>
                  <a:pt x="1276539" y="1837854"/>
                </a:cubicBezTo>
                <a:cubicBezTo>
                  <a:pt x="1299572" y="1857048"/>
                  <a:pt x="1303092" y="1871221"/>
                  <a:pt x="1330860" y="1883121"/>
                </a:cubicBezTo>
                <a:cubicBezTo>
                  <a:pt x="1342297" y="1888022"/>
                  <a:pt x="1355003" y="1889156"/>
                  <a:pt x="1367074" y="1892174"/>
                </a:cubicBezTo>
                <a:cubicBezTo>
                  <a:pt x="1418559" y="1943661"/>
                  <a:pt x="1368986" y="1902185"/>
                  <a:pt x="1421394" y="1928388"/>
                </a:cubicBezTo>
                <a:cubicBezTo>
                  <a:pt x="1491603" y="1963492"/>
                  <a:pt x="1407441" y="1932789"/>
                  <a:pt x="1475715" y="1955549"/>
                </a:cubicBezTo>
                <a:cubicBezTo>
                  <a:pt x="1481751" y="1964602"/>
                  <a:pt x="1485463" y="1975743"/>
                  <a:pt x="1493822" y="1982709"/>
                </a:cubicBezTo>
                <a:cubicBezTo>
                  <a:pt x="1504190" y="1991349"/>
                  <a:pt x="1518318" y="1994120"/>
                  <a:pt x="1530036" y="2000816"/>
                </a:cubicBezTo>
                <a:cubicBezTo>
                  <a:pt x="1539483" y="2006214"/>
                  <a:pt x="1547749" y="2013525"/>
                  <a:pt x="1557196" y="2018923"/>
                </a:cubicBezTo>
                <a:cubicBezTo>
                  <a:pt x="1588522" y="2036824"/>
                  <a:pt x="1590099" y="2035926"/>
                  <a:pt x="1620571" y="2046083"/>
                </a:cubicBezTo>
                <a:cubicBezTo>
                  <a:pt x="1665758" y="2076208"/>
                  <a:pt x="1632353" y="2059304"/>
                  <a:pt x="1702052" y="2073244"/>
                </a:cubicBezTo>
                <a:cubicBezTo>
                  <a:pt x="1714253" y="2075684"/>
                  <a:pt x="1726302" y="2078879"/>
                  <a:pt x="1738266" y="2082297"/>
                </a:cubicBezTo>
                <a:cubicBezTo>
                  <a:pt x="1747442" y="2084919"/>
                  <a:pt x="1756110" y="2089281"/>
                  <a:pt x="1765426" y="2091351"/>
                </a:cubicBezTo>
                <a:cubicBezTo>
                  <a:pt x="1783346" y="2095333"/>
                  <a:pt x="1801686" y="2097120"/>
                  <a:pt x="1819747" y="2100404"/>
                </a:cubicBezTo>
                <a:cubicBezTo>
                  <a:pt x="1834887" y="2103157"/>
                  <a:pt x="1849925" y="2106440"/>
                  <a:pt x="1865014" y="2109458"/>
                </a:cubicBezTo>
                <a:cubicBezTo>
                  <a:pt x="1877085" y="2115493"/>
                  <a:pt x="1889430" y="2121010"/>
                  <a:pt x="1901228" y="2127564"/>
                </a:cubicBezTo>
                <a:cubicBezTo>
                  <a:pt x="1916610" y="2136110"/>
                  <a:pt x="1929801" y="2149160"/>
                  <a:pt x="1946495" y="2154725"/>
                </a:cubicBezTo>
                <a:cubicBezTo>
                  <a:pt x="1966739" y="2161473"/>
                  <a:pt x="1988745" y="2160760"/>
                  <a:pt x="2009870" y="2163778"/>
                </a:cubicBezTo>
                <a:cubicBezTo>
                  <a:pt x="2107919" y="2212803"/>
                  <a:pt x="2019459" y="2175229"/>
                  <a:pt x="2118511" y="2199992"/>
                </a:cubicBezTo>
                <a:cubicBezTo>
                  <a:pt x="2184557" y="2216503"/>
                  <a:pt x="2163462" y="2224728"/>
                  <a:pt x="2236206" y="2227153"/>
                </a:cubicBezTo>
                <a:cubicBezTo>
                  <a:pt x="2305577" y="2229466"/>
                  <a:pt x="2375026" y="2227153"/>
                  <a:pt x="2444436" y="2227153"/>
                </a:cubicBezTo>
              </a:path>
            </a:pathLst>
          </a:cu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
        <p:nvSpPr>
          <p:cNvPr id="20" name="Freeform 19"/>
          <p:cNvSpPr/>
          <p:nvPr/>
        </p:nvSpPr>
        <p:spPr>
          <a:xfrm>
            <a:off x="1043608" y="4221088"/>
            <a:ext cx="2501540" cy="1626905"/>
          </a:xfrm>
          <a:custGeom>
            <a:avLst/>
            <a:gdLst>
              <a:gd name="connsiteX0" fmla="*/ 0 w 2501540"/>
              <a:gd name="connsiteY0" fmla="*/ 0 h 1626905"/>
              <a:gd name="connsiteX1" fmla="*/ 18107 w 2501540"/>
              <a:gd name="connsiteY1" fmla="*/ 27160 h 1626905"/>
              <a:gd name="connsiteX2" fmla="*/ 45268 w 2501540"/>
              <a:gd name="connsiteY2" fmla="*/ 63374 h 1626905"/>
              <a:gd name="connsiteX3" fmla="*/ 81482 w 2501540"/>
              <a:gd name="connsiteY3" fmla="*/ 162962 h 1626905"/>
              <a:gd name="connsiteX4" fmla="*/ 108642 w 2501540"/>
              <a:gd name="connsiteY4" fmla="*/ 190123 h 1626905"/>
              <a:gd name="connsiteX5" fmla="*/ 190123 w 2501540"/>
              <a:gd name="connsiteY5" fmla="*/ 353085 h 1626905"/>
              <a:gd name="connsiteX6" fmla="*/ 217284 w 2501540"/>
              <a:gd name="connsiteY6" fmla="*/ 398352 h 1626905"/>
              <a:gd name="connsiteX7" fmla="*/ 253498 w 2501540"/>
              <a:gd name="connsiteY7" fmla="*/ 425513 h 1626905"/>
              <a:gd name="connsiteX8" fmla="*/ 262551 w 2501540"/>
              <a:gd name="connsiteY8" fmla="*/ 470780 h 1626905"/>
              <a:gd name="connsiteX9" fmla="*/ 280658 w 2501540"/>
              <a:gd name="connsiteY9" fmla="*/ 497941 h 1626905"/>
              <a:gd name="connsiteX10" fmla="*/ 316872 w 2501540"/>
              <a:gd name="connsiteY10" fmla="*/ 561315 h 1626905"/>
              <a:gd name="connsiteX11" fmla="*/ 353086 w 2501540"/>
              <a:gd name="connsiteY11" fmla="*/ 642796 h 1626905"/>
              <a:gd name="connsiteX12" fmla="*/ 407406 w 2501540"/>
              <a:gd name="connsiteY12" fmla="*/ 733331 h 1626905"/>
              <a:gd name="connsiteX13" fmla="*/ 461727 w 2501540"/>
              <a:gd name="connsiteY13" fmla="*/ 805758 h 1626905"/>
              <a:gd name="connsiteX14" fmla="*/ 506995 w 2501540"/>
              <a:gd name="connsiteY14" fmla="*/ 869133 h 1626905"/>
              <a:gd name="connsiteX15" fmla="*/ 570369 w 2501540"/>
              <a:gd name="connsiteY15" fmla="*/ 950614 h 1626905"/>
              <a:gd name="connsiteX16" fmla="*/ 615636 w 2501540"/>
              <a:gd name="connsiteY16" fmla="*/ 995881 h 1626905"/>
              <a:gd name="connsiteX17" fmla="*/ 633743 w 2501540"/>
              <a:gd name="connsiteY17" fmla="*/ 1032095 h 1626905"/>
              <a:gd name="connsiteX18" fmla="*/ 660903 w 2501540"/>
              <a:gd name="connsiteY18" fmla="*/ 1050202 h 1626905"/>
              <a:gd name="connsiteX19" fmla="*/ 697117 w 2501540"/>
              <a:gd name="connsiteY19" fmla="*/ 1086416 h 1626905"/>
              <a:gd name="connsiteX20" fmla="*/ 724278 w 2501540"/>
              <a:gd name="connsiteY20" fmla="*/ 1104523 h 1626905"/>
              <a:gd name="connsiteX21" fmla="*/ 760492 w 2501540"/>
              <a:gd name="connsiteY21" fmla="*/ 1131683 h 1626905"/>
              <a:gd name="connsiteX22" fmla="*/ 805759 w 2501540"/>
              <a:gd name="connsiteY22" fmla="*/ 1167897 h 1626905"/>
              <a:gd name="connsiteX23" fmla="*/ 823866 w 2501540"/>
              <a:gd name="connsiteY23" fmla="*/ 1195057 h 1626905"/>
              <a:gd name="connsiteX24" fmla="*/ 887240 w 2501540"/>
              <a:gd name="connsiteY24" fmla="*/ 1231271 h 1626905"/>
              <a:gd name="connsiteX25" fmla="*/ 914400 w 2501540"/>
              <a:gd name="connsiteY25" fmla="*/ 1249378 h 1626905"/>
              <a:gd name="connsiteX26" fmla="*/ 941561 w 2501540"/>
              <a:gd name="connsiteY26" fmla="*/ 1258432 h 1626905"/>
              <a:gd name="connsiteX27" fmla="*/ 968721 w 2501540"/>
              <a:gd name="connsiteY27" fmla="*/ 1276539 h 1626905"/>
              <a:gd name="connsiteX28" fmla="*/ 1041149 w 2501540"/>
              <a:gd name="connsiteY28" fmla="*/ 1294646 h 1626905"/>
              <a:gd name="connsiteX29" fmla="*/ 1113577 w 2501540"/>
              <a:gd name="connsiteY29" fmla="*/ 1330859 h 1626905"/>
              <a:gd name="connsiteX30" fmla="*/ 1176951 w 2501540"/>
              <a:gd name="connsiteY30" fmla="*/ 1358020 h 1626905"/>
              <a:gd name="connsiteX31" fmla="*/ 1204111 w 2501540"/>
              <a:gd name="connsiteY31" fmla="*/ 1376127 h 1626905"/>
              <a:gd name="connsiteX32" fmla="*/ 1231272 w 2501540"/>
              <a:gd name="connsiteY32" fmla="*/ 1403287 h 1626905"/>
              <a:gd name="connsiteX33" fmla="*/ 1267486 w 2501540"/>
              <a:gd name="connsiteY33" fmla="*/ 1412341 h 1626905"/>
              <a:gd name="connsiteX34" fmla="*/ 1330860 w 2501540"/>
              <a:gd name="connsiteY34" fmla="*/ 1448554 h 1626905"/>
              <a:gd name="connsiteX35" fmla="*/ 1367074 w 2501540"/>
              <a:gd name="connsiteY35" fmla="*/ 1457608 h 1626905"/>
              <a:gd name="connsiteX36" fmla="*/ 1457608 w 2501540"/>
              <a:gd name="connsiteY36" fmla="*/ 1475715 h 1626905"/>
              <a:gd name="connsiteX37" fmla="*/ 1484769 w 2501540"/>
              <a:gd name="connsiteY37" fmla="*/ 1484768 h 1626905"/>
              <a:gd name="connsiteX38" fmla="*/ 1530036 w 2501540"/>
              <a:gd name="connsiteY38" fmla="*/ 1493822 h 1626905"/>
              <a:gd name="connsiteX39" fmla="*/ 1620571 w 2501540"/>
              <a:gd name="connsiteY39" fmla="*/ 1520982 h 1626905"/>
              <a:gd name="connsiteX40" fmla="*/ 1792587 w 2501540"/>
              <a:gd name="connsiteY40" fmla="*/ 1548143 h 1626905"/>
              <a:gd name="connsiteX41" fmla="*/ 1837854 w 2501540"/>
              <a:gd name="connsiteY41" fmla="*/ 1557196 h 1626905"/>
              <a:gd name="connsiteX42" fmla="*/ 1910282 w 2501540"/>
              <a:gd name="connsiteY42" fmla="*/ 1575303 h 1626905"/>
              <a:gd name="connsiteX43" fmla="*/ 2154725 w 2501540"/>
              <a:gd name="connsiteY43" fmla="*/ 1584356 h 1626905"/>
              <a:gd name="connsiteX44" fmla="*/ 2190939 w 2501540"/>
              <a:gd name="connsiteY44" fmla="*/ 1593410 h 1626905"/>
              <a:gd name="connsiteX45" fmla="*/ 2444436 w 2501540"/>
              <a:gd name="connsiteY45" fmla="*/ 1620570 h 1626905"/>
              <a:gd name="connsiteX46" fmla="*/ 2489703 w 2501540"/>
              <a:gd name="connsiteY46" fmla="*/ 1575303 h 1626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2501540" h="1626905">
                <a:moveTo>
                  <a:pt x="0" y="0"/>
                </a:moveTo>
                <a:cubicBezTo>
                  <a:pt x="6036" y="9053"/>
                  <a:pt x="11783" y="18306"/>
                  <a:pt x="18107" y="27160"/>
                </a:cubicBezTo>
                <a:cubicBezTo>
                  <a:pt x="26878" y="39439"/>
                  <a:pt x="39464" y="49445"/>
                  <a:pt x="45268" y="63374"/>
                </a:cubicBezTo>
                <a:cubicBezTo>
                  <a:pt x="75432" y="135768"/>
                  <a:pt x="45453" y="119726"/>
                  <a:pt x="81482" y="162962"/>
                </a:cubicBezTo>
                <a:cubicBezTo>
                  <a:pt x="89679" y="172798"/>
                  <a:pt x="99589" y="181069"/>
                  <a:pt x="108642" y="190123"/>
                </a:cubicBezTo>
                <a:cubicBezTo>
                  <a:pt x="148159" y="295502"/>
                  <a:pt x="122537" y="240443"/>
                  <a:pt x="190123" y="353085"/>
                </a:cubicBezTo>
                <a:cubicBezTo>
                  <a:pt x="199177" y="368174"/>
                  <a:pt x="203207" y="387794"/>
                  <a:pt x="217284" y="398352"/>
                </a:cubicBezTo>
                <a:lnTo>
                  <a:pt x="253498" y="425513"/>
                </a:lnTo>
                <a:cubicBezTo>
                  <a:pt x="256516" y="440602"/>
                  <a:pt x="257148" y="456372"/>
                  <a:pt x="262551" y="470780"/>
                </a:cubicBezTo>
                <a:cubicBezTo>
                  <a:pt x="266372" y="480968"/>
                  <a:pt x="275792" y="488209"/>
                  <a:pt x="280658" y="497941"/>
                </a:cubicBezTo>
                <a:cubicBezTo>
                  <a:pt x="315219" y="567064"/>
                  <a:pt x="251197" y="473750"/>
                  <a:pt x="316872" y="561315"/>
                </a:cubicBezTo>
                <a:cubicBezTo>
                  <a:pt x="331631" y="620354"/>
                  <a:pt x="317489" y="578722"/>
                  <a:pt x="353086" y="642796"/>
                </a:cubicBezTo>
                <a:cubicBezTo>
                  <a:pt x="383176" y="696956"/>
                  <a:pt x="360078" y="670228"/>
                  <a:pt x="407406" y="733331"/>
                </a:cubicBezTo>
                <a:cubicBezTo>
                  <a:pt x="425513" y="757473"/>
                  <a:pt x="448231" y="778766"/>
                  <a:pt x="461727" y="805758"/>
                </a:cubicBezTo>
                <a:cubicBezTo>
                  <a:pt x="485560" y="853424"/>
                  <a:pt x="470291" y="832429"/>
                  <a:pt x="506995" y="869133"/>
                </a:cubicBezTo>
                <a:cubicBezTo>
                  <a:pt x="547476" y="950096"/>
                  <a:pt x="517601" y="933024"/>
                  <a:pt x="570369" y="950614"/>
                </a:cubicBezTo>
                <a:cubicBezTo>
                  <a:pt x="591600" y="1014309"/>
                  <a:pt x="559700" y="939945"/>
                  <a:pt x="615636" y="995881"/>
                </a:cubicBezTo>
                <a:cubicBezTo>
                  <a:pt x="625179" y="1005424"/>
                  <a:pt x="625103" y="1021727"/>
                  <a:pt x="633743" y="1032095"/>
                </a:cubicBezTo>
                <a:cubicBezTo>
                  <a:pt x="640709" y="1040454"/>
                  <a:pt x="652642" y="1043121"/>
                  <a:pt x="660903" y="1050202"/>
                </a:cubicBezTo>
                <a:cubicBezTo>
                  <a:pt x="673865" y="1061312"/>
                  <a:pt x="684155" y="1075306"/>
                  <a:pt x="697117" y="1086416"/>
                </a:cubicBezTo>
                <a:cubicBezTo>
                  <a:pt x="705379" y="1093497"/>
                  <a:pt x="715424" y="1098199"/>
                  <a:pt x="724278" y="1104523"/>
                </a:cubicBezTo>
                <a:cubicBezTo>
                  <a:pt x="736557" y="1113293"/>
                  <a:pt x="748421" y="1122630"/>
                  <a:pt x="760492" y="1131683"/>
                </a:cubicBezTo>
                <a:cubicBezTo>
                  <a:pt x="812383" y="1209521"/>
                  <a:pt x="743289" y="1117922"/>
                  <a:pt x="805759" y="1167897"/>
                </a:cubicBezTo>
                <a:cubicBezTo>
                  <a:pt x="814256" y="1174694"/>
                  <a:pt x="816172" y="1187363"/>
                  <a:pt x="823866" y="1195057"/>
                </a:cubicBezTo>
                <a:cubicBezTo>
                  <a:pt x="838572" y="1209763"/>
                  <a:pt x="870670" y="1221802"/>
                  <a:pt x="887240" y="1231271"/>
                </a:cubicBezTo>
                <a:cubicBezTo>
                  <a:pt x="896687" y="1236669"/>
                  <a:pt x="904668" y="1244512"/>
                  <a:pt x="914400" y="1249378"/>
                </a:cubicBezTo>
                <a:cubicBezTo>
                  <a:pt x="922936" y="1253646"/>
                  <a:pt x="933025" y="1254164"/>
                  <a:pt x="941561" y="1258432"/>
                </a:cubicBezTo>
                <a:cubicBezTo>
                  <a:pt x="951293" y="1263298"/>
                  <a:pt x="958989" y="1271673"/>
                  <a:pt x="968721" y="1276539"/>
                </a:cubicBezTo>
                <a:cubicBezTo>
                  <a:pt x="987277" y="1285817"/>
                  <a:pt x="1023938" y="1291204"/>
                  <a:pt x="1041149" y="1294646"/>
                </a:cubicBezTo>
                <a:cubicBezTo>
                  <a:pt x="1121580" y="1354968"/>
                  <a:pt x="1034471" y="1296957"/>
                  <a:pt x="1113577" y="1330859"/>
                </a:cubicBezTo>
                <a:cubicBezTo>
                  <a:pt x="1201116" y="1368375"/>
                  <a:pt x="1072973" y="1332024"/>
                  <a:pt x="1176951" y="1358020"/>
                </a:cubicBezTo>
                <a:cubicBezTo>
                  <a:pt x="1186004" y="1364056"/>
                  <a:pt x="1195752" y="1369161"/>
                  <a:pt x="1204111" y="1376127"/>
                </a:cubicBezTo>
                <a:cubicBezTo>
                  <a:pt x="1213947" y="1384324"/>
                  <a:pt x="1220155" y="1396935"/>
                  <a:pt x="1231272" y="1403287"/>
                </a:cubicBezTo>
                <a:cubicBezTo>
                  <a:pt x="1242075" y="1409460"/>
                  <a:pt x="1255415" y="1409323"/>
                  <a:pt x="1267486" y="1412341"/>
                </a:cubicBezTo>
                <a:cubicBezTo>
                  <a:pt x="1290003" y="1427353"/>
                  <a:pt x="1304600" y="1438707"/>
                  <a:pt x="1330860" y="1448554"/>
                </a:cubicBezTo>
                <a:cubicBezTo>
                  <a:pt x="1342511" y="1452923"/>
                  <a:pt x="1355110" y="1454190"/>
                  <a:pt x="1367074" y="1457608"/>
                </a:cubicBezTo>
                <a:cubicBezTo>
                  <a:pt x="1430276" y="1475666"/>
                  <a:pt x="1349462" y="1460265"/>
                  <a:pt x="1457608" y="1475715"/>
                </a:cubicBezTo>
                <a:cubicBezTo>
                  <a:pt x="1466662" y="1478733"/>
                  <a:pt x="1475511" y="1482453"/>
                  <a:pt x="1484769" y="1484768"/>
                </a:cubicBezTo>
                <a:cubicBezTo>
                  <a:pt x="1499697" y="1488500"/>
                  <a:pt x="1515297" y="1489400"/>
                  <a:pt x="1530036" y="1493822"/>
                </a:cubicBezTo>
                <a:cubicBezTo>
                  <a:pt x="1649129" y="1529551"/>
                  <a:pt x="1502991" y="1497468"/>
                  <a:pt x="1620571" y="1520982"/>
                </a:cubicBezTo>
                <a:cubicBezTo>
                  <a:pt x="1711461" y="1557339"/>
                  <a:pt x="1633219" y="1531367"/>
                  <a:pt x="1792587" y="1548143"/>
                </a:cubicBezTo>
                <a:cubicBezTo>
                  <a:pt x="1807890" y="1549754"/>
                  <a:pt x="1822860" y="1553736"/>
                  <a:pt x="1837854" y="1557196"/>
                </a:cubicBezTo>
                <a:cubicBezTo>
                  <a:pt x="1862102" y="1562792"/>
                  <a:pt x="1885487" y="1573178"/>
                  <a:pt x="1910282" y="1575303"/>
                </a:cubicBezTo>
                <a:cubicBezTo>
                  <a:pt x="1991521" y="1582266"/>
                  <a:pt x="2073244" y="1581338"/>
                  <a:pt x="2154725" y="1584356"/>
                </a:cubicBezTo>
                <a:cubicBezTo>
                  <a:pt x="2166796" y="1587374"/>
                  <a:pt x="2178634" y="1591564"/>
                  <a:pt x="2190939" y="1593410"/>
                </a:cubicBezTo>
                <a:cubicBezTo>
                  <a:pt x="2304010" y="1610371"/>
                  <a:pt x="2337966" y="1611698"/>
                  <a:pt x="2444436" y="1620570"/>
                </a:cubicBezTo>
                <a:cubicBezTo>
                  <a:pt x="2501540" y="1609150"/>
                  <a:pt x="2489703" y="1626905"/>
                  <a:pt x="2489703" y="1575303"/>
                </a:cubicBezTo>
              </a:path>
            </a:pathLst>
          </a:cu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cxnSp>
        <p:nvCxnSpPr>
          <p:cNvPr id="22" name="Straight Arrow Connector 21"/>
          <p:cNvCxnSpPr/>
          <p:nvPr/>
        </p:nvCxnSpPr>
        <p:spPr>
          <a:xfrm rot="16200000" flipV="1">
            <a:off x="3815916" y="3753036"/>
            <a:ext cx="360040"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aphicFrame>
        <p:nvGraphicFramePr>
          <p:cNvPr id="23" name="Object 22"/>
          <p:cNvGraphicFramePr>
            <a:graphicFrameLocks noChangeAspect="1"/>
          </p:cNvGraphicFramePr>
          <p:nvPr/>
        </p:nvGraphicFramePr>
        <p:xfrm>
          <a:off x="1331640" y="2492896"/>
          <a:ext cx="152400" cy="165100"/>
        </p:xfrm>
        <a:graphic>
          <a:graphicData uri="http://schemas.openxmlformats.org/presentationml/2006/ole">
            <p:oleObj spid="_x0000_s393223" name="Формула" r:id="rId8" imgW="152280" imgH="164880" progId="Equation.3">
              <p:embed/>
            </p:oleObj>
          </a:graphicData>
        </a:graphic>
      </p:graphicFrame>
      <p:graphicFrame>
        <p:nvGraphicFramePr>
          <p:cNvPr id="393224" name="Object 8"/>
          <p:cNvGraphicFramePr>
            <a:graphicFrameLocks noChangeAspect="1"/>
          </p:cNvGraphicFramePr>
          <p:nvPr/>
        </p:nvGraphicFramePr>
        <p:xfrm>
          <a:off x="601663" y="2781300"/>
          <a:ext cx="800100" cy="393700"/>
        </p:xfrm>
        <a:graphic>
          <a:graphicData uri="http://schemas.openxmlformats.org/presentationml/2006/ole">
            <p:oleObj spid="_x0000_s393224" name="Формула" r:id="rId9" imgW="799920" imgH="393480" progId="Equation.3">
              <p:embed/>
            </p:oleObj>
          </a:graphicData>
        </a:graphic>
      </p:graphicFrame>
      <p:graphicFrame>
        <p:nvGraphicFramePr>
          <p:cNvPr id="25" name="Object 24"/>
          <p:cNvGraphicFramePr>
            <a:graphicFrameLocks noChangeAspect="1"/>
          </p:cNvGraphicFramePr>
          <p:nvPr/>
        </p:nvGraphicFramePr>
        <p:xfrm>
          <a:off x="1835696" y="5589240"/>
          <a:ext cx="88900" cy="165100"/>
        </p:xfrm>
        <a:graphic>
          <a:graphicData uri="http://schemas.openxmlformats.org/presentationml/2006/ole">
            <p:oleObj spid="_x0000_s393225" name="Формула" r:id="rId10" imgW="88560" imgH="164880" progId="Equation.3">
              <p:embed/>
            </p:oleObj>
          </a:graphicData>
        </a:graphic>
      </p:graphicFrame>
      <p:graphicFrame>
        <p:nvGraphicFramePr>
          <p:cNvPr id="28" name="Object 27"/>
          <p:cNvGraphicFramePr>
            <a:graphicFrameLocks noChangeAspect="1"/>
          </p:cNvGraphicFramePr>
          <p:nvPr/>
        </p:nvGraphicFramePr>
        <p:xfrm>
          <a:off x="2915816" y="2564904"/>
          <a:ext cx="346542" cy="237108"/>
        </p:xfrm>
        <a:graphic>
          <a:graphicData uri="http://schemas.openxmlformats.org/presentationml/2006/ole">
            <p:oleObj spid="_x0000_s393226" name="Формула" r:id="rId11" imgW="241200" imgH="164880" progId="Equation.3">
              <p:embed/>
            </p:oleObj>
          </a:graphicData>
        </a:graphic>
      </p:graphicFrame>
      <p:graphicFrame>
        <p:nvGraphicFramePr>
          <p:cNvPr id="29" name="Object 28"/>
          <p:cNvGraphicFramePr>
            <a:graphicFrameLocks noChangeAspect="1"/>
          </p:cNvGraphicFramePr>
          <p:nvPr/>
        </p:nvGraphicFramePr>
        <p:xfrm>
          <a:off x="1763688" y="2276872"/>
          <a:ext cx="546100" cy="203200"/>
        </p:xfrm>
        <a:graphic>
          <a:graphicData uri="http://schemas.openxmlformats.org/presentationml/2006/ole">
            <p:oleObj spid="_x0000_s393227" name="Формула" r:id="rId12" imgW="545760" imgH="203040" progId="Equation.3">
              <p:embed/>
            </p:oleObj>
          </a:graphicData>
        </a:graphic>
      </p:graphicFrame>
      <p:graphicFrame>
        <p:nvGraphicFramePr>
          <p:cNvPr id="30" name="Object 29"/>
          <p:cNvGraphicFramePr>
            <a:graphicFrameLocks noChangeAspect="1"/>
          </p:cNvGraphicFramePr>
          <p:nvPr/>
        </p:nvGraphicFramePr>
        <p:xfrm>
          <a:off x="1691680" y="5157192"/>
          <a:ext cx="584200" cy="177800"/>
        </p:xfrm>
        <a:graphic>
          <a:graphicData uri="http://schemas.openxmlformats.org/presentationml/2006/ole">
            <p:oleObj spid="_x0000_s393228" name="Формула" r:id="rId13" imgW="583920" imgH="177480" progId="Equation.3">
              <p:embed/>
            </p:oleObj>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gn="l" rtl="0">
              <a:lnSpc>
                <a:spcPct val="150000"/>
              </a:lnSpc>
            </a:pPr>
            <a:r>
              <a:rPr lang="en-US" dirty="0" smtClean="0"/>
              <a:t>As long as this is more than the utility from withdrawing early        , there is an equilibrium in which, indeed, only impatient agents demand early withdrawal</a:t>
            </a:r>
          </a:p>
          <a:p>
            <a:pPr algn="l" rtl="0">
              <a:lnSpc>
                <a:spcPct val="150000"/>
              </a:lnSpc>
            </a:pPr>
            <a:r>
              <a:rPr lang="en-US" dirty="0" smtClean="0"/>
              <a:t>In this equilibrium, the first-best allocation is obtained</a:t>
            </a:r>
          </a:p>
          <a:p>
            <a:pPr algn="l" rtl="0">
              <a:lnSpc>
                <a:spcPct val="150000"/>
              </a:lnSpc>
            </a:pPr>
            <a:r>
              <a:rPr lang="en-US" dirty="0" smtClean="0"/>
              <a:t>However, as D&amp;D point out, the demand-deposit contract makes the bank vulnerable to runs</a:t>
            </a:r>
          </a:p>
        </p:txBody>
      </p:sp>
      <p:sp>
        <p:nvSpPr>
          <p:cNvPr id="3" name="Title 2"/>
          <p:cNvSpPr>
            <a:spLocks noGrp="1"/>
          </p:cNvSpPr>
          <p:nvPr>
            <p:ph type="title"/>
          </p:nvPr>
        </p:nvSpPr>
        <p:spPr/>
        <p:txBody>
          <a:bodyPr>
            <a:normAutofit/>
          </a:bodyPr>
          <a:lstStyle/>
          <a:p>
            <a:r>
              <a:rPr lang="en-US" dirty="0" smtClean="0"/>
              <a:t>Banking Crises</a:t>
            </a:r>
            <a:br>
              <a:rPr lang="en-US" dirty="0" smtClean="0"/>
            </a:br>
            <a:r>
              <a:rPr lang="en-US" sz="2800" dirty="0" smtClean="0"/>
              <a:t> Banks and Multiple </a:t>
            </a:r>
            <a:r>
              <a:rPr lang="en-US" sz="2800" dirty="0" err="1" smtClean="0"/>
              <a:t>Equilibria</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18</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pic>
        <p:nvPicPr>
          <p:cNvPr id="30722" name="Picture 2"/>
          <p:cNvPicPr>
            <a:picLocks noChangeAspect="1" noChangeArrowheads="1"/>
          </p:cNvPicPr>
          <p:nvPr/>
        </p:nvPicPr>
        <p:blipFill>
          <a:blip r:embed="rId2" cstate="print"/>
          <a:srcRect/>
          <a:stretch>
            <a:fillRect/>
          </a:stretch>
        </p:blipFill>
        <p:spPr bwMode="auto">
          <a:xfrm>
            <a:off x="3786182" y="2071678"/>
            <a:ext cx="739779" cy="48383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lgn="l" rtl="0">
              <a:lnSpc>
                <a:spcPct val="150000"/>
              </a:lnSpc>
            </a:pPr>
            <a:r>
              <a:rPr lang="en-US" dirty="0" smtClean="0"/>
              <a:t>There is a second equilibrium in which all agents demand early withdrawal  </a:t>
            </a:r>
          </a:p>
          <a:p>
            <a:pPr algn="l" rtl="0">
              <a:lnSpc>
                <a:spcPct val="150000"/>
              </a:lnSpc>
            </a:pPr>
            <a:r>
              <a:rPr lang="en-US" dirty="0" smtClean="0"/>
              <a:t>When they do so, period-1 payment is r</a:t>
            </a:r>
            <a:r>
              <a:rPr lang="en-US" baseline="-25000" dirty="0" smtClean="0"/>
              <a:t>1</a:t>
            </a:r>
            <a:r>
              <a:rPr lang="en-US" dirty="0" smtClean="0"/>
              <a:t> with probability 1/r</a:t>
            </a:r>
            <a:r>
              <a:rPr lang="en-US" baseline="-25000" dirty="0" smtClean="0"/>
              <a:t>1</a:t>
            </a:r>
            <a:r>
              <a:rPr lang="en-US" dirty="0" smtClean="0"/>
              <a:t> and period-2 payment is 0, so that it is indeed optimal for agents to demand early withdrawal </a:t>
            </a:r>
          </a:p>
          <a:p>
            <a:pPr algn="l" rtl="0">
              <a:lnSpc>
                <a:spcPct val="150000"/>
              </a:lnSpc>
            </a:pPr>
            <a:r>
              <a:rPr lang="en-US" dirty="0" smtClean="0"/>
              <a:t>This equilibrium is inferior to the autarkic regime </a:t>
            </a:r>
          </a:p>
          <a:p>
            <a:pPr algn="l" rtl="0">
              <a:lnSpc>
                <a:spcPct val="150000"/>
              </a:lnSpc>
            </a:pPr>
            <a:endParaRPr lang="en-US" dirty="0" smtClean="0"/>
          </a:p>
        </p:txBody>
      </p:sp>
      <p:sp>
        <p:nvSpPr>
          <p:cNvPr id="3" name="Title 2"/>
          <p:cNvSpPr>
            <a:spLocks noGrp="1"/>
          </p:cNvSpPr>
          <p:nvPr>
            <p:ph type="title"/>
          </p:nvPr>
        </p:nvSpPr>
        <p:spPr/>
        <p:txBody>
          <a:bodyPr>
            <a:normAutofit/>
          </a:bodyPr>
          <a:lstStyle/>
          <a:p>
            <a:r>
              <a:rPr lang="en-US" dirty="0" smtClean="0"/>
              <a:t>Banking Crises</a:t>
            </a:r>
            <a:br>
              <a:rPr lang="en-US" dirty="0" smtClean="0"/>
            </a:br>
            <a:r>
              <a:rPr lang="en-US" sz="2800" dirty="0" smtClean="0"/>
              <a:t> Banks and Multiple </a:t>
            </a:r>
            <a:r>
              <a:rPr lang="en-US" sz="2800" dirty="0" err="1" smtClean="0"/>
              <a:t>Equilibria</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19</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lgn="l" rtl="0">
              <a:lnSpc>
                <a:spcPct val="150000"/>
              </a:lnSpc>
            </a:pPr>
            <a:r>
              <a:rPr lang="en-US" dirty="0" smtClean="0"/>
              <a:t>The last few years have been characterized by great turmoil in the world’s financial markets</a:t>
            </a:r>
          </a:p>
          <a:p>
            <a:pPr algn="l" rtl="0">
              <a:lnSpc>
                <a:spcPct val="150000"/>
              </a:lnSpc>
            </a:pPr>
            <a:r>
              <a:rPr lang="en-US" dirty="0" smtClean="0"/>
              <a:t>These events exhibit ingredients from all types of financial crises in recent history: </a:t>
            </a:r>
          </a:p>
          <a:p>
            <a:pPr lvl="1" algn="l" rtl="0">
              <a:lnSpc>
                <a:spcPct val="150000"/>
              </a:lnSpc>
            </a:pPr>
            <a:r>
              <a:rPr lang="en-US" dirty="0" smtClean="0"/>
              <a:t>Banking </a:t>
            </a:r>
            <a:r>
              <a:rPr lang="en-US" dirty="0" smtClean="0"/>
              <a:t>crises</a:t>
            </a:r>
          </a:p>
          <a:p>
            <a:pPr lvl="1" algn="l" rtl="0">
              <a:lnSpc>
                <a:spcPct val="150000"/>
              </a:lnSpc>
            </a:pPr>
            <a:r>
              <a:rPr lang="en-US" dirty="0" smtClean="0"/>
              <a:t>National </a:t>
            </a:r>
            <a:r>
              <a:rPr lang="en-US" dirty="0" smtClean="0"/>
              <a:t>currency and single currency area crises</a:t>
            </a:r>
            <a:endParaRPr lang="en-US" dirty="0" smtClean="0"/>
          </a:p>
          <a:p>
            <a:pPr lvl="1" algn="l" rtl="0">
              <a:lnSpc>
                <a:spcPct val="150000"/>
              </a:lnSpc>
            </a:pPr>
            <a:r>
              <a:rPr lang="en-US" dirty="0" smtClean="0"/>
              <a:t>Credit </a:t>
            </a:r>
            <a:r>
              <a:rPr lang="en-US" dirty="0" smtClean="0"/>
              <a:t>frictions</a:t>
            </a:r>
          </a:p>
          <a:p>
            <a:pPr lvl="1" algn="l" rtl="0">
              <a:lnSpc>
                <a:spcPct val="150000"/>
              </a:lnSpc>
            </a:pPr>
            <a:r>
              <a:rPr lang="en-US" dirty="0" smtClean="0"/>
              <a:t>Market </a:t>
            </a:r>
            <a:r>
              <a:rPr lang="en-US" dirty="0" smtClean="0"/>
              <a:t>freezes</a:t>
            </a:r>
          </a:p>
          <a:p>
            <a:pPr lvl="1" algn="l" rtl="0">
              <a:lnSpc>
                <a:spcPct val="150000"/>
              </a:lnSpc>
            </a:pPr>
            <a:r>
              <a:rPr lang="en-US" dirty="0" smtClean="0"/>
              <a:t>Asset </a:t>
            </a:r>
            <a:r>
              <a:rPr lang="en-US" dirty="0" smtClean="0"/>
              <a:t>bubbles: booms and Busts</a:t>
            </a:r>
          </a:p>
          <a:p>
            <a:pPr lvl="1" algn="l" rtl="0">
              <a:lnSpc>
                <a:spcPct val="150000"/>
              </a:lnSpc>
            </a:pPr>
            <a:r>
              <a:rPr lang="en-US" dirty="0" smtClean="0"/>
              <a:t>Sovereign Debt Crises</a:t>
            </a:r>
          </a:p>
          <a:p>
            <a:pPr algn="l" rtl="0">
              <a:lnSpc>
                <a:spcPct val="150000"/>
              </a:lnSpc>
            </a:pPr>
            <a:endParaRPr lang="he-IL" dirty="0"/>
          </a:p>
        </p:txBody>
      </p:sp>
      <p:sp>
        <p:nvSpPr>
          <p:cNvPr id="3" name="Title 2"/>
          <p:cNvSpPr>
            <a:spLocks noGrp="1"/>
          </p:cNvSpPr>
          <p:nvPr>
            <p:ph type="title"/>
          </p:nvPr>
        </p:nvSpPr>
        <p:spPr/>
        <p:txBody>
          <a:bodyPr>
            <a:normAutofit/>
          </a:bodyPr>
          <a:lstStyle/>
          <a:p>
            <a:r>
              <a:rPr lang="en-US" dirty="0" smtClean="0"/>
              <a:t>Introduction</a:t>
            </a:r>
            <a:endParaRPr lang="he-IL"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2</a:t>
            </a:fld>
            <a:endParaRPr lang="he-IL"/>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Banking Crises</a:t>
            </a:r>
            <a:br>
              <a:rPr lang="en-US" dirty="0" smtClean="0"/>
            </a:br>
            <a:r>
              <a:rPr lang="en-US" sz="2800" dirty="0" smtClean="0"/>
              <a:t> Banks and Multiple </a:t>
            </a:r>
            <a:r>
              <a:rPr lang="en-US" sz="2800" dirty="0" err="1" smtClean="0"/>
              <a:t>Equilibria</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20</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pic>
        <p:nvPicPr>
          <p:cNvPr id="31746" name="Picture 2"/>
          <p:cNvPicPr>
            <a:picLocks noChangeAspect="1" noChangeArrowheads="1"/>
          </p:cNvPicPr>
          <p:nvPr/>
        </p:nvPicPr>
        <p:blipFill>
          <a:blip r:embed="rId2" cstate="print"/>
          <a:srcRect l="11750" r="12264" b="6937"/>
          <a:stretch>
            <a:fillRect/>
          </a:stretch>
        </p:blipFill>
        <p:spPr bwMode="auto">
          <a:xfrm>
            <a:off x="1214414" y="1715996"/>
            <a:ext cx="6929486" cy="3999020"/>
          </a:xfrm>
          <a:prstGeom prst="rect">
            <a:avLst/>
          </a:prstGeom>
          <a:noFill/>
          <a:ln w="9525">
            <a:noFill/>
            <a:miter lim="800000"/>
            <a:headEnd/>
            <a:tailEnd/>
          </a:ln>
          <a:effectLst/>
        </p:spPr>
      </p:pic>
      <p:sp>
        <p:nvSpPr>
          <p:cNvPr id="10" name="Rectangle 9"/>
          <p:cNvSpPr/>
          <p:nvPr/>
        </p:nvSpPr>
        <p:spPr>
          <a:xfrm>
            <a:off x="2998063" y="5786454"/>
            <a:ext cx="3363421" cy="369332"/>
          </a:xfrm>
          <a:prstGeom prst="rect">
            <a:avLst/>
          </a:prstGeom>
        </p:spPr>
        <p:txBody>
          <a:bodyPr wrap="none">
            <a:spAutoFit/>
          </a:bodyPr>
          <a:lstStyle/>
          <a:p>
            <a:pPr rtl="0"/>
            <a:r>
              <a:rPr lang="en-US" dirty="0" smtClean="0"/>
              <a:t>Ex Post Payments to Agents </a:t>
            </a:r>
          </a:p>
        </p:txBody>
      </p:sp>
      <p:pic>
        <p:nvPicPr>
          <p:cNvPr id="31749" name="Picture 5"/>
          <p:cNvPicPr>
            <a:picLocks noChangeAspect="1" noChangeArrowheads="1"/>
          </p:cNvPicPr>
          <p:nvPr/>
        </p:nvPicPr>
        <p:blipFill>
          <a:blip r:embed="rId3" cstate="print"/>
          <a:srcRect l="39297" r="42677" b="-11386"/>
          <a:stretch>
            <a:fillRect/>
          </a:stretch>
        </p:blipFill>
        <p:spPr bwMode="auto">
          <a:xfrm>
            <a:off x="3428992" y="6072206"/>
            <a:ext cx="1714512" cy="35719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2804927"/>
          </a:xfrm>
        </p:spPr>
        <p:txBody>
          <a:bodyPr>
            <a:normAutofit fontScale="85000" lnSpcReduction="10000"/>
          </a:bodyPr>
          <a:lstStyle/>
          <a:p>
            <a:pPr algn="l" rtl="0">
              <a:lnSpc>
                <a:spcPct val="150000"/>
              </a:lnSpc>
            </a:pPr>
            <a:r>
              <a:rPr lang="en-US" dirty="0" smtClean="0"/>
              <a:t>Based on Goldstein and </a:t>
            </a:r>
            <a:r>
              <a:rPr lang="en-US" dirty="0" err="1" smtClean="0"/>
              <a:t>Pauzner</a:t>
            </a:r>
            <a:r>
              <a:rPr lang="en-US" dirty="0" smtClean="0"/>
              <a:t> (2005)</a:t>
            </a:r>
          </a:p>
          <a:p>
            <a:pPr algn="l" rtl="0">
              <a:lnSpc>
                <a:spcPct val="150000"/>
              </a:lnSpc>
            </a:pPr>
            <a:r>
              <a:rPr lang="en-US" dirty="0" smtClean="0"/>
              <a:t>There is common knowledge about the fundamental </a:t>
            </a:r>
            <a:r>
              <a:rPr lang="el-GR" dirty="0" smtClean="0"/>
              <a:t>θ</a:t>
            </a:r>
            <a:r>
              <a:rPr lang="en-US" dirty="0" smtClean="0"/>
              <a:t> </a:t>
            </a:r>
          </a:p>
          <a:p>
            <a:pPr algn="l" rtl="0">
              <a:lnSpc>
                <a:spcPct val="150000"/>
              </a:lnSpc>
            </a:pPr>
            <a:r>
              <a:rPr lang="en-US" dirty="0" smtClean="0"/>
              <a:t>the possible equilibrium outcomes depend on which one of three regions the fundamental </a:t>
            </a:r>
            <a:r>
              <a:rPr lang="el-GR" dirty="0" smtClean="0"/>
              <a:t>θ</a:t>
            </a:r>
            <a:r>
              <a:rPr lang="en-US" dirty="0" smtClean="0"/>
              <a:t> is in: </a:t>
            </a:r>
          </a:p>
          <a:p>
            <a:pPr algn="l" rtl="0">
              <a:lnSpc>
                <a:spcPct val="150000"/>
              </a:lnSpc>
            </a:pPr>
            <a:endParaRPr lang="en-US" dirty="0" smtClean="0"/>
          </a:p>
        </p:txBody>
      </p:sp>
      <p:sp>
        <p:nvSpPr>
          <p:cNvPr id="3" name="Title 2"/>
          <p:cNvSpPr>
            <a:spLocks noGrp="1"/>
          </p:cNvSpPr>
          <p:nvPr>
            <p:ph type="title"/>
          </p:nvPr>
        </p:nvSpPr>
        <p:spPr/>
        <p:txBody>
          <a:bodyPr>
            <a:normAutofit fontScale="90000"/>
          </a:bodyPr>
          <a:lstStyle/>
          <a:p>
            <a:r>
              <a:rPr lang="en-US" dirty="0" smtClean="0"/>
              <a:t>Banking Crises</a:t>
            </a:r>
            <a:br>
              <a:rPr lang="en-US" dirty="0" smtClean="0"/>
            </a:br>
            <a:r>
              <a:rPr lang="en-US" sz="2800" dirty="0" smtClean="0"/>
              <a:t> Heterogeneous Signals and Unique Equilibrium</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21</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pic>
        <p:nvPicPr>
          <p:cNvPr id="32773" name="Picture 5"/>
          <p:cNvPicPr>
            <a:picLocks noChangeAspect="1" noChangeArrowheads="1"/>
          </p:cNvPicPr>
          <p:nvPr/>
        </p:nvPicPr>
        <p:blipFill>
          <a:blip r:embed="rId2" cstate="print"/>
          <a:srcRect l="5322" t="41211" r="12646" b="21679"/>
          <a:stretch>
            <a:fillRect/>
          </a:stretch>
        </p:blipFill>
        <p:spPr bwMode="auto">
          <a:xfrm>
            <a:off x="928662" y="4214818"/>
            <a:ext cx="7429552" cy="2520741"/>
          </a:xfrm>
          <a:prstGeom prst="rect">
            <a:avLst/>
          </a:prstGeom>
          <a:noFill/>
          <a:ln w="9525">
            <a:solidFill>
              <a:schemeClr val="tx1"/>
            </a:solidFill>
            <a:miter lim="800000"/>
            <a:headEnd/>
            <a:tailEnd/>
          </a:ln>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lgn="l" rtl="0">
              <a:lnSpc>
                <a:spcPct val="150000"/>
              </a:lnSpc>
            </a:pPr>
            <a:r>
              <a:rPr lang="en-US" dirty="0" smtClean="0"/>
              <a:t>Below a threshold, there is a unique equilibrium where all depositors – patient and impatient – run on the bank and demand early withdrawal. </a:t>
            </a:r>
          </a:p>
          <a:p>
            <a:pPr algn="l" rtl="0">
              <a:lnSpc>
                <a:spcPct val="150000"/>
              </a:lnSpc>
            </a:pPr>
            <a:r>
              <a:rPr lang="en-US" dirty="0" smtClean="0"/>
              <a:t>Above a threshold, there is a unique equilibrium where patient depositors do not withdraw. </a:t>
            </a:r>
          </a:p>
          <a:p>
            <a:pPr algn="l" rtl="0">
              <a:lnSpc>
                <a:spcPct val="150000"/>
              </a:lnSpc>
            </a:pPr>
            <a:r>
              <a:rPr lang="en-US" dirty="0" smtClean="0"/>
              <a:t>Between the two thresholds, there are multiple </a:t>
            </a:r>
            <a:r>
              <a:rPr lang="en-US" dirty="0" err="1" smtClean="0"/>
              <a:t>equilibria</a:t>
            </a:r>
            <a:r>
              <a:rPr lang="en-US" dirty="0" smtClean="0"/>
              <a:t>. </a:t>
            </a:r>
          </a:p>
        </p:txBody>
      </p:sp>
      <p:sp>
        <p:nvSpPr>
          <p:cNvPr id="3" name="Title 2"/>
          <p:cNvSpPr>
            <a:spLocks noGrp="1"/>
          </p:cNvSpPr>
          <p:nvPr>
            <p:ph type="title"/>
          </p:nvPr>
        </p:nvSpPr>
        <p:spPr/>
        <p:txBody>
          <a:bodyPr>
            <a:normAutofit fontScale="90000"/>
          </a:bodyPr>
          <a:lstStyle/>
          <a:p>
            <a:r>
              <a:rPr lang="en-US" dirty="0" smtClean="0"/>
              <a:t>Banking Crises</a:t>
            </a:r>
            <a:br>
              <a:rPr lang="en-US" dirty="0" smtClean="0"/>
            </a:br>
            <a:r>
              <a:rPr lang="en-US" sz="2800" dirty="0" smtClean="0"/>
              <a:t> Heterogeneous Signals and Unique Equilibrium</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22</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3233556"/>
          </a:xfrm>
        </p:spPr>
        <p:txBody>
          <a:bodyPr>
            <a:normAutofit fontScale="77500" lnSpcReduction="20000"/>
          </a:bodyPr>
          <a:lstStyle/>
          <a:p>
            <a:pPr algn="l" rtl="0">
              <a:lnSpc>
                <a:spcPct val="150000"/>
              </a:lnSpc>
            </a:pPr>
            <a:r>
              <a:rPr lang="en-US" dirty="0" smtClean="0"/>
              <a:t>Introducing noise in speculators’ information about </a:t>
            </a:r>
            <a:r>
              <a:rPr lang="el-GR" dirty="0" smtClean="0"/>
              <a:t>θ</a:t>
            </a:r>
            <a:r>
              <a:rPr lang="en-US" dirty="0" smtClean="0"/>
              <a:t> dramatically changes the predictions of the model, even if the noise is very small </a:t>
            </a:r>
          </a:p>
          <a:p>
            <a:pPr algn="l" rtl="0">
              <a:lnSpc>
                <a:spcPct val="150000"/>
              </a:lnSpc>
            </a:pPr>
            <a:r>
              <a:rPr lang="en-US" dirty="0" smtClean="0"/>
              <a:t>The intermediate region between </a:t>
            </a:r>
            <a:r>
              <a:rPr lang="el-GR" u="sng" dirty="0" smtClean="0"/>
              <a:t>θ</a:t>
            </a:r>
            <a:r>
              <a:rPr lang="en-US" dirty="0" smtClean="0"/>
              <a:t> and </a:t>
            </a:r>
            <a:r>
              <a:rPr lang="el-GR" dirty="0" smtClean="0"/>
              <a:t>θ</a:t>
            </a:r>
            <a:r>
              <a:rPr lang="en-US" dirty="0" smtClean="0"/>
              <a:t> is split into two sub-regions: below </a:t>
            </a:r>
            <a:r>
              <a:rPr lang="el-GR" dirty="0" smtClean="0"/>
              <a:t>θ</a:t>
            </a:r>
            <a:r>
              <a:rPr lang="en-US" dirty="0" smtClean="0"/>
              <a:t>*, a run occurs and the bank fails, while above it, there is no run and the remains sound</a:t>
            </a:r>
          </a:p>
        </p:txBody>
      </p:sp>
      <p:sp>
        <p:nvSpPr>
          <p:cNvPr id="3" name="Title 2"/>
          <p:cNvSpPr>
            <a:spLocks noGrp="1"/>
          </p:cNvSpPr>
          <p:nvPr>
            <p:ph type="title"/>
          </p:nvPr>
        </p:nvSpPr>
        <p:spPr/>
        <p:txBody>
          <a:bodyPr>
            <a:normAutofit fontScale="90000"/>
          </a:bodyPr>
          <a:lstStyle/>
          <a:p>
            <a:r>
              <a:rPr lang="en-US" dirty="0" smtClean="0"/>
              <a:t>Banking Crises</a:t>
            </a:r>
            <a:br>
              <a:rPr lang="en-US" dirty="0" smtClean="0"/>
            </a:br>
            <a:r>
              <a:rPr lang="en-US" sz="2800" dirty="0" smtClean="0"/>
              <a:t> Heterogeneous Signals and Unique Equilibrium</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23</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cxnSp>
        <p:nvCxnSpPr>
          <p:cNvPr id="9" name="Straight Connector 8"/>
          <p:cNvCxnSpPr/>
          <p:nvPr/>
        </p:nvCxnSpPr>
        <p:spPr>
          <a:xfrm>
            <a:off x="6072198" y="2857496"/>
            <a:ext cx="21431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33795" name="Picture 3"/>
          <p:cNvPicPr>
            <a:picLocks noChangeAspect="1" noChangeArrowheads="1"/>
          </p:cNvPicPr>
          <p:nvPr/>
        </p:nvPicPr>
        <p:blipFill>
          <a:blip r:embed="rId2" cstate="print"/>
          <a:srcRect l="14648" t="39062" r="6250" b="26758"/>
          <a:stretch>
            <a:fillRect/>
          </a:stretch>
        </p:blipFill>
        <p:spPr bwMode="auto">
          <a:xfrm>
            <a:off x="785786" y="4214818"/>
            <a:ext cx="7715272" cy="2500330"/>
          </a:xfrm>
          <a:prstGeom prst="rect">
            <a:avLst/>
          </a:prstGeom>
          <a:noFill/>
          <a:ln w="9525">
            <a:solidFill>
              <a:schemeClr val="tx1"/>
            </a:solidFill>
            <a:miter lim="800000"/>
            <a:headEnd/>
            <a:tailEnd/>
          </a:ln>
          <a:effec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lgn="l" rtl="0">
              <a:lnSpc>
                <a:spcPct val="150000"/>
              </a:lnSpc>
            </a:pPr>
            <a:r>
              <a:rPr lang="en-US" dirty="0" smtClean="0"/>
              <a:t>Due to the noise in patient depositors’ information about , their decisions about whether to withdraw no longer depend only on the information conveyed by the signal about the fundamental, but also depend on what the signal conveys about other depositors’ signals </a:t>
            </a:r>
          </a:p>
          <a:p>
            <a:pPr algn="l" rtl="0">
              <a:lnSpc>
                <a:spcPct val="150000"/>
              </a:lnSpc>
            </a:pPr>
            <a:r>
              <a:rPr lang="en-US" dirty="0" smtClean="0"/>
              <a:t>Hence, between </a:t>
            </a:r>
            <a:r>
              <a:rPr lang="el-GR" u="sng" dirty="0" smtClean="0"/>
              <a:t>θ</a:t>
            </a:r>
            <a:r>
              <a:rPr lang="en-US" dirty="0" smtClean="0"/>
              <a:t> and </a:t>
            </a:r>
            <a:r>
              <a:rPr lang="el-GR" dirty="0" smtClean="0"/>
              <a:t>θ</a:t>
            </a:r>
            <a:r>
              <a:rPr lang="en-US" dirty="0" smtClean="0"/>
              <a:t>, depositors can no longer perfectly coordinate on any of the outcomes, as their actions now depend on what they think other depositors will do at other signals</a:t>
            </a:r>
          </a:p>
        </p:txBody>
      </p:sp>
      <p:sp>
        <p:nvSpPr>
          <p:cNvPr id="3" name="Title 2"/>
          <p:cNvSpPr>
            <a:spLocks noGrp="1"/>
          </p:cNvSpPr>
          <p:nvPr>
            <p:ph type="title"/>
          </p:nvPr>
        </p:nvSpPr>
        <p:spPr/>
        <p:txBody>
          <a:bodyPr>
            <a:normAutofit fontScale="90000"/>
          </a:bodyPr>
          <a:lstStyle/>
          <a:p>
            <a:r>
              <a:rPr lang="en-US" dirty="0" smtClean="0"/>
              <a:t>Banking Crises</a:t>
            </a:r>
            <a:br>
              <a:rPr lang="en-US" dirty="0" smtClean="0"/>
            </a:br>
            <a:r>
              <a:rPr lang="en-US" sz="2800" dirty="0" smtClean="0"/>
              <a:t> Heterogeneous Signals and Unique Equilibrium</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24</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cxnSp>
        <p:nvCxnSpPr>
          <p:cNvPr id="8" name="Straight Connector 7"/>
          <p:cNvCxnSpPr/>
          <p:nvPr/>
        </p:nvCxnSpPr>
        <p:spPr>
          <a:xfrm>
            <a:off x="3857620" y="3714752"/>
            <a:ext cx="21431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algn="l" rtl="0">
              <a:lnSpc>
                <a:spcPct val="150000"/>
              </a:lnSpc>
            </a:pPr>
            <a:r>
              <a:rPr lang="en-US" dirty="0" smtClean="0"/>
              <a:t>a depositor observing a signal slightly below     knows that many other depositors may have observed signals above     and chose not to run.</a:t>
            </a:r>
          </a:p>
          <a:p>
            <a:pPr algn="l" rtl="0">
              <a:lnSpc>
                <a:spcPct val="150000"/>
              </a:lnSpc>
            </a:pPr>
            <a:r>
              <a:rPr lang="en-US" dirty="0" smtClean="0"/>
              <a:t>Taking this into account, she chooses not to run. </a:t>
            </a:r>
          </a:p>
          <a:p>
            <a:pPr algn="l" rtl="0">
              <a:lnSpc>
                <a:spcPct val="150000"/>
              </a:lnSpc>
            </a:pPr>
            <a:r>
              <a:rPr lang="en-US" dirty="0" smtClean="0"/>
              <a:t>Then, knowing that depositors with signals just below     are not running on the bank, and applying the same logic, depositors with even lower signals will also choose not to run. </a:t>
            </a:r>
          </a:p>
          <a:p>
            <a:pPr algn="l" rtl="0">
              <a:lnSpc>
                <a:spcPct val="150000"/>
              </a:lnSpc>
            </a:pPr>
            <a:r>
              <a:rPr lang="en-US" dirty="0" smtClean="0"/>
              <a:t>This logic can be repeated again and again, establishing a boundary well below    , above which depositors do not run on the bank. </a:t>
            </a:r>
          </a:p>
        </p:txBody>
      </p:sp>
      <p:sp>
        <p:nvSpPr>
          <p:cNvPr id="3" name="Title 2"/>
          <p:cNvSpPr>
            <a:spLocks noGrp="1"/>
          </p:cNvSpPr>
          <p:nvPr>
            <p:ph type="title"/>
          </p:nvPr>
        </p:nvSpPr>
        <p:spPr/>
        <p:txBody>
          <a:bodyPr>
            <a:normAutofit fontScale="90000"/>
          </a:bodyPr>
          <a:lstStyle/>
          <a:p>
            <a:r>
              <a:rPr lang="en-US" dirty="0" smtClean="0"/>
              <a:t>Banking Crises</a:t>
            </a:r>
            <a:br>
              <a:rPr lang="en-US" dirty="0" smtClean="0"/>
            </a:br>
            <a:r>
              <a:rPr lang="en-US" sz="2800" dirty="0" smtClean="0"/>
              <a:t> Heterogeneous Signals and Unique Equilibrium</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25</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graphicFrame>
        <p:nvGraphicFramePr>
          <p:cNvPr id="34818" name="Object 2"/>
          <p:cNvGraphicFramePr>
            <a:graphicFrameLocks noChangeAspect="1"/>
          </p:cNvGraphicFramePr>
          <p:nvPr/>
        </p:nvGraphicFramePr>
        <p:xfrm>
          <a:off x="6215106" y="1428736"/>
          <a:ext cx="357158" cy="501344"/>
        </p:xfrm>
        <a:graphic>
          <a:graphicData uri="http://schemas.openxmlformats.org/presentationml/2006/ole">
            <p:oleObj spid="_x0000_s34818" name="Equation" r:id="rId3" imgW="152280" imgH="203040" progId="Equation.3">
              <p:embed/>
            </p:oleObj>
          </a:graphicData>
        </a:graphic>
      </p:graphicFrame>
      <p:graphicFrame>
        <p:nvGraphicFramePr>
          <p:cNvPr id="34821" name="Object 5"/>
          <p:cNvGraphicFramePr>
            <a:graphicFrameLocks noChangeAspect="1"/>
          </p:cNvGraphicFramePr>
          <p:nvPr/>
        </p:nvGraphicFramePr>
        <p:xfrm>
          <a:off x="3357557" y="4572008"/>
          <a:ext cx="357187" cy="501650"/>
        </p:xfrm>
        <a:graphic>
          <a:graphicData uri="http://schemas.openxmlformats.org/presentationml/2006/ole">
            <p:oleObj spid="_x0000_s34821" name="Equation" r:id="rId4" imgW="152280" imgH="203040" progId="Equation.3">
              <p:embed/>
            </p:oleObj>
          </a:graphicData>
        </a:graphic>
      </p:graphicFrame>
      <p:graphicFrame>
        <p:nvGraphicFramePr>
          <p:cNvPr id="34822" name="Object 6"/>
          <p:cNvGraphicFramePr>
            <a:graphicFrameLocks noChangeAspect="1"/>
          </p:cNvGraphicFramePr>
          <p:nvPr/>
        </p:nvGraphicFramePr>
        <p:xfrm>
          <a:off x="7358085" y="3000372"/>
          <a:ext cx="357187" cy="501650"/>
        </p:xfrm>
        <a:graphic>
          <a:graphicData uri="http://schemas.openxmlformats.org/presentationml/2006/ole">
            <p:oleObj spid="_x0000_s34822" name="Equation" r:id="rId5" imgW="152280" imgH="203040" progId="Equation.3">
              <p:embed/>
            </p:oleObj>
          </a:graphicData>
        </a:graphic>
      </p:graphicFrame>
      <p:graphicFrame>
        <p:nvGraphicFramePr>
          <p:cNvPr id="34823" name="Object 7"/>
          <p:cNvGraphicFramePr>
            <a:graphicFrameLocks noChangeAspect="1"/>
          </p:cNvGraphicFramePr>
          <p:nvPr/>
        </p:nvGraphicFramePr>
        <p:xfrm>
          <a:off x="6858016" y="1785926"/>
          <a:ext cx="357187" cy="501650"/>
        </p:xfrm>
        <a:graphic>
          <a:graphicData uri="http://schemas.openxmlformats.org/presentationml/2006/ole">
            <p:oleObj spid="_x0000_s34823" name="Equation" r:id="rId6" imgW="152280" imgH="203040" progId="Equation.3">
              <p:embed/>
            </p:oleObj>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lgn="l" rtl="0">
              <a:lnSpc>
                <a:spcPct val="150000"/>
              </a:lnSpc>
            </a:pPr>
            <a:r>
              <a:rPr lang="en-US" dirty="0" smtClean="0"/>
              <a:t>The same logic can then be repeated from the other direction, establishing a boundary well above </a:t>
            </a:r>
            <a:r>
              <a:rPr lang="el-GR" u="sng" dirty="0" smtClean="0"/>
              <a:t>θ</a:t>
            </a:r>
            <a:r>
              <a:rPr lang="en-US" dirty="0" smtClean="0"/>
              <a:t>, below which depositors do run on the bank </a:t>
            </a:r>
          </a:p>
          <a:p>
            <a:pPr algn="l" rtl="0">
              <a:lnSpc>
                <a:spcPct val="150000"/>
              </a:lnSpc>
            </a:pPr>
            <a:r>
              <a:rPr lang="en-US" dirty="0" smtClean="0"/>
              <a:t>The mathematical proof shows that the two boundaries coincide at a unique </a:t>
            </a:r>
            <a:r>
              <a:rPr lang="el-GR" dirty="0" smtClean="0"/>
              <a:t>θ</a:t>
            </a:r>
            <a:r>
              <a:rPr lang="en-US" dirty="0" smtClean="0"/>
              <a:t>*, such that all depositors run below </a:t>
            </a:r>
            <a:r>
              <a:rPr lang="el-GR" dirty="0" smtClean="0"/>
              <a:t>θ</a:t>
            </a:r>
            <a:r>
              <a:rPr lang="en-US" dirty="0" smtClean="0"/>
              <a:t>* and do not run above </a:t>
            </a:r>
            <a:r>
              <a:rPr lang="el-GR" dirty="0" smtClean="0"/>
              <a:t>θ</a:t>
            </a:r>
            <a:r>
              <a:rPr lang="en-US" dirty="0" smtClean="0"/>
              <a:t>*</a:t>
            </a:r>
          </a:p>
        </p:txBody>
      </p:sp>
      <p:sp>
        <p:nvSpPr>
          <p:cNvPr id="3" name="Title 2"/>
          <p:cNvSpPr>
            <a:spLocks noGrp="1"/>
          </p:cNvSpPr>
          <p:nvPr>
            <p:ph type="title"/>
          </p:nvPr>
        </p:nvSpPr>
        <p:spPr/>
        <p:txBody>
          <a:bodyPr>
            <a:normAutofit fontScale="90000"/>
          </a:bodyPr>
          <a:lstStyle/>
          <a:p>
            <a:r>
              <a:rPr lang="en-US" dirty="0" smtClean="0"/>
              <a:t>Banking Crises</a:t>
            </a:r>
            <a:br>
              <a:rPr lang="en-US" dirty="0" smtClean="0"/>
            </a:br>
            <a:r>
              <a:rPr lang="en-US" sz="2800" dirty="0" smtClean="0"/>
              <a:t> Heterogeneous Signals and Unique Equilibrium</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26</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lgn="l" rtl="0">
              <a:lnSpc>
                <a:spcPct val="150000"/>
              </a:lnSpc>
            </a:pPr>
            <a:r>
              <a:rPr lang="en-US" dirty="0" smtClean="0"/>
              <a:t>in the range between </a:t>
            </a:r>
            <a:r>
              <a:rPr lang="el-GR" u="sng" dirty="0" smtClean="0"/>
              <a:t>θ</a:t>
            </a:r>
            <a:r>
              <a:rPr lang="en-US" dirty="0" smtClean="0"/>
              <a:t> and     , the level of the fundamental now perfectly predicts whether or not a crisis occurs. In particular, a crisis surely occurs below . </a:t>
            </a:r>
          </a:p>
          <a:p>
            <a:pPr algn="l" rtl="0">
              <a:lnSpc>
                <a:spcPct val="150000"/>
              </a:lnSpc>
            </a:pPr>
            <a:r>
              <a:rPr lang="en-US" dirty="0" smtClean="0"/>
              <a:t>We refer to crises in this range as “panic-based” because a crisis in this range is not necessitated by the fundamentals; it occurs because agents think it will occur, and in that sense it is self-fulfilling. </a:t>
            </a:r>
          </a:p>
          <a:p>
            <a:pPr algn="l" rtl="0">
              <a:lnSpc>
                <a:spcPct val="150000"/>
              </a:lnSpc>
            </a:pPr>
            <a:r>
              <a:rPr lang="en-US" dirty="0" smtClean="0"/>
              <a:t>However, the occurrence of a self-fulfilling crisis here is uniquely pinned down by the fundamentals. </a:t>
            </a:r>
          </a:p>
        </p:txBody>
      </p:sp>
      <p:sp>
        <p:nvSpPr>
          <p:cNvPr id="3" name="Title 2"/>
          <p:cNvSpPr>
            <a:spLocks noGrp="1"/>
          </p:cNvSpPr>
          <p:nvPr>
            <p:ph type="title"/>
          </p:nvPr>
        </p:nvSpPr>
        <p:spPr/>
        <p:txBody>
          <a:bodyPr>
            <a:normAutofit fontScale="90000"/>
          </a:bodyPr>
          <a:lstStyle/>
          <a:p>
            <a:r>
              <a:rPr lang="en-US" dirty="0" smtClean="0"/>
              <a:t>Banking Crises</a:t>
            </a:r>
            <a:br>
              <a:rPr lang="en-US" dirty="0" smtClean="0"/>
            </a:br>
            <a:r>
              <a:rPr lang="en-US" sz="2800" dirty="0" smtClean="0"/>
              <a:t> Heterogeneous Signals and Unique Equilibrium</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27</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graphicFrame>
        <p:nvGraphicFramePr>
          <p:cNvPr id="49154" name="Object 2"/>
          <p:cNvGraphicFramePr>
            <a:graphicFrameLocks noChangeAspect="1"/>
          </p:cNvGraphicFramePr>
          <p:nvPr/>
        </p:nvGraphicFramePr>
        <p:xfrm>
          <a:off x="4499992" y="1412776"/>
          <a:ext cx="357187" cy="501650"/>
        </p:xfrm>
        <a:graphic>
          <a:graphicData uri="http://schemas.openxmlformats.org/presentationml/2006/ole">
            <p:oleObj spid="_x0000_s49154" name="Equation" r:id="rId3" imgW="152280" imgH="203040" progId="Equation.3">
              <p:embed/>
            </p:oleObj>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lgn="l" rtl="0">
              <a:lnSpc>
                <a:spcPct val="150000"/>
              </a:lnSpc>
            </a:pPr>
            <a:r>
              <a:rPr lang="en-US" dirty="0" smtClean="0"/>
              <a:t>So, in this sense, the “panic-based” approach and the “fundamental-based” approach are not inconsistent with each other. </a:t>
            </a:r>
          </a:p>
          <a:p>
            <a:pPr algn="l" rtl="0">
              <a:lnSpc>
                <a:spcPct val="150000"/>
              </a:lnSpc>
            </a:pPr>
            <a:r>
              <a:rPr lang="en-US" dirty="0" smtClean="0"/>
              <a:t>The occurrence of a crisis is pinned down by fundamentals, but crises are self-fulfilling as they would not have occurred if agents did not expect them to occur. </a:t>
            </a:r>
          </a:p>
          <a:p>
            <a:pPr algn="l" rtl="0">
              <a:lnSpc>
                <a:spcPct val="150000"/>
              </a:lnSpc>
            </a:pPr>
            <a:r>
              <a:rPr lang="en-US" dirty="0" smtClean="0"/>
              <a:t>The key is that the fundamentals uniquely determine agents’ expectations about whether a crisis will occur, and in that, they indirectly determine whether a crisis occurs.</a:t>
            </a:r>
          </a:p>
          <a:p>
            <a:pPr algn="l" rtl="0">
              <a:lnSpc>
                <a:spcPct val="150000"/>
              </a:lnSpc>
            </a:pPr>
            <a:endParaRPr lang="en-US" dirty="0" smtClean="0"/>
          </a:p>
        </p:txBody>
      </p:sp>
      <p:sp>
        <p:nvSpPr>
          <p:cNvPr id="3" name="Title 2"/>
          <p:cNvSpPr>
            <a:spLocks noGrp="1"/>
          </p:cNvSpPr>
          <p:nvPr>
            <p:ph type="title"/>
          </p:nvPr>
        </p:nvSpPr>
        <p:spPr/>
        <p:txBody>
          <a:bodyPr>
            <a:normAutofit fontScale="90000"/>
          </a:bodyPr>
          <a:lstStyle/>
          <a:p>
            <a:r>
              <a:rPr lang="en-US" dirty="0" smtClean="0"/>
              <a:t>Banking Crises</a:t>
            </a:r>
            <a:br>
              <a:rPr lang="en-US" dirty="0" smtClean="0"/>
            </a:br>
            <a:r>
              <a:rPr lang="en-US" sz="2800" dirty="0" smtClean="0"/>
              <a:t> Heterogeneous Signals and Unique Equilibrium</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28</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l" rtl="0">
              <a:lnSpc>
                <a:spcPct val="150000"/>
              </a:lnSpc>
            </a:pPr>
            <a:r>
              <a:rPr lang="en-US" dirty="0" smtClean="0"/>
              <a:t>Agents’ self-fulfilling beliefs amplify the effect of fundamentals on the economy. Similarly, between </a:t>
            </a:r>
            <a:r>
              <a:rPr lang="el-GR" dirty="0" smtClean="0"/>
              <a:t>θ</a:t>
            </a:r>
            <a:r>
              <a:rPr lang="en-US" dirty="0" smtClean="0"/>
              <a:t>* and   , even though the fundamental could support a crisis, it does not occur, as agents’ expectations are coordinated on the no-crisis outcome </a:t>
            </a:r>
          </a:p>
        </p:txBody>
      </p:sp>
      <p:sp>
        <p:nvSpPr>
          <p:cNvPr id="3" name="Title 2"/>
          <p:cNvSpPr>
            <a:spLocks noGrp="1"/>
          </p:cNvSpPr>
          <p:nvPr>
            <p:ph type="title"/>
          </p:nvPr>
        </p:nvSpPr>
        <p:spPr/>
        <p:txBody>
          <a:bodyPr>
            <a:normAutofit fontScale="90000"/>
          </a:bodyPr>
          <a:lstStyle/>
          <a:p>
            <a:r>
              <a:rPr lang="en-US" dirty="0" smtClean="0"/>
              <a:t>Banking Crises</a:t>
            </a:r>
            <a:br>
              <a:rPr lang="en-US" dirty="0" smtClean="0"/>
            </a:br>
            <a:r>
              <a:rPr lang="en-US" sz="2800" dirty="0" smtClean="0"/>
              <a:t> Heterogeneous Signals and Unique Equilibrium</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29</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graphicFrame>
        <p:nvGraphicFramePr>
          <p:cNvPr id="50179" name="Object 3"/>
          <p:cNvGraphicFramePr>
            <a:graphicFrameLocks noChangeAspect="1"/>
          </p:cNvGraphicFramePr>
          <p:nvPr/>
        </p:nvGraphicFramePr>
        <p:xfrm>
          <a:off x="5150917" y="2780928"/>
          <a:ext cx="357187" cy="501650"/>
        </p:xfrm>
        <a:graphic>
          <a:graphicData uri="http://schemas.openxmlformats.org/presentationml/2006/ole">
            <p:oleObj spid="_x0000_s50179" name="Equation" r:id="rId3" imgW="152280" imgH="203040" progId="Equation.3">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lgn="l" rtl="0">
              <a:lnSpc>
                <a:spcPct val="150000"/>
              </a:lnSpc>
            </a:pPr>
            <a:r>
              <a:rPr lang="en-US" dirty="0" smtClean="0"/>
              <a:t>Financial and monetary systems are designed ultimately to improve the efficiency </a:t>
            </a:r>
            <a:r>
              <a:rPr lang="en-US" dirty="0" smtClean="0"/>
              <a:t>of the  </a:t>
            </a:r>
            <a:r>
              <a:rPr lang="en-US" b="1" dirty="0" smtClean="0"/>
              <a:t>real </a:t>
            </a:r>
            <a:r>
              <a:rPr lang="en-US" b="1" dirty="0" smtClean="0"/>
              <a:t>economic activity </a:t>
            </a:r>
            <a:r>
              <a:rPr lang="en-US" dirty="0" smtClean="0"/>
              <a:t>and resource allocation.</a:t>
            </a:r>
          </a:p>
          <a:p>
            <a:pPr algn="l" rtl="0">
              <a:lnSpc>
                <a:spcPct val="150000"/>
              </a:lnSpc>
            </a:pPr>
            <a:r>
              <a:rPr lang="en-US" dirty="0" smtClean="0"/>
              <a:t>A financial crisis marks </a:t>
            </a:r>
            <a:r>
              <a:rPr lang="en-US" dirty="0" smtClean="0"/>
              <a:t>a severe </a:t>
            </a:r>
            <a:r>
              <a:rPr lang="en-US" dirty="0" smtClean="0"/>
              <a:t>disruption of these normal functions of financial and monetary systems, thereby hurting the </a:t>
            </a:r>
            <a:r>
              <a:rPr lang="en-US" dirty="0" smtClean="0"/>
              <a:t> normal functioning  </a:t>
            </a:r>
            <a:r>
              <a:rPr lang="en-US" dirty="0" smtClean="0"/>
              <a:t>of the real economy.</a:t>
            </a:r>
            <a:endParaRPr lang="he-IL" dirty="0"/>
          </a:p>
        </p:txBody>
      </p:sp>
      <p:sp>
        <p:nvSpPr>
          <p:cNvPr id="3" name="Title 2"/>
          <p:cNvSpPr>
            <a:spLocks noGrp="1"/>
          </p:cNvSpPr>
          <p:nvPr>
            <p:ph type="title"/>
          </p:nvPr>
        </p:nvSpPr>
        <p:spPr/>
        <p:txBody>
          <a:bodyPr>
            <a:normAutofit/>
          </a:bodyPr>
          <a:lstStyle/>
          <a:p>
            <a:r>
              <a:rPr lang="en-US" dirty="0" smtClean="0"/>
              <a:t>Introduction</a:t>
            </a:r>
            <a:endParaRPr lang="he-IL"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3</a:t>
            </a:fld>
            <a:endParaRPr lang="he-IL"/>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gn="l" rtl="0">
              <a:lnSpc>
                <a:spcPct val="150000"/>
              </a:lnSpc>
            </a:pPr>
            <a:r>
              <a:rPr lang="en-US" dirty="0" smtClean="0"/>
              <a:t>Knowing when runs occur, one can compute their probability and relate it to the terms of the banking contract.  Goldstein and </a:t>
            </a:r>
            <a:r>
              <a:rPr lang="en-US" dirty="0" err="1" smtClean="0"/>
              <a:t>Pauzner</a:t>
            </a:r>
            <a:r>
              <a:rPr lang="en-US" dirty="0" smtClean="0"/>
              <a:t> (2005) show that banks become more vulnerable to runs when they offer more risk sharing.</a:t>
            </a:r>
          </a:p>
          <a:p>
            <a:pPr algn="l" rtl="0">
              <a:lnSpc>
                <a:spcPct val="150000"/>
              </a:lnSpc>
            </a:pPr>
            <a:r>
              <a:rPr lang="en-US" dirty="0" smtClean="0"/>
              <a:t>That is, the threshold </a:t>
            </a:r>
            <a:r>
              <a:rPr lang="el-GR" dirty="0" smtClean="0"/>
              <a:t>θ</a:t>
            </a:r>
            <a:r>
              <a:rPr lang="en-US" dirty="0" smtClean="0"/>
              <a:t>* , below which a run happens, is an increasing function of the short-term payment offered to depositors r</a:t>
            </a:r>
            <a:r>
              <a:rPr lang="en-US" baseline="-25000" dirty="0" smtClean="0"/>
              <a:t>1</a:t>
            </a:r>
          </a:p>
        </p:txBody>
      </p:sp>
      <p:sp>
        <p:nvSpPr>
          <p:cNvPr id="3" name="Title 2"/>
          <p:cNvSpPr>
            <a:spLocks noGrp="1"/>
          </p:cNvSpPr>
          <p:nvPr>
            <p:ph type="title"/>
          </p:nvPr>
        </p:nvSpPr>
        <p:spPr/>
        <p:txBody>
          <a:bodyPr>
            <a:normAutofit fontScale="90000"/>
          </a:bodyPr>
          <a:lstStyle/>
          <a:p>
            <a:r>
              <a:rPr lang="en-US" dirty="0" smtClean="0"/>
              <a:t>Banking Crises</a:t>
            </a:r>
            <a:br>
              <a:rPr lang="en-US" dirty="0" smtClean="0"/>
            </a:br>
            <a:r>
              <a:rPr lang="en-US" sz="2800" dirty="0" smtClean="0"/>
              <a:t> Heterogeneous Signals and Unique Equilibrium</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30</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algn="l" rtl="0">
              <a:lnSpc>
                <a:spcPct val="150000"/>
              </a:lnSpc>
            </a:pPr>
            <a:r>
              <a:rPr lang="en-US" dirty="0" smtClean="0"/>
              <a:t>However, even when this destabilizing effect is taken into account, banks still increase welfare by offering demand deposit contracts </a:t>
            </a:r>
          </a:p>
          <a:p>
            <a:pPr algn="l" rtl="0">
              <a:lnSpc>
                <a:spcPct val="150000"/>
              </a:lnSpc>
            </a:pPr>
            <a:r>
              <a:rPr lang="en-US" dirty="0" smtClean="0"/>
              <a:t>Characterizing the short-term payment in the banking contract chosen by banks taking into account the probability of a run, they show that this payment does not exploit all possible gains from risk sharing, since doing so would result in too many bank runs. </a:t>
            </a:r>
          </a:p>
          <a:p>
            <a:pPr algn="l" rtl="0">
              <a:lnSpc>
                <a:spcPct val="150000"/>
              </a:lnSpc>
            </a:pPr>
            <a:r>
              <a:rPr lang="en-US" dirty="0" smtClean="0"/>
              <a:t>Still, in equilibrium, panic-based runs occur, resulting from coordination failures among bank depositors. This leaves room for government policy to improve overall welfare.</a:t>
            </a:r>
          </a:p>
        </p:txBody>
      </p:sp>
      <p:sp>
        <p:nvSpPr>
          <p:cNvPr id="3" name="Title 2"/>
          <p:cNvSpPr>
            <a:spLocks noGrp="1"/>
          </p:cNvSpPr>
          <p:nvPr>
            <p:ph type="title"/>
          </p:nvPr>
        </p:nvSpPr>
        <p:spPr/>
        <p:txBody>
          <a:bodyPr>
            <a:normAutofit fontScale="90000"/>
          </a:bodyPr>
          <a:lstStyle/>
          <a:p>
            <a:r>
              <a:rPr lang="en-US" dirty="0" smtClean="0"/>
              <a:t>Banking Crises</a:t>
            </a:r>
            <a:br>
              <a:rPr lang="en-US" dirty="0" smtClean="0"/>
            </a:br>
            <a:r>
              <a:rPr lang="en-US" sz="2800" dirty="0" smtClean="0"/>
              <a:t> Heterogeneous Signals and Unique Equilibrium</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31</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l" rtl="0">
              <a:lnSpc>
                <a:spcPct val="150000"/>
              </a:lnSpc>
            </a:pPr>
            <a:r>
              <a:rPr lang="en-US" sz="1800" dirty="0" smtClean="0"/>
              <a:t>One of the basic policy remedies to reduce the loss from panic-based runs is introduction of deposit insurance by the government. </a:t>
            </a:r>
          </a:p>
          <a:p>
            <a:pPr algn="l" rtl="0">
              <a:lnSpc>
                <a:spcPct val="150000"/>
              </a:lnSpc>
            </a:pPr>
            <a:r>
              <a:rPr lang="en-US" sz="1800" dirty="0" smtClean="0"/>
              <a:t>This idea goes back to Diamond and </a:t>
            </a:r>
            <a:r>
              <a:rPr lang="en-US" sz="1800" dirty="0" err="1" smtClean="0"/>
              <a:t>Dybvig</a:t>
            </a:r>
            <a:r>
              <a:rPr lang="en-US" sz="1800" dirty="0" smtClean="0"/>
              <a:t> (1983), where the government promises to collect taxes and provide liquidity (bailout) to the bank in case the bank faces financial distress</a:t>
            </a:r>
          </a:p>
          <a:p>
            <a:pPr algn="l" rtl="0">
              <a:lnSpc>
                <a:spcPct val="150000"/>
              </a:lnSpc>
            </a:pPr>
            <a:r>
              <a:rPr lang="en-US" sz="1800" dirty="0" smtClean="0"/>
              <a:t>In the context of the model described above, with deposit insurance, patient agents know that if they wait they will receive the promised return independently of the number of agents who run</a:t>
            </a:r>
          </a:p>
          <a:p>
            <a:pPr algn="l" rtl="0">
              <a:lnSpc>
                <a:spcPct val="150000"/>
              </a:lnSpc>
            </a:pPr>
            <a:r>
              <a:rPr lang="en-US" sz="1800" dirty="0" smtClean="0"/>
              <a:t>Hence, panic based runs are prevented: patient agents withdraw their deposits only when this is their dominant action</a:t>
            </a:r>
          </a:p>
        </p:txBody>
      </p:sp>
      <p:sp>
        <p:nvSpPr>
          <p:cNvPr id="3" name="Title 2"/>
          <p:cNvSpPr>
            <a:spLocks noGrp="1"/>
          </p:cNvSpPr>
          <p:nvPr>
            <p:ph type="title"/>
          </p:nvPr>
        </p:nvSpPr>
        <p:spPr/>
        <p:txBody>
          <a:bodyPr>
            <a:normAutofit/>
          </a:bodyPr>
          <a:lstStyle/>
          <a:p>
            <a:r>
              <a:rPr lang="en-US" dirty="0" smtClean="0"/>
              <a:t>Banking Crises</a:t>
            </a:r>
            <a:br>
              <a:rPr lang="en-US" dirty="0" smtClean="0"/>
            </a:br>
            <a:r>
              <a:rPr lang="en-US" sz="2800" dirty="0" smtClean="0"/>
              <a:t> </a:t>
            </a:r>
            <a:r>
              <a:rPr lang="en-US" sz="2400" dirty="0" smtClean="0"/>
              <a:t>Basis for Micro Policy Analysis</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32</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l" rtl="0">
              <a:lnSpc>
                <a:spcPct val="150000"/>
              </a:lnSpc>
            </a:pPr>
            <a:r>
              <a:rPr lang="en-US" sz="1800" dirty="0" smtClean="0"/>
              <a:t>Extending the context of the above model, </a:t>
            </a:r>
            <a:r>
              <a:rPr lang="en-US" sz="1800" dirty="0" err="1" smtClean="0"/>
              <a:t>Keister</a:t>
            </a:r>
            <a:r>
              <a:rPr lang="en-US" sz="1800" dirty="0" smtClean="0"/>
              <a:t> (2011) has highlighted another benefit of deposit insurance: it helps providing a better allocation of resources by equating the marginal utility that agents derive from private consumption and public-good consumption. </a:t>
            </a:r>
          </a:p>
          <a:p>
            <a:pPr algn="l" rtl="0">
              <a:lnSpc>
                <a:spcPct val="150000"/>
              </a:lnSpc>
            </a:pPr>
            <a:r>
              <a:rPr lang="en-US" sz="1800" dirty="0" smtClean="0"/>
              <a:t>That is, when bank runs occur, private consumption decreases, generating a gap between the marginal utility of private consumption and that of public-good consumption, so with bailouts, the government can reduce the public good and increase private consumption to correct the distortion. </a:t>
            </a:r>
          </a:p>
          <a:p>
            <a:pPr algn="l" rtl="0">
              <a:lnSpc>
                <a:spcPct val="150000"/>
              </a:lnSpc>
            </a:pPr>
            <a:endParaRPr lang="en-US" sz="1800" dirty="0" smtClean="0"/>
          </a:p>
        </p:txBody>
      </p:sp>
      <p:sp>
        <p:nvSpPr>
          <p:cNvPr id="3" name="Title 2"/>
          <p:cNvSpPr>
            <a:spLocks noGrp="1"/>
          </p:cNvSpPr>
          <p:nvPr>
            <p:ph type="title"/>
          </p:nvPr>
        </p:nvSpPr>
        <p:spPr/>
        <p:txBody>
          <a:bodyPr>
            <a:normAutofit/>
          </a:bodyPr>
          <a:lstStyle/>
          <a:p>
            <a:r>
              <a:rPr lang="en-US" dirty="0" smtClean="0"/>
              <a:t>Banking Crises</a:t>
            </a:r>
            <a:br>
              <a:rPr lang="en-US" dirty="0" smtClean="0"/>
            </a:br>
            <a:r>
              <a:rPr lang="en-US" sz="2800" dirty="0" smtClean="0"/>
              <a:t> </a:t>
            </a:r>
            <a:r>
              <a:rPr lang="en-US" sz="2400" dirty="0" smtClean="0"/>
              <a:t>Basis for Micro Policy Analysis</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33</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l" rtl="0">
              <a:lnSpc>
                <a:spcPct val="150000"/>
              </a:lnSpc>
            </a:pPr>
            <a:r>
              <a:rPr lang="en-US" sz="1800" dirty="0" smtClean="0"/>
              <a:t>However, deposit insurance also has a drawback, as it creates moral hazard: when the bank designs the optimal contract, it does not internalize the cost of the taxes that might be required to pay the insurance.  </a:t>
            </a:r>
          </a:p>
          <a:p>
            <a:pPr algn="l" rtl="0">
              <a:lnSpc>
                <a:spcPct val="150000"/>
              </a:lnSpc>
            </a:pPr>
            <a:r>
              <a:rPr lang="en-US" sz="1800" dirty="0" smtClean="0"/>
              <a:t>Thus, the bank has an incentive to over-exploit the deposit insurance by setting </a:t>
            </a:r>
            <a:r>
              <a:rPr lang="en-US" sz="1800" i="1" dirty="0" smtClean="0"/>
              <a:t>r</a:t>
            </a:r>
            <a:r>
              <a:rPr lang="en-US" sz="1800" baseline="-25000" dirty="0" smtClean="0"/>
              <a:t>1</a:t>
            </a:r>
            <a:r>
              <a:rPr lang="en-US" sz="1800" dirty="0" smtClean="0"/>
              <a:t> higher than the socially optimal level. </a:t>
            </a:r>
          </a:p>
          <a:p>
            <a:pPr algn="l" rtl="0">
              <a:lnSpc>
                <a:spcPct val="150000"/>
              </a:lnSpc>
            </a:pPr>
            <a:r>
              <a:rPr lang="en-US" sz="1800" dirty="0" smtClean="0"/>
              <a:t>This drawback of deposit insurance is consistent with the critique made by </a:t>
            </a:r>
            <a:r>
              <a:rPr lang="en-US" sz="1800" dirty="0" err="1" smtClean="0"/>
              <a:t>Calomiris</a:t>
            </a:r>
            <a:r>
              <a:rPr lang="en-US" sz="1800" dirty="0" smtClean="0"/>
              <a:t> (1990) that “</a:t>
            </a:r>
            <a:r>
              <a:rPr lang="en-US" sz="1800" i="1" dirty="0" smtClean="0"/>
              <a:t>today’s financial intermediaries can maintain higher leverage and attract depositors more easily by offering higher rates of return with virtually no risk of default</a:t>
            </a:r>
            <a:r>
              <a:rPr lang="en-US" sz="1800" dirty="0" smtClean="0"/>
              <a:t>”</a:t>
            </a:r>
          </a:p>
        </p:txBody>
      </p:sp>
      <p:sp>
        <p:nvSpPr>
          <p:cNvPr id="3" name="Title 2"/>
          <p:cNvSpPr>
            <a:spLocks noGrp="1"/>
          </p:cNvSpPr>
          <p:nvPr>
            <p:ph type="title"/>
          </p:nvPr>
        </p:nvSpPr>
        <p:spPr/>
        <p:txBody>
          <a:bodyPr>
            <a:normAutofit/>
          </a:bodyPr>
          <a:lstStyle/>
          <a:p>
            <a:r>
              <a:rPr lang="en-US" dirty="0" smtClean="0"/>
              <a:t>Banking Crises</a:t>
            </a:r>
            <a:br>
              <a:rPr lang="en-US" dirty="0" smtClean="0"/>
            </a:br>
            <a:r>
              <a:rPr lang="en-US" sz="2800" dirty="0" smtClean="0"/>
              <a:t> </a:t>
            </a:r>
            <a:r>
              <a:rPr lang="en-US" sz="2400" dirty="0" smtClean="0"/>
              <a:t>Basis for Micro Policy Analysis</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34</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In the context of the model, this is costly as it increases the lower threshold, below which crises occur without a coordination failure.</a:t>
            </a:r>
          </a:p>
          <a:p>
            <a:pPr algn="l" rtl="0">
              <a:lnSpc>
                <a:spcPct val="150000"/>
              </a:lnSpc>
            </a:pPr>
            <a:r>
              <a:rPr lang="en-US" sz="2000" dirty="0" smtClean="0"/>
              <a:t>The framework developed above enables one to compare the benefits and costs of deposit insurance, and provide policy recommendations regarding the optimal design of this insurance. </a:t>
            </a:r>
          </a:p>
          <a:p>
            <a:pPr algn="l" rtl="0">
              <a:lnSpc>
                <a:spcPct val="150000"/>
              </a:lnSpc>
            </a:pPr>
            <a:r>
              <a:rPr lang="en-US" sz="2000" dirty="0" smtClean="0"/>
              <a:t>Here, we only used the framework to highlight the tradeoff, but more research is needed to provide more precise policy recommendations along these lines</a:t>
            </a:r>
          </a:p>
          <a:p>
            <a:pPr algn="l" rtl="0">
              <a:lnSpc>
                <a:spcPct val="150000"/>
              </a:lnSpc>
            </a:pPr>
            <a:endParaRPr lang="en-US" sz="2000" dirty="0" smtClean="0"/>
          </a:p>
        </p:txBody>
      </p:sp>
      <p:sp>
        <p:nvSpPr>
          <p:cNvPr id="3" name="Title 2"/>
          <p:cNvSpPr>
            <a:spLocks noGrp="1"/>
          </p:cNvSpPr>
          <p:nvPr>
            <p:ph type="title"/>
          </p:nvPr>
        </p:nvSpPr>
        <p:spPr/>
        <p:txBody>
          <a:bodyPr>
            <a:normAutofit/>
          </a:bodyPr>
          <a:lstStyle/>
          <a:p>
            <a:r>
              <a:rPr lang="en-US" dirty="0" smtClean="0"/>
              <a:t>Banking Crises</a:t>
            </a:r>
            <a:br>
              <a:rPr lang="en-US" dirty="0" smtClean="0"/>
            </a:br>
            <a:r>
              <a:rPr lang="en-US" sz="2800" dirty="0" smtClean="0"/>
              <a:t> </a:t>
            </a:r>
            <a:r>
              <a:rPr lang="en-US" sz="2400" dirty="0" smtClean="0"/>
              <a:t>Basis for Micro Policy Analysis</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35</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l" rtl="0">
              <a:lnSpc>
                <a:spcPct val="150000"/>
              </a:lnSpc>
            </a:pPr>
            <a:r>
              <a:rPr lang="en-US" sz="1800" dirty="0" smtClean="0"/>
              <a:t>A main reason for concern with banking crises is that they spread across banks leading many to fail at the same time, and hence creating systemic risk. </a:t>
            </a:r>
          </a:p>
          <a:p>
            <a:pPr algn="l" rtl="0">
              <a:lnSpc>
                <a:spcPct val="150000"/>
              </a:lnSpc>
            </a:pPr>
            <a:r>
              <a:rPr lang="en-US" sz="1800" dirty="0" smtClean="0"/>
              <a:t>There is a large literature on contagion of banking crises, highlighting the different sources for spillovers and coordination among banks. </a:t>
            </a:r>
          </a:p>
          <a:p>
            <a:pPr algn="l" rtl="0">
              <a:lnSpc>
                <a:spcPct val="150000"/>
              </a:lnSpc>
            </a:pPr>
            <a:r>
              <a:rPr lang="en-US" sz="1800" dirty="0" smtClean="0"/>
              <a:t>Allen and Gale (2000) show how contagion arises due to bank inter-linkages. Banks facing idiosyncratic liquidity needs insure each other and so providing efficient risk sharing. </a:t>
            </a:r>
          </a:p>
          <a:p>
            <a:pPr algn="l" rtl="0">
              <a:lnSpc>
                <a:spcPct val="150000"/>
              </a:lnSpc>
            </a:pPr>
            <a:r>
              <a:rPr lang="en-US" sz="1800" dirty="0" smtClean="0"/>
              <a:t>However, this creates links across banks, leading to spillover of shocks and contagion of crises</a:t>
            </a:r>
          </a:p>
        </p:txBody>
      </p:sp>
      <p:sp>
        <p:nvSpPr>
          <p:cNvPr id="3" name="Title 2"/>
          <p:cNvSpPr>
            <a:spLocks noGrp="1"/>
          </p:cNvSpPr>
          <p:nvPr>
            <p:ph type="title"/>
          </p:nvPr>
        </p:nvSpPr>
        <p:spPr/>
        <p:txBody>
          <a:bodyPr>
            <a:normAutofit/>
          </a:bodyPr>
          <a:lstStyle/>
          <a:p>
            <a:r>
              <a:rPr lang="en-US" dirty="0" smtClean="0"/>
              <a:t>Banking Crises</a:t>
            </a:r>
            <a:br>
              <a:rPr lang="en-US" dirty="0" smtClean="0"/>
            </a:br>
            <a:r>
              <a:rPr lang="en-US" sz="2400" dirty="0" smtClean="0"/>
              <a:t>Contagion and Systemic Risk</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36</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algn="l" rtl="0">
              <a:lnSpc>
                <a:spcPct val="150000"/>
              </a:lnSpc>
            </a:pPr>
            <a:r>
              <a:rPr lang="en-US" sz="1800" dirty="0" err="1" smtClean="0"/>
              <a:t>Dasgupta</a:t>
            </a:r>
            <a:r>
              <a:rPr lang="en-US" sz="1800" dirty="0" smtClean="0"/>
              <a:t> (2004) extends their model, using the global-games framework described above, analyzing the optimal insurance contracts among banks taking into account their undesirable implications for contagion. </a:t>
            </a:r>
          </a:p>
          <a:p>
            <a:pPr algn="l" rtl="0">
              <a:lnSpc>
                <a:spcPct val="150000"/>
              </a:lnSpc>
            </a:pPr>
            <a:r>
              <a:rPr lang="en-US" sz="1800" dirty="0" smtClean="0"/>
              <a:t>In Goldstein and </a:t>
            </a:r>
            <a:r>
              <a:rPr lang="en-US" sz="1800" dirty="0" err="1" smtClean="0"/>
              <a:t>Pauzner</a:t>
            </a:r>
            <a:r>
              <a:rPr lang="en-US" sz="1800" dirty="0" smtClean="0"/>
              <a:t> (2004), contagion is generated due to a common pool of investors investing in different banks. The failure of one bank leads investors to lose wealth and become more risk averse, and so they are more likely to run on the other bank.</a:t>
            </a:r>
          </a:p>
          <a:p>
            <a:pPr algn="l" rtl="0">
              <a:lnSpc>
                <a:spcPct val="150000"/>
              </a:lnSpc>
            </a:pPr>
            <a:r>
              <a:rPr lang="en-US" sz="1800" dirty="0" smtClean="0"/>
              <a:t>Another source of systemic risk is the ‘too big to fail’ problem. Banks who become too big pose a big threat on the economy in case they fail, and so governments will be willing to provide a bail out to prevent this from happening. </a:t>
            </a:r>
          </a:p>
          <a:p>
            <a:pPr algn="l" rtl="0">
              <a:lnSpc>
                <a:spcPct val="150000"/>
              </a:lnSpc>
            </a:pPr>
            <a:r>
              <a:rPr lang="en-US" sz="1800" dirty="0" smtClean="0"/>
              <a:t>This, in turn, generates disincentives such that the bank will take on excessive risk knowing that the consequences will be born by the taxpayer.</a:t>
            </a:r>
          </a:p>
          <a:p>
            <a:pPr algn="l" rtl="0">
              <a:lnSpc>
                <a:spcPct val="150000"/>
              </a:lnSpc>
            </a:pPr>
            <a:endParaRPr lang="en-US" sz="1800" dirty="0" smtClean="0"/>
          </a:p>
        </p:txBody>
      </p:sp>
      <p:sp>
        <p:nvSpPr>
          <p:cNvPr id="3" name="Title 2"/>
          <p:cNvSpPr>
            <a:spLocks noGrp="1"/>
          </p:cNvSpPr>
          <p:nvPr>
            <p:ph type="title"/>
          </p:nvPr>
        </p:nvSpPr>
        <p:spPr/>
        <p:txBody>
          <a:bodyPr>
            <a:normAutofit/>
          </a:bodyPr>
          <a:lstStyle/>
          <a:p>
            <a:r>
              <a:rPr lang="en-US" dirty="0" smtClean="0"/>
              <a:t>Banking Crises</a:t>
            </a:r>
            <a:br>
              <a:rPr lang="en-US" dirty="0" smtClean="0"/>
            </a:br>
            <a:r>
              <a:rPr lang="en-US" sz="2400" dirty="0" smtClean="0"/>
              <a:t>Contagion and Systemic Risk</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37</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8032" y="2051502"/>
            <a:ext cx="7772400" cy="1449506"/>
          </a:xfrm>
        </p:spPr>
        <p:txBody>
          <a:bodyPr>
            <a:normAutofit fontScale="90000"/>
          </a:bodyPr>
          <a:lstStyle/>
          <a:p>
            <a:pPr algn="ctr" rtl="0"/>
            <a:r>
              <a:rPr lang="en-US" sz="6000" dirty="0" smtClean="0"/>
              <a:t> </a:t>
            </a:r>
            <a:r>
              <a:rPr lang="en-US" sz="6000" dirty="0" smtClean="0"/>
              <a:t>National Currency and </a:t>
            </a:r>
            <a:r>
              <a:rPr lang="en-US" sz="6000" dirty="0" smtClean="0"/>
              <a:t>Single Currency Area Crises</a:t>
            </a:r>
            <a:endParaRPr lang="he-IL" sz="60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Governments/central banks try to maintain certain financial and monetary arrangements, most notably a fixed-exchange rate regime, or more recently, a regional monetary union. Their goal is to stabilize the economy or the region. </a:t>
            </a:r>
          </a:p>
          <a:p>
            <a:pPr algn="l" rtl="0">
              <a:lnSpc>
                <a:spcPct val="150000"/>
              </a:lnSpc>
            </a:pPr>
            <a:r>
              <a:rPr lang="en-US" sz="2000" dirty="0" smtClean="0"/>
              <a:t>At times, these arrangements become unstable and collapse leading to debt  and banking crises  (surveyed in the previous sections). </a:t>
            </a:r>
          </a:p>
          <a:p>
            <a:pPr algn="l" rtl="0">
              <a:lnSpc>
                <a:spcPct val="150000"/>
              </a:lnSpc>
            </a:pPr>
            <a:r>
              <a:rPr lang="en-US" sz="2000" dirty="0" smtClean="0"/>
              <a:t>This strand of the literature analyzes currency crises characterized by a speculative attack on a fixed exchange rate regime. </a:t>
            </a:r>
          </a:p>
          <a:p>
            <a:pPr algn="l" rtl="0">
              <a:lnSpc>
                <a:spcPct val="150000"/>
              </a:lnSpc>
            </a:pPr>
            <a:endParaRPr lang="en-US" sz="2000" dirty="0" smtClean="0"/>
          </a:p>
        </p:txBody>
      </p:sp>
      <p:sp>
        <p:nvSpPr>
          <p:cNvPr id="3" name="Title 2"/>
          <p:cNvSpPr>
            <a:spLocks noGrp="1"/>
          </p:cNvSpPr>
          <p:nvPr>
            <p:ph type="title"/>
          </p:nvPr>
        </p:nvSpPr>
        <p:spPr/>
        <p:txBody>
          <a:bodyPr>
            <a:normAutofit/>
          </a:bodyPr>
          <a:lstStyle/>
          <a:p>
            <a:r>
              <a:rPr lang="en-US" dirty="0" smtClean="0"/>
              <a:t>Currency Crises</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39</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lgn="l" rtl="0">
              <a:lnSpc>
                <a:spcPct val="150000"/>
              </a:lnSpc>
            </a:pPr>
            <a:r>
              <a:rPr lang="en-US" dirty="0" smtClean="0"/>
              <a:t>The models reviewed here describe possible </a:t>
            </a:r>
            <a:r>
              <a:rPr lang="en-US" b="1" dirty="0" smtClean="0"/>
              <a:t>reasons</a:t>
            </a:r>
            <a:r>
              <a:rPr lang="en-US" dirty="0" smtClean="0"/>
              <a:t> for which financial systems are fragile and prone to crises.</a:t>
            </a:r>
          </a:p>
          <a:p>
            <a:pPr algn="l" rtl="0">
              <a:lnSpc>
                <a:spcPct val="150000"/>
              </a:lnSpc>
            </a:pPr>
            <a:r>
              <a:rPr lang="en-US" dirty="0" smtClean="0"/>
              <a:t>Main problems:</a:t>
            </a:r>
          </a:p>
          <a:p>
            <a:pPr lvl="1" algn="l" rtl="0">
              <a:lnSpc>
                <a:spcPct val="150000"/>
              </a:lnSpc>
            </a:pPr>
            <a:r>
              <a:rPr lang="en-US" dirty="0" smtClean="0"/>
              <a:t>Coordination failures</a:t>
            </a:r>
          </a:p>
          <a:p>
            <a:pPr lvl="1" algn="l" rtl="0">
              <a:lnSpc>
                <a:spcPct val="150000"/>
              </a:lnSpc>
            </a:pPr>
            <a:r>
              <a:rPr lang="en-US" dirty="0" smtClean="0"/>
              <a:t>Asymmetric Information: adverse selection and moral hazard</a:t>
            </a:r>
            <a:endParaRPr lang="en-US" dirty="0" smtClean="0"/>
          </a:p>
          <a:p>
            <a:pPr lvl="1" algn="l" rtl="0">
              <a:lnSpc>
                <a:spcPct val="150000"/>
              </a:lnSpc>
            </a:pPr>
            <a:r>
              <a:rPr lang="en-US" dirty="0" smtClean="0"/>
              <a:t>Risk </a:t>
            </a:r>
            <a:r>
              <a:rPr lang="en-US" dirty="0" smtClean="0"/>
              <a:t>Shifting</a:t>
            </a:r>
          </a:p>
          <a:p>
            <a:pPr lvl="1" algn="l" rtl="0">
              <a:lnSpc>
                <a:spcPct val="150000"/>
              </a:lnSpc>
            </a:pPr>
            <a:r>
              <a:rPr lang="en-US" dirty="0" smtClean="0"/>
              <a:t>Heterogeneous </a:t>
            </a:r>
            <a:r>
              <a:rPr lang="en-US" dirty="0" smtClean="0"/>
              <a:t>beliefs, where the </a:t>
            </a:r>
            <a:r>
              <a:rPr lang="en-US" dirty="0" smtClean="0"/>
              <a:t>optimists-pessimists  </a:t>
            </a:r>
            <a:r>
              <a:rPr lang="en-US" dirty="0" smtClean="0"/>
              <a:t>composition </a:t>
            </a:r>
            <a:r>
              <a:rPr lang="en-US" dirty="0" smtClean="0"/>
              <a:t>shifts endogenously</a:t>
            </a:r>
            <a:endParaRPr lang="en-US" dirty="0" smtClean="0"/>
          </a:p>
          <a:p>
            <a:pPr lvl="1" algn="l" rtl="0">
              <a:lnSpc>
                <a:spcPct val="150000"/>
              </a:lnSpc>
            </a:pPr>
            <a:r>
              <a:rPr lang="en-US" dirty="0" smtClean="0"/>
              <a:t>Fragile </a:t>
            </a:r>
            <a:r>
              <a:rPr lang="en-US" dirty="0" smtClean="0"/>
              <a:t>institutional of  </a:t>
            </a:r>
            <a:r>
              <a:rPr lang="en-US" dirty="0" smtClean="0"/>
              <a:t>monetary and exchange rate arrangements</a:t>
            </a:r>
          </a:p>
          <a:p>
            <a:pPr lvl="1" algn="l" rtl="0">
              <a:lnSpc>
                <a:spcPct val="150000"/>
              </a:lnSpc>
            </a:pPr>
            <a:endParaRPr lang="en-US" dirty="0" smtClean="0"/>
          </a:p>
          <a:p>
            <a:pPr lvl="1" algn="l" rtl="0">
              <a:lnSpc>
                <a:spcPct val="150000"/>
              </a:lnSpc>
            </a:pPr>
            <a:endParaRPr lang="en-US" dirty="0" smtClean="0"/>
          </a:p>
        </p:txBody>
      </p:sp>
      <p:sp>
        <p:nvSpPr>
          <p:cNvPr id="3" name="Title 2"/>
          <p:cNvSpPr>
            <a:spLocks noGrp="1"/>
          </p:cNvSpPr>
          <p:nvPr>
            <p:ph type="title"/>
          </p:nvPr>
        </p:nvSpPr>
        <p:spPr/>
        <p:txBody>
          <a:bodyPr>
            <a:normAutofit/>
          </a:bodyPr>
          <a:lstStyle/>
          <a:p>
            <a:r>
              <a:rPr lang="en-US" dirty="0" smtClean="0"/>
              <a:t>Introduction</a:t>
            </a:r>
            <a:endParaRPr lang="he-IL"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4</a:t>
            </a:fld>
            <a:endParaRPr lang="he-IL"/>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The best way to understand the origins of currency crises is to think about the basic tri-lemma in international finance.</a:t>
            </a:r>
          </a:p>
          <a:p>
            <a:pPr algn="l" rtl="0">
              <a:lnSpc>
                <a:spcPct val="150000"/>
              </a:lnSpc>
              <a:buNone/>
            </a:pPr>
            <a:r>
              <a:rPr lang="en-US" sz="2000" dirty="0" smtClean="0"/>
              <a:t> </a:t>
            </a:r>
          </a:p>
          <a:p>
            <a:pPr algn="l" rtl="0">
              <a:lnSpc>
                <a:spcPct val="150000"/>
              </a:lnSpc>
            </a:pPr>
            <a:r>
              <a:rPr lang="en-US" sz="2000" dirty="0" smtClean="0"/>
              <a:t>A </a:t>
            </a:r>
            <a:r>
              <a:rPr lang="en-US" sz="2000" b="1" dirty="0" smtClean="0"/>
              <a:t>tri-lemma</a:t>
            </a:r>
            <a:r>
              <a:rPr lang="en-US" sz="2000" dirty="0" smtClean="0"/>
              <a:t> is a situation in which someone faces a choice among three options, each of which comes with some inevitable problems, so that not all the three underlying policy objectives can be simultaneously accomplished. </a:t>
            </a:r>
          </a:p>
        </p:txBody>
      </p:sp>
      <p:sp>
        <p:nvSpPr>
          <p:cNvPr id="3" name="Title 2"/>
          <p:cNvSpPr>
            <a:spLocks noGrp="1"/>
          </p:cNvSpPr>
          <p:nvPr>
            <p:ph type="title"/>
          </p:nvPr>
        </p:nvSpPr>
        <p:spPr/>
        <p:txBody>
          <a:bodyPr>
            <a:normAutofit/>
          </a:bodyPr>
          <a:lstStyle/>
          <a:p>
            <a:r>
              <a:rPr lang="en-US" dirty="0" smtClean="0"/>
              <a:t>Currency Crises</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40</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836712"/>
            <a:ext cx="8229600" cy="4525963"/>
          </a:xfrm>
        </p:spPr>
        <p:txBody>
          <a:bodyPr>
            <a:noAutofit/>
          </a:bodyPr>
          <a:lstStyle/>
          <a:p>
            <a:pPr algn="l" rtl="0">
              <a:lnSpc>
                <a:spcPct val="150000"/>
              </a:lnSpc>
              <a:buNone/>
            </a:pPr>
            <a:r>
              <a:rPr lang="en-US" sz="1800" dirty="0" smtClean="0"/>
              <a:t> In </a:t>
            </a:r>
            <a:r>
              <a:rPr lang="en-US" sz="1800" b="1" dirty="0" smtClean="0"/>
              <a:t>international finance</a:t>
            </a:r>
            <a:r>
              <a:rPr lang="en-US" sz="1800" dirty="0" smtClean="0"/>
              <a:t>, the tri-lemma stems from the fact that, in most nations, economic policy makers would like to achieve the following goals.</a:t>
            </a:r>
          </a:p>
          <a:p>
            <a:pPr algn="l" rtl="0">
              <a:lnSpc>
                <a:spcPct val="150000"/>
              </a:lnSpc>
              <a:buNone/>
            </a:pPr>
            <a:r>
              <a:rPr lang="en-US" sz="1800" dirty="0" smtClean="0"/>
              <a:t>	</a:t>
            </a:r>
            <a:r>
              <a:rPr lang="en-US" sz="1800" b="1" dirty="0" smtClean="0"/>
              <a:t>First</a:t>
            </a:r>
            <a:r>
              <a:rPr lang="en-US" sz="1800" dirty="0" smtClean="0"/>
              <a:t>, make the country’s economy open to international capital flows, because by doing so they let investors diversify their portfolios overseas and achieve risk sharing. They also benefit from the expertise brought to the country by foreign investors. </a:t>
            </a:r>
          </a:p>
          <a:p>
            <a:pPr algn="l" rtl="0">
              <a:lnSpc>
                <a:spcPct val="150000"/>
              </a:lnSpc>
            </a:pPr>
            <a:r>
              <a:rPr lang="en-US" sz="1800" b="1" dirty="0" smtClean="0"/>
              <a:t>Second</a:t>
            </a:r>
            <a:r>
              <a:rPr lang="en-US" sz="1800" dirty="0" smtClean="0"/>
              <a:t>, use monetary policy as a tool to help stabilize inflation, output, and the financial sector in the economy. This is achieved as the central bank can increase the money supply and reduce interest rates when the economy is depressed, and reduce money growth and raise interest rates when it is overheated. Moreover, it can serve as a </a:t>
            </a:r>
            <a:r>
              <a:rPr lang="en-US" sz="1800" b="1" dirty="0" smtClean="0"/>
              <a:t>lender of last resort </a:t>
            </a:r>
            <a:r>
              <a:rPr lang="en-US" sz="1800" dirty="0" smtClean="0"/>
              <a:t>in case of financial panic. </a:t>
            </a:r>
          </a:p>
        </p:txBody>
      </p:sp>
      <p:sp>
        <p:nvSpPr>
          <p:cNvPr id="3" name="Title 2"/>
          <p:cNvSpPr>
            <a:spLocks noGrp="1"/>
          </p:cNvSpPr>
          <p:nvPr>
            <p:ph type="title"/>
          </p:nvPr>
        </p:nvSpPr>
        <p:spPr>
          <a:xfrm>
            <a:off x="467544" y="0"/>
            <a:ext cx="8229600" cy="1143000"/>
          </a:xfrm>
        </p:spPr>
        <p:txBody>
          <a:bodyPr>
            <a:normAutofit/>
          </a:bodyPr>
          <a:lstStyle/>
          <a:p>
            <a:r>
              <a:rPr lang="en-US" dirty="0" smtClean="0"/>
              <a:t>Currency Crises</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41</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400" b="1" dirty="0" smtClean="0"/>
              <a:t>Third</a:t>
            </a:r>
            <a:r>
              <a:rPr lang="en-US" sz="2400" dirty="0" smtClean="0"/>
              <a:t>, maintain stability in the exchange rate. This is because a volatile exchange rate, at times driven by speculation, can be a source of broader financial volatility, and makes it harder for households and businesses to trade in the world economy and for investors to plan for the future.</a:t>
            </a:r>
          </a:p>
          <a:p>
            <a:pPr algn="l" rtl="0">
              <a:lnSpc>
                <a:spcPct val="150000"/>
              </a:lnSpc>
            </a:pPr>
            <a:r>
              <a:rPr lang="en-US" sz="2400" dirty="0" smtClean="0"/>
              <a:t>The problem, however, is that a country can only achieve adequately  two of these three goals. </a:t>
            </a:r>
          </a:p>
        </p:txBody>
      </p:sp>
      <p:sp>
        <p:nvSpPr>
          <p:cNvPr id="3" name="Title 2"/>
          <p:cNvSpPr>
            <a:spLocks noGrp="1"/>
          </p:cNvSpPr>
          <p:nvPr>
            <p:ph type="title"/>
          </p:nvPr>
        </p:nvSpPr>
        <p:spPr/>
        <p:txBody>
          <a:bodyPr>
            <a:normAutofit/>
          </a:bodyPr>
          <a:lstStyle/>
          <a:p>
            <a:r>
              <a:rPr lang="en-US" dirty="0" smtClean="0"/>
              <a:t>Currency Crises</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42</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By attempting to maintain a fixed exchange rate and capital mobility, the central bank loses its ability to control the interest rate or equivalently the monetary base – its policy instruments – as the interest rate becomes anchored to the world interest rate by the interest rate parity and the monetary base is automatically adjusted. </a:t>
            </a:r>
          </a:p>
          <a:p>
            <a:pPr algn="l" rtl="0">
              <a:lnSpc>
                <a:spcPct val="150000"/>
              </a:lnSpc>
            </a:pPr>
            <a:r>
              <a:rPr lang="en-US" sz="2000" dirty="0" smtClean="0"/>
              <a:t>This is the case of individual members of the EMU.</a:t>
            </a:r>
          </a:p>
          <a:p>
            <a:pPr algn="l" rtl="0">
              <a:lnSpc>
                <a:spcPct val="150000"/>
              </a:lnSpc>
            </a:pPr>
            <a:r>
              <a:rPr lang="en-US" sz="2000" dirty="0" smtClean="0"/>
              <a:t>In order to keep control over the interest rate or equivalently the money supply, the central bank has to let the exchange rate float freely, as in the case of the US.</a:t>
            </a:r>
          </a:p>
          <a:p>
            <a:pPr algn="l" rtl="0">
              <a:lnSpc>
                <a:spcPct val="150000"/>
              </a:lnSpc>
            </a:pPr>
            <a:endParaRPr lang="en-US" sz="2000" dirty="0" smtClean="0"/>
          </a:p>
        </p:txBody>
      </p:sp>
      <p:sp>
        <p:nvSpPr>
          <p:cNvPr id="3" name="Title 2"/>
          <p:cNvSpPr>
            <a:spLocks noGrp="1"/>
          </p:cNvSpPr>
          <p:nvPr>
            <p:ph type="title"/>
          </p:nvPr>
        </p:nvSpPr>
        <p:spPr/>
        <p:txBody>
          <a:bodyPr>
            <a:normAutofit/>
          </a:bodyPr>
          <a:lstStyle/>
          <a:p>
            <a:r>
              <a:rPr lang="en-US" dirty="0" smtClean="0"/>
              <a:t>Currency Crises</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43</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If the central bank wishes to maintain both exchange rate stability and control over the monetary policy, the only way to do it is by imposing domestic credit controls  and international capital controls, as in the case of China.</a:t>
            </a:r>
          </a:p>
          <a:p>
            <a:pPr algn="l" rtl="0">
              <a:lnSpc>
                <a:spcPct val="150000"/>
              </a:lnSpc>
            </a:pPr>
            <a:r>
              <a:rPr lang="en-US" sz="2000" dirty="0" smtClean="0"/>
              <a:t>Currency crises occur when the country is trying to maintain a fixed exchange rate regime with capital mobility, but faces conflicting policy needs, such as fiscal imbalances or fragile financial sector, that need to be resolved by independent monetary policy, and effectively shift the regime from the first solution of the </a:t>
            </a:r>
            <a:r>
              <a:rPr lang="en-US" sz="2000" dirty="0" err="1" smtClean="0"/>
              <a:t>trilemma</a:t>
            </a:r>
            <a:r>
              <a:rPr lang="en-US" sz="2000" dirty="0" smtClean="0"/>
              <a:t> described above to the second one. </a:t>
            </a:r>
          </a:p>
          <a:p>
            <a:pPr algn="l" rtl="0">
              <a:lnSpc>
                <a:spcPct val="150000"/>
              </a:lnSpc>
            </a:pPr>
            <a:endParaRPr lang="en-US" sz="2000" dirty="0" smtClean="0"/>
          </a:p>
        </p:txBody>
      </p:sp>
      <p:sp>
        <p:nvSpPr>
          <p:cNvPr id="3" name="Title 2"/>
          <p:cNvSpPr>
            <a:spLocks noGrp="1"/>
          </p:cNvSpPr>
          <p:nvPr>
            <p:ph type="title"/>
          </p:nvPr>
        </p:nvSpPr>
        <p:spPr/>
        <p:txBody>
          <a:bodyPr>
            <a:normAutofit/>
          </a:bodyPr>
          <a:lstStyle/>
          <a:p>
            <a:r>
              <a:rPr lang="en-US" dirty="0" smtClean="0"/>
              <a:t>Currency Crises</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44</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This branch of models, the so-called ‘first generation models of currency attacks’ was motivated by a series of events where fixed exchange rate regimes collapsed following speculative attacks,  for  example, the  early 1970s breakdown of the </a:t>
            </a:r>
            <a:r>
              <a:rPr lang="en-US" sz="2000" dirty="0" err="1" smtClean="0"/>
              <a:t>Bretton</a:t>
            </a:r>
            <a:r>
              <a:rPr lang="en-US" sz="2000" dirty="0" smtClean="0"/>
              <a:t> Wood global system.</a:t>
            </a:r>
          </a:p>
          <a:p>
            <a:pPr algn="l" rtl="0">
              <a:lnSpc>
                <a:spcPct val="150000"/>
              </a:lnSpc>
            </a:pPr>
            <a:r>
              <a:rPr lang="en-US" sz="2000" dirty="0" smtClean="0"/>
              <a:t>The first paper here is the one by </a:t>
            </a:r>
            <a:r>
              <a:rPr lang="en-US" sz="2000" dirty="0" err="1" smtClean="0"/>
              <a:t>Krugman</a:t>
            </a:r>
            <a:r>
              <a:rPr lang="en-US" sz="2000" dirty="0" smtClean="0"/>
              <a:t> (1979).</a:t>
            </a:r>
          </a:p>
          <a:p>
            <a:pPr algn="l" rtl="0">
              <a:lnSpc>
                <a:spcPct val="150000"/>
              </a:lnSpc>
            </a:pPr>
            <a:r>
              <a:rPr lang="en-US" sz="2000" dirty="0" smtClean="0"/>
              <a:t>He describes a government that tries to maintain a fixed exchange rate regime, but is subject to a constant loss of reserves, due to the need to monetize government budget deficits.</a:t>
            </a:r>
          </a:p>
        </p:txBody>
      </p:sp>
      <p:sp>
        <p:nvSpPr>
          <p:cNvPr id="3" name="Title 2"/>
          <p:cNvSpPr>
            <a:spLocks noGrp="1"/>
          </p:cNvSpPr>
          <p:nvPr>
            <p:ph type="title"/>
          </p:nvPr>
        </p:nvSpPr>
        <p:spPr/>
        <p:txBody>
          <a:bodyPr>
            <a:normAutofit/>
          </a:bodyPr>
          <a:lstStyle/>
          <a:p>
            <a:r>
              <a:rPr lang="en-US" dirty="0" smtClean="0"/>
              <a:t>Currency Crises</a:t>
            </a:r>
            <a:r>
              <a:rPr lang="he-IL" dirty="0" smtClean="0"/>
              <a:t/>
            </a:r>
            <a:br>
              <a:rPr lang="he-IL" dirty="0" smtClean="0"/>
            </a:br>
            <a:r>
              <a:rPr lang="en-US" sz="2800" i="1" dirty="0" smtClean="0"/>
              <a:t> </a:t>
            </a:r>
            <a:r>
              <a:rPr lang="en-US" sz="2400" dirty="0" smtClean="0"/>
              <a:t>First-Generation Model of Currency Crises</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45</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400" dirty="0" smtClean="0"/>
              <a:t>These two features of the  policy are inconsistent with each other, and lead to an eventual attack on the reserves of the central bank, that culminate in a collapse of the fixed exchange rate regime. </a:t>
            </a:r>
          </a:p>
          <a:p>
            <a:pPr algn="l" rtl="0">
              <a:lnSpc>
                <a:spcPct val="150000"/>
              </a:lnSpc>
            </a:pPr>
            <a:r>
              <a:rPr lang="en-US" sz="2400" dirty="0" smtClean="0"/>
              <a:t>Flood and Garber (1984) extended and clarified the basic mechanism, suggested by </a:t>
            </a:r>
            <a:r>
              <a:rPr lang="en-US" sz="2400" dirty="0" err="1" smtClean="0"/>
              <a:t>Krugman</a:t>
            </a:r>
            <a:r>
              <a:rPr lang="en-US" sz="2400" dirty="0" smtClean="0"/>
              <a:t> (1979), generating the formulation that was widely used since then.</a:t>
            </a:r>
          </a:p>
          <a:p>
            <a:pPr algn="l" rtl="0">
              <a:lnSpc>
                <a:spcPct val="150000"/>
              </a:lnSpc>
            </a:pPr>
            <a:endParaRPr lang="en-US" sz="2400" dirty="0"/>
          </a:p>
        </p:txBody>
      </p:sp>
      <p:sp>
        <p:nvSpPr>
          <p:cNvPr id="3" name="Title 2"/>
          <p:cNvSpPr>
            <a:spLocks noGrp="1"/>
          </p:cNvSpPr>
          <p:nvPr>
            <p:ph type="title"/>
          </p:nvPr>
        </p:nvSpPr>
        <p:spPr/>
        <p:txBody>
          <a:bodyPr>
            <a:normAutofit/>
          </a:bodyPr>
          <a:lstStyle/>
          <a:p>
            <a:r>
              <a:rPr lang="en-US" dirty="0" smtClean="0"/>
              <a:t>Currency Crises</a:t>
            </a:r>
            <a:r>
              <a:rPr lang="he-IL" dirty="0" smtClean="0"/>
              <a:t/>
            </a:r>
            <a:br>
              <a:rPr lang="he-IL" dirty="0" smtClean="0"/>
            </a:br>
            <a:r>
              <a:rPr lang="en-US" sz="2800" i="1" dirty="0" smtClean="0"/>
              <a:t> </a:t>
            </a:r>
            <a:r>
              <a:rPr lang="en-US" sz="2400" dirty="0" smtClean="0"/>
              <a:t>First-Generation Model of Currency Crises</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46</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Let us provide a simple description of this model: </a:t>
            </a:r>
          </a:p>
          <a:p>
            <a:pPr algn="l" rtl="0">
              <a:lnSpc>
                <a:spcPct val="150000"/>
              </a:lnSpc>
            </a:pPr>
            <a:r>
              <a:rPr lang="en-US" sz="2000" dirty="0" smtClean="0"/>
              <a:t>Recall that the asset-side of the central bank’s balance sheet at time </a:t>
            </a:r>
            <a:r>
              <a:rPr lang="en-US" sz="2000" i="1" dirty="0" smtClean="0"/>
              <a:t>t</a:t>
            </a:r>
            <a:r>
              <a:rPr lang="en-US" sz="2000" dirty="0" smtClean="0"/>
              <a:t> is composed of domestic assets </a:t>
            </a:r>
            <a:r>
              <a:rPr lang="en-US" sz="2000" dirty="0" err="1" smtClean="0"/>
              <a:t>B</a:t>
            </a:r>
            <a:r>
              <a:rPr lang="en-US" sz="2000" baseline="-25000" dirty="0" err="1" smtClean="0"/>
              <a:t>H,t</a:t>
            </a:r>
            <a:endParaRPr lang="en-US" sz="2000" dirty="0" smtClean="0"/>
          </a:p>
          <a:p>
            <a:pPr algn="l" rtl="0">
              <a:lnSpc>
                <a:spcPct val="150000"/>
              </a:lnSpc>
            </a:pPr>
            <a:r>
              <a:rPr lang="en-US" sz="2000" dirty="0" smtClean="0"/>
              <a:t>the domestic-currency value of foreign assets </a:t>
            </a:r>
            <a:r>
              <a:rPr lang="en-US" sz="2000" dirty="0" err="1" smtClean="0"/>
              <a:t>S</a:t>
            </a:r>
            <a:r>
              <a:rPr lang="en-US" sz="2000" baseline="-25000" dirty="0" err="1" smtClean="0"/>
              <a:t>t</a:t>
            </a:r>
            <a:r>
              <a:rPr lang="en-US" sz="2000" dirty="0" err="1" smtClean="0"/>
              <a:t>B</a:t>
            </a:r>
            <a:r>
              <a:rPr lang="en-US" sz="2000" baseline="-25000" dirty="0" err="1" smtClean="0"/>
              <a:t>F,t</a:t>
            </a:r>
            <a:endParaRPr lang="en-US" sz="2000" dirty="0" smtClean="0"/>
          </a:p>
          <a:p>
            <a:pPr algn="l" rtl="0">
              <a:lnSpc>
                <a:spcPct val="150000"/>
              </a:lnSpc>
            </a:pPr>
            <a:r>
              <a:rPr lang="en-US" sz="2000" dirty="0" smtClean="0"/>
              <a:t>where S</a:t>
            </a:r>
            <a:r>
              <a:rPr lang="en-US" sz="2000" baseline="-25000" dirty="0" smtClean="0"/>
              <a:t>t</a:t>
            </a:r>
            <a:r>
              <a:rPr lang="en-US" sz="2000" dirty="0" smtClean="0"/>
              <a:t> denotes the exchange rate, i.e., the value of foreign currency in terms of domestic currency. </a:t>
            </a:r>
          </a:p>
          <a:p>
            <a:pPr algn="l" rtl="0">
              <a:lnSpc>
                <a:spcPct val="150000"/>
              </a:lnSpc>
            </a:pPr>
            <a:r>
              <a:rPr lang="en-US" sz="2000" dirty="0" smtClean="0"/>
              <a:t>The total assets have to equal the total liabilities of the central bank, which are, by definition, the monetary base, denoted as M</a:t>
            </a:r>
            <a:r>
              <a:rPr lang="en-US" sz="2000" baseline="-25000" dirty="0" smtClean="0"/>
              <a:t>t</a:t>
            </a:r>
            <a:r>
              <a:rPr lang="en-US" sz="2000" dirty="0" smtClean="0"/>
              <a:t>. </a:t>
            </a:r>
          </a:p>
          <a:p>
            <a:pPr algn="l" rtl="0">
              <a:lnSpc>
                <a:spcPct val="150000"/>
              </a:lnSpc>
            </a:pPr>
            <a:endParaRPr lang="en-US" sz="2000" dirty="0" smtClean="0"/>
          </a:p>
        </p:txBody>
      </p:sp>
      <p:sp>
        <p:nvSpPr>
          <p:cNvPr id="3" name="Title 2"/>
          <p:cNvSpPr>
            <a:spLocks noGrp="1"/>
          </p:cNvSpPr>
          <p:nvPr>
            <p:ph type="title"/>
          </p:nvPr>
        </p:nvSpPr>
        <p:spPr/>
        <p:txBody>
          <a:bodyPr>
            <a:normAutofit/>
          </a:bodyPr>
          <a:lstStyle/>
          <a:p>
            <a:r>
              <a:rPr lang="en-US" dirty="0" smtClean="0"/>
              <a:t>Currency Crises</a:t>
            </a:r>
            <a:r>
              <a:rPr lang="he-IL" dirty="0" smtClean="0"/>
              <a:t/>
            </a:r>
            <a:br>
              <a:rPr lang="he-IL" dirty="0" smtClean="0"/>
            </a:br>
            <a:r>
              <a:rPr lang="en-US" sz="2800" i="1" dirty="0" smtClean="0"/>
              <a:t> </a:t>
            </a:r>
            <a:r>
              <a:rPr lang="en-US" sz="2400" dirty="0" smtClean="0"/>
              <a:t>First-Generation Model of Currency Crises</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47</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In the model, due to fiscal imbalances, the domestic assets grow in a fixed and exogenous rate:</a:t>
            </a:r>
          </a:p>
          <a:p>
            <a:pPr algn="l" rtl="0">
              <a:lnSpc>
                <a:spcPct val="150000"/>
              </a:lnSpc>
            </a:pPr>
            <a:endParaRPr lang="en-US" sz="2000" dirty="0" smtClean="0"/>
          </a:p>
          <a:p>
            <a:pPr algn="l" rtl="0">
              <a:lnSpc>
                <a:spcPct val="150000"/>
              </a:lnSpc>
            </a:pPr>
            <a:endParaRPr lang="en-US" sz="2000" dirty="0" smtClean="0"/>
          </a:p>
          <a:p>
            <a:pPr algn="l" rtl="0">
              <a:lnSpc>
                <a:spcPct val="150000"/>
              </a:lnSpc>
            </a:pPr>
            <a:r>
              <a:rPr lang="en-US" sz="2000" dirty="0" smtClean="0"/>
              <a:t>Because of perfect capital mobility, the domestic interest rate is determined through the interest rate parity, as follows:</a:t>
            </a:r>
          </a:p>
          <a:p>
            <a:pPr algn="l" rtl="0">
              <a:lnSpc>
                <a:spcPct val="150000"/>
              </a:lnSpc>
            </a:pPr>
            <a:endParaRPr lang="en-US" sz="2000" dirty="0" smtClean="0"/>
          </a:p>
          <a:p>
            <a:pPr algn="l" rtl="0">
              <a:lnSpc>
                <a:spcPct val="150000"/>
              </a:lnSpc>
            </a:pPr>
            <a:r>
              <a:rPr lang="en-US" sz="2000" dirty="0" smtClean="0"/>
              <a:t>Where i</a:t>
            </a:r>
            <a:r>
              <a:rPr lang="en-US" sz="2000" baseline="-25000" dirty="0" smtClean="0"/>
              <a:t>t</a:t>
            </a:r>
            <a:r>
              <a:rPr lang="en-US" sz="2000" dirty="0" smtClean="0"/>
              <a:t> denotes the domestic interest rate at time </a:t>
            </a:r>
            <a:r>
              <a:rPr lang="en-US" sz="2000" i="1" dirty="0" smtClean="0"/>
              <a:t>t</a:t>
            </a:r>
            <a:r>
              <a:rPr lang="en-US" sz="2000" dirty="0" smtClean="0"/>
              <a:t> and i</a:t>
            </a:r>
            <a:r>
              <a:rPr lang="en-US" sz="2000" baseline="-25000" dirty="0" smtClean="0"/>
              <a:t>t</a:t>
            </a:r>
            <a:r>
              <a:rPr lang="en-US" sz="2000" baseline="30000" dirty="0" smtClean="0"/>
              <a:t>*</a:t>
            </a:r>
            <a:r>
              <a:rPr lang="en-US" sz="2000" dirty="0" smtClean="0"/>
              <a:t> denotes the foreign interest rate at time </a:t>
            </a:r>
            <a:r>
              <a:rPr lang="en-US" sz="2000" i="1" dirty="0" smtClean="0"/>
              <a:t>t</a:t>
            </a:r>
            <a:r>
              <a:rPr lang="en-US" sz="2000" dirty="0" smtClean="0"/>
              <a:t>. </a:t>
            </a:r>
          </a:p>
          <a:p>
            <a:pPr algn="l" rtl="0">
              <a:lnSpc>
                <a:spcPct val="150000"/>
              </a:lnSpc>
            </a:pPr>
            <a:endParaRPr lang="en-US" sz="2000" dirty="0" smtClean="0"/>
          </a:p>
          <a:p>
            <a:pPr algn="l" rtl="0">
              <a:lnSpc>
                <a:spcPct val="150000"/>
              </a:lnSpc>
            </a:pPr>
            <a:endParaRPr lang="en-US" sz="2000" dirty="0" smtClean="0"/>
          </a:p>
        </p:txBody>
      </p:sp>
      <p:sp>
        <p:nvSpPr>
          <p:cNvPr id="3" name="Title 2"/>
          <p:cNvSpPr>
            <a:spLocks noGrp="1"/>
          </p:cNvSpPr>
          <p:nvPr>
            <p:ph type="title"/>
          </p:nvPr>
        </p:nvSpPr>
        <p:spPr/>
        <p:txBody>
          <a:bodyPr>
            <a:normAutofit/>
          </a:bodyPr>
          <a:lstStyle/>
          <a:p>
            <a:r>
              <a:rPr lang="en-US" dirty="0" smtClean="0"/>
              <a:t>Currency Crises</a:t>
            </a:r>
            <a:r>
              <a:rPr lang="he-IL" dirty="0" smtClean="0"/>
              <a:t/>
            </a:r>
            <a:br>
              <a:rPr lang="he-IL" dirty="0" smtClean="0"/>
            </a:br>
            <a:r>
              <a:rPr lang="en-US" sz="2800" i="1" dirty="0" smtClean="0"/>
              <a:t> </a:t>
            </a:r>
            <a:r>
              <a:rPr lang="en-US" sz="2400" dirty="0" smtClean="0"/>
              <a:t>First-Generation Model of Currency Crises</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48</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5120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pic>
        <p:nvPicPr>
          <p:cNvPr id="51201"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707904" y="2636912"/>
            <a:ext cx="1986027" cy="648072"/>
          </a:xfrm>
          <a:prstGeom prst="rect">
            <a:avLst/>
          </a:prstGeom>
          <a:noFill/>
        </p:spPr>
      </p:pic>
      <p:sp>
        <p:nvSpPr>
          <p:cNvPr id="51203" name="Rectangle 3"/>
          <p:cNvSpPr>
            <a:spLocks noChangeArrowheads="1"/>
          </p:cNvSpPr>
          <p:nvPr/>
        </p:nvSpPr>
        <p:spPr bwMode="auto">
          <a:xfrm>
            <a:off x="0" y="7524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1206"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pic>
        <p:nvPicPr>
          <p:cNvPr id="51205" name="Picture 5"/>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563888" y="4437112"/>
            <a:ext cx="2392881" cy="648072"/>
          </a:xfrm>
          <a:prstGeom prst="rect">
            <a:avLst/>
          </a:prstGeom>
          <a:noFill/>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1800" dirty="0" smtClean="0"/>
              <a:t>Finally, the supply of money, i.e., the monetary base, has to be equal to the demand for money, which is denoted as L(i</a:t>
            </a:r>
            <a:r>
              <a:rPr lang="en-US" sz="1800" baseline="-25000" dirty="0" smtClean="0"/>
              <a:t>t</a:t>
            </a:r>
            <a:r>
              <a:rPr lang="en-US" sz="1800" dirty="0" smtClean="0"/>
              <a:t>), a decreasing function of the domestic interest rate.</a:t>
            </a:r>
          </a:p>
          <a:p>
            <a:pPr algn="l" rtl="0">
              <a:lnSpc>
                <a:spcPct val="150000"/>
              </a:lnSpc>
            </a:pPr>
            <a:r>
              <a:rPr lang="en-US" sz="1800" dirty="0" smtClean="0"/>
              <a:t>The inconsistency between a fixed exchange rate regime:</a:t>
            </a:r>
          </a:p>
          <a:p>
            <a:pPr algn="l" rtl="0">
              <a:lnSpc>
                <a:spcPct val="150000"/>
              </a:lnSpc>
            </a:pPr>
            <a:endParaRPr lang="en-US" sz="1800" dirty="0" smtClean="0"/>
          </a:p>
          <a:p>
            <a:pPr algn="l" rtl="0">
              <a:lnSpc>
                <a:spcPct val="150000"/>
              </a:lnSpc>
              <a:buNone/>
            </a:pPr>
            <a:r>
              <a:rPr lang="en-US" sz="1800" dirty="0" smtClean="0"/>
              <a:t>	with capital mobility and the fiscal imbalances comes due to the fact that the domestic assets of the central bank keep growing, but the total assets cannot change since the monetary base is pinned down by the demand for money, L(i</a:t>
            </a:r>
            <a:r>
              <a:rPr lang="en-US" sz="1800" baseline="-25000" dirty="0" smtClean="0"/>
              <a:t>t</a:t>
            </a:r>
            <a:r>
              <a:rPr lang="en-US" sz="1800" baseline="30000" dirty="0" smtClean="0"/>
              <a:t>*</a:t>
            </a:r>
            <a:r>
              <a:rPr lang="en-US" sz="1800" dirty="0" smtClean="0"/>
              <a:t>), which is determined by the foreign interest rate</a:t>
            </a:r>
          </a:p>
        </p:txBody>
      </p:sp>
      <p:sp>
        <p:nvSpPr>
          <p:cNvPr id="3" name="Title 2"/>
          <p:cNvSpPr>
            <a:spLocks noGrp="1"/>
          </p:cNvSpPr>
          <p:nvPr>
            <p:ph type="title"/>
          </p:nvPr>
        </p:nvSpPr>
        <p:spPr/>
        <p:txBody>
          <a:bodyPr>
            <a:normAutofit/>
          </a:bodyPr>
          <a:lstStyle/>
          <a:p>
            <a:r>
              <a:rPr lang="en-US" dirty="0" smtClean="0"/>
              <a:t>Currency Crises</a:t>
            </a:r>
            <a:r>
              <a:rPr lang="he-IL" dirty="0" smtClean="0"/>
              <a:t/>
            </a:r>
            <a:br>
              <a:rPr lang="he-IL" dirty="0" smtClean="0"/>
            </a:br>
            <a:r>
              <a:rPr lang="en-US" sz="2800" i="1" dirty="0" smtClean="0"/>
              <a:t> </a:t>
            </a:r>
            <a:r>
              <a:rPr lang="en-US" sz="2400" dirty="0" smtClean="0"/>
              <a:t>First-Generation Model of Currency Crises</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49</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7577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pic>
        <p:nvPicPr>
          <p:cNvPr id="75777"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419872" y="3212976"/>
            <a:ext cx="1800200" cy="367783"/>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8032" y="2051502"/>
            <a:ext cx="7772400" cy="1449506"/>
          </a:xfrm>
        </p:spPr>
        <p:txBody>
          <a:bodyPr>
            <a:normAutofit/>
          </a:bodyPr>
          <a:lstStyle/>
          <a:p>
            <a:pPr algn="ctr" rtl="0"/>
            <a:r>
              <a:rPr lang="en-US" sz="6000" dirty="0" smtClean="0"/>
              <a:t>Banking Crises</a:t>
            </a:r>
            <a:endParaRPr lang="he-IL" sz="600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Hence, the obligation of the central bank to keep financing the fiscal needs, puts downward pressure on the domestic interest rate, which, in turn, puts upward pressure on the exchange rate. </a:t>
            </a:r>
          </a:p>
          <a:p>
            <a:pPr algn="l" rtl="0">
              <a:lnSpc>
                <a:spcPct val="150000"/>
              </a:lnSpc>
            </a:pPr>
            <a:r>
              <a:rPr lang="en-US" sz="2000" dirty="0" smtClean="0"/>
              <a:t>In order to prevent depreciation, the central bank has to intervene by reducing the inventory of foreign reserves.</a:t>
            </a:r>
          </a:p>
          <a:p>
            <a:pPr algn="l" rtl="0">
              <a:lnSpc>
                <a:spcPct val="150000"/>
              </a:lnSpc>
            </a:pPr>
            <a:r>
              <a:rPr lang="en-US" sz="2000" dirty="0" smtClean="0"/>
              <a:t>Overall,          decreases by the same amount as </a:t>
            </a:r>
            <a:r>
              <a:rPr lang="en-US" sz="2000" dirty="0" err="1" smtClean="0"/>
              <a:t>B</a:t>
            </a:r>
            <a:r>
              <a:rPr lang="en-US" sz="2000" baseline="-25000" dirty="0" err="1" smtClean="0"/>
              <a:t>H,t</a:t>
            </a:r>
            <a:r>
              <a:rPr lang="en-US" sz="2000" baseline="-25000" dirty="0" smtClean="0"/>
              <a:t> </a:t>
            </a:r>
            <a:r>
              <a:rPr lang="en-US" sz="2000" dirty="0" smtClean="0"/>
              <a:t>increases, so the monetary base remains the same. </a:t>
            </a:r>
          </a:p>
        </p:txBody>
      </p:sp>
      <p:sp>
        <p:nvSpPr>
          <p:cNvPr id="3" name="Title 2"/>
          <p:cNvSpPr>
            <a:spLocks noGrp="1"/>
          </p:cNvSpPr>
          <p:nvPr>
            <p:ph type="title"/>
          </p:nvPr>
        </p:nvSpPr>
        <p:spPr/>
        <p:txBody>
          <a:bodyPr>
            <a:normAutofit/>
          </a:bodyPr>
          <a:lstStyle/>
          <a:p>
            <a:r>
              <a:rPr lang="en-US" dirty="0" smtClean="0"/>
              <a:t>Currency Crises</a:t>
            </a:r>
            <a:r>
              <a:rPr lang="he-IL" dirty="0" smtClean="0"/>
              <a:t/>
            </a:r>
            <a:br>
              <a:rPr lang="he-IL" dirty="0" smtClean="0"/>
            </a:br>
            <a:r>
              <a:rPr lang="en-US" sz="2800" i="1" dirty="0" smtClean="0"/>
              <a:t> </a:t>
            </a:r>
            <a:r>
              <a:rPr lang="en-US" sz="2400" dirty="0" smtClean="0"/>
              <a:t>First-Generation Model of Currency Crises</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50</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747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pic>
        <p:nvPicPr>
          <p:cNvPr id="74753"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979712" y="4437112"/>
            <a:ext cx="594318" cy="349599"/>
          </a:xfrm>
          <a:prstGeom prst="rect">
            <a:avLst/>
          </a:prstGeom>
          <a:noFill/>
        </p:spPr>
      </p:pic>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The problem is that this process cannot continue forever, since the reserves of foreign currency have a lower bound. </a:t>
            </a:r>
          </a:p>
          <a:p>
            <a:pPr algn="l" rtl="0">
              <a:lnSpc>
                <a:spcPct val="150000"/>
              </a:lnSpc>
            </a:pPr>
            <a:r>
              <a:rPr lang="en-US" sz="2000" dirty="0" smtClean="0"/>
              <a:t>Eventually, the central bank will have to abandon the solution of the </a:t>
            </a:r>
            <a:r>
              <a:rPr lang="en-US" sz="2000" dirty="0" err="1" smtClean="0"/>
              <a:t>trilemma</a:t>
            </a:r>
            <a:r>
              <a:rPr lang="en-US" sz="2000" dirty="0" smtClean="0"/>
              <a:t> through a fixed exchange rate regime and perfect capital mobility to a solution through flexible exchange rate with flexible monetary policy (i.e., flexible monetary base or equivalently domestic interest rate) and perfect capital mobility. </a:t>
            </a:r>
          </a:p>
        </p:txBody>
      </p:sp>
      <p:sp>
        <p:nvSpPr>
          <p:cNvPr id="3" name="Title 2"/>
          <p:cNvSpPr>
            <a:spLocks noGrp="1"/>
          </p:cNvSpPr>
          <p:nvPr>
            <p:ph type="title"/>
          </p:nvPr>
        </p:nvSpPr>
        <p:spPr/>
        <p:txBody>
          <a:bodyPr>
            <a:normAutofit/>
          </a:bodyPr>
          <a:lstStyle/>
          <a:p>
            <a:r>
              <a:rPr lang="en-US" dirty="0" smtClean="0"/>
              <a:t>Currency Crises</a:t>
            </a:r>
            <a:r>
              <a:rPr lang="he-IL" dirty="0" smtClean="0"/>
              <a:t/>
            </a:r>
            <a:br>
              <a:rPr lang="he-IL" dirty="0" smtClean="0"/>
            </a:br>
            <a:r>
              <a:rPr lang="en-US" sz="2800" i="1" dirty="0" smtClean="0"/>
              <a:t> </a:t>
            </a:r>
            <a:r>
              <a:rPr lang="en-US" sz="2400" dirty="0" smtClean="0"/>
              <a:t>First-Generation Model of Currency Crises</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51</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The question is what is the critical level of domestic assets  and the corresponding period of time </a:t>
            </a:r>
            <a:r>
              <a:rPr lang="en-US" sz="2000" i="1" dirty="0" smtClean="0"/>
              <a:t>T</a:t>
            </a:r>
            <a:r>
              <a:rPr lang="en-US" sz="2000" dirty="0" smtClean="0"/>
              <a:t>, at which the fixed-exchange rate regime collapses. </a:t>
            </a:r>
          </a:p>
          <a:p>
            <a:pPr algn="l" rtl="0">
              <a:lnSpc>
                <a:spcPct val="150000"/>
              </a:lnSpc>
            </a:pPr>
            <a:r>
              <a:rPr lang="en-US" sz="2000" dirty="0" smtClean="0"/>
              <a:t>As pointed out by, Flood and Garber (1984), this happens when the shadow exchange rate – defined as the flexible exchange rate under the assumption that the central bank’s foreign reserves reached their lower bound while the central bank keeps increasing the domestic assets to accommodate the fiscal needs – is equal to the pegged exchange rate.</a:t>
            </a:r>
          </a:p>
        </p:txBody>
      </p:sp>
      <p:sp>
        <p:nvSpPr>
          <p:cNvPr id="3" name="Title 2"/>
          <p:cNvSpPr>
            <a:spLocks noGrp="1"/>
          </p:cNvSpPr>
          <p:nvPr>
            <p:ph type="title"/>
          </p:nvPr>
        </p:nvSpPr>
        <p:spPr/>
        <p:txBody>
          <a:bodyPr>
            <a:normAutofit/>
          </a:bodyPr>
          <a:lstStyle/>
          <a:p>
            <a:r>
              <a:rPr lang="en-US" dirty="0" smtClean="0"/>
              <a:t>Currency Crises</a:t>
            </a:r>
            <a:r>
              <a:rPr lang="he-IL" dirty="0" smtClean="0"/>
              <a:t/>
            </a:r>
            <a:br>
              <a:rPr lang="he-IL" dirty="0" smtClean="0"/>
            </a:br>
            <a:r>
              <a:rPr lang="en-US" sz="2800" i="1" dirty="0" smtClean="0"/>
              <a:t> </a:t>
            </a:r>
            <a:r>
              <a:rPr lang="en-US" sz="2400" dirty="0" smtClean="0"/>
              <a:t>First-Generation Model of Currency Crises</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52</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Following the collapse of the ERM in the early 1990s, which was characterized by the tradeoff between the declining activity level and abandoning the exchange rate management system, the so-called first-generation model of currency attacks did not seem suitable any more to explain the ongoing crisis phenomena. </a:t>
            </a:r>
          </a:p>
          <a:p>
            <a:pPr algn="l" rtl="0">
              <a:lnSpc>
                <a:spcPct val="150000"/>
              </a:lnSpc>
            </a:pPr>
            <a:r>
              <a:rPr lang="en-US" sz="2000" dirty="0" smtClean="0"/>
              <a:t>This led to the development of the so-called ‘second generation model of currency attacks,’ pioneered by </a:t>
            </a:r>
            <a:r>
              <a:rPr lang="en-US" sz="2000" dirty="0" err="1" smtClean="0"/>
              <a:t>Obstfeld</a:t>
            </a:r>
            <a:r>
              <a:rPr lang="en-US" sz="2000" dirty="0" smtClean="0"/>
              <a:t> (1994, 1996).</a:t>
            </a:r>
          </a:p>
        </p:txBody>
      </p:sp>
      <p:sp>
        <p:nvSpPr>
          <p:cNvPr id="3" name="Title 2"/>
          <p:cNvSpPr>
            <a:spLocks noGrp="1"/>
          </p:cNvSpPr>
          <p:nvPr>
            <p:ph type="title"/>
          </p:nvPr>
        </p:nvSpPr>
        <p:spPr/>
        <p:txBody>
          <a:bodyPr>
            <a:normAutofit/>
          </a:bodyPr>
          <a:lstStyle/>
          <a:p>
            <a:r>
              <a:rPr lang="en-US" dirty="0" smtClean="0"/>
              <a:t>Currency Crises</a:t>
            </a:r>
            <a:r>
              <a:rPr lang="he-IL" dirty="0" smtClean="0"/>
              <a:t/>
            </a:r>
            <a:br>
              <a:rPr lang="he-IL" dirty="0" smtClean="0"/>
            </a:br>
            <a:r>
              <a:rPr lang="en-US" sz="2800" i="1" dirty="0" smtClean="0"/>
              <a:t> </a:t>
            </a:r>
            <a:r>
              <a:rPr lang="en-US" sz="2400" dirty="0" smtClean="0"/>
              <a:t>Second-Generation Model of Currency Crises</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53</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1800" dirty="0" smtClean="0"/>
              <a:t>A basic idea here is that the government’s policy is not just on ‘automatic pilot’ like in </a:t>
            </a:r>
            <a:r>
              <a:rPr lang="en-US" sz="1800" dirty="0" err="1" smtClean="0"/>
              <a:t>Krugman</a:t>
            </a:r>
            <a:r>
              <a:rPr lang="en-US" sz="1800" dirty="0" smtClean="0"/>
              <a:t> (1979) above, but rather that the government is setting the policy endogenously, trying to maximize a well-specified objective function, without being able to fully commit to a given policy. </a:t>
            </a:r>
          </a:p>
          <a:p>
            <a:pPr algn="l" rtl="0">
              <a:lnSpc>
                <a:spcPct val="150000"/>
              </a:lnSpc>
            </a:pPr>
            <a:r>
              <a:rPr lang="en-US" sz="1800" dirty="0" smtClean="0"/>
              <a:t>In this group of models, there are usually </a:t>
            </a:r>
            <a:r>
              <a:rPr lang="en-US" sz="1800" b="1" dirty="0" smtClean="0"/>
              <a:t>self-fulfilling multiple </a:t>
            </a:r>
            <a:r>
              <a:rPr lang="en-US" sz="1800" b="1" dirty="0" err="1" smtClean="0"/>
              <a:t>equilibria</a:t>
            </a:r>
            <a:r>
              <a:rPr lang="en-US" sz="1800" dirty="0" smtClean="0"/>
              <a:t>, where the expectation of a collapse of the fixed exchange rate regime leads the government to abandon the regime. </a:t>
            </a:r>
          </a:p>
          <a:p>
            <a:pPr algn="l" rtl="0">
              <a:lnSpc>
                <a:spcPct val="150000"/>
              </a:lnSpc>
            </a:pPr>
            <a:r>
              <a:rPr lang="en-US" sz="1800" dirty="0" smtClean="0"/>
              <a:t>This is related to the Diamond and </a:t>
            </a:r>
            <a:r>
              <a:rPr lang="en-US" sz="1800" dirty="0" err="1" smtClean="0"/>
              <a:t>Dybvig</a:t>
            </a:r>
            <a:r>
              <a:rPr lang="en-US" sz="1800" dirty="0" smtClean="0"/>
              <a:t> (1983) model of bank runs, creating a link between these two strands of the literature. </a:t>
            </a:r>
          </a:p>
        </p:txBody>
      </p:sp>
      <p:sp>
        <p:nvSpPr>
          <p:cNvPr id="3" name="Title 2"/>
          <p:cNvSpPr>
            <a:spLocks noGrp="1"/>
          </p:cNvSpPr>
          <p:nvPr>
            <p:ph type="title"/>
          </p:nvPr>
        </p:nvSpPr>
        <p:spPr/>
        <p:txBody>
          <a:bodyPr>
            <a:normAutofit/>
          </a:bodyPr>
          <a:lstStyle/>
          <a:p>
            <a:r>
              <a:rPr lang="en-US" dirty="0" smtClean="0"/>
              <a:t>Currency Crises</a:t>
            </a:r>
            <a:r>
              <a:rPr lang="he-IL" dirty="0" smtClean="0"/>
              <a:t/>
            </a:r>
            <a:br>
              <a:rPr lang="he-IL" dirty="0" smtClean="0"/>
            </a:br>
            <a:r>
              <a:rPr lang="en-US" sz="2800" i="1" dirty="0" smtClean="0"/>
              <a:t> </a:t>
            </a:r>
            <a:r>
              <a:rPr lang="en-US" sz="2400" dirty="0" smtClean="0"/>
              <a:t>Second-Generation Model of Currency Crises</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54</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err="1" smtClean="0"/>
              <a:t>Obstfeld</a:t>
            </a:r>
            <a:r>
              <a:rPr lang="en-US" sz="2000" dirty="0" smtClean="0"/>
              <a:t> (1996) discusses various mechanisms that can create the multiplicity of </a:t>
            </a:r>
            <a:r>
              <a:rPr lang="en-US" sz="2000" dirty="0" err="1" smtClean="0"/>
              <a:t>equilibria</a:t>
            </a:r>
            <a:r>
              <a:rPr lang="en-US" sz="2000" dirty="0" smtClean="0"/>
              <a:t> in a currency-crisis model. Let us describe one of them, which is inspired by </a:t>
            </a:r>
            <a:r>
              <a:rPr lang="en-US" sz="2000" dirty="0" err="1" smtClean="0"/>
              <a:t>Barro</a:t>
            </a:r>
            <a:r>
              <a:rPr lang="en-US" sz="2000" dirty="0" smtClean="0"/>
              <a:t> and Gordon (1983). </a:t>
            </a:r>
          </a:p>
          <a:p>
            <a:pPr algn="l" rtl="0">
              <a:lnSpc>
                <a:spcPct val="150000"/>
              </a:lnSpc>
            </a:pPr>
            <a:r>
              <a:rPr lang="en-US" sz="2000" dirty="0" smtClean="0"/>
              <a:t>Suppose that the government minimizes a loss function of the following type: </a:t>
            </a:r>
          </a:p>
          <a:p>
            <a:pPr algn="l" rtl="0">
              <a:lnSpc>
                <a:spcPct val="150000"/>
              </a:lnSpc>
            </a:pPr>
            <a:endParaRPr lang="en-US" sz="2000" dirty="0" smtClean="0"/>
          </a:p>
          <a:p>
            <a:pPr algn="l" rtl="0">
              <a:lnSpc>
                <a:spcPct val="150000"/>
              </a:lnSpc>
            </a:pPr>
            <a:r>
              <a:rPr lang="en-US" sz="2000" dirty="0" smtClean="0"/>
              <a:t>Here, y is the level of output, y* is the target level of output, and </a:t>
            </a:r>
            <a:r>
              <a:rPr lang="el-GR" sz="2000" dirty="0" smtClean="0"/>
              <a:t>ε</a:t>
            </a:r>
            <a:r>
              <a:rPr lang="en-US" sz="2000" dirty="0" smtClean="0"/>
              <a:t> is the rate of depreciation, which in the model is equal to the inflation rate.</a:t>
            </a:r>
          </a:p>
        </p:txBody>
      </p:sp>
      <p:sp>
        <p:nvSpPr>
          <p:cNvPr id="3" name="Title 2"/>
          <p:cNvSpPr>
            <a:spLocks noGrp="1"/>
          </p:cNvSpPr>
          <p:nvPr>
            <p:ph type="title"/>
          </p:nvPr>
        </p:nvSpPr>
        <p:spPr/>
        <p:txBody>
          <a:bodyPr>
            <a:normAutofit/>
          </a:bodyPr>
          <a:lstStyle/>
          <a:p>
            <a:r>
              <a:rPr lang="en-US" dirty="0" smtClean="0"/>
              <a:t>Currency Crises</a:t>
            </a:r>
            <a:r>
              <a:rPr lang="he-IL" dirty="0" smtClean="0"/>
              <a:t/>
            </a:r>
            <a:br>
              <a:rPr lang="he-IL" dirty="0" smtClean="0"/>
            </a:br>
            <a:r>
              <a:rPr lang="en-US" sz="2800" i="1" dirty="0" smtClean="0"/>
              <a:t> </a:t>
            </a:r>
            <a:r>
              <a:rPr lang="en-US" sz="2400" dirty="0" smtClean="0"/>
              <a:t>Second-Generation Model of Currency Crises</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55</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808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pic>
        <p:nvPicPr>
          <p:cNvPr id="80897"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699792" y="4437112"/>
            <a:ext cx="3240360" cy="377711"/>
          </a:xfrm>
          <a:prstGeom prst="rect">
            <a:avLst/>
          </a:prstGeom>
          <a:noFill/>
        </p:spPr>
      </p:pic>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Hence, the interpretation is that the government is in a regime of zero depreciation (a fixed exchange rate regime). Deviating from this regime has two costs. </a:t>
            </a:r>
          </a:p>
          <a:p>
            <a:pPr algn="l" rtl="0">
              <a:lnSpc>
                <a:spcPct val="150000"/>
              </a:lnSpc>
            </a:pPr>
            <a:r>
              <a:rPr lang="en-US" sz="2000" dirty="0" smtClean="0"/>
              <a:t>The first one is captured by the index function in the third term above, which says that there is a fixed cost in case the government depreciates the currency. </a:t>
            </a:r>
          </a:p>
          <a:p>
            <a:pPr algn="l" rtl="0">
              <a:lnSpc>
                <a:spcPct val="150000"/>
              </a:lnSpc>
            </a:pPr>
            <a:r>
              <a:rPr lang="en-US" sz="2000" dirty="0" smtClean="0"/>
              <a:t>The second one is captured by the second term above, saying that there are costs to the economy in case of inflation. </a:t>
            </a:r>
          </a:p>
        </p:txBody>
      </p:sp>
      <p:sp>
        <p:nvSpPr>
          <p:cNvPr id="3" name="Title 2"/>
          <p:cNvSpPr>
            <a:spLocks noGrp="1"/>
          </p:cNvSpPr>
          <p:nvPr>
            <p:ph type="title"/>
          </p:nvPr>
        </p:nvSpPr>
        <p:spPr/>
        <p:txBody>
          <a:bodyPr>
            <a:normAutofit/>
          </a:bodyPr>
          <a:lstStyle/>
          <a:p>
            <a:r>
              <a:rPr lang="en-US" dirty="0" smtClean="0"/>
              <a:t>Currency Crises</a:t>
            </a:r>
            <a:r>
              <a:rPr lang="he-IL" dirty="0" smtClean="0"/>
              <a:t/>
            </a:r>
            <a:br>
              <a:rPr lang="he-IL" dirty="0" smtClean="0"/>
            </a:br>
            <a:r>
              <a:rPr lang="en-US" sz="2800" i="1" dirty="0" smtClean="0"/>
              <a:t> </a:t>
            </a:r>
            <a:r>
              <a:rPr lang="en-US" sz="2400" dirty="0" smtClean="0"/>
              <a:t>Second-Generation Model of Currency Crises</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56</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1800" dirty="0" smtClean="0"/>
              <a:t>But, there is also a benefit: the government wishes to reduce deviations from the target level of output, and increasing the depreciation rate above the expected level serves to boost output, via the Philips Curve.</a:t>
            </a:r>
          </a:p>
          <a:p>
            <a:pPr algn="l" rtl="0">
              <a:lnSpc>
                <a:spcPct val="150000"/>
              </a:lnSpc>
            </a:pPr>
            <a:r>
              <a:rPr lang="en-US" sz="1800" dirty="0" smtClean="0"/>
              <a:t>This can be seen in the following expression, specifying how output is determined:</a:t>
            </a:r>
          </a:p>
          <a:p>
            <a:pPr algn="l" rtl="0">
              <a:lnSpc>
                <a:spcPct val="150000"/>
              </a:lnSpc>
            </a:pPr>
            <a:endParaRPr lang="en-US" sz="1800" dirty="0" smtClean="0"/>
          </a:p>
          <a:p>
            <a:pPr algn="l" rtl="0">
              <a:lnSpc>
                <a:spcPct val="150000"/>
              </a:lnSpc>
            </a:pPr>
            <a:r>
              <a:rPr lang="en-US" sz="1800" dirty="0" smtClean="0"/>
              <a:t>Here,    is the natural output, </a:t>
            </a:r>
            <a:r>
              <a:rPr lang="en-US" sz="1800" i="1" dirty="0" smtClean="0"/>
              <a:t>u</a:t>
            </a:r>
            <a:r>
              <a:rPr lang="en-US" sz="1800" dirty="0" smtClean="0"/>
              <a:t> is a random shock, and     is the expected level of depreciation/inflation that is set endogenously in the model by wage setters based on rational expectations</a:t>
            </a:r>
          </a:p>
          <a:p>
            <a:pPr algn="l" rtl="0">
              <a:lnSpc>
                <a:spcPct val="150000"/>
              </a:lnSpc>
            </a:pPr>
            <a:endParaRPr lang="en-US" sz="1800" dirty="0" smtClean="0"/>
          </a:p>
        </p:txBody>
      </p:sp>
      <p:sp>
        <p:nvSpPr>
          <p:cNvPr id="3" name="Title 2"/>
          <p:cNvSpPr>
            <a:spLocks noGrp="1"/>
          </p:cNvSpPr>
          <p:nvPr>
            <p:ph type="title"/>
          </p:nvPr>
        </p:nvSpPr>
        <p:spPr/>
        <p:txBody>
          <a:bodyPr>
            <a:normAutofit/>
          </a:bodyPr>
          <a:lstStyle/>
          <a:p>
            <a:r>
              <a:rPr lang="en-US" dirty="0" smtClean="0"/>
              <a:t>Currency Crises</a:t>
            </a:r>
            <a:r>
              <a:rPr lang="he-IL" dirty="0" smtClean="0"/>
              <a:t/>
            </a:r>
            <a:br>
              <a:rPr lang="he-IL" dirty="0" smtClean="0"/>
            </a:br>
            <a:r>
              <a:rPr lang="en-US" sz="2800" i="1" dirty="0" smtClean="0"/>
              <a:t> </a:t>
            </a:r>
            <a:r>
              <a:rPr lang="en-US" sz="2400" dirty="0" smtClean="0"/>
              <a:t>Second-Generation Model of Currency Crises</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57</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788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pic>
        <p:nvPicPr>
          <p:cNvPr id="7884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987824" y="4005064"/>
            <a:ext cx="2899269" cy="360040"/>
          </a:xfrm>
          <a:prstGeom prst="rect">
            <a:avLst/>
          </a:prstGeom>
          <a:noFill/>
        </p:spPr>
      </p:pic>
      <p:sp>
        <p:nvSpPr>
          <p:cNvPr id="7885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pic>
        <p:nvPicPr>
          <p:cNvPr id="78851"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546277" y="4581128"/>
            <a:ext cx="145403" cy="306962"/>
          </a:xfrm>
          <a:prstGeom prst="rect">
            <a:avLst/>
          </a:prstGeom>
          <a:noFill/>
        </p:spPr>
      </p:pic>
      <p:sp>
        <p:nvSpPr>
          <p:cNvPr id="78853" name="Rectangle 5"/>
          <p:cNvSpPr>
            <a:spLocks noChangeArrowheads="1"/>
          </p:cNvSpPr>
          <p:nvPr/>
        </p:nvSpPr>
        <p:spPr bwMode="auto">
          <a:xfrm>
            <a:off x="0" y="1809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sz="700" b="0" i="0" u="none" strike="noStrike" cap="none" normalizeH="0" baseline="0" smtClean="0">
                <a:ln>
                  <a:noFill/>
                </a:ln>
                <a:solidFill>
                  <a:schemeClr val="tx1"/>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8855"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pic>
        <p:nvPicPr>
          <p:cNvPr id="78854" name="Picture 6"/>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7092280" y="4581128"/>
            <a:ext cx="251520" cy="318592"/>
          </a:xfrm>
          <a:prstGeom prst="rect">
            <a:avLst/>
          </a:prstGeom>
          <a:noFill/>
        </p:spPr>
      </p:pic>
      <p:sp>
        <p:nvSpPr>
          <p:cNvPr id="78856" name="Rectangle 8"/>
          <p:cNvSpPr>
            <a:spLocks noChangeArrowheads="1"/>
          </p:cNvSpPr>
          <p:nvPr/>
        </p:nvSpPr>
        <p:spPr bwMode="auto">
          <a:xfrm>
            <a:off x="0" y="1809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sz="700" b="0" i="0" u="none" strike="noStrike" cap="none" normalizeH="0" baseline="0" smtClean="0">
                <a:ln>
                  <a:noFill/>
                </a:ln>
                <a:solidFill>
                  <a:schemeClr val="tx1"/>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The idea is that an unexpected inflationary shock boosts output by reducing real wages and increasing production.</a:t>
            </a:r>
          </a:p>
          <a:p>
            <a:pPr algn="l" rtl="0">
              <a:lnSpc>
                <a:spcPct val="150000"/>
              </a:lnSpc>
            </a:pPr>
            <a:r>
              <a:rPr lang="en-US" sz="2000" dirty="0" smtClean="0"/>
              <a:t>Importantly, the government cannot commit to a fixed exchange rate. Otherwise, it would achieve minimum loss by committing to </a:t>
            </a:r>
            <a:r>
              <a:rPr lang="el-GR" sz="2000" dirty="0" smtClean="0"/>
              <a:t>ε</a:t>
            </a:r>
            <a:r>
              <a:rPr lang="en-US" sz="2000" dirty="0" smtClean="0"/>
              <a:t>=0. </a:t>
            </a:r>
          </a:p>
          <a:p>
            <a:pPr algn="l" rtl="0">
              <a:lnSpc>
                <a:spcPct val="150000"/>
              </a:lnSpc>
            </a:pPr>
            <a:r>
              <a:rPr lang="en-US" sz="2000" dirty="0" smtClean="0"/>
              <a:t>However, due to lack of commitment, a sizable shock </a:t>
            </a:r>
            <a:r>
              <a:rPr lang="en-US" sz="2000" i="1" dirty="0" smtClean="0"/>
              <a:t>u </a:t>
            </a:r>
            <a:r>
              <a:rPr lang="en-US" sz="2000" dirty="0" smtClean="0"/>
              <a:t>will lead the government to depreciate and achieve the increase in output bearing the loss of credibility. </a:t>
            </a:r>
          </a:p>
        </p:txBody>
      </p:sp>
      <p:sp>
        <p:nvSpPr>
          <p:cNvPr id="3" name="Title 2"/>
          <p:cNvSpPr>
            <a:spLocks noGrp="1"/>
          </p:cNvSpPr>
          <p:nvPr>
            <p:ph type="title"/>
          </p:nvPr>
        </p:nvSpPr>
        <p:spPr/>
        <p:txBody>
          <a:bodyPr>
            <a:normAutofit/>
          </a:bodyPr>
          <a:lstStyle/>
          <a:p>
            <a:r>
              <a:rPr lang="en-US" dirty="0" smtClean="0"/>
              <a:t>Currency Crises</a:t>
            </a:r>
            <a:r>
              <a:rPr lang="he-IL" dirty="0" smtClean="0"/>
              <a:t/>
            </a:r>
            <a:br>
              <a:rPr lang="he-IL" dirty="0" smtClean="0"/>
            </a:br>
            <a:r>
              <a:rPr lang="en-US" sz="2800" i="1" dirty="0" smtClean="0"/>
              <a:t> </a:t>
            </a:r>
            <a:r>
              <a:rPr lang="en-US" sz="2400" dirty="0" smtClean="0"/>
              <a:t>Second-Generation Model of Currency Crises</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58</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Going back to the tri-lemma discussed above, a fixed exchange rate regime prevents the government from using monetary policy to boost output, and a large enough shock will cause the government to deviate from the fixed exchange rate regime. </a:t>
            </a:r>
          </a:p>
          <a:p>
            <a:pPr algn="l" rtl="0">
              <a:lnSpc>
                <a:spcPct val="150000"/>
              </a:lnSpc>
            </a:pPr>
            <a:r>
              <a:rPr lang="en-US" sz="2000" dirty="0" smtClean="0"/>
              <a:t>It can be shown that the above model generates multiplicity of </a:t>
            </a:r>
            <a:r>
              <a:rPr lang="en-US" sz="2000" dirty="0" err="1" smtClean="0"/>
              <a:t>equilibria</a:t>
            </a:r>
            <a:r>
              <a:rPr lang="en-US" sz="2000" dirty="0" smtClean="0"/>
              <a:t>. If wage setters coordinate on a high level of expected depreciation/inflation, then the government will validate this expectation with its policy by depreciating more often.</a:t>
            </a:r>
          </a:p>
          <a:p>
            <a:pPr algn="l" rtl="0">
              <a:lnSpc>
                <a:spcPct val="150000"/>
              </a:lnSpc>
            </a:pPr>
            <a:endParaRPr lang="en-US" sz="2000" dirty="0" smtClean="0"/>
          </a:p>
          <a:p>
            <a:pPr algn="l" rtl="0">
              <a:lnSpc>
                <a:spcPct val="150000"/>
              </a:lnSpc>
            </a:pPr>
            <a:endParaRPr lang="en-US" sz="2000" dirty="0" smtClean="0"/>
          </a:p>
          <a:p>
            <a:pPr algn="l" rtl="0">
              <a:lnSpc>
                <a:spcPct val="150000"/>
              </a:lnSpc>
            </a:pPr>
            <a:endParaRPr lang="en-US" sz="2000" dirty="0" smtClean="0"/>
          </a:p>
        </p:txBody>
      </p:sp>
      <p:sp>
        <p:nvSpPr>
          <p:cNvPr id="3" name="Title 2"/>
          <p:cNvSpPr>
            <a:spLocks noGrp="1"/>
          </p:cNvSpPr>
          <p:nvPr>
            <p:ph type="title"/>
          </p:nvPr>
        </p:nvSpPr>
        <p:spPr/>
        <p:txBody>
          <a:bodyPr>
            <a:normAutofit/>
          </a:bodyPr>
          <a:lstStyle/>
          <a:p>
            <a:r>
              <a:rPr lang="en-US" dirty="0" smtClean="0"/>
              <a:t>Currency Crises</a:t>
            </a:r>
            <a:r>
              <a:rPr lang="he-IL" dirty="0" smtClean="0"/>
              <a:t/>
            </a:r>
            <a:br>
              <a:rPr lang="he-IL" dirty="0" smtClean="0"/>
            </a:br>
            <a:r>
              <a:rPr lang="en-US" sz="2800" i="1" dirty="0" smtClean="0"/>
              <a:t> </a:t>
            </a:r>
            <a:r>
              <a:rPr lang="en-US" sz="2400" dirty="0" smtClean="0"/>
              <a:t>Second-Generation Model of Currency Crises</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59</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l" rtl="0">
              <a:lnSpc>
                <a:spcPct val="150000"/>
              </a:lnSpc>
            </a:pPr>
            <a:r>
              <a:rPr lang="en-US" dirty="0" smtClean="0"/>
              <a:t>Depository institutions are inherently unstable, because they finance long-term investments with short-term deposits</a:t>
            </a:r>
          </a:p>
          <a:p>
            <a:pPr algn="l" rtl="0">
              <a:lnSpc>
                <a:spcPct val="150000"/>
              </a:lnSpc>
            </a:pPr>
            <a:r>
              <a:rPr lang="en-US" dirty="0" smtClean="0"/>
              <a:t>This exposes banks to a risk of bank runs: when many depositors demand their money in the short term, banks will have to liquidate long-term investments at a loss</a:t>
            </a:r>
          </a:p>
          <a:p>
            <a:pPr lvl="1" algn="l" rtl="0">
              <a:lnSpc>
                <a:spcPct val="150000"/>
              </a:lnSpc>
            </a:pPr>
            <a:endParaRPr lang="en-US" dirty="0" smtClean="0"/>
          </a:p>
        </p:txBody>
      </p:sp>
      <p:sp>
        <p:nvSpPr>
          <p:cNvPr id="3" name="Title 2"/>
          <p:cNvSpPr>
            <a:spLocks noGrp="1"/>
          </p:cNvSpPr>
          <p:nvPr>
            <p:ph type="title"/>
          </p:nvPr>
        </p:nvSpPr>
        <p:spPr/>
        <p:txBody>
          <a:bodyPr>
            <a:normAutofit/>
          </a:bodyPr>
          <a:lstStyle/>
          <a:p>
            <a:r>
              <a:rPr lang="en-US" dirty="0" smtClean="0"/>
              <a:t>Banking Crises</a:t>
            </a:r>
            <a:endParaRPr lang="en-US"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6</a:t>
            </a:fld>
            <a:endParaRPr lang="he-IL"/>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If they coordinate on a low level of expected depreciation, then the government will have a weaker incentive to deviate from the fixed exchange rate regime. </a:t>
            </a:r>
          </a:p>
          <a:p>
            <a:pPr algn="l" rtl="0">
              <a:lnSpc>
                <a:spcPct val="150000"/>
              </a:lnSpc>
            </a:pPr>
            <a:r>
              <a:rPr lang="en-US" sz="2000" dirty="0" smtClean="0"/>
              <a:t>Hence, a depreciation becomes a self-fulfilling expectation. </a:t>
            </a:r>
          </a:p>
          <a:p>
            <a:pPr algn="l" rtl="0">
              <a:lnSpc>
                <a:spcPct val="150000"/>
              </a:lnSpc>
            </a:pPr>
            <a:r>
              <a:rPr lang="en-US" sz="2000" dirty="0" smtClean="0"/>
              <a:t>Similarly, one can describe mechanisms where speculators may force the government to abandon an existing fixed-exchange rate regime by attacking its reserves and making the maintenance of the regime too costly. </a:t>
            </a:r>
          </a:p>
          <a:p>
            <a:pPr algn="l" rtl="0">
              <a:lnSpc>
                <a:spcPct val="150000"/>
              </a:lnSpc>
            </a:pPr>
            <a:r>
              <a:rPr lang="en-US" sz="2000" dirty="0" smtClean="0"/>
              <a:t>If many speculators attack, the government will lose many reserves, and will be more likely to abandon the regime. </a:t>
            </a:r>
          </a:p>
        </p:txBody>
      </p:sp>
      <p:sp>
        <p:nvSpPr>
          <p:cNvPr id="3" name="Title 2"/>
          <p:cNvSpPr>
            <a:spLocks noGrp="1"/>
          </p:cNvSpPr>
          <p:nvPr>
            <p:ph type="title"/>
          </p:nvPr>
        </p:nvSpPr>
        <p:spPr/>
        <p:txBody>
          <a:bodyPr>
            <a:normAutofit/>
          </a:bodyPr>
          <a:lstStyle/>
          <a:p>
            <a:r>
              <a:rPr lang="en-US" dirty="0" smtClean="0"/>
              <a:t>Currency Crises</a:t>
            </a:r>
            <a:r>
              <a:rPr lang="he-IL" dirty="0" smtClean="0"/>
              <a:t/>
            </a:r>
            <a:br>
              <a:rPr lang="he-IL" dirty="0" smtClean="0"/>
            </a:br>
            <a:r>
              <a:rPr lang="en-US" sz="2800" i="1" dirty="0" smtClean="0"/>
              <a:t> </a:t>
            </a:r>
            <a:r>
              <a:rPr lang="en-US" sz="2400" dirty="0" smtClean="0"/>
              <a:t>Second-Generation Model of Currency Crises</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60</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A self-fulfilling speculative attack is profitable only if many speculators join it. </a:t>
            </a:r>
          </a:p>
          <a:p>
            <a:pPr algn="l" rtl="0">
              <a:lnSpc>
                <a:spcPct val="150000"/>
              </a:lnSpc>
            </a:pPr>
            <a:r>
              <a:rPr lang="en-US" sz="2000" dirty="0" smtClean="0"/>
              <a:t>Consequently, there is one equilibrium with a speculative attack and a collapse of the regime, and there is another equilibrium, where these things do not happen.</a:t>
            </a:r>
          </a:p>
          <a:p>
            <a:pPr algn="l" rtl="0">
              <a:lnSpc>
                <a:spcPct val="150000"/>
              </a:lnSpc>
            </a:pPr>
            <a:r>
              <a:rPr lang="en-US" sz="2000" dirty="0" smtClean="0"/>
              <a:t>Similarly, speculators can attack government bonds demanding higher rates due to expected sovereign-debt default, creating an incentive for the central bank to abandon a currency regime and reduce the value of the debt. </a:t>
            </a:r>
          </a:p>
          <a:p>
            <a:pPr algn="l" rtl="0">
              <a:lnSpc>
                <a:spcPct val="150000"/>
              </a:lnSpc>
            </a:pPr>
            <a:endParaRPr lang="en-US" sz="2000" dirty="0" smtClean="0"/>
          </a:p>
        </p:txBody>
      </p:sp>
      <p:sp>
        <p:nvSpPr>
          <p:cNvPr id="3" name="Title 2"/>
          <p:cNvSpPr>
            <a:spLocks noGrp="1"/>
          </p:cNvSpPr>
          <p:nvPr>
            <p:ph type="title"/>
          </p:nvPr>
        </p:nvSpPr>
        <p:spPr/>
        <p:txBody>
          <a:bodyPr>
            <a:normAutofit/>
          </a:bodyPr>
          <a:lstStyle/>
          <a:p>
            <a:r>
              <a:rPr lang="en-US" dirty="0" smtClean="0"/>
              <a:t>Currency Crises</a:t>
            </a:r>
            <a:r>
              <a:rPr lang="he-IL" dirty="0" smtClean="0"/>
              <a:t/>
            </a:r>
            <a:br>
              <a:rPr lang="he-IL" dirty="0" smtClean="0"/>
            </a:br>
            <a:r>
              <a:rPr lang="en-US" sz="2800" i="1" dirty="0" smtClean="0"/>
              <a:t> </a:t>
            </a:r>
            <a:r>
              <a:rPr lang="en-US" sz="2400" dirty="0" smtClean="0"/>
              <a:t>Second-Generation Model of Currency Crises</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61</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As argued by Paul De </a:t>
            </a:r>
            <a:r>
              <a:rPr lang="en-US" sz="2000" dirty="0" err="1" smtClean="0"/>
              <a:t>Grauwe</a:t>
            </a:r>
            <a:r>
              <a:rPr lang="en-US" sz="2000" dirty="0" smtClean="0"/>
              <a:t> (2011), the problem can become more severe for countries that participate in a </a:t>
            </a:r>
            <a:r>
              <a:rPr lang="en-US" sz="2000" b="1" dirty="0" smtClean="0"/>
              <a:t>currency union </a:t>
            </a:r>
            <a:r>
              <a:rPr lang="en-US" sz="2000" dirty="0" smtClean="0"/>
              <a:t>since their governments do not have the monetary tools to reduce the cost of the debt. </a:t>
            </a:r>
          </a:p>
          <a:p>
            <a:pPr algn="l" rtl="0">
              <a:lnSpc>
                <a:spcPct val="150000"/>
              </a:lnSpc>
            </a:pPr>
            <a:r>
              <a:rPr lang="en-US" sz="2000" dirty="0" smtClean="0"/>
              <a:t>As we discussed in the previous section, having a model of multiple </a:t>
            </a:r>
            <a:r>
              <a:rPr lang="en-US" sz="2000" dirty="0" err="1" smtClean="0"/>
              <a:t>equilibria</a:t>
            </a:r>
            <a:r>
              <a:rPr lang="en-US" sz="2000" dirty="0" smtClean="0"/>
              <a:t> creates an obstacle for policy analysis.</a:t>
            </a:r>
          </a:p>
          <a:p>
            <a:pPr algn="l" rtl="0">
              <a:lnSpc>
                <a:spcPct val="150000"/>
              </a:lnSpc>
            </a:pPr>
            <a:r>
              <a:rPr lang="en-US" sz="2000" dirty="0" smtClean="0"/>
              <a:t> Morris and Shin (1998) were the first to tackle the problem of multiplicity in the second-generation models of speculative attacks. </a:t>
            </a:r>
          </a:p>
          <a:p>
            <a:pPr algn="l" rtl="0">
              <a:lnSpc>
                <a:spcPct val="150000"/>
              </a:lnSpc>
            </a:pPr>
            <a:endParaRPr lang="en-US" sz="2000" dirty="0" smtClean="0"/>
          </a:p>
        </p:txBody>
      </p:sp>
      <p:sp>
        <p:nvSpPr>
          <p:cNvPr id="3" name="Title 2"/>
          <p:cNvSpPr>
            <a:spLocks noGrp="1"/>
          </p:cNvSpPr>
          <p:nvPr>
            <p:ph type="title"/>
          </p:nvPr>
        </p:nvSpPr>
        <p:spPr/>
        <p:txBody>
          <a:bodyPr>
            <a:normAutofit/>
          </a:bodyPr>
          <a:lstStyle/>
          <a:p>
            <a:r>
              <a:rPr lang="en-US" dirty="0" smtClean="0"/>
              <a:t>Currency Crises</a:t>
            </a:r>
            <a:r>
              <a:rPr lang="he-IL" dirty="0" smtClean="0"/>
              <a:t/>
            </a:r>
            <a:br>
              <a:rPr lang="he-IL" dirty="0" smtClean="0"/>
            </a:br>
            <a:r>
              <a:rPr lang="en-US" sz="2800" i="1" dirty="0" smtClean="0"/>
              <a:t> </a:t>
            </a:r>
            <a:r>
              <a:rPr lang="en-US" sz="2400" dirty="0" smtClean="0"/>
              <a:t>Second-Generation Model of Currency Crises</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62</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They first express this model in an explicit market framework, where speculators are players having to make a decision whether to attack the currency or not.</a:t>
            </a:r>
          </a:p>
          <a:p>
            <a:pPr algn="l" rtl="0">
              <a:lnSpc>
                <a:spcPct val="150000"/>
              </a:lnSpc>
            </a:pPr>
            <a:r>
              <a:rPr lang="en-US" sz="2000" dirty="0" smtClean="0"/>
              <a:t>Then, using the global-game methodology, pioneered by </a:t>
            </a:r>
            <a:r>
              <a:rPr lang="en-US" sz="2000" dirty="0" err="1" smtClean="0"/>
              <a:t>Carlsson</a:t>
            </a:r>
            <a:r>
              <a:rPr lang="en-US" sz="2000" dirty="0" smtClean="0"/>
              <a:t> and van </a:t>
            </a:r>
            <a:r>
              <a:rPr lang="en-US" sz="2000" dirty="0" err="1" smtClean="0"/>
              <a:t>Damme</a:t>
            </a:r>
            <a:r>
              <a:rPr lang="en-US" sz="2000" dirty="0" smtClean="0"/>
              <a:t> (1993), they are able to derive a unique equilibrium, where the fundamentals of the economy uniquely determine whether a crisis occurs or not. This is important since it enables one to ask questions as to the effect of policy tools on the probability of a currency attack.</a:t>
            </a:r>
          </a:p>
        </p:txBody>
      </p:sp>
      <p:sp>
        <p:nvSpPr>
          <p:cNvPr id="3" name="Title 2"/>
          <p:cNvSpPr>
            <a:spLocks noGrp="1"/>
          </p:cNvSpPr>
          <p:nvPr>
            <p:ph type="title"/>
          </p:nvPr>
        </p:nvSpPr>
        <p:spPr/>
        <p:txBody>
          <a:bodyPr>
            <a:normAutofit/>
          </a:bodyPr>
          <a:lstStyle/>
          <a:p>
            <a:r>
              <a:rPr lang="en-US" dirty="0" smtClean="0"/>
              <a:t>Currency Crises</a:t>
            </a:r>
            <a:r>
              <a:rPr lang="he-IL" dirty="0" smtClean="0"/>
              <a:t/>
            </a:r>
            <a:br>
              <a:rPr lang="he-IL" dirty="0" smtClean="0"/>
            </a:br>
            <a:r>
              <a:rPr lang="en-US" sz="2800" i="1" dirty="0" smtClean="0"/>
              <a:t> </a:t>
            </a:r>
            <a:r>
              <a:rPr lang="en-US" sz="2400" dirty="0" smtClean="0"/>
              <a:t>Second-Generation Model of Currency Crises</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63</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The global-game methodology, relying on heterogeneous information across speculators, also brought to the forefront the issue of information in currency-attack episodes, leading to analysis of the effect that transparency, signaling, and learning can have on such episodes (e.g., </a:t>
            </a:r>
            <a:r>
              <a:rPr lang="en-US" sz="2000" dirty="0" err="1" smtClean="0"/>
              <a:t>Angeletos</a:t>
            </a:r>
            <a:r>
              <a:rPr lang="en-US" sz="2000" dirty="0" smtClean="0"/>
              <a:t>, </a:t>
            </a:r>
            <a:r>
              <a:rPr lang="en-US" sz="2000" dirty="0" err="1" smtClean="0"/>
              <a:t>Hellwig</a:t>
            </a:r>
            <a:r>
              <a:rPr lang="en-US" sz="2000" dirty="0" smtClean="0"/>
              <a:t>, and </a:t>
            </a:r>
            <a:r>
              <a:rPr lang="en-US" sz="2000" dirty="0" err="1" smtClean="0"/>
              <a:t>Pavan</a:t>
            </a:r>
            <a:r>
              <a:rPr lang="en-US" sz="2000" dirty="0" smtClean="0"/>
              <a:t> (2006)).</a:t>
            </a:r>
          </a:p>
          <a:p>
            <a:pPr algn="l" rtl="0">
              <a:lnSpc>
                <a:spcPct val="150000"/>
              </a:lnSpc>
            </a:pPr>
            <a:endParaRPr lang="en-US" sz="2000" dirty="0" smtClean="0"/>
          </a:p>
        </p:txBody>
      </p:sp>
      <p:sp>
        <p:nvSpPr>
          <p:cNvPr id="3" name="Title 2"/>
          <p:cNvSpPr>
            <a:spLocks noGrp="1"/>
          </p:cNvSpPr>
          <p:nvPr>
            <p:ph type="title"/>
          </p:nvPr>
        </p:nvSpPr>
        <p:spPr/>
        <p:txBody>
          <a:bodyPr>
            <a:normAutofit/>
          </a:bodyPr>
          <a:lstStyle/>
          <a:p>
            <a:r>
              <a:rPr lang="en-US" dirty="0" smtClean="0"/>
              <a:t>Currency Crises</a:t>
            </a:r>
            <a:r>
              <a:rPr lang="he-IL" dirty="0" smtClean="0"/>
              <a:t/>
            </a:r>
            <a:br>
              <a:rPr lang="he-IL" dirty="0" smtClean="0"/>
            </a:br>
            <a:r>
              <a:rPr lang="en-US" sz="2800" i="1" dirty="0" smtClean="0"/>
              <a:t> </a:t>
            </a:r>
            <a:r>
              <a:rPr lang="en-US" sz="2400" dirty="0" smtClean="0"/>
              <a:t>Second-Generation Model of Currency Crises</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64</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The late 1990s Asian crisis exhibited a combination of the collapse of fixed exchange rate regimes, capital flows, financial institutions, and credit. </a:t>
            </a:r>
          </a:p>
          <a:p>
            <a:pPr algn="l" rtl="0">
              <a:lnSpc>
                <a:spcPct val="150000"/>
              </a:lnSpc>
            </a:pPr>
            <a:r>
              <a:rPr lang="en-US" sz="2000" dirty="0" smtClean="0"/>
              <a:t>This led to extensive research on the interplay between currency and banking crises, sometimes referred to as the </a:t>
            </a:r>
            <a:r>
              <a:rPr lang="en-US" sz="2000" i="1" dirty="0" smtClean="0"/>
              <a:t>twin crises</a:t>
            </a:r>
            <a:r>
              <a:rPr lang="en-US" sz="2000" dirty="0" smtClean="0"/>
              <a:t>, and balance sheet effects of depreciations For a broad description of the events around the crisis, see </a:t>
            </a:r>
            <a:r>
              <a:rPr lang="en-US" sz="2000" dirty="0" err="1" smtClean="0"/>
              <a:t>Radelet</a:t>
            </a:r>
            <a:r>
              <a:rPr lang="en-US" sz="2000" dirty="0" smtClean="0"/>
              <a:t> and Sachs (1998). </a:t>
            </a:r>
          </a:p>
          <a:p>
            <a:pPr algn="l" rtl="0">
              <a:lnSpc>
                <a:spcPct val="150000"/>
              </a:lnSpc>
            </a:pPr>
            <a:r>
              <a:rPr lang="en-US" sz="2000" dirty="0" smtClean="0"/>
              <a:t>The importance of capital flows was anticipated by </a:t>
            </a:r>
            <a:r>
              <a:rPr lang="en-US" sz="2000" dirty="0" err="1" smtClean="0"/>
              <a:t>Calvo</a:t>
            </a:r>
            <a:r>
              <a:rPr lang="en-US" sz="2000" dirty="0" smtClean="0"/>
              <a:t> (1995).</a:t>
            </a:r>
          </a:p>
          <a:p>
            <a:pPr algn="l" rtl="0">
              <a:lnSpc>
                <a:spcPct val="150000"/>
              </a:lnSpc>
            </a:pPr>
            <a:endParaRPr lang="en-US" sz="2000" dirty="0" smtClean="0"/>
          </a:p>
        </p:txBody>
      </p:sp>
      <p:sp>
        <p:nvSpPr>
          <p:cNvPr id="3" name="Title 2"/>
          <p:cNvSpPr>
            <a:spLocks noGrp="1"/>
          </p:cNvSpPr>
          <p:nvPr>
            <p:ph type="title"/>
          </p:nvPr>
        </p:nvSpPr>
        <p:spPr/>
        <p:txBody>
          <a:bodyPr>
            <a:normAutofit/>
          </a:bodyPr>
          <a:lstStyle/>
          <a:p>
            <a:r>
              <a:rPr lang="en-US" dirty="0" smtClean="0"/>
              <a:t>Currency Crises</a:t>
            </a:r>
            <a:r>
              <a:rPr lang="he-IL" dirty="0" smtClean="0"/>
              <a:t/>
            </a:r>
            <a:br>
              <a:rPr lang="he-IL" dirty="0" smtClean="0"/>
            </a:br>
            <a:r>
              <a:rPr lang="en-US" sz="2800" i="1" dirty="0" smtClean="0"/>
              <a:t> </a:t>
            </a:r>
            <a:r>
              <a:rPr lang="en-US" sz="2400" dirty="0" smtClean="0"/>
              <a:t>Third-Generation Model of Currency Crises</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65</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One of the first models to capture this joint problem was presented in </a:t>
            </a:r>
            <a:r>
              <a:rPr lang="en-US" sz="2000" dirty="0" err="1" smtClean="0"/>
              <a:t>Krugman</a:t>
            </a:r>
            <a:r>
              <a:rPr lang="en-US" sz="2000" dirty="0" smtClean="0"/>
              <a:t> (1999). </a:t>
            </a:r>
          </a:p>
          <a:p>
            <a:pPr algn="l" rtl="0">
              <a:lnSpc>
                <a:spcPct val="150000"/>
              </a:lnSpc>
            </a:pPr>
            <a:r>
              <a:rPr lang="en-US" sz="2000" dirty="0" smtClean="0"/>
              <a:t>In his model, firms suffer from a currency mismatch between their assets and liabilities: their assets are denominated in domestic goods and their liabilities are denominated in foreign goods. </a:t>
            </a:r>
          </a:p>
          <a:p>
            <a:pPr algn="l" rtl="0">
              <a:lnSpc>
                <a:spcPct val="150000"/>
              </a:lnSpc>
            </a:pPr>
            <a:r>
              <a:rPr lang="en-US" sz="2000" dirty="0" smtClean="0"/>
              <a:t>Then, a real exchange rate depreciation increases the value of liabilities relative to assets, leading to deterioration in firms’ balance sheets. </a:t>
            </a:r>
          </a:p>
        </p:txBody>
      </p:sp>
      <p:sp>
        <p:nvSpPr>
          <p:cNvPr id="3" name="Title 2"/>
          <p:cNvSpPr>
            <a:spLocks noGrp="1"/>
          </p:cNvSpPr>
          <p:nvPr>
            <p:ph type="title"/>
          </p:nvPr>
        </p:nvSpPr>
        <p:spPr/>
        <p:txBody>
          <a:bodyPr>
            <a:normAutofit/>
          </a:bodyPr>
          <a:lstStyle/>
          <a:p>
            <a:r>
              <a:rPr lang="en-US" dirty="0" smtClean="0"/>
              <a:t>Currency Crises</a:t>
            </a:r>
            <a:r>
              <a:rPr lang="he-IL" dirty="0" smtClean="0"/>
              <a:t/>
            </a:r>
            <a:br>
              <a:rPr lang="he-IL" dirty="0" smtClean="0"/>
            </a:br>
            <a:r>
              <a:rPr lang="en-US" sz="2800" i="1" dirty="0" smtClean="0"/>
              <a:t> </a:t>
            </a:r>
            <a:r>
              <a:rPr lang="en-US" sz="2400" dirty="0" smtClean="0"/>
              <a:t>Third-Generation Model of Currency Crises</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66</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Because of credit frictions as in </a:t>
            </a:r>
            <a:r>
              <a:rPr lang="en-US" sz="2000" dirty="0" err="1" smtClean="0"/>
              <a:t>Holmstrom</a:t>
            </a:r>
            <a:r>
              <a:rPr lang="en-US" sz="2000" dirty="0" smtClean="0"/>
              <a:t> and </a:t>
            </a:r>
            <a:r>
              <a:rPr lang="en-US" sz="2000" dirty="0" err="1" smtClean="0"/>
              <a:t>Tirole</a:t>
            </a:r>
            <a:r>
              <a:rPr lang="en-US" sz="2000" dirty="0" smtClean="0"/>
              <a:t> (1997), described in the </a:t>
            </a:r>
            <a:r>
              <a:rPr lang="en-US" sz="2000" dirty="0" smtClean="0"/>
              <a:t>next </a:t>
            </a:r>
            <a:r>
              <a:rPr lang="en-US" sz="2000" dirty="0" smtClean="0"/>
              <a:t>section, this deterioration in firms’ balance sheets implies that they can borrow less and invest less. </a:t>
            </a:r>
          </a:p>
          <a:p>
            <a:pPr algn="l" rtl="0">
              <a:lnSpc>
                <a:spcPct val="150000"/>
              </a:lnSpc>
            </a:pPr>
            <a:r>
              <a:rPr lang="en-US" sz="2000" dirty="0" smtClean="0"/>
              <a:t>The novelty in </a:t>
            </a:r>
            <a:r>
              <a:rPr lang="en-US" sz="2000" dirty="0" err="1" smtClean="0"/>
              <a:t>Krugman’s</a:t>
            </a:r>
            <a:r>
              <a:rPr lang="en-US" sz="2000" dirty="0" smtClean="0"/>
              <a:t> paper is that the decrease in investment validates the real depreciation in the </a:t>
            </a:r>
            <a:r>
              <a:rPr lang="en-US" sz="2000" b="1" dirty="0" smtClean="0"/>
              <a:t>general- </a:t>
            </a:r>
            <a:r>
              <a:rPr lang="en-US" sz="2000" b="1" dirty="0" smtClean="0"/>
              <a:t>equilibrium</a:t>
            </a:r>
            <a:r>
              <a:rPr lang="en-US" sz="2000" dirty="0" smtClean="0"/>
              <a:t> setup.</a:t>
            </a:r>
          </a:p>
          <a:p>
            <a:pPr algn="l" rtl="0">
              <a:lnSpc>
                <a:spcPct val="150000"/>
              </a:lnSpc>
            </a:pPr>
            <a:r>
              <a:rPr lang="en-US" sz="2000" dirty="0" smtClean="0"/>
              <a:t> This is because the decreased investment by foreigners in the domestic market implies that there will be a decrease in demand for local goods relative to foreign goods, leading to real depreciation. </a:t>
            </a:r>
          </a:p>
        </p:txBody>
      </p:sp>
      <p:sp>
        <p:nvSpPr>
          <p:cNvPr id="3" name="Title 2"/>
          <p:cNvSpPr>
            <a:spLocks noGrp="1"/>
          </p:cNvSpPr>
          <p:nvPr>
            <p:ph type="title"/>
          </p:nvPr>
        </p:nvSpPr>
        <p:spPr/>
        <p:txBody>
          <a:bodyPr>
            <a:normAutofit/>
          </a:bodyPr>
          <a:lstStyle/>
          <a:p>
            <a:r>
              <a:rPr lang="en-US" dirty="0" smtClean="0"/>
              <a:t>Currency Crises</a:t>
            </a:r>
            <a:r>
              <a:rPr lang="he-IL" dirty="0" smtClean="0"/>
              <a:t/>
            </a:r>
            <a:br>
              <a:rPr lang="he-IL" dirty="0" smtClean="0"/>
            </a:br>
            <a:r>
              <a:rPr lang="en-US" sz="2800" i="1" dirty="0" smtClean="0"/>
              <a:t> </a:t>
            </a:r>
            <a:r>
              <a:rPr lang="en-US" sz="2400" dirty="0" smtClean="0"/>
              <a:t>Third-Generation Model of Currency Crises</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67</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Hence, the system has multiple </a:t>
            </a:r>
            <a:r>
              <a:rPr lang="en-US" sz="2000" dirty="0" err="1" smtClean="0"/>
              <a:t>equilibria</a:t>
            </a:r>
            <a:r>
              <a:rPr lang="en-US" sz="2000" dirty="0" smtClean="0"/>
              <a:t> with high economic activity, appreciated exchange rate, and strong balance sheets in one equilibrium, and low economic activity, depreciated exchange rate, and weak balance sheets in the other equilibrium. </a:t>
            </a:r>
          </a:p>
          <a:p>
            <a:pPr algn="l" rtl="0">
              <a:lnSpc>
                <a:spcPct val="150000"/>
              </a:lnSpc>
            </a:pPr>
            <a:r>
              <a:rPr lang="en-US" sz="2000" dirty="0" smtClean="0"/>
              <a:t>Other models that extended and continued this line of research include: </a:t>
            </a:r>
            <a:r>
              <a:rPr lang="en-US" sz="2000" dirty="0" err="1" smtClean="0"/>
              <a:t>Aghion</a:t>
            </a:r>
            <a:r>
              <a:rPr lang="en-US" sz="2000" dirty="0" smtClean="0"/>
              <a:t>, </a:t>
            </a:r>
            <a:r>
              <a:rPr lang="en-US" sz="2000" dirty="0" err="1" smtClean="0"/>
              <a:t>Bacchetta</a:t>
            </a:r>
            <a:r>
              <a:rPr lang="en-US" sz="2000" dirty="0" smtClean="0"/>
              <a:t>, and </a:t>
            </a:r>
            <a:r>
              <a:rPr lang="en-US" sz="2000" dirty="0" err="1" smtClean="0"/>
              <a:t>Banerjee</a:t>
            </a:r>
            <a:r>
              <a:rPr lang="en-US" sz="2000" dirty="0" smtClean="0"/>
              <a:t> (2001), Caballero and Krishnamurthy (2001), and Schneider and </a:t>
            </a:r>
            <a:r>
              <a:rPr lang="en-US" sz="2000" dirty="0" err="1" smtClean="0"/>
              <a:t>Tornell</a:t>
            </a:r>
            <a:r>
              <a:rPr lang="en-US" sz="2000" dirty="0" smtClean="0"/>
              <a:t> (2004). The latter fully </a:t>
            </a:r>
            <a:r>
              <a:rPr lang="en-US" sz="2000" dirty="0" err="1" smtClean="0"/>
              <a:t>endogeneize</a:t>
            </a:r>
            <a:r>
              <a:rPr lang="en-US" sz="2000" dirty="0" smtClean="0"/>
              <a:t> </a:t>
            </a:r>
            <a:r>
              <a:rPr lang="en-US" sz="2000" dirty="0" smtClean="0"/>
              <a:t>the currency mismatch between firms’ assets and liabilities. </a:t>
            </a:r>
          </a:p>
          <a:p>
            <a:pPr algn="l" rtl="0">
              <a:lnSpc>
                <a:spcPct val="150000"/>
              </a:lnSpc>
            </a:pPr>
            <a:endParaRPr lang="en-US" sz="2000" dirty="0" smtClean="0"/>
          </a:p>
        </p:txBody>
      </p:sp>
      <p:sp>
        <p:nvSpPr>
          <p:cNvPr id="3" name="Title 2"/>
          <p:cNvSpPr>
            <a:spLocks noGrp="1"/>
          </p:cNvSpPr>
          <p:nvPr>
            <p:ph type="title"/>
          </p:nvPr>
        </p:nvSpPr>
        <p:spPr/>
        <p:txBody>
          <a:bodyPr>
            <a:normAutofit/>
          </a:bodyPr>
          <a:lstStyle/>
          <a:p>
            <a:r>
              <a:rPr lang="en-US" dirty="0" smtClean="0"/>
              <a:t>Currency Crises</a:t>
            </a:r>
            <a:r>
              <a:rPr lang="he-IL" dirty="0" smtClean="0"/>
              <a:t/>
            </a:r>
            <a:br>
              <a:rPr lang="he-IL" dirty="0" smtClean="0"/>
            </a:br>
            <a:r>
              <a:rPr lang="en-US" sz="2800" i="1" dirty="0" smtClean="0"/>
              <a:t> </a:t>
            </a:r>
            <a:r>
              <a:rPr lang="en-US" sz="2400" dirty="0" smtClean="0"/>
              <a:t>Third-Generation Model of Currency Crises</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68</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124744"/>
            <a:ext cx="8229600" cy="4525963"/>
          </a:xfrm>
        </p:spPr>
        <p:txBody>
          <a:bodyPr>
            <a:noAutofit/>
          </a:bodyPr>
          <a:lstStyle/>
          <a:p>
            <a:pPr algn="l" rtl="0">
              <a:lnSpc>
                <a:spcPct val="150000"/>
              </a:lnSpc>
            </a:pPr>
            <a:r>
              <a:rPr lang="en-US" sz="2000" dirty="0" smtClean="0"/>
              <a:t>A different line of research links currency problems with the bank runs described in Section II.2.1. Chang and Velasco (2001) and Goldstein (2004) model the vicious circle between bank runs and speculative attacks on the currency. </a:t>
            </a:r>
          </a:p>
          <a:p>
            <a:pPr algn="l" rtl="0">
              <a:lnSpc>
                <a:spcPct val="150000"/>
              </a:lnSpc>
            </a:pPr>
            <a:r>
              <a:rPr lang="en-US" sz="2000" dirty="0" smtClean="0"/>
              <a:t>On the one hand, the expected collapse of the currency worsens banks’ prospects, as they have foreign liabilities and domestic assets, and thus generates </a:t>
            </a:r>
            <a:r>
              <a:rPr lang="en-US" sz="2000" b="1" dirty="0" smtClean="0"/>
              <a:t>bank </a:t>
            </a:r>
            <a:r>
              <a:rPr lang="en-US" sz="2000" b="1" dirty="0" smtClean="0"/>
              <a:t>runs</a:t>
            </a:r>
            <a:r>
              <a:rPr lang="en-US" sz="2000" dirty="0" smtClean="0"/>
              <a:t>, as described in the previous section. </a:t>
            </a:r>
            <a:r>
              <a:rPr lang="en-US" sz="2000" dirty="0" smtClean="0"/>
              <a:t>Bank runs are more likely in a currency union without a </a:t>
            </a:r>
            <a:r>
              <a:rPr lang="en-US" sz="2000" dirty="0" smtClean="0"/>
              <a:t>single-currency-wide </a:t>
            </a:r>
            <a:r>
              <a:rPr lang="en-US" sz="2000" b="1" dirty="0" smtClean="0"/>
              <a:t>bank union, </a:t>
            </a:r>
            <a:r>
              <a:rPr lang="en-US" sz="2000" dirty="0" smtClean="0"/>
              <a:t>or the ability of the central bank to act as a </a:t>
            </a:r>
            <a:r>
              <a:rPr lang="en-US" sz="2000" b="1" dirty="0" smtClean="0"/>
              <a:t>lender of last </a:t>
            </a:r>
            <a:r>
              <a:rPr lang="en-US" sz="2000" b="1" dirty="0" smtClean="0"/>
              <a:t>resort</a:t>
            </a:r>
            <a:r>
              <a:rPr lang="en-US" sz="2000" dirty="0" smtClean="0"/>
              <a:t> for sovereign debt.</a:t>
            </a:r>
            <a:endParaRPr lang="en-US" sz="2000" dirty="0" smtClean="0"/>
          </a:p>
        </p:txBody>
      </p:sp>
      <p:sp>
        <p:nvSpPr>
          <p:cNvPr id="3" name="Title 2"/>
          <p:cNvSpPr>
            <a:spLocks noGrp="1"/>
          </p:cNvSpPr>
          <p:nvPr>
            <p:ph type="title"/>
          </p:nvPr>
        </p:nvSpPr>
        <p:spPr>
          <a:xfrm>
            <a:off x="467544" y="0"/>
            <a:ext cx="8229600" cy="1143000"/>
          </a:xfrm>
        </p:spPr>
        <p:txBody>
          <a:bodyPr>
            <a:normAutofit/>
          </a:bodyPr>
          <a:lstStyle/>
          <a:p>
            <a:r>
              <a:rPr lang="en-US" dirty="0" smtClean="0"/>
              <a:t>Currency Crises</a:t>
            </a:r>
            <a:r>
              <a:rPr lang="he-IL" dirty="0" smtClean="0"/>
              <a:t/>
            </a:r>
            <a:br>
              <a:rPr lang="he-IL" dirty="0" smtClean="0"/>
            </a:br>
            <a:r>
              <a:rPr lang="en-US" sz="2800" i="1" dirty="0" smtClean="0"/>
              <a:t> </a:t>
            </a:r>
            <a:r>
              <a:rPr lang="en-US" sz="2400" dirty="0" smtClean="0"/>
              <a:t>Third-Generation Model of Currency Crises</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69</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gn="l" rtl="0">
              <a:lnSpc>
                <a:spcPct val="150000"/>
              </a:lnSpc>
            </a:pPr>
            <a:r>
              <a:rPr lang="en-US" dirty="0" smtClean="0"/>
              <a:t>three periods (0,1,2), one good, and a continuum [0,1] of agents </a:t>
            </a:r>
          </a:p>
          <a:p>
            <a:pPr algn="l" rtl="0">
              <a:lnSpc>
                <a:spcPct val="150000"/>
              </a:lnSpc>
            </a:pPr>
            <a:r>
              <a:rPr lang="en-US" dirty="0" smtClean="0"/>
              <a:t>Each agent is born in period 0 with an endowment of one unit</a:t>
            </a:r>
          </a:p>
          <a:p>
            <a:pPr algn="l" rtl="0">
              <a:lnSpc>
                <a:spcPct val="150000"/>
              </a:lnSpc>
            </a:pPr>
            <a:r>
              <a:rPr lang="en-US" dirty="0" smtClean="0"/>
              <a:t>Consumption occurs in period 1 (</a:t>
            </a:r>
            <a:r>
              <a:rPr lang="en-US" i="1" dirty="0" smtClean="0"/>
              <a:t>c</a:t>
            </a:r>
            <a:r>
              <a:rPr lang="en-US" baseline="-25000" dirty="0" smtClean="0"/>
              <a:t>1</a:t>
            </a:r>
            <a:r>
              <a:rPr lang="en-US" dirty="0" smtClean="0"/>
              <a:t>) or 2 (</a:t>
            </a:r>
            <a:r>
              <a:rPr lang="en-US" i="1" dirty="0" smtClean="0"/>
              <a:t>c</a:t>
            </a:r>
            <a:r>
              <a:rPr lang="en-US" baseline="-25000" dirty="0" smtClean="0"/>
              <a:t>2</a:t>
            </a:r>
            <a:r>
              <a:rPr lang="en-US" dirty="0" smtClean="0"/>
              <a:t>)</a:t>
            </a:r>
          </a:p>
          <a:p>
            <a:pPr algn="l" rtl="0">
              <a:lnSpc>
                <a:spcPct val="150000"/>
              </a:lnSpc>
            </a:pPr>
            <a:r>
              <a:rPr lang="en-US" dirty="0" smtClean="0"/>
              <a:t>Each agent can be of two types: With probability </a:t>
            </a:r>
            <a:r>
              <a:rPr lang="en-US" i="1" dirty="0" smtClean="0">
                <a:sym typeface="Symbol"/>
              </a:rPr>
              <a:t></a:t>
            </a:r>
            <a:r>
              <a:rPr lang="en-US" dirty="0" smtClean="0"/>
              <a:t> the agent is impatient and with probability 1</a:t>
            </a:r>
            <a:r>
              <a:rPr lang="en-US" i="1" dirty="0" smtClean="0"/>
              <a:t>-</a:t>
            </a:r>
            <a:r>
              <a:rPr lang="en-US" i="1" dirty="0" smtClean="0">
                <a:sym typeface="Symbol"/>
              </a:rPr>
              <a:t></a:t>
            </a:r>
            <a:r>
              <a:rPr lang="en-US" dirty="0" smtClean="0"/>
              <a:t> she is patient</a:t>
            </a:r>
          </a:p>
        </p:txBody>
      </p:sp>
      <p:sp>
        <p:nvSpPr>
          <p:cNvPr id="3" name="Title 2"/>
          <p:cNvSpPr>
            <a:spLocks noGrp="1"/>
          </p:cNvSpPr>
          <p:nvPr>
            <p:ph type="title"/>
          </p:nvPr>
        </p:nvSpPr>
        <p:spPr/>
        <p:txBody>
          <a:bodyPr>
            <a:normAutofit fontScale="90000"/>
          </a:bodyPr>
          <a:lstStyle/>
          <a:p>
            <a:r>
              <a:rPr lang="en-US" dirty="0" smtClean="0"/>
              <a:t>Banking Crises</a:t>
            </a:r>
            <a:br>
              <a:rPr lang="en-US" dirty="0" smtClean="0"/>
            </a:br>
            <a:r>
              <a:rPr lang="en-US" sz="3200" dirty="0" smtClean="0"/>
              <a:t>Diamond-</a:t>
            </a:r>
            <a:r>
              <a:rPr lang="en-US" sz="3200" dirty="0" err="1" smtClean="0"/>
              <a:t>Dybvig</a:t>
            </a:r>
            <a:r>
              <a:rPr lang="en-US" sz="3200" dirty="0" smtClean="0"/>
              <a:t> economy</a:t>
            </a:r>
            <a:endParaRPr lang="en-US"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7</a:t>
            </a:fld>
            <a:endParaRPr lang="he-IL"/>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On the other hand, the collapse of the banks leads to capital outflows that deplete the reserves of the government, encouraging speculative attacks against the currency.</a:t>
            </a:r>
          </a:p>
          <a:p>
            <a:pPr algn="l" rtl="0">
              <a:lnSpc>
                <a:spcPct val="150000"/>
              </a:lnSpc>
            </a:pPr>
            <a:r>
              <a:rPr lang="en-US" sz="2000" dirty="0" smtClean="0"/>
              <a:t>Accounting for the circular relationship between currency crises and banking crises complicates policy analysis. For example, a lender-of-last-resort policy or other expansionary policies during a banking crisis might backfire as it depletes the reserves available to the government, making a currency crisis more likely, which in turn might further hurt the banking sector that is exposed to a currency mismatch.</a:t>
            </a:r>
          </a:p>
          <a:p>
            <a:pPr algn="l" rtl="0">
              <a:lnSpc>
                <a:spcPct val="150000"/>
              </a:lnSpc>
            </a:pPr>
            <a:endParaRPr lang="en-US" sz="2000" dirty="0" smtClean="0"/>
          </a:p>
        </p:txBody>
      </p:sp>
      <p:sp>
        <p:nvSpPr>
          <p:cNvPr id="3" name="Title 2"/>
          <p:cNvSpPr>
            <a:spLocks noGrp="1"/>
          </p:cNvSpPr>
          <p:nvPr>
            <p:ph type="title"/>
          </p:nvPr>
        </p:nvSpPr>
        <p:spPr/>
        <p:txBody>
          <a:bodyPr>
            <a:normAutofit/>
          </a:bodyPr>
          <a:lstStyle/>
          <a:p>
            <a:r>
              <a:rPr lang="en-US" dirty="0" smtClean="0"/>
              <a:t>Currency Crises</a:t>
            </a:r>
            <a:r>
              <a:rPr lang="he-IL" dirty="0" smtClean="0"/>
              <a:t/>
            </a:r>
            <a:br>
              <a:rPr lang="he-IL" dirty="0" smtClean="0"/>
            </a:br>
            <a:r>
              <a:rPr lang="en-US" sz="2800" i="1" dirty="0" smtClean="0"/>
              <a:t> </a:t>
            </a:r>
            <a:r>
              <a:rPr lang="en-US" sz="2400" dirty="0" smtClean="0"/>
              <a:t>Third-Generation Model of Currency Crises</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70</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The forceful transmission of crises across countries generated a large literature of international financial contagion. </a:t>
            </a:r>
          </a:p>
          <a:p>
            <a:pPr algn="l" rtl="0">
              <a:lnSpc>
                <a:spcPct val="150000"/>
              </a:lnSpc>
            </a:pPr>
            <a:r>
              <a:rPr lang="en-US" sz="2000" dirty="0" err="1" smtClean="0"/>
              <a:t>Kaminsky</a:t>
            </a:r>
            <a:r>
              <a:rPr lang="en-US" sz="2000" dirty="0" smtClean="0"/>
              <a:t>, Reinhart, and </a:t>
            </a:r>
            <a:r>
              <a:rPr lang="en-US" sz="2000" dirty="0" err="1" smtClean="0"/>
              <a:t>Vegh</a:t>
            </a:r>
            <a:r>
              <a:rPr lang="en-US" sz="2000" dirty="0" smtClean="0"/>
              <a:t> (2003) provide a nice review of the theories behind such contagion. They define contagion as an immediate reaction in one country to a crisis in another country. </a:t>
            </a:r>
          </a:p>
          <a:p>
            <a:pPr algn="l" rtl="0">
              <a:lnSpc>
                <a:spcPct val="150000"/>
              </a:lnSpc>
            </a:pPr>
            <a:r>
              <a:rPr lang="en-US" sz="2000" dirty="0" smtClean="0"/>
              <a:t>There are several theories that link such contagion to fundamental explanations. </a:t>
            </a:r>
          </a:p>
          <a:p>
            <a:pPr algn="l" rtl="0">
              <a:lnSpc>
                <a:spcPct val="150000"/>
              </a:lnSpc>
            </a:pPr>
            <a:endParaRPr lang="en-US" sz="2000" dirty="0" smtClean="0"/>
          </a:p>
        </p:txBody>
      </p:sp>
      <p:sp>
        <p:nvSpPr>
          <p:cNvPr id="3" name="Title 2"/>
          <p:cNvSpPr>
            <a:spLocks noGrp="1"/>
          </p:cNvSpPr>
          <p:nvPr>
            <p:ph type="title"/>
          </p:nvPr>
        </p:nvSpPr>
        <p:spPr/>
        <p:txBody>
          <a:bodyPr>
            <a:normAutofit/>
          </a:bodyPr>
          <a:lstStyle/>
          <a:p>
            <a:r>
              <a:rPr lang="en-US" dirty="0" smtClean="0"/>
              <a:t>Currency Crises</a:t>
            </a:r>
            <a:r>
              <a:rPr lang="he-IL" dirty="0" smtClean="0"/>
              <a:t/>
            </a:r>
            <a:br>
              <a:rPr lang="he-IL" dirty="0" smtClean="0"/>
            </a:br>
            <a:r>
              <a:rPr lang="en-US" sz="2800" dirty="0" smtClean="0"/>
              <a:t>Contagion of Currency Crises</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71</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The clearest one would be that there is common information about the different countries, and so the collapse in one country leads investors to withdraw out of other countries. For a broader review, see the collection of articles in </a:t>
            </a:r>
            <a:r>
              <a:rPr lang="en-US" sz="2000" dirty="0" err="1" smtClean="0"/>
              <a:t>Claessens</a:t>
            </a:r>
            <a:r>
              <a:rPr lang="en-US" sz="2000" dirty="0" smtClean="0"/>
              <a:t> and Forbes (2001).</a:t>
            </a:r>
          </a:p>
          <a:p>
            <a:pPr algn="l" rtl="0">
              <a:lnSpc>
                <a:spcPct val="150000"/>
              </a:lnSpc>
            </a:pPr>
            <a:r>
              <a:rPr lang="en-US" sz="2000" dirty="0" err="1" smtClean="0"/>
              <a:t>Calvo</a:t>
            </a:r>
            <a:r>
              <a:rPr lang="en-US" sz="2000" dirty="0" smtClean="0"/>
              <a:t> and Mendoza (2000) present a model where contagion is a result of learning from the events in one country about the fundamentals in another country.</a:t>
            </a:r>
          </a:p>
          <a:p>
            <a:pPr algn="l" rtl="0">
              <a:lnSpc>
                <a:spcPct val="150000"/>
              </a:lnSpc>
            </a:pPr>
            <a:endParaRPr lang="en-US" sz="2000" dirty="0" smtClean="0"/>
          </a:p>
        </p:txBody>
      </p:sp>
      <p:sp>
        <p:nvSpPr>
          <p:cNvPr id="3" name="Title 2"/>
          <p:cNvSpPr>
            <a:spLocks noGrp="1"/>
          </p:cNvSpPr>
          <p:nvPr>
            <p:ph type="title"/>
          </p:nvPr>
        </p:nvSpPr>
        <p:spPr/>
        <p:txBody>
          <a:bodyPr>
            <a:normAutofit/>
          </a:bodyPr>
          <a:lstStyle/>
          <a:p>
            <a:r>
              <a:rPr lang="en-US" dirty="0" smtClean="0"/>
              <a:t>Currency Crises</a:t>
            </a:r>
            <a:r>
              <a:rPr lang="he-IL" dirty="0" smtClean="0"/>
              <a:t/>
            </a:r>
            <a:br>
              <a:rPr lang="he-IL" dirty="0" smtClean="0"/>
            </a:br>
            <a:r>
              <a:rPr lang="en-US" sz="2800" dirty="0" smtClean="0"/>
              <a:t>Contagion of Currency Crises</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72</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They argue that such learning is likely to occur when there is vast diversification of portfolios, since then the cost of gathering information about each country in the portfolio becomes prohibitively large, encouraging investors to herd. </a:t>
            </a:r>
          </a:p>
          <a:p>
            <a:pPr algn="l" rtl="0">
              <a:lnSpc>
                <a:spcPct val="150000"/>
              </a:lnSpc>
            </a:pPr>
            <a:r>
              <a:rPr lang="en-US" sz="2000" dirty="0" smtClean="0"/>
              <a:t>Another explanation is based on trade links (see e.g., </a:t>
            </a:r>
            <a:r>
              <a:rPr lang="en-US" sz="2000" dirty="0" err="1" smtClean="0"/>
              <a:t>Gerlach</a:t>
            </a:r>
            <a:r>
              <a:rPr lang="en-US" sz="2000" dirty="0" smtClean="0"/>
              <a:t> and </a:t>
            </a:r>
            <a:r>
              <a:rPr lang="en-US" sz="2000" dirty="0" err="1" smtClean="0"/>
              <a:t>Smets</a:t>
            </a:r>
            <a:r>
              <a:rPr lang="en-US" sz="2000" dirty="0" smtClean="0"/>
              <a:t> (1995)). </a:t>
            </a:r>
          </a:p>
          <a:p>
            <a:pPr algn="l" rtl="0">
              <a:lnSpc>
                <a:spcPct val="150000"/>
              </a:lnSpc>
            </a:pPr>
            <a:r>
              <a:rPr lang="en-US" sz="2000" dirty="0" smtClean="0"/>
              <a:t>If two countries compete in export markets, the devaluation of one’s currency hurts the competitiveness of the other, leading it to devalue the currency as well. A third explanation is the presence of financial links between the countries.</a:t>
            </a:r>
          </a:p>
        </p:txBody>
      </p:sp>
      <p:sp>
        <p:nvSpPr>
          <p:cNvPr id="3" name="Title 2"/>
          <p:cNvSpPr>
            <a:spLocks noGrp="1"/>
          </p:cNvSpPr>
          <p:nvPr>
            <p:ph type="title"/>
          </p:nvPr>
        </p:nvSpPr>
        <p:spPr/>
        <p:txBody>
          <a:bodyPr>
            <a:normAutofit/>
          </a:bodyPr>
          <a:lstStyle/>
          <a:p>
            <a:r>
              <a:rPr lang="en-US" dirty="0" smtClean="0"/>
              <a:t>Currency Crises</a:t>
            </a:r>
            <a:r>
              <a:rPr lang="he-IL" dirty="0" smtClean="0"/>
              <a:t/>
            </a:r>
            <a:br>
              <a:rPr lang="he-IL" dirty="0" smtClean="0"/>
            </a:br>
            <a:r>
              <a:rPr lang="en-US" sz="2800" dirty="0" smtClean="0"/>
              <a:t>Contagion of Currency Crises</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73</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052736"/>
            <a:ext cx="8229600" cy="4525963"/>
          </a:xfrm>
        </p:spPr>
        <p:txBody>
          <a:bodyPr>
            <a:noAutofit/>
          </a:bodyPr>
          <a:lstStyle/>
          <a:p>
            <a:pPr algn="l" rtl="0">
              <a:lnSpc>
                <a:spcPct val="150000"/>
              </a:lnSpc>
            </a:pPr>
            <a:r>
              <a:rPr lang="en-US" sz="2000" dirty="0" err="1" smtClean="0"/>
              <a:t>Alen</a:t>
            </a:r>
            <a:r>
              <a:rPr lang="en-US" sz="2000" dirty="0" smtClean="0"/>
              <a:t> and Gale (200) link contagion to financial fragility. Because </a:t>
            </a:r>
            <a:r>
              <a:rPr lang="en-US" sz="2000" dirty="0" smtClean="0"/>
              <a:t>liquidity preference shocks are imperfectly correlated across regions, banks hold interregional claims on other banks to provide insurance against liquidity preference shocks. When there is no aggregate uncertainty, the first‐best allocation of risk sharing can be achieved. However, this arrangement is financially fragile. A small liquidity preference shock in one region can spread by contagion throughout the economy. The possibility of contagion depends strongly on the completeness of the structure of interregional claims. Complete claims structures are </a:t>
            </a:r>
            <a:r>
              <a:rPr lang="en-US" sz="2000" dirty="0" smtClean="0"/>
              <a:t>shown by </a:t>
            </a:r>
            <a:r>
              <a:rPr lang="en-US" sz="2000" dirty="0" err="1" smtClean="0"/>
              <a:t>Alen</a:t>
            </a:r>
            <a:r>
              <a:rPr lang="en-US" sz="2000" dirty="0" smtClean="0"/>
              <a:t> and Gale (2000) </a:t>
            </a:r>
            <a:r>
              <a:rPr lang="en-US" sz="2000" dirty="0" smtClean="0"/>
              <a:t>to be more robust than incomplete structures.</a:t>
            </a:r>
            <a:endParaRPr lang="en-US" sz="2000" dirty="0" smtClean="0"/>
          </a:p>
        </p:txBody>
      </p:sp>
      <p:sp>
        <p:nvSpPr>
          <p:cNvPr id="3" name="Title 2"/>
          <p:cNvSpPr>
            <a:spLocks noGrp="1"/>
          </p:cNvSpPr>
          <p:nvPr>
            <p:ph type="title"/>
          </p:nvPr>
        </p:nvSpPr>
        <p:spPr>
          <a:xfrm>
            <a:off x="467544" y="0"/>
            <a:ext cx="8229600" cy="1143000"/>
          </a:xfrm>
        </p:spPr>
        <p:txBody>
          <a:bodyPr>
            <a:normAutofit/>
          </a:bodyPr>
          <a:lstStyle/>
          <a:p>
            <a:r>
              <a:rPr lang="en-US" dirty="0" smtClean="0"/>
              <a:t>Currency </a:t>
            </a:r>
            <a:r>
              <a:rPr lang="en-US" dirty="0" smtClean="0"/>
              <a:t>Crises:</a:t>
            </a:r>
            <a:r>
              <a:rPr lang="he-IL" dirty="0" smtClean="0"/>
              <a:t/>
            </a:r>
            <a:br>
              <a:rPr lang="he-IL" dirty="0" smtClean="0"/>
            </a:br>
            <a:r>
              <a:rPr lang="en-US" sz="2800" dirty="0" smtClean="0"/>
              <a:t>Contagion</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74</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Empirical evidence has followed the above theories of contagion. </a:t>
            </a:r>
          </a:p>
          <a:p>
            <a:pPr algn="l" rtl="0">
              <a:lnSpc>
                <a:spcPct val="150000"/>
              </a:lnSpc>
            </a:pPr>
            <a:r>
              <a:rPr lang="en-US" sz="2000" dirty="0" smtClean="0"/>
              <a:t>The common information explanation has vast support in the data. </a:t>
            </a:r>
          </a:p>
          <a:p>
            <a:pPr algn="l" rtl="0">
              <a:lnSpc>
                <a:spcPct val="150000"/>
              </a:lnSpc>
            </a:pPr>
            <a:r>
              <a:rPr lang="en-US" sz="2000" dirty="0" smtClean="0"/>
              <a:t>Several of the clearest examples of contagion involve countries that appear very similar. Examples include the contagion that spread across East Asia in the late 1990s and the one in Latin America in the early 1980s. A vast empirical literature provides evidence that trade links can account for contagion to some extent.</a:t>
            </a:r>
          </a:p>
        </p:txBody>
      </p:sp>
      <p:sp>
        <p:nvSpPr>
          <p:cNvPr id="3" name="Title 2"/>
          <p:cNvSpPr>
            <a:spLocks noGrp="1"/>
          </p:cNvSpPr>
          <p:nvPr>
            <p:ph type="title"/>
          </p:nvPr>
        </p:nvSpPr>
        <p:spPr/>
        <p:txBody>
          <a:bodyPr>
            <a:normAutofit/>
          </a:bodyPr>
          <a:lstStyle/>
          <a:p>
            <a:r>
              <a:rPr lang="en-US" dirty="0" smtClean="0"/>
              <a:t>Currency Crises</a:t>
            </a:r>
            <a:r>
              <a:rPr lang="he-IL" dirty="0" smtClean="0"/>
              <a:t/>
            </a:r>
            <a:br>
              <a:rPr lang="he-IL" dirty="0" smtClean="0"/>
            </a:br>
            <a:r>
              <a:rPr lang="en-US" sz="2800" dirty="0" smtClean="0"/>
              <a:t>Contagion of Currency Crises</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75</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These include </a:t>
            </a:r>
            <a:r>
              <a:rPr lang="en-US" sz="2000" dirty="0" err="1" smtClean="0"/>
              <a:t>Eichengreen</a:t>
            </a:r>
            <a:r>
              <a:rPr lang="en-US" sz="2000" dirty="0" smtClean="0"/>
              <a:t>, Rose, and </a:t>
            </a:r>
            <a:r>
              <a:rPr lang="en-US" sz="2000" dirty="0" err="1" smtClean="0"/>
              <a:t>Wyplosz</a:t>
            </a:r>
            <a:r>
              <a:rPr lang="en-US" sz="2000" dirty="0" smtClean="0"/>
              <a:t> (1996) and Glick and Rose (1999). </a:t>
            </a:r>
          </a:p>
          <a:p>
            <a:pPr algn="l" rtl="0">
              <a:lnSpc>
                <a:spcPct val="150000"/>
              </a:lnSpc>
            </a:pPr>
            <a:r>
              <a:rPr lang="en-US" sz="2000" dirty="0" smtClean="0"/>
              <a:t>Others have shown that financial linkages are also empirically important in explaining contagion. For example, </a:t>
            </a:r>
            <a:r>
              <a:rPr lang="en-US" sz="2000" dirty="0" err="1" smtClean="0"/>
              <a:t>Kaminsky</a:t>
            </a:r>
            <a:r>
              <a:rPr lang="en-US" sz="2000" dirty="0" smtClean="0"/>
              <a:t>, Lyons, and </a:t>
            </a:r>
            <a:r>
              <a:rPr lang="en-US" sz="2000" dirty="0" err="1" smtClean="0"/>
              <a:t>Schmukler</a:t>
            </a:r>
            <a:r>
              <a:rPr lang="en-US" sz="2000" dirty="0" smtClean="0"/>
              <a:t> (2004) have shown that US-based mutual funds contribute to contagion by selling shares in one country when prices of shares decrease in another country. </a:t>
            </a:r>
          </a:p>
          <a:p>
            <a:pPr algn="l" rtl="0">
              <a:lnSpc>
                <a:spcPct val="150000"/>
              </a:lnSpc>
            </a:pPr>
            <a:r>
              <a:rPr lang="en-US" sz="2000" dirty="0" err="1" smtClean="0"/>
              <a:t>Caramazza</a:t>
            </a:r>
            <a:r>
              <a:rPr lang="en-US" sz="2000" dirty="0" smtClean="0"/>
              <a:t>, Ricci, and Salgado (2004), </a:t>
            </a:r>
            <a:r>
              <a:rPr lang="en-US" sz="2000" dirty="0" err="1" smtClean="0"/>
              <a:t>Kaminsky</a:t>
            </a:r>
            <a:r>
              <a:rPr lang="en-US" sz="2000" dirty="0" smtClean="0"/>
              <a:t> and Reinhart (2000) and Van </a:t>
            </a:r>
            <a:r>
              <a:rPr lang="en-US" sz="2000" dirty="0" err="1" smtClean="0"/>
              <a:t>Rijckeghem</a:t>
            </a:r>
            <a:r>
              <a:rPr lang="en-US" sz="2000" dirty="0" smtClean="0"/>
              <a:t> and </a:t>
            </a:r>
            <a:r>
              <a:rPr lang="en-US" sz="2000" dirty="0" err="1" smtClean="0"/>
              <a:t>Weder</a:t>
            </a:r>
            <a:r>
              <a:rPr lang="en-US" sz="2000" dirty="0" smtClean="0"/>
              <a:t> (2003) show similar results for common commercial banks.</a:t>
            </a:r>
          </a:p>
        </p:txBody>
      </p:sp>
      <p:sp>
        <p:nvSpPr>
          <p:cNvPr id="3" name="Title 2"/>
          <p:cNvSpPr>
            <a:spLocks noGrp="1"/>
          </p:cNvSpPr>
          <p:nvPr>
            <p:ph type="title"/>
          </p:nvPr>
        </p:nvSpPr>
        <p:spPr/>
        <p:txBody>
          <a:bodyPr>
            <a:normAutofit/>
          </a:bodyPr>
          <a:lstStyle/>
          <a:p>
            <a:r>
              <a:rPr lang="en-US" sz="2800" dirty="0" smtClean="0"/>
              <a:t>Contagion </a:t>
            </a:r>
            <a:r>
              <a:rPr lang="en-US" sz="2800" dirty="0" smtClean="0"/>
              <a:t>of Currency Crises</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76</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8032" y="2051502"/>
            <a:ext cx="7772400" cy="1449506"/>
          </a:xfrm>
        </p:spPr>
        <p:txBody>
          <a:bodyPr>
            <a:normAutofit fontScale="90000"/>
          </a:bodyPr>
          <a:lstStyle/>
          <a:p>
            <a:pPr algn="ctr" rtl="0"/>
            <a:r>
              <a:rPr lang="en-US" sz="6000" dirty="0" smtClean="0"/>
              <a:t>Credit Frictions and Market Freezes</a:t>
            </a:r>
            <a:endParaRPr lang="he-IL" sz="6000"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In the above models of financial-institution failures, the returns on assets and loans held by the bank were assumed to be exogenous, and the focus was on the behavior of depositors. </a:t>
            </a:r>
          </a:p>
          <a:p>
            <a:pPr algn="l" rtl="0">
              <a:lnSpc>
                <a:spcPct val="150000"/>
              </a:lnSpc>
            </a:pPr>
            <a:r>
              <a:rPr lang="en-US" sz="2000" dirty="0" smtClean="0"/>
              <a:t>The next group of models focuses on the credit market, where firms and entrepreneurs borrow from financial institutions in order to finance their investments.</a:t>
            </a:r>
          </a:p>
          <a:p>
            <a:pPr algn="l" rtl="0">
              <a:lnSpc>
                <a:spcPct val="150000"/>
              </a:lnSpc>
            </a:pPr>
            <a:r>
              <a:rPr lang="en-US" sz="2000" dirty="0" err="1" smtClean="0"/>
              <a:t>Stiglitz</a:t>
            </a:r>
            <a:r>
              <a:rPr lang="en-US" sz="2000" dirty="0" smtClean="0"/>
              <a:t> and Weiss (1981) provide a basic rationale for the presence of frictions in the credit market.</a:t>
            </a:r>
          </a:p>
        </p:txBody>
      </p:sp>
      <p:sp>
        <p:nvSpPr>
          <p:cNvPr id="3" name="Title 2"/>
          <p:cNvSpPr>
            <a:spLocks noGrp="1"/>
          </p:cNvSpPr>
          <p:nvPr>
            <p:ph type="title"/>
          </p:nvPr>
        </p:nvSpPr>
        <p:spPr>
          <a:xfrm>
            <a:off x="313184" y="188640"/>
            <a:ext cx="8579296" cy="1143000"/>
          </a:xfrm>
        </p:spPr>
        <p:txBody>
          <a:bodyPr>
            <a:normAutofit fontScale="90000"/>
          </a:bodyPr>
          <a:lstStyle/>
          <a:p>
            <a:r>
              <a:rPr lang="en-US" dirty="0" smtClean="0"/>
              <a:t>Credit Frictions and Market Freezes</a:t>
            </a:r>
            <a:br>
              <a:rPr lang="en-US" dirty="0" smtClean="0"/>
            </a:br>
            <a:r>
              <a:rPr lang="en-US" sz="2400" i="1" dirty="0" smtClean="0"/>
              <a:t> </a:t>
            </a:r>
            <a:r>
              <a:rPr lang="en-US" sz="3100" dirty="0" smtClean="0"/>
              <a:t>Moral Hazard </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78</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When lending to a firm, a bank needs to make sure that the firm has a large enough incentive to preserve (or improve) the quality of the investment and repay the loan. </a:t>
            </a:r>
          </a:p>
          <a:p>
            <a:pPr algn="l" rtl="0">
              <a:lnSpc>
                <a:spcPct val="150000"/>
              </a:lnSpc>
            </a:pPr>
            <a:r>
              <a:rPr lang="en-US" sz="2000" dirty="0" smtClean="0"/>
              <a:t>A direct implication is that for the bank to lend to the firm, the firm has to have a large enough stake in the investment or it has to be able to secure the loan with collateral. </a:t>
            </a:r>
          </a:p>
          <a:p>
            <a:pPr algn="l" rtl="0">
              <a:lnSpc>
                <a:spcPct val="150000"/>
              </a:lnSpc>
            </a:pPr>
            <a:r>
              <a:rPr lang="en-US" sz="2000" dirty="0" smtClean="0"/>
              <a:t>These considerations limit the amount of credit available to firms. They can lead to amplification of shocks to fundamentals and ultimately to financial crises. </a:t>
            </a:r>
          </a:p>
          <a:p>
            <a:pPr algn="l" rtl="0">
              <a:lnSpc>
                <a:spcPct val="150000"/>
              </a:lnSpc>
            </a:pPr>
            <a:endParaRPr lang="en-US" sz="2000" dirty="0" smtClean="0"/>
          </a:p>
        </p:txBody>
      </p:sp>
      <p:sp>
        <p:nvSpPr>
          <p:cNvPr id="4" name="Slide Number Placeholder 3"/>
          <p:cNvSpPr>
            <a:spLocks noGrp="1"/>
          </p:cNvSpPr>
          <p:nvPr>
            <p:ph type="sldNum" sz="quarter" idx="12"/>
          </p:nvPr>
        </p:nvSpPr>
        <p:spPr/>
        <p:txBody>
          <a:bodyPr/>
          <a:lstStyle/>
          <a:p>
            <a:fld id="{A7282C99-D587-43A9-92AC-BE5A6699AC6A}" type="slidenum">
              <a:rPr lang="he-IL" smtClean="0"/>
              <a:pPr/>
              <a:t>79</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rmAutofit fontScale="90000"/>
          </a:bodyPr>
          <a:lstStyle/>
          <a:p>
            <a:r>
              <a:rPr lang="en-US" dirty="0" smtClean="0"/>
              <a:t>Credit Frictions and Market Freezes</a:t>
            </a:r>
            <a:br>
              <a:rPr lang="en-US" dirty="0" smtClean="0"/>
            </a:br>
            <a:r>
              <a:rPr lang="en-US" sz="2400" i="1" dirty="0" smtClean="0"/>
              <a:t> </a:t>
            </a:r>
            <a:r>
              <a:rPr lang="en-US" sz="3100" dirty="0" smtClean="0"/>
              <a:t>Moral Hazard </a:t>
            </a:r>
            <a:endParaRPr lang="en-US" sz="3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gn="l" rtl="0">
              <a:lnSpc>
                <a:spcPct val="150000"/>
              </a:lnSpc>
            </a:pPr>
            <a:r>
              <a:rPr lang="en-US" dirty="0" smtClean="0"/>
              <a:t>Agents’ types are </a:t>
            </a:r>
            <a:r>
              <a:rPr lang="en-US" dirty="0" err="1" smtClean="0"/>
              <a:t>i.i.d</a:t>
            </a:r>
            <a:r>
              <a:rPr lang="en-US" dirty="0" smtClean="0"/>
              <a:t>.; we assume no aggregate uncertainty</a:t>
            </a:r>
          </a:p>
          <a:p>
            <a:pPr algn="l" rtl="0">
              <a:lnSpc>
                <a:spcPct val="150000"/>
              </a:lnSpc>
            </a:pPr>
            <a:r>
              <a:rPr lang="en-US" dirty="0" smtClean="0"/>
              <a:t>Agents learn their types (which are their private information) at the beginning of period 1</a:t>
            </a:r>
          </a:p>
          <a:p>
            <a:pPr algn="l" rtl="0">
              <a:lnSpc>
                <a:spcPct val="150000"/>
              </a:lnSpc>
            </a:pPr>
            <a:r>
              <a:rPr lang="en-US" dirty="0" smtClean="0"/>
              <a:t>Impatient agents can consume only in period 1.  They obtain utility of    </a:t>
            </a:r>
          </a:p>
          <a:p>
            <a:pPr algn="l" rtl="0">
              <a:lnSpc>
                <a:spcPct val="150000"/>
              </a:lnSpc>
            </a:pPr>
            <a:r>
              <a:rPr lang="en-US" dirty="0" smtClean="0"/>
              <a:t>Patient agents can consume at either period; their utility is </a:t>
            </a:r>
          </a:p>
        </p:txBody>
      </p:sp>
      <p:sp>
        <p:nvSpPr>
          <p:cNvPr id="4" name="Slide Number Placeholder 3"/>
          <p:cNvSpPr>
            <a:spLocks noGrp="1"/>
          </p:cNvSpPr>
          <p:nvPr>
            <p:ph type="sldNum" sz="quarter" idx="12"/>
          </p:nvPr>
        </p:nvSpPr>
        <p:spPr/>
        <p:txBody>
          <a:bodyPr/>
          <a:lstStyle/>
          <a:p>
            <a:fld id="{A7282C99-D587-43A9-92AC-BE5A6699AC6A}" type="slidenum">
              <a:rPr lang="he-IL" smtClean="0"/>
              <a:pPr/>
              <a:t>8</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graphicFrame>
        <p:nvGraphicFramePr>
          <p:cNvPr id="1025" name="Object 1"/>
          <p:cNvGraphicFramePr>
            <a:graphicFrameLocks noChangeAspect="1"/>
          </p:cNvGraphicFramePr>
          <p:nvPr/>
        </p:nvGraphicFramePr>
        <p:xfrm>
          <a:off x="4283968" y="4293096"/>
          <a:ext cx="864096" cy="523006"/>
        </p:xfrm>
        <a:graphic>
          <a:graphicData uri="http://schemas.openxmlformats.org/presentationml/2006/ole">
            <p:oleObj spid="_x0000_s1025" name="Equation" r:id="rId3" imgW="355754" imgH="215994" progId="Equation.3">
              <p:embed/>
            </p:oleObj>
          </a:graphicData>
        </a:graphic>
      </p:graphicFrame>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graphicFrame>
        <p:nvGraphicFramePr>
          <p:cNvPr id="1027" name="Object 3"/>
          <p:cNvGraphicFramePr>
            <a:graphicFrameLocks noChangeAspect="1"/>
          </p:cNvGraphicFramePr>
          <p:nvPr/>
        </p:nvGraphicFramePr>
        <p:xfrm>
          <a:off x="3131840" y="5457600"/>
          <a:ext cx="1368152" cy="491680"/>
        </p:xfrm>
        <a:graphic>
          <a:graphicData uri="http://schemas.openxmlformats.org/presentationml/2006/ole">
            <p:oleObj spid="_x0000_s1027" name="Equation" r:id="rId4" imgW="609600" imgH="215900" progId="Equation.3">
              <p:embed/>
            </p:oleObj>
          </a:graphicData>
        </a:graphic>
      </p:graphicFrame>
      <p:sp>
        <p:nvSpPr>
          <p:cNvPr id="11" name="Title 2"/>
          <p:cNvSpPr>
            <a:spLocks noGrp="1"/>
          </p:cNvSpPr>
          <p:nvPr>
            <p:ph type="title"/>
          </p:nvPr>
        </p:nvSpPr>
        <p:spPr>
          <a:xfrm>
            <a:off x="457200" y="274638"/>
            <a:ext cx="8229600" cy="1143000"/>
          </a:xfrm>
        </p:spPr>
        <p:txBody>
          <a:bodyPr>
            <a:normAutofit fontScale="90000"/>
          </a:bodyPr>
          <a:lstStyle/>
          <a:p>
            <a:r>
              <a:rPr lang="en-US" dirty="0" smtClean="0"/>
              <a:t>Banking Crises</a:t>
            </a:r>
            <a:br>
              <a:rPr lang="en-US" dirty="0" smtClean="0"/>
            </a:br>
            <a:r>
              <a:rPr lang="en-US" sz="3200" dirty="0" smtClean="0"/>
              <a:t>Diamond-</a:t>
            </a:r>
            <a:r>
              <a:rPr lang="en-US" sz="3200" dirty="0" err="1" smtClean="0"/>
              <a:t>Dybvig</a:t>
            </a:r>
            <a:r>
              <a:rPr lang="en-US" sz="3200" dirty="0" smtClean="0"/>
              <a:t> economy</a:t>
            </a:r>
            <a:endParaRPr lang="en-US"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err="1" smtClean="0"/>
              <a:t>Holmstrom</a:t>
            </a:r>
            <a:r>
              <a:rPr lang="en-US" sz="2000" dirty="0" smtClean="0"/>
              <a:t> and </a:t>
            </a:r>
            <a:r>
              <a:rPr lang="en-US" sz="2000" dirty="0" err="1" smtClean="0"/>
              <a:t>Tirole</a:t>
            </a:r>
            <a:r>
              <a:rPr lang="en-US" sz="2000" dirty="0" smtClean="0"/>
              <a:t> (1997) provide a canonical representation of this mechanism. </a:t>
            </a:r>
          </a:p>
          <a:p>
            <a:pPr algn="l" rtl="0">
              <a:lnSpc>
                <a:spcPct val="150000"/>
              </a:lnSpc>
            </a:pPr>
            <a:r>
              <a:rPr lang="en-US" sz="2000" dirty="0" smtClean="0"/>
              <a:t>In their model, there is a continuum of entrepreneurs, with access to the same investment technology and different amounts of capital A. </a:t>
            </a:r>
          </a:p>
          <a:p>
            <a:pPr algn="l" rtl="0">
              <a:lnSpc>
                <a:spcPct val="150000"/>
              </a:lnSpc>
            </a:pPr>
            <a:r>
              <a:rPr lang="en-US" sz="2000" dirty="0" smtClean="0"/>
              <a:t>The distribution of assets across entrepreneurs is described by the cumulative distribution function G(A). </a:t>
            </a:r>
          </a:p>
          <a:p>
            <a:pPr algn="l" rtl="0">
              <a:lnSpc>
                <a:spcPct val="150000"/>
              </a:lnSpc>
            </a:pPr>
            <a:r>
              <a:rPr lang="en-US" sz="2000" dirty="0" smtClean="0"/>
              <a:t>The investment required is I, so an entrepreneur needs to raise I-A from outside investors. </a:t>
            </a:r>
          </a:p>
        </p:txBody>
      </p:sp>
      <p:sp>
        <p:nvSpPr>
          <p:cNvPr id="4" name="Slide Number Placeholder 3"/>
          <p:cNvSpPr>
            <a:spLocks noGrp="1"/>
          </p:cNvSpPr>
          <p:nvPr>
            <p:ph type="sldNum" sz="quarter" idx="12"/>
          </p:nvPr>
        </p:nvSpPr>
        <p:spPr/>
        <p:txBody>
          <a:bodyPr/>
          <a:lstStyle/>
          <a:p>
            <a:fld id="{A7282C99-D587-43A9-92AC-BE5A6699AC6A}" type="slidenum">
              <a:rPr lang="he-IL" smtClean="0"/>
              <a:pPr/>
              <a:t>80</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rmAutofit fontScale="90000"/>
          </a:bodyPr>
          <a:lstStyle/>
          <a:p>
            <a:r>
              <a:rPr lang="en-US" dirty="0" smtClean="0"/>
              <a:t>Credit Frictions and Market Freezes</a:t>
            </a:r>
            <a:br>
              <a:rPr lang="en-US" dirty="0" smtClean="0"/>
            </a:br>
            <a:r>
              <a:rPr lang="en-US" sz="2400" i="1" dirty="0" smtClean="0"/>
              <a:t> </a:t>
            </a:r>
            <a:r>
              <a:rPr lang="en-US" sz="3100" dirty="0" smtClean="0"/>
              <a:t>Moral Hazard </a:t>
            </a:r>
            <a:endParaRPr lang="en-US" sz="3200"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The return is either 0 or R, and the probability depends on the type of project that the entrepreneur chooses. The possible projects are described in the following table:</a:t>
            </a:r>
          </a:p>
        </p:txBody>
      </p:sp>
      <p:sp>
        <p:nvSpPr>
          <p:cNvPr id="4" name="Slide Number Placeholder 3"/>
          <p:cNvSpPr>
            <a:spLocks noGrp="1"/>
          </p:cNvSpPr>
          <p:nvPr>
            <p:ph type="sldNum" sz="quarter" idx="12"/>
          </p:nvPr>
        </p:nvSpPr>
        <p:spPr/>
        <p:txBody>
          <a:bodyPr/>
          <a:lstStyle/>
          <a:p>
            <a:fld id="{A7282C99-D587-43A9-92AC-BE5A6699AC6A}" type="slidenum">
              <a:rPr lang="he-IL" smtClean="0"/>
              <a:pPr/>
              <a:t>81</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rmAutofit fontScale="90000"/>
          </a:bodyPr>
          <a:lstStyle/>
          <a:p>
            <a:r>
              <a:rPr lang="en-US" dirty="0" smtClean="0"/>
              <a:t>Credit Frictions and Market Freezes</a:t>
            </a:r>
            <a:br>
              <a:rPr lang="en-US" dirty="0" smtClean="0"/>
            </a:br>
            <a:r>
              <a:rPr lang="en-US" sz="2400" i="1" dirty="0" smtClean="0"/>
              <a:t> </a:t>
            </a:r>
            <a:r>
              <a:rPr lang="en-US" sz="3100" dirty="0" smtClean="0"/>
              <a:t>Moral Hazard </a:t>
            </a:r>
            <a:endParaRPr lang="en-US" sz="3200" dirty="0"/>
          </a:p>
        </p:txBody>
      </p:sp>
      <p:pic>
        <p:nvPicPr>
          <p:cNvPr id="8" name="Picture 7"/>
          <p:cNvPicPr/>
          <p:nvPr/>
        </p:nvPicPr>
        <p:blipFill>
          <a:blip r:embed="rId2" cstate="print"/>
          <a:srcRect/>
          <a:stretch>
            <a:fillRect/>
          </a:stretch>
        </p:blipFill>
        <p:spPr bwMode="auto">
          <a:xfrm>
            <a:off x="2051720" y="3140968"/>
            <a:ext cx="4824536" cy="3024336"/>
          </a:xfrm>
          <a:prstGeom prst="rect">
            <a:avLst/>
          </a:prstGeom>
          <a:noFill/>
        </p:spPr>
      </p:pic>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If the entrepreneur chooses a good project, the probability of a high return is higher than if he chooses a bad project: p</a:t>
            </a:r>
            <a:r>
              <a:rPr lang="en-US" sz="2000" baseline="-25000" dirty="0" smtClean="0"/>
              <a:t>H</a:t>
            </a:r>
            <a:r>
              <a:rPr lang="en-US" sz="2000" dirty="0" smtClean="0"/>
              <a:t>&gt;</a:t>
            </a:r>
            <a:r>
              <a:rPr lang="en-US" sz="2000" dirty="0" err="1" smtClean="0"/>
              <a:t>p</a:t>
            </a:r>
            <a:r>
              <a:rPr lang="en-US" sz="2000" baseline="-25000" dirty="0" err="1" smtClean="0"/>
              <a:t>L</a:t>
            </a:r>
            <a:r>
              <a:rPr lang="en-US" sz="2000" dirty="0" err="1" smtClean="0"/>
              <a:t>.</a:t>
            </a:r>
            <a:r>
              <a:rPr lang="en-US" sz="2000" dirty="0" smtClean="0"/>
              <a:t> </a:t>
            </a:r>
          </a:p>
          <a:p>
            <a:pPr algn="l" rtl="0">
              <a:lnSpc>
                <a:spcPct val="150000"/>
              </a:lnSpc>
            </a:pPr>
            <a:r>
              <a:rPr lang="en-US" sz="2000" dirty="0" smtClean="0"/>
              <a:t>However, the entrepreneur may choose a bad project to enjoy non-pecuniary private benefit. </a:t>
            </a:r>
          </a:p>
          <a:p>
            <a:pPr algn="l" rtl="0">
              <a:lnSpc>
                <a:spcPct val="150000"/>
              </a:lnSpc>
            </a:pPr>
            <a:r>
              <a:rPr lang="en-US" sz="2000" dirty="0" smtClean="0"/>
              <a:t>The private benefit is either b or B, where B&gt;b, so if unconstrained, the entrepreneur will always choose a bad project with high private benefit over a bad project with low private benefit. </a:t>
            </a:r>
          </a:p>
        </p:txBody>
      </p:sp>
      <p:sp>
        <p:nvSpPr>
          <p:cNvPr id="4" name="Slide Number Placeholder 3"/>
          <p:cNvSpPr>
            <a:spLocks noGrp="1"/>
          </p:cNvSpPr>
          <p:nvPr>
            <p:ph type="sldNum" sz="quarter" idx="12"/>
          </p:nvPr>
        </p:nvSpPr>
        <p:spPr/>
        <p:txBody>
          <a:bodyPr/>
          <a:lstStyle/>
          <a:p>
            <a:fld id="{A7282C99-D587-43A9-92AC-BE5A6699AC6A}" type="slidenum">
              <a:rPr lang="he-IL" smtClean="0"/>
              <a:pPr/>
              <a:t>82</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rmAutofit fontScale="90000"/>
          </a:bodyPr>
          <a:lstStyle/>
          <a:p>
            <a:r>
              <a:rPr lang="en-US" dirty="0" smtClean="0"/>
              <a:t>Credit Frictions and Market Freezes</a:t>
            </a:r>
            <a:br>
              <a:rPr lang="en-US" dirty="0" smtClean="0"/>
            </a:br>
            <a:r>
              <a:rPr lang="en-US" sz="2400" i="1" dirty="0" smtClean="0"/>
              <a:t> </a:t>
            </a:r>
            <a:r>
              <a:rPr lang="en-US" sz="3100" dirty="0" smtClean="0"/>
              <a:t>Moral Hazard </a:t>
            </a:r>
            <a:endParaRPr lang="en-US" sz="3200"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The rate of return demanded by outside investors is denoted by γ, which can either be fixed or coming from an upward sloping supply function S(γ). The assumption is that only the good project is viable: </a:t>
            </a:r>
          </a:p>
          <a:p>
            <a:pPr algn="l" rtl="0">
              <a:lnSpc>
                <a:spcPct val="150000"/>
              </a:lnSpc>
            </a:pPr>
            <a:endParaRPr lang="en-US" sz="2000" dirty="0" smtClean="0"/>
          </a:p>
          <a:p>
            <a:pPr algn="l" rtl="0">
              <a:lnSpc>
                <a:spcPct val="150000"/>
              </a:lnSpc>
            </a:pPr>
            <a:endParaRPr lang="en-US" sz="2000" dirty="0" smtClean="0"/>
          </a:p>
          <a:p>
            <a:pPr algn="l" rtl="0">
              <a:lnSpc>
                <a:spcPct val="150000"/>
              </a:lnSpc>
            </a:pPr>
            <a:r>
              <a:rPr lang="en-US" sz="2000" dirty="0" smtClean="0"/>
              <a:t>That is, investing in the bad project generates a negative total surplus.</a:t>
            </a:r>
          </a:p>
          <a:p>
            <a:pPr algn="l" rtl="0">
              <a:lnSpc>
                <a:spcPct val="150000"/>
              </a:lnSpc>
            </a:pPr>
            <a:endParaRPr lang="en-US" sz="2000" dirty="0" smtClean="0"/>
          </a:p>
        </p:txBody>
      </p:sp>
      <p:sp>
        <p:nvSpPr>
          <p:cNvPr id="4" name="Slide Number Placeholder 3"/>
          <p:cNvSpPr>
            <a:spLocks noGrp="1"/>
          </p:cNvSpPr>
          <p:nvPr>
            <p:ph type="sldNum" sz="quarter" idx="12"/>
          </p:nvPr>
        </p:nvSpPr>
        <p:spPr/>
        <p:txBody>
          <a:bodyPr/>
          <a:lstStyle/>
          <a:p>
            <a:fld id="{A7282C99-D587-43A9-92AC-BE5A6699AC6A}" type="slidenum">
              <a:rPr lang="he-IL" smtClean="0"/>
              <a:pPr/>
              <a:t>83</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rmAutofit fontScale="90000"/>
          </a:bodyPr>
          <a:lstStyle/>
          <a:p>
            <a:r>
              <a:rPr lang="en-US" dirty="0" smtClean="0"/>
              <a:t>Credit Frictions and Market Freezes</a:t>
            </a:r>
            <a:br>
              <a:rPr lang="en-US" dirty="0" smtClean="0"/>
            </a:br>
            <a:r>
              <a:rPr lang="en-US" sz="2400" i="1" dirty="0" smtClean="0"/>
              <a:t> </a:t>
            </a:r>
            <a:r>
              <a:rPr lang="en-US" sz="3100" dirty="0" smtClean="0"/>
              <a:t>Moral Hazard </a:t>
            </a:r>
            <a:endParaRPr lang="en-US" sz="3200" dirty="0"/>
          </a:p>
        </p:txBody>
      </p:sp>
      <p:sp>
        <p:nvSpPr>
          <p:cNvPr id="552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pic>
        <p:nvPicPr>
          <p:cNvPr id="55297"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699792" y="3717032"/>
            <a:ext cx="3770945" cy="360040"/>
          </a:xfrm>
          <a:prstGeom prst="rect">
            <a:avLst/>
          </a:prstGeom>
          <a:noFill/>
        </p:spPr>
      </p:pic>
      <p:sp>
        <p:nvSpPr>
          <p:cNvPr id="55299" name="Rectangle 3"/>
          <p:cNvSpPr>
            <a:spLocks noChangeArrowheads="1"/>
          </p:cNvSpPr>
          <p:nvPr/>
        </p:nvSpPr>
        <p:spPr bwMode="auto">
          <a:xfrm>
            <a:off x="0" y="6381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Hence, for outside investors to put money in the firm, it is essential to make sure that the entrepreneur undertakes the good project. </a:t>
            </a:r>
          </a:p>
          <a:p>
            <a:pPr algn="l" rtl="0">
              <a:lnSpc>
                <a:spcPct val="150000"/>
              </a:lnSpc>
            </a:pPr>
            <a:r>
              <a:rPr lang="en-US" sz="2000" dirty="0" smtClean="0"/>
              <a:t>The incentive of the entrepreneur to choose the good project will depend on how much “skin in the game” he has. </a:t>
            </a:r>
          </a:p>
          <a:p>
            <a:pPr algn="l" rtl="0">
              <a:lnSpc>
                <a:spcPct val="150000"/>
              </a:lnSpc>
            </a:pPr>
            <a:r>
              <a:rPr lang="en-US" sz="2000" dirty="0" smtClean="0"/>
              <a:t>That is, the entrepreneur will need to keep enough ownership of the project, so that he has a monetary incentive to make the “right” decision.</a:t>
            </a:r>
          </a:p>
        </p:txBody>
      </p:sp>
      <p:sp>
        <p:nvSpPr>
          <p:cNvPr id="4" name="Slide Number Placeholder 3"/>
          <p:cNvSpPr>
            <a:spLocks noGrp="1"/>
          </p:cNvSpPr>
          <p:nvPr>
            <p:ph type="sldNum" sz="quarter" idx="12"/>
          </p:nvPr>
        </p:nvSpPr>
        <p:spPr/>
        <p:txBody>
          <a:bodyPr/>
          <a:lstStyle/>
          <a:p>
            <a:fld id="{A7282C99-D587-43A9-92AC-BE5A6699AC6A}" type="slidenum">
              <a:rPr lang="he-IL" smtClean="0"/>
              <a:pPr/>
              <a:t>84</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rmAutofit fontScale="90000"/>
          </a:bodyPr>
          <a:lstStyle/>
          <a:p>
            <a:r>
              <a:rPr lang="en-US" dirty="0" smtClean="0"/>
              <a:t>Credit Frictions and Market Freezes</a:t>
            </a:r>
            <a:br>
              <a:rPr lang="en-US" dirty="0" smtClean="0"/>
            </a:br>
            <a:r>
              <a:rPr lang="en-US" sz="2400" i="1" dirty="0" smtClean="0"/>
              <a:t> </a:t>
            </a:r>
            <a:r>
              <a:rPr lang="en-US" sz="3100" dirty="0" smtClean="0"/>
              <a:t>Moral Hazard </a:t>
            </a:r>
            <a:endParaRPr lang="en-US" sz="3200"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A key implication is that it would be easier to provide external finance  to entrepreneurs with large assets </a:t>
            </a:r>
            <a:r>
              <a:rPr lang="en-US" sz="2000" i="1" dirty="0" smtClean="0"/>
              <a:t>A</a:t>
            </a:r>
            <a:r>
              <a:rPr lang="en-US" sz="2000" dirty="0" smtClean="0"/>
              <a:t>, since they are more likely to internalize the monetary benefit and choose the good project rather than enjoying the non-pecuniary benefits of the bad project.</a:t>
            </a:r>
          </a:p>
          <a:p>
            <a:pPr algn="l" rtl="0">
              <a:lnSpc>
                <a:spcPct val="150000"/>
              </a:lnSpc>
            </a:pPr>
            <a:r>
              <a:rPr lang="en-US" sz="2000" dirty="0" smtClean="0"/>
              <a:t>Consider a contract where the entrepreneur invests </a:t>
            </a:r>
            <a:r>
              <a:rPr lang="en-US" sz="2000" i="1" dirty="0" smtClean="0"/>
              <a:t>A</a:t>
            </a:r>
            <a:r>
              <a:rPr lang="en-US" sz="2000" dirty="0" smtClean="0"/>
              <a:t>, the outside investor puts in </a:t>
            </a:r>
            <a:r>
              <a:rPr lang="en-US" sz="2000" i="1" dirty="0" smtClean="0"/>
              <a:t>I-A</a:t>
            </a:r>
            <a:r>
              <a:rPr lang="en-US" sz="2000" dirty="0" smtClean="0"/>
              <a:t>. Clearly, no one will receive any payment if the project fails and yields </a:t>
            </a:r>
            <a:r>
              <a:rPr lang="en-US" sz="2000" i="1" dirty="0" smtClean="0"/>
              <a:t>0</a:t>
            </a:r>
            <a:r>
              <a:rPr lang="en-US" sz="2000" dirty="0" smtClean="0"/>
              <a:t>.</a:t>
            </a:r>
          </a:p>
        </p:txBody>
      </p:sp>
      <p:sp>
        <p:nvSpPr>
          <p:cNvPr id="4" name="Slide Number Placeholder 3"/>
          <p:cNvSpPr>
            <a:spLocks noGrp="1"/>
          </p:cNvSpPr>
          <p:nvPr>
            <p:ph type="sldNum" sz="quarter" idx="12"/>
          </p:nvPr>
        </p:nvSpPr>
        <p:spPr/>
        <p:txBody>
          <a:bodyPr/>
          <a:lstStyle/>
          <a:p>
            <a:fld id="{A7282C99-D587-43A9-92AC-BE5A6699AC6A}" type="slidenum">
              <a:rPr lang="he-IL" smtClean="0"/>
              <a:pPr/>
              <a:t>85</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rmAutofit fontScale="90000"/>
          </a:bodyPr>
          <a:lstStyle/>
          <a:p>
            <a:r>
              <a:rPr lang="en-US" dirty="0" smtClean="0"/>
              <a:t>Credit Frictions and Market Freezes</a:t>
            </a:r>
            <a:br>
              <a:rPr lang="en-US" dirty="0" smtClean="0"/>
            </a:br>
            <a:r>
              <a:rPr lang="en-US" sz="2400" i="1" dirty="0" smtClean="0"/>
              <a:t> </a:t>
            </a:r>
            <a:r>
              <a:rPr lang="en-US" sz="3100" dirty="0" smtClean="0"/>
              <a:t>Moral Hazard </a:t>
            </a:r>
            <a:endParaRPr lang="en-US" sz="3200"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The key is to determine how the entrepreneur and the outside investor split the return of the project in case it succeeds, yielding R. In general, one can denote the payment to the entrepreneur as R</a:t>
            </a:r>
            <a:r>
              <a:rPr lang="en-US" sz="2000" baseline="-25000" dirty="0" smtClean="0"/>
              <a:t>f</a:t>
            </a:r>
            <a:r>
              <a:rPr lang="en-US" sz="2000" dirty="0" smtClean="0"/>
              <a:t> and the payment to the outside investor as </a:t>
            </a:r>
            <a:r>
              <a:rPr lang="en-US" sz="2000" dirty="0" err="1" smtClean="0"/>
              <a:t>R</a:t>
            </a:r>
            <a:r>
              <a:rPr lang="en-US" sz="2000" baseline="-25000" dirty="0" err="1" smtClean="0"/>
              <a:t>u</a:t>
            </a:r>
            <a:r>
              <a:rPr lang="en-US" sz="2000" dirty="0" smtClean="0"/>
              <a:t>, such that </a:t>
            </a:r>
            <a:r>
              <a:rPr lang="en-US" sz="2000" dirty="0" err="1" smtClean="0"/>
              <a:t>R</a:t>
            </a:r>
            <a:r>
              <a:rPr lang="en-US" sz="2000" baseline="-25000" dirty="0" err="1" smtClean="0"/>
              <a:t>f</a:t>
            </a:r>
            <a:r>
              <a:rPr lang="en-US" sz="2000" dirty="0" err="1" smtClean="0"/>
              <a:t>+R</a:t>
            </a:r>
            <a:r>
              <a:rPr lang="en-US" sz="2000" baseline="-25000" dirty="0" err="1" smtClean="0"/>
              <a:t>u</a:t>
            </a:r>
            <a:r>
              <a:rPr lang="en-US" sz="2000" dirty="0" smtClean="0"/>
              <a:t>=R.</a:t>
            </a:r>
          </a:p>
          <a:p>
            <a:pPr algn="l" rtl="0">
              <a:lnSpc>
                <a:spcPct val="150000"/>
              </a:lnSpc>
            </a:pPr>
            <a:r>
              <a:rPr lang="en-US" sz="2000" dirty="0" smtClean="0"/>
              <a:t>A necessary condition for outside investors to be willing to provide financing to the entrepreneur is that the entrepreneur has an incentive to choose the good project, i.e., he benefit more from taking the good project than from taking the bad project.</a:t>
            </a:r>
          </a:p>
        </p:txBody>
      </p:sp>
      <p:sp>
        <p:nvSpPr>
          <p:cNvPr id="4" name="Slide Number Placeholder 3"/>
          <p:cNvSpPr>
            <a:spLocks noGrp="1"/>
          </p:cNvSpPr>
          <p:nvPr>
            <p:ph type="sldNum" sz="quarter" idx="12"/>
          </p:nvPr>
        </p:nvSpPr>
        <p:spPr/>
        <p:txBody>
          <a:bodyPr/>
          <a:lstStyle/>
          <a:p>
            <a:fld id="{A7282C99-D587-43A9-92AC-BE5A6699AC6A}" type="slidenum">
              <a:rPr lang="he-IL" smtClean="0"/>
              <a:pPr/>
              <a:t>86</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rmAutofit fontScale="90000"/>
          </a:bodyPr>
          <a:lstStyle/>
          <a:p>
            <a:r>
              <a:rPr lang="en-US" dirty="0" smtClean="0"/>
              <a:t>Credit Frictions and Market Freezes</a:t>
            </a:r>
            <a:br>
              <a:rPr lang="en-US" dirty="0" smtClean="0"/>
            </a:br>
            <a:r>
              <a:rPr lang="en-US" sz="2400" i="1" dirty="0" smtClean="0"/>
              <a:t> </a:t>
            </a:r>
            <a:r>
              <a:rPr lang="en-US" sz="3100" dirty="0" smtClean="0"/>
              <a:t>Moral Hazard </a:t>
            </a:r>
            <a:endParaRPr lang="en-US" sz="3200"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This implies: </a:t>
            </a:r>
          </a:p>
          <a:p>
            <a:pPr algn="ctr" rtl="0">
              <a:lnSpc>
                <a:spcPct val="150000"/>
              </a:lnSpc>
              <a:buNone/>
            </a:pPr>
            <a:r>
              <a:rPr lang="en-US" sz="2000" dirty="0" smtClean="0"/>
              <a:t>p</a:t>
            </a:r>
            <a:r>
              <a:rPr lang="en-US" sz="2000" baseline="-25000" dirty="0" smtClean="0"/>
              <a:t>H</a:t>
            </a:r>
            <a:r>
              <a:rPr lang="en-US" sz="2000" dirty="0" smtClean="0"/>
              <a:t> </a:t>
            </a:r>
            <a:r>
              <a:rPr lang="en-US" sz="2000" dirty="0" err="1" smtClean="0"/>
              <a:t>R</a:t>
            </a:r>
            <a:r>
              <a:rPr lang="en-US" sz="2000" baseline="-25000" dirty="0" err="1" smtClean="0"/>
              <a:t>f</a:t>
            </a:r>
            <a:r>
              <a:rPr lang="en-US" sz="2000" dirty="0" err="1" smtClean="0"/>
              <a:t>≥p</a:t>
            </a:r>
            <a:r>
              <a:rPr lang="en-US" sz="2000" baseline="-25000" dirty="0" err="1" smtClean="0"/>
              <a:t>L</a:t>
            </a:r>
            <a:r>
              <a:rPr lang="en-US" sz="2000" baseline="-25000" dirty="0" smtClean="0"/>
              <a:t> </a:t>
            </a:r>
            <a:r>
              <a:rPr lang="en-US" sz="2000" dirty="0" err="1" smtClean="0"/>
              <a:t>R</a:t>
            </a:r>
            <a:r>
              <a:rPr lang="en-US" sz="2000" baseline="-25000" dirty="0" err="1" smtClean="0"/>
              <a:t>f</a:t>
            </a:r>
            <a:r>
              <a:rPr lang="en-US" sz="2000" dirty="0" err="1" smtClean="0"/>
              <a:t>+B</a:t>
            </a:r>
            <a:r>
              <a:rPr lang="en-US" sz="2000" dirty="0" smtClean="0"/>
              <a:t>.</a:t>
            </a:r>
          </a:p>
          <a:p>
            <a:pPr algn="l" rtl="0">
              <a:lnSpc>
                <a:spcPct val="150000"/>
              </a:lnSpc>
            </a:pPr>
            <a:r>
              <a:rPr lang="en-US" sz="2000" dirty="0" smtClean="0"/>
              <a:t>Denoting ∆p=p</a:t>
            </a:r>
            <a:r>
              <a:rPr lang="en-US" sz="2000" baseline="-25000" dirty="0" smtClean="0"/>
              <a:t>H</a:t>
            </a:r>
            <a:r>
              <a:rPr lang="en-US" sz="2000" dirty="0" smtClean="0"/>
              <a:t>-</a:t>
            </a:r>
            <a:r>
              <a:rPr lang="en-US" sz="2000" dirty="0" err="1" smtClean="0"/>
              <a:t>p</a:t>
            </a:r>
            <a:r>
              <a:rPr lang="en-US" sz="2000" baseline="-25000" dirty="0" err="1" smtClean="0"/>
              <a:t>L</a:t>
            </a:r>
            <a:r>
              <a:rPr lang="en-US" sz="2000" dirty="0" smtClean="0"/>
              <a:t>, we get the incentive compatibility constraint:</a:t>
            </a:r>
          </a:p>
          <a:p>
            <a:pPr algn="ctr" rtl="0">
              <a:lnSpc>
                <a:spcPct val="150000"/>
              </a:lnSpc>
              <a:buNone/>
            </a:pPr>
            <a:r>
              <a:rPr lang="en-US" sz="2000" dirty="0" err="1" smtClean="0"/>
              <a:t>R</a:t>
            </a:r>
            <a:r>
              <a:rPr lang="en-US" sz="2000" baseline="-25000" dirty="0" err="1" smtClean="0"/>
              <a:t>f</a:t>
            </a:r>
            <a:r>
              <a:rPr lang="en-US" sz="2000" dirty="0" err="1" smtClean="0"/>
              <a:t>≥B</a:t>
            </a:r>
            <a:r>
              <a:rPr lang="en-US" sz="2000" dirty="0" smtClean="0"/>
              <a:t>⁄∆p</a:t>
            </a:r>
          </a:p>
          <a:p>
            <a:pPr algn="l" rtl="0">
              <a:lnSpc>
                <a:spcPct val="150000"/>
              </a:lnSpc>
            </a:pPr>
            <a:r>
              <a:rPr lang="en-US" sz="2000" dirty="0" smtClean="0"/>
              <a:t>This implies that the maximum amount that can be promised to the outside investors – the pledge able expected income – is:</a:t>
            </a:r>
          </a:p>
          <a:p>
            <a:pPr algn="ctr" rtl="0">
              <a:lnSpc>
                <a:spcPct val="150000"/>
              </a:lnSpc>
              <a:buNone/>
            </a:pPr>
            <a:r>
              <a:rPr lang="en-US" sz="2000" dirty="0" smtClean="0"/>
              <a:t>p</a:t>
            </a:r>
            <a:r>
              <a:rPr lang="en-US" sz="2000" baseline="-25000" dirty="0" smtClean="0"/>
              <a:t>H</a:t>
            </a:r>
            <a:r>
              <a:rPr lang="en-US" sz="2000" dirty="0" smtClean="0"/>
              <a:t> (R-B⁄∆p)</a:t>
            </a:r>
          </a:p>
          <a:p>
            <a:pPr algn="l" rtl="0">
              <a:lnSpc>
                <a:spcPct val="150000"/>
              </a:lnSpc>
            </a:pPr>
            <a:endParaRPr lang="en-US" sz="2000" dirty="0" smtClean="0"/>
          </a:p>
          <a:p>
            <a:pPr algn="l" rtl="0">
              <a:lnSpc>
                <a:spcPct val="150000"/>
              </a:lnSpc>
            </a:pPr>
            <a:endParaRPr lang="en-US" sz="2000" dirty="0" smtClean="0"/>
          </a:p>
        </p:txBody>
      </p:sp>
      <p:sp>
        <p:nvSpPr>
          <p:cNvPr id="4" name="Slide Number Placeholder 3"/>
          <p:cNvSpPr>
            <a:spLocks noGrp="1"/>
          </p:cNvSpPr>
          <p:nvPr>
            <p:ph type="sldNum" sz="quarter" idx="12"/>
          </p:nvPr>
        </p:nvSpPr>
        <p:spPr/>
        <p:txBody>
          <a:bodyPr/>
          <a:lstStyle/>
          <a:p>
            <a:fld id="{A7282C99-D587-43A9-92AC-BE5A6699AC6A}" type="slidenum">
              <a:rPr lang="he-IL" smtClean="0"/>
              <a:pPr/>
              <a:t>87</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rmAutofit fontScale="90000"/>
          </a:bodyPr>
          <a:lstStyle/>
          <a:p>
            <a:r>
              <a:rPr lang="en-US" dirty="0" smtClean="0"/>
              <a:t>Credit Frictions and Market Freezes</a:t>
            </a:r>
            <a:br>
              <a:rPr lang="en-US" dirty="0" smtClean="0"/>
            </a:br>
            <a:r>
              <a:rPr lang="en-US" sz="2400" i="1" dirty="0" smtClean="0"/>
              <a:t> </a:t>
            </a:r>
            <a:r>
              <a:rPr lang="en-US" sz="3100" dirty="0" smtClean="0"/>
              <a:t>Moral Hazard </a:t>
            </a:r>
            <a:endParaRPr lang="en-US" sz="3200" dirty="0"/>
          </a:p>
        </p:txBody>
      </p:sp>
      <p:sp>
        <p:nvSpPr>
          <p:cNvPr id="11059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10595" name="Rectangle 3"/>
          <p:cNvSpPr>
            <a:spLocks noChangeArrowheads="1"/>
          </p:cNvSpPr>
          <p:nvPr/>
        </p:nvSpPr>
        <p:spPr bwMode="auto">
          <a:xfrm>
            <a:off x="0" y="6381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Hence, to satisfy the participation constraint of the outside investors, i.e., to make sure that they get a high enough expected income to at least break even, we need: </a:t>
            </a:r>
          </a:p>
          <a:p>
            <a:pPr algn="ctr" rtl="0">
              <a:lnSpc>
                <a:spcPct val="150000"/>
              </a:lnSpc>
              <a:buNone/>
            </a:pPr>
            <a:r>
              <a:rPr lang="en-US" sz="2000" dirty="0" smtClean="0"/>
              <a:t>γ(I-A)≤p</a:t>
            </a:r>
            <a:r>
              <a:rPr lang="en-US" sz="2000" baseline="-25000" dirty="0" smtClean="0"/>
              <a:t>H</a:t>
            </a:r>
            <a:r>
              <a:rPr lang="en-US" sz="2000" dirty="0" smtClean="0"/>
              <a:t> (R-B⁄∆p)</a:t>
            </a:r>
          </a:p>
          <a:p>
            <a:pPr algn="l" rtl="0">
              <a:lnSpc>
                <a:spcPct val="150000"/>
              </a:lnSpc>
            </a:pPr>
            <a:r>
              <a:rPr lang="en-US" sz="2000" dirty="0" smtClean="0"/>
              <a:t>This puts an endogenous financing constraint on the entrepreneur, which depends on how much internal capital A he has. Defining the threshold          as:</a:t>
            </a:r>
          </a:p>
          <a:p>
            <a:pPr algn="l" rtl="0">
              <a:lnSpc>
                <a:spcPct val="150000"/>
              </a:lnSpc>
            </a:pPr>
            <a:endParaRPr lang="en-US" sz="2000" dirty="0" smtClean="0"/>
          </a:p>
          <a:p>
            <a:pPr algn="l" rtl="0">
              <a:lnSpc>
                <a:spcPct val="150000"/>
              </a:lnSpc>
            </a:pPr>
            <a:r>
              <a:rPr lang="en-US" sz="2000" dirty="0" smtClean="0"/>
              <a:t>We get that only entrepreneurs with capital at or above      can raise external capital and invest in their projects. </a:t>
            </a:r>
          </a:p>
        </p:txBody>
      </p:sp>
      <p:sp>
        <p:nvSpPr>
          <p:cNvPr id="4" name="Slide Number Placeholder 3"/>
          <p:cNvSpPr>
            <a:spLocks noGrp="1"/>
          </p:cNvSpPr>
          <p:nvPr>
            <p:ph type="sldNum" sz="quarter" idx="12"/>
          </p:nvPr>
        </p:nvSpPr>
        <p:spPr/>
        <p:txBody>
          <a:bodyPr/>
          <a:lstStyle/>
          <a:p>
            <a:fld id="{A7282C99-D587-43A9-92AC-BE5A6699AC6A}" type="slidenum">
              <a:rPr lang="he-IL" smtClean="0"/>
              <a:pPr/>
              <a:t>88</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rmAutofit fontScale="90000"/>
          </a:bodyPr>
          <a:lstStyle/>
          <a:p>
            <a:r>
              <a:rPr lang="en-US" dirty="0" smtClean="0"/>
              <a:t>Credit Frictions and Market Freezes</a:t>
            </a:r>
            <a:br>
              <a:rPr lang="en-US" dirty="0" smtClean="0"/>
            </a:br>
            <a:r>
              <a:rPr lang="en-US" sz="2400" i="1" dirty="0" smtClean="0"/>
              <a:t> </a:t>
            </a:r>
            <a:r>
              <a:rPr lang="en-US" sz="3100" dirty="0" smtClean="0"/>
              <a:t>Moral Hazard </a:t>
            </a:r>
            <a:endParaRPr lang="en-US" sz="3200" dirty="0"/>
          </a:p>
        </p:txBody>
      </p:sp>
      <p:sp>
        <p:nvSpPr>
          <p:cNvPr id="10957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pic>
        <p:nvPicPr>
          <p:cNvPr id="10956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699792" y="4869160"/>
            <a:ext cx="4248472" cy="467110"/>
          </a:xfrm>
          <a:prstGeom prst="rect">
            <a:avLst/>
          </a:prstGeom>
          <a:noFill/>
        </p:spPr>
      </p:pic>
      <p:sp>
        <p:nvSpPr>
          <p:cNvPr id="109571" name="Rectangle 3"/>
          <p:cNvSpPr>
            <a:spLocks noChangeArrowheads="1"/>
          </p:cNvSpPr>
          <p:nvPr/>
        </p:nvSpPr>
        <p:spPr bwMode="auto">
          <a:xfrm>
            <a:off x="0" y="6572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11" name="Picture 1"/>
          <p:cNvPicPr>
            <a:picLocks noChangeAspect="1" noChangeArrowheads="1"/>
          </p:cNvPicPr>
          <p:nvPr/>
        </p:nvPicPr>
        <p:blipFill>
          <a:blip r:embed="rId2" cstate="print">
            <a:clrChange>
              <a:clrFrom>
                <a:srgbClr val="FFFFFF"/>
              </a:clrFrom>
              <a:clrTo>
                <a:srgbClr val="FFFFFF">
                  <a:alpha val="0"/>
                </a:srgbClr>
              </a:clrTo>
            </a:clrChange>
          </a:blip>
          <a:srcRect r="81356"/>
          <a:stretch>
            <a:fillRect/>
          </a:stretch>
        </p:blipFill>
        <p:spPr bwMode="auto">
          <a:xfrm>
            <a:off x="4788024" y="4365104"/>
            <a:ext cx="610527" cy="360040"/>
          </a:xfrm>
          <a:prstGeom prst="rect">
            <a:avLst/>
          </a:prstGeom>
          <a:noFill/>
        </p:spPr>
      </p:pic>
      <p:pic>
        <p:nvPicPr>
          <p:cNvPr id="12" name="Picture 1"/>
          <p:cNvPicPr>
            <a:picLocks noChangeAspect="1" noChangeArrowheads="1"/>
          </p:cNvPicPr>
          <p:nvPr/>
        </p:nvPicPr>
        <p:blipFill>
          <a:blip r:embed="rId2" cstate="print">
            <a:clrChange>
              <a:clrFrom>
                <a:srgbClr val="FFFFFF"/>
              </a:clrFrom>
              <a:clrTo>
                <a:srgbClr val="FFFFFF">
                  <a:alpha val="0"/>
                </a:srgbClr>
              </a:clrTo>
            </a:clrChange>
          </a:blip>
          <a:srcRect r="81356"/>
          <a:stretch>
            <a:fillRect/>
          </a:stretch>
        </p:blipFill>
        <p:spPr bwMode="auto">
          <a:xfrm>
            <a:off x="7812360" y="5445224"/>
            <a:ext cx="610527" cy="360040"/>
          </a:xfrm>
          <a:prstGeom prst="rect">
            <a:avLst/>
          </a:prstGeom>
          <a:noFill/>
        </p:spPr>
      </p:pic>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This is the classic credit rationing result going back to </a:t>
            </a:r>
            <a:r>
              <a:rPr lang="en-US" sz="2000" dirty="0" err="1" smtClean="0"/>
              <a:t>Stiglitz</a:t>
            </a:r>
            <a:r>
              <a:rPr lang="en-US" sz="2000" dirty="0" smtClean="0"/>
              <a:t> and Weiss (1981). </a:t>
            </a:r>
          </a:p>
          <a:p>
            <a:pPr algn="l" rtl="0">
              <a:lnSpc>
                <a:spcPct val="150000"/>
              </a:lnSpc>
            </a:pPr>
            <a:r>
              <a:rPr lang="en-US" sz="2000" dirty="0" smtClean="0"/>
              <a:t>The entrepreneur cannot get unlimited amounts of capital, since he needs to maintain high enough stake in the project so that outside investors are willing to participate.</a:t>
            </a:r>
          </a:p>
        </p:txBody>
      </p:sp>
      <p:sp>
        <p:nvSpPr>
          <p:cNvPr id="4" name="Slide Number Placeholder 3"/>
          <p:cNvSpPr>
            <a:spLocks noGrp="1"/>
          </p:cNvSpPr>
          <p:nvPr>
            <p:ph type="sldNum" sz="quarter" idx="12"/>
          </p:nvPr>
        </p:nvSpPr>
        <p:spPr/>
        <p:txBody>
          <a:bodyPr/>
          <a:lstStyle/>
          <a:p>
            <a:fld id="{A7282C99-D587-43A9-92AC-BE5A6699AC6A}" type="slidenum">
              <a:rPr lang="he-IL" smtClean="0"/>
              <a:pPr/>
              <a:t>89</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rmAutofit fontScale="90000"/>
          </a:bodyPr>
          <a:lstStyle/>
          <a:p>
            <a:r>
              <a:rPr lang="en-US" dirty="0" smtClean="0"/>
              <a:t>Credit Frictions and Market Freezes</a:t>
            </a:r>
            <a:br>
              <a:rPr lang="en-US" dirty="0" smtClean="0"/>
            </a:br>
            <a:r>
              <a:rPr lang="en-US" sz="2400" i="1" dirty="0" smtClean="0"/>
              <a:t> </a:t>
            </a:r>
            <a:r>
              <a:rPr lang="en-US" sz="3100" dirty="0" smtClean="0"/>
              <a:t>Moral Hazard </a:t>
            </a:r>
            <a:endParaRPr lang="en-US" sz="3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l" rtl="0">
              <a:lnSpc>
                <a:spcPct val="150000"/>
              </a:lnSpc>
            </a:pPr>
            <a:r>
              <a:rPr lang="en-US" dirty="0" smtClean="0"/>
              <a:t>Function </a:t>
            </a:r>
            <a:r>
              <a:rPr lang="en-US" i="1" dirty="0" smtClean="0"/>
              <a:t>u </a:t>
            </a:r>
            <a:r>
              <a:rPr lang="en-US" dirty="0" smtClean="0"/>
              <a:t>is twice continuously differentiable, increasing, and for any c&gt;1 has a relative risk-aversion coefficient &gt;1</a:t>
            </a:r>
          </a:p>
          <a:p>
            <a:pPr algn="l" rtl="0">
              <a:lnSpc>
                <a:spcPct val="150000"/>
              </a:lnSpc>
            </a:pPr>
            <a:r>
              <a:rPr lang="en-US" dirty="0" smtClean="0"/>
              <a:t>we assume that </a:t>
            </a:r>
            <a:r>
              <a:rPr lang="en-US" i="1" dirty="0" smtClean="0"/>
              <a:t>u</a:t>
            </a:r>
            <a:r>
              <a:rPr lang="en-US" dirty="0" smtClean="0"/>
              <a:t>(0)</a:t>
            </a:r>
            <a:r>
              <a:rPr lang="en-US" i="1" dirty="0" smtClean="0"/>
              <a:t>=</a:t>
            </a:r>
            <a:r>
              <a:rPr lang="en-US" dirty="0" smtClean="0"/>
              <a:t>0</a:t>
            </a:r>
          </a:p>
          <a:p>
            <a:pPr algn="l" rtl="0">
              <a:lnSpc>
                <a:spcPct val="150000"/>
              </a:lnSpc>
            </a:pPr>
            <a:r>
              <a:rPr lang="en-US" dirty="0" smtClean="0"/>
              <a:t>Agents have access to a productive technology that yields a higher expected return in the long run</a:t>
            </a:r>
          </a:p>
          <a:p>
            <a:pPr algn="l" rtl="0">
              <a:lnSpc>
                <a:spcPct val="150000"/>
              </a:lnSpc>
            </a:pPr>
            <a:endParaRPr lang="en-US" dirty="0" smtClean="0"/>
          </a:p>
        </p:txBody>
      </p:sp>
      <p:sp>
        <p:nvSpPr>
          <p:cNvPr id="3" name="Title 2"/>
          <p:cNvSpPr>
            <a:spLocks noGrp="1"/>
          </p:cNvSpPr>
          <p:nvPr>
            <p:ph type="title"/>
          </p:nvPr>
        </p:nvSpPr>
        <p:spPr/>
        <p:txBody>
          <a:bodyPr>
            <a:normAutofit fontScale="90000"/>
          </a:bodyPr>
          <a:lstStyle/>
          <a:p>
            <a:r>
              <a:rPr lang="en-US" dirty="0" smtClean="0"/>
              <a:t>Banking Crises</a:t>
            </a:r>
            <a:br>
              <a:rPr lang="en-US" dirty="0" smtClean="0"/>
            </a:br>
            <a:r>
              <a:rPr lang="en-US" sz="3200" dirty="0" smtClean="0"/>
              <a:t>Diamond-</a:t>
            </a:r>
            <a:r>
              <a:rPr lang="en-US" sz="3200" dirty="0" err="1" smtClean="0"/>
              <a:t>Dybvig</a:t>
            </a:r>
            <a:r>
              <a:rPr lang="en-US" sz="3200" dirty="0" smtClean="0"/>
              <a:t> economy</a:t>
            </a:r>
            <a:endParaRPr lang="en-US" sz="3200" dirty="0"/>
          </a:p>
        </p:txBody>
      </p:sp>
      <p:sp>
        <p:nvSpPr>
          <p:cNvPr id="4" name="Slide Number Placeholder 3"/>
          <p:cNvSpPr>
            <a:spLocks noGrp="1"/>
          </p:cNvSpPr>
          <p:nvPr>
            <p:ph type="sldNum" sz="quarter" idx="12"/>
          </p:nvPr>
        </p:nvSpPr>
        <p:spPr/>
        <p:txBody>
          <a:bodyPr/>
          <a:lstStyle/>
          <a:p>
            <a:fld id="{A7282C99-D587-43A9-92AC-BE5A6699AC6A}" type="slidenum">
              <a:rPr lang="he-IL" smtClean="0"/>
              <a:pPr/>
              <a:t>9</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err="1" smtClean="0"/>
              <a:t>Holmstrom</a:t>
            </a:r>
            <a:r>
              <a:rPr lang="en-US" sz="2000" dirty="0" smtClean="0"/>
              <a:t> and </a:t>
            </a:r>
            <a:r>
              <a:rPr lang="en-US" sz="2000" dirty="0" err="1" smtClean="0"/>
              <a:t>Tirole</a:t>
            </a:r>
            <a:r>
              <a:rPr lang="en-US" sz="2000" dirty="0" smtClean="0"/>
              <a:t> go on to introduce financial intermediaries, who have the ability to monitor entrepreneurs.</a:t>
            </a:r>
          </a:p>
          <a:p>
            <a:pPr algn="l" rtl="0">
              <a:lnSpc>
                <a:spcPct val="150000"/>
              </a:lnSpc>
            </a:pPr>
            <a:r>
              <a:rPr lang="en-US" sz="2000" dirty="0" smtClean="0"/>
              <a:t>The monitoring technology available to financial intermediaries is assumed to prevent the entrepreneur from taking a bad project with high non-pecuniary private benefit </a:t>
            </a:r>
            <a:r>
              <a:rPr lang="en-US" sz="2000" i="1" dirty="0" smtClean="0"/>
              <a:t>B</a:t>
            </a:r>
            <a:r>
              <a:rPr lang="en-US" sz="2000" dirty="0" smtClean="0"/>
              <a:t>, thereby reducing the opportunity cost of the entrepreneur from </a:t>
            </a:r>
            <a:r>
              <a:rPr lang="en-US" sz="2000" i="1" dirty="0" smtClean="0"/>
              <a:t>B</a:t>
            </a:r>
            <a:r>
              <a:rPr lang="en-US" sz="2000" dirty="0" smtClean="0"/>
              <a:t> to </a:t>
            </a:r>
            <a:r>
              <a:rPr lang="en-US" sz="2000" i="1" dirty="0" smtClean="0"/>
              <a:t>b</a:t>
            </a:r>
            <a:r>
              <a:rPr lang="en-US" sz="2000" dirty="0" smtClean="0"/>
              <a:t>. </a:t>
            </a:r>
          </a:p>
          <a:p>
            <a:pPr algn="l" rtl="0">
              <a:lnSpc>
                <a:spcPct val="150000"/>
              </a:lnSpc>
            </a:pPr>
            <a:r>
              <a:rPr lang="en-US" sz="2000" dirty="0" smtClean="0"/>
              <a:t>Monitoring yields a private cost of </a:t>
            </a:r>
            <a:r>
              <a:rPr lang="en-US" sz="2000" i="1" dirty="0" smtClean="0"/>
              <a:t>c</a:t>
            </a:r>
            <a:r>
              <a:rPr lang="en-US" sz="2000" dirty="0" smtClean="0"/>
              <a:t> to the financial intermediary. </a:t>
            </a:r>
          </a:p>
        </p:txBody>
      </p:sp>
      <p:sp>
        <p:nvSpPr>
          <p:cNvPr id="4" name="Slide Number Placeholder 3"/>
          <p:cNvSpPr>
            <a:spLocks noGrp="1"/>
          </p:cNvSpPr>
          <p:nvPr>
            <p:ph type="sldNum" sz="quarter" idx="12"/>
          </p:nvPr>
        </p:nvSpPr>
        <p:spPr/>
        <p:txBody>
          <a:bodyPr/>
          <a:lstStyle/>
          <a:p>
            <a:fld id="{A7282C99-D587-43A9-92AC-BE5A6699AC6A}" type="slidenum">
              <a:rPr lang="he-IL" smtClean="0"/>
              <a:pPr/>
              <a:t>90</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rmAutofit fontScale="90000"/>
          </a:bodyPr>
          <a:lstStyle/>
          <a:p>
            <a:r>
              <a:rPr lang="en-US" dirty="0" smtClean="0"/>
              <a:t>Credit Frictions and Market Freezes</a:t>
            </a:r>
            <a:br>
              <a:rPr lang="en-US" dirty="0" smtClean="0"/>
            </a:br>
            <a:r>
              <a:rPr lang="en-US" sz="2400" i="1" dirty="0" smtClean="0"/>
              <a:t> </a:t>
            </a:r>
            <a:r>
              <a:rPr lang="en-US" sz="3100" dirty="0" smtClean="0"/>
              <a:t>Moral Hazard </a:t>
            </a:r>
            <a:endParaRPr lang="en-US" sz="3200"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Financial intermediaries themselves need to have an incentive to pay the monitoring cost and make sure entrepreneurs are prevented from enjoying high private benefits </a:t>
            </a:r>
            <a:r>
              <a:rPr lang="en-US" sz="2000" i="1" dirty="0" smtClean="0"/>
              <a:t>B</a:t>
            </a:r>
            <a:r>
              <a:rPr lang="en-US" sz="2000" dirty="0" smtClean="0"/>
              <a:t>. </a:t>
            </a:r>
          </a:p>
          <a:p>
            <a:pPr algn="l" rtl="0">
              <a:lnSpc>
                <a:spcPct val="150000"/>
              </a:lnSpc>
            </a:pPr>
            <a:r>
              <a:rPr lang="en-US" sz="2000" dirty="0" smtClean="0"/>
              <a:t>Hence, they need to put in their own capital, and the amount of intermediary capital  K</a:t>
            </a:r>
            <a:r>
              <a:rPr lang="en-US" sz="2000" baseline="-25000" dirty="0" smtClean="0"/>
              <a:t>m</a:t>
            </a:r>
            <a:r>
              <a:rPr lang="en-US" sz="2000" dirty="0" smtClean="0"/>
              <a:t> available in the economy is going to be a key parameter.</a:t>
            </a:r>
          </a:p>
          <a:p>
            <a:pPr algn="l" rtl="0">
              <a:lnSpc>
                <a:spcPct val="150000"/>
              </a:lnSpc>
            </a:pPr>
            <a:endParaRPr lang="en-US" sz="2000" dirty="0" smtClean="0"/>
          </a:p>
        </p:txBody>
      </p:sp>
      <p:sp>
        <p:nvSpPr>
          <p:cNvPr id="4" name="Slide Number Placeholder 3"/>
          <p:cNvSpPr>
            <a:spLocks noGrp="1"/>
          </p:cNvSpPr>
          <p:nvPr>
            <p:ph type="sldNum" sz="quarter" idx="12"/>
          </p:nvPr>
        </p:nvSpPr>
        <p:spPr/>
        <p:txBody>
          <a:bodyPr/>
          <a:lstStyle/>
          <a:p>
            <a:fld id="{A7282C99-D587-43A9-92AC-BE5A6699AC6A}" type="slidenum">
              <a:rPr lang="he-IL" smtClean="0"/>
              <a:pPr/>
              <a:t>91</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rmAutofit fontScale="90000"/>
          </a:bodyPr>
          <a:lstStyle/>
          <a:p>
            <a:r>
              <a:rPr lang="en-US" dirty="0" smtClean="0"/>
              <a:t>Credit Frictions and Market Freezes</a:t>
            </a:r>
            <a:br>
              <a:rPr lang="en-US" dirty="0" smtClean="0"/>
            </a:br>
            <a:r>
              <a:rPr lang="en-US" sz="2400" i="1" dirty="0" smtClean="0"/>
              <a:t> </a:t>
            </a:r>
            <a:r>
              <a:rPr lang="en-US" sz="3100" dirty="0" smtClean="0"/>
              <a:t>Moral Hazard </a:t>
            </a:r>
            <a:endParaRPr lang="en-US" sz="3200" dirty="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An intermediary can help relax the financing constraint of the entrepreneur by monitoring him and reducing his incentive to take the bad project. </a:t>
            </a:r>
          </a:p>
          <a:p>
            <a:pPr algn="l" rtl="0">
              <a:lnSpc>
                <a:spcPct val="150000"/>
              </a:lnSpc>
            </a:pPr>
            <a:r>
              <a:rPr lang="en-US" sz="2000" dirty="0" smtClean="0"/>
              <a:t>Hence, even entrepreneurs with a level of capital lower than the threshold          will be able to get financing assisted by the intermediaries.</a:t>
            </a:r>
          </a:p>
        </p:txBody>
      </p:sp>
      <p:sp>
        <p:nvSpPr>
          <p:cNvPr id="4" name="Slide Number Placeholder 3"/>
          <p:cNvSpPr>
            <a:spLocks noGrp="1"/>
          </p:cNvSpPr>
          <p:nvPr>
            <p:ph type="sldNum" sz="quarter" idx="12"/>
          </p:nvPr>
        </p:nvSpPr>
        <p:spPr/>
        <p:txBody>
          <a:bodyPr/>
          <a:lstStyle/>
          <a:p>
            <a:fld id="{A7282C99-D587-43A9-92AC-BE5A6699AC6A}" type="slidenum">
              <a:rPr lang="he-IL" smtClean="0"/>
              <a:pPr/>
              <a:t>92</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rmAutofit fontScale="90000"/>
          </a:bodyPr>
          <a:lstStyle/>
          <a:p>
            <a:r>
              <a:rPr lang="en-US" dirty="0" smtClean="0"/>
              <a:t>Credit Frictions and Market Freezes</a:t>
            </a:r>
            <a:br>
              <a:rPr lang="en-US" dirty="0" smtClean="0"/>
            </a:br>
            <a:r>
              <a:rPr lang="en-US" sz="2400" i="1" dirty="0" smtClean="0"/>
              <a:t> </a:t>
            </a:r>
            <a:r>
              <a:rPr lang="en-US" sz="3100" dirty="0" smtClean="0"/>
              <a:t>Moral Hazard </a:t>
            </a:r>
            <a:endParaRPr lang="en-US" sz="3200" dirty="0"/>
          </a:p>
        </p:txBody>
      </p:sp>
      <p:pic>
        <p:nvPicPr>
          <p:cNvPr id="8" name="Picture 1"/>
          <p:cNvPicPr>
            <a:picLocks noChangeAspect="1" noChangeArrowheads="1"/>
          </p:cNvPicPr>
          <p:nvPr/>
        </p:nvPicPr>
        <p:blipFill>
          <a:blip r:embed="rId2" cstate="print">
            <a:clrChange>
              <a:clrFrom>
                <a:srgbClr val="FFFFFF"/>
              </a:clrFrom>
              <a:clrTo>
                <a:srgbClr val="FFFFFF">
                  <a:alpha val="0"/>
                </a:srgbClr>
              </a:clrTo>
            </a:clrChange>
          </a:blip>
          <a:srcRect r="81356"/>
          <a:stretch>
            <a:fillRect/>
          </a:stretch>
        </p:blipFill>
        <p:spPr bwMode="auto">
          <a:xfrm>
            <a:off x="2737337" y="3429000"/>
            <a:ext cx="610527" cy="360040"/>
          </a:xfrm>
          <a:prstGeom prst="rect">
            <a:avLst/>
          </a:prstGeom>
          <a:noFill/>
        </p:spPr>
      </p:pic>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Denoting the return required by the intermediaries as β, where β is determined in equilibrium and is decreasing in the supply of capital K</a:t>
            </a:r>
            <a:r>
              <a:rPr lang="en-US" sz="2000" baseline="-25000" dirty="0" smtClean="0"/>
              <a:t>m</a:t>
            </a:r>
            <a:r>
              <a:rPr lang="en-US" sz="2000" dirty="0" smtClean="0"/>
              <a:t> that is available in the financial-intermediary sector, the threshold </a:t>
            </a:r>
            <a:r>
              <a:rPr lang="en-US" sz="2000" u="sng" dirty="0" smtClean="0"/>
              <a:t>A</a:t>
            </a:r>
            <a:r>
              <a:rPr lang="en-US" sz="2000" dirty="0" smtClean="0"/>
              <a:t> (</a:t>
            </a:r>
            <a:r>
              <a:rPr lang="en-US" sz="2000" dirty="0" err="1" smtClean="0"/>
              <a:t>γ,β</a:t>
            </a:r>
            <a:r>
              <a:rPr lang="en-US" sz="2000" dirty="0" smtClean="0"/>
              <a:t>) of entrepreneur’s capital A above which the entrepreneur can raise capital via financial intermediaries and invest is:</a:t>
            </a:r>
          </a:p>
        </p:txBody>
      </p:sp>
      <p:sp>
        <p:nvSpPr>
          <p:cNvPr id="4" name="Slide Number Placeholder 3"/>
          <p:cNvSpPr>
            <a:spLocks noGrp="1"/>
          </p:cNvSpPr>
          <p:nvPr>
            <p:ph type="sldNum" sz="quarter" idx="12"/>
          </p:nvPr>
        </p:nvSpPr>
        <p:spPr/>
        <p:txBody>
          <a:bodyPr/>
          <a:lstStyle/>
          <a:p>
            <a:fld id="{A7282C99-D587-43A9-92AC-BE5A6699AC6A}" type="slidenum">
              <a:rPr lang="he-IL" smtClean="0"/>
              <a:pPr/>
              <a:t>93</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rmAutofit fontScale="90000"/>
          </a:bodyPr>
          <a:lstStyle/>
          <a:p>
            <a:r>
              <a:rPr lang="en-US" dirty="0" smtClean="0"/>
              <a:t>Credit Frictions and Market Freezes</a:t>
            </a:r>
            <a:br>
              <a:rPr lang="en-US" dirty="0" smtClean="0"/>
            </a:br>
            <a:r>
              <a:rPr lang="en-US" sz="2400" i="1" dirty="0" smtClean="0"/>
              <a:t> </a:t>
            </a:r>
            <a:r>
              <a:rPr lang="en-US" sz="3100" dirty="0" smtClean="0"/>
              <a:t>Moral Hazard </a:t>
            </a:r>
            <a:endParaRPr lang="en-US" sz="3200" dirty="0"/>
          </a:p>
        </p:txBody>
      </p:sp>
      <p:sp>
        <p:nvSpPr>
          <p:cNvPr id="5632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pic>
        <p:nvPicPr>
          <p:cNvPr id="56321"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403647" y="4581128"/>
            <a:ext cx="6523925" cy="432048"/>
          </a:xfrm>
          <a:prstGeom prst="rect">
            <a:avLst/>
          </a:prstGeom>
          <a:noFill/>
        </p:spPr>
      </p:pic>
      <p:sp>
        <p:nvSpPr>
          <p:cNvPr id="56323" name="Rectangle 3"/>
          <p:cNvSpPr>
            <a:spLocks noChangeArrowheads="1"/>
          </p:cNvSpPr>
          <p:nvPr/>
        </p:nvSpPr>
        <p:spPr bwMode="auto">
          <a:xfrm>
            <a:off x="0" y="647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he-IL"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A7282C99-D587-43A9-92AC-BE5A6699AC6A}" type="slidenum">
              <a:rPr lang="he-IL" smtClean="0"/>
              <a:pPr/>
              <a:t>94</a:t>
            </a:fld>
            <a:endParaRPr lang="he-IL"/>
          </a:p>
        </p:txBody>
      </p:sp>
      <p:sp>
        <p:nvSpPr>
          <p:cNvPr id="4" name="Title 3"/>
          <p:cNvSpPr>
            <a:spLocks noGrp="1"/>
          </p:cNvSpPr>
          <p:nvPr>
            <p:ph type="title"/>
          </p:nvPr>
        </p:nvSpPr>
        <p:spPr/>
        <p:txBody>
          <a:bodyPr>
            <a:normAutofit fontScale="90000"/>
          </a:bodyPr>
          <a:lstStyle/>
          <a:p>
            <a:r>
              <a:rPr lang="he-IL" dirty="0" smtClean="0"/>
              <a:t>: </a:t>
            </a:r>
            <a:r>
              <a:rPr lang="en-US" dirty="0" smtClean="0"/>
              <a:t>M</a:t>
            </a:r>
            <a:r>
              <a:rPr lang="he-IL" dirty="0" err="1" smtClean="0"/>
              <a:t>םמןאםרןמע</a:t>
            </a:r>
            <a:r>
              <a:rPr lang="en-US" dirty="0" smtClean="0"/>
              <a:t>The Lower A- Threshold</a:t>
            </a:r>
            <a:endParaRPr lang="he-IL" dirty="0"/>
          </a:p>
        </p:txBody>
      </p:sp>
      <p:graphicFrame>
        <p:nvGraphicFramePr>
          <p:cNvPr id="5" name="Content Placeholder 4"/>
          <p:cNvGraphicFramePr>
            <a:graphicFrameLocks noChangeAspect="1"/>
          </p:cNvGraphicFramePr>
          <p:nvPr>
            <p:ph idx="1"/>
          </p:nvPr>
        </p:nvGraphicFramePr>
        <p:xfrm>
          <a:off x="3995936" y="2636912"/>
          <a:ext cx="2125663" cy="4064000"/>
        </p:xfrm>
        <a:graphic>
          <a:graphicData uri="http://schemas.openxmlformats.org/presentationml/2006/ole">
            <p:oleObj spid="_x0000_s389122" name="Формула" r:id="rId3" imgW="1155600" imgH="2209680" progId="Equation.3">
              <p:embed/>
            </p:oleObj>
          </a:graphicData>
        </a:graphic>
      </p:graphicFrame>
      <p:sp>
        <p:nvSpPr>
          <p:cNvPr id="6" name="Rectangle 5"/>
          <p:cNvSpPr/>
          <p:nvPr/>
        </p:nvSpPr>
        <p:spPr>
          <a:xfrm>
            <a:off x="655377" y="1772816"/>
            <a:ext cx="5471370" cy="369332"/>
          </a:xfrm>
          <a:prstGeom prst="rect">
            <a:avLst/>
          </a:prstGeom>
        </p:spPr>
        <p:txBody>
          <a:bodyPr wrap="none">
            <a:spAutoFit/>
          </a:bodyPr>
          <a:lstStyle/>
          <a:p>
            <a:r>
              <a:rPr lang="en-US" dirty="0" smtClean="0"/>
              <a:t>There are three parties in the financial contract</a:t>
            </a:r>
            <a:endParaRPr lang="he-IL" dirty="0"/>
          </a:p>
        </p:txBody>
      </p:sp>
      <p:sp>
        <p:nvSpPr>
          <p:cNvPr id="7" name="Rectangle 6"/>
          <p:cNvSpPr/>
          <p:nvPr/>
        </p:nvSpPr>
        <p:spPr>
          <a:xfrm>
            <a:off x="3161999" y="3244334"/>
            <a:ext cx="3411511" cy="369332"/>
          </a:xfrm>
          <a:prstGeom prst="rect">
            <a:avLst/>
          </a:prstGeom>
        </p:spPr>
        <p:txBody>
          <a:bodyPr wrap="none">
            <a:spAutoFit/>
          </a:bodyPr>
          <a:lstStyle/>
          <a:p>
            <a:r>
              <a:rPr lang="en-US" dirty="0" smtClean="0"/>
              <a:t>The firm incentive constraint</a:t>
            </a:r>
            <a:endParaRPr lang="he-IL" dirty="0"/>
          </a:p>
        </p:txBody>
      </p:sp>
      <p:sp>
        <p:nvSpPr>
          <p:cNvPr id="8" name="Rectangle 7"/>
          <p:cNvSpPr/>
          <p:nvPr/>
        </p:nvSpPr>
        <p:spPr>
          <a:xfrm>
            <a:off x="899592" y="4581128"/>
            <a:ext cx="4003019" cy="646331"/>
          </a:xfrm>
          <a:prstGeom prst="rect">
            <a:avLst/>
          </a:prstGeom>
        </p:spPr>
        <p:txBody>
          <a:bodyPr wrap="square">
            <a:spAutoFit/>
          </a:bodyPr>
          <a:lstStyle/>
          <a:p>
            <a:r>
              <a:rPr lang="en-US" dirty="0" smtClean="0"/>
              <a:t>The intermediary’s incentive constraint</a:t>
            </a:r>
            <a:endParaRPr lang="he-IL"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A7282C99-D587-43A9-92AC-BE5A6699AC6A}" type="slidenum">
              <a:rPr lang="he-IL" smtClean="0"/>
              <a:pPr/>
              <a:t>95</a:t>
            </a:fld>
            <a:endParaRPr lang="he-IL"/>
          </a:p>
        </p:txBody>
      </p:sp>
      <p:graphicFrame>
        <p:nvGraphicFramePr>
          <p:cNvPr id="5" name="Content Placeholder 4"/>
          <p:cNvGraphicFramePr>
            <a:graphicFrameLocks noChangeAspect="1"/>
          </p:cNvGraphicFramePr>
          <p:nvPr>
            <p:ph idx="1"/>
          </p:nvPr>
        </p:nvGraphicFramePr>
        <p:xfrm>
          <a:off x="1524000" y="3171825"/>
          <a:ext cx="6096000" cy="1144588"/>
        </p:xfrm>
        <a:graphic>
          <a:graphicData uri="http://schemas.openxmlformats.org/presentationml/2006/ole">
            <p:oleObj spid="_x0000_s390146" name="Формула" r:id="rId3" imgW="2095200" imgH="393480" progId="Equation.3">
              <p:embed/>
            </p:oleObj>
          </a:graphicData>
        </a:graphic>
      </p:graphicFrame>
      <p:sp>
        <p:nvSpPr>
          <p:cNvPr id="6" name="Rectangle 5"/>
          <p:cNvSpPr/>
          <p:nvPr/>
        </p:nvSpPr>
        <p:spPr>
          <a:xfrm>
            <a:off x="1547664" y="2348880"/>
            <a:ext cx="4572000" cy="646331"/>
          </a:xfrm>
          <a:prstGeom prst="rect">
            <a:avLst/>
          </a:prstGeom>
        </p:spPr>
        <p:txBody>
          <a:bodyPr>
            <a:spAutoFit/>
          </a:bodyPr>
          <a:lstStyle/>
          <a:p>
            <a:r>
              <a:rPr lang="en-US" dirty="0" smtClean="0"/>
              <a:t>Maximum expected return that can be promised to uninformed investors:</a:t>
            </a:r>
            <a:endParaRPr lang="he-IL" dirty="0"/>
          </a:p>
        </p:txBody>
      </p:sp>
      <p:sp>
        <p:nvSpPr>
          <p:cNvPr id="7" name="Title 6"/>
          <p:cNvSpPr>
            <a:spLocks noGrp="1"/>
          </p:cNvSpPr>
          <p:nvPr>
            <p:ph type="title"/>
          </p:nvPr>
        </p:nvSpPr>
        <p:spPr/>
        <p:txBody>
          <a:bodyPr/>
          <a:lstStyle/>
          <a:p>
            <a:r>
              <a:rPr lang="en-US" dirty="0" smtClean="0"/>
              <a:t>Return to investors</a:t>
            </a:r>
            <a:endParaRPr lang="he-IL"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A7282C99-D587-43A9-92AC-BE5A6699AC6A}" type="slidenum">
              <a:rPr lang="he-IL" smtClean="0"/>
              <a:pPr/>
              <a:t>96</a:t>
            </a:fld>
            <a:endParaRPr lang="he-IL"/>
          </a:p>
        </p:txBody>
      </p:sp>
      <p:sp>
        <p:nvSpPr>
          <p:cNvPr id="4" name="Title 3"/>
          <p:cNvSpPr>
            <a:spLocks noGrp="1"/>
          </p:cNvSpPr>
          <p:nvPr>
            <p:ph type="title"/>
          </p:nvPr>
        </p:nvSpPr>
        <p:spPr/>
        <p:txBody>
          <a:bodyPr>
            <a:normAutofit/>
          </a:bodyPr>
          <a:lstStyle/>
          <a:p>
            <a:r>
              <a:rPr lang="en-US" dirty="0" smtClean="0"/>
              <a:t>Intermediaries’ returns</a:t>
            </a:r>
            <a:endParaRPr lang="he-IL" dirty="0"/>
          </a:p>
        </p:txBody>
      </p:sp>
      <p:graphicFrame>
        <p:nvGraphicFramePr>
          <p:cNvPr id="5" name="Content Placeholder 4"/>
          <p:cNvGraphicFramePr>
            <a:graphicFrameLocks noChangeAspect="1"/>
          </p:cNvGraphicFramePr>
          <p:nvPr>
            <p:ph idx="1"/>
          </p:nvPr>
        </p:nvGraphicFramePr>
        <p:xfrm>
          <a:off x="2331963" y="1844824"/>
          <a:ext cx="1016075" cy="1490514"/>
        </p:xfrm>
        <a:graphic>
          <a:graphicData uri="http://schemas.openxmlformats.org/presentationml/2006/ole">
            <p:oleObj spid="_x0000_s391170" name="Формула" r:id="rId3" imgW="761760" imgH="1117440" progId="Equation.3">
              <p:embed/>
            </p:oleObj>
          </a:graphicData>
        </a:graphic>
      </p:graphicFrame>
      <p:sp>
        <p:nvSpPr>
          <p:cNvPr id="7" name="Rectangle 6"/>
          <p:cNvSpPr/>
          <p:nvPr/>
        </p:nvSpPr>
        <p:spPr>
          <a:xfrm>
            <a:off x="1043608" y="1268760"/>
            <a:ext cx="4572000" cy="923330"/>
          </a:xfrm>
          <a:prstGeom prst="rect">
            <a:avLst/>
          </a:prstGeom>
        </p:spPr>
        <p:txBody>
          <a:bodyPr>
            <a:spAutoFit/>
          </a:bodyPr>
          <a:lstStyle/>
          <a:p>
            <a:r>
              <a:rPr lang="en-US" dirty="0" smtClean="0"/>
              <a:t>The amount of capital that the intermediary invest in the firm </a:t>
            </a:r>
            <a:r>
              <a:rPr lang="he-IL" dirty="0" smtClean="0"/>
              <a:t> </a:t>
            </a:r>
            <a:r>
              <a:rPr lang="en-US" dirty="0" smtClean="0"/>
              <a:t> </a:t>
            </a:r>
            <a:br>
              <a:rPr lang="en-US" dirty="0" smtClean="0"/>
            </a:br>
            <a:endParaRPr lang="he-IL" dirty="0"/>
          </a:p>
        </p:txBody>
      </p:sp>
      <p:sp>
        <p:nvSpPr>
          <p:cNvPr id="8" name="Rectangle 7"/>
          <p:cNvSpPr/>
          <p:nvPr/>
        </p:nvSpPr>
        <p:spPr>
          <a:xfrm>
            <a:off x="1907704" y="2204864"/>
            <a:ext cx="4572000" cy="646331"/>
          </a:xfrm>
          <a:prstGeom prst="rect">
            <a:avLst/>
          </a:prstGeom>
        </p:spPr>
        <p:txBody>
          <a:bodyPr>
            <a:spAutoFit/>
          </a:bodyPr>
          <a:lstStyle/>
          <a:p>
            <a:r>
              <a:rPr lang="en-US" dirty="0" smtClean="0"/>
              <a:t>The intermediary rate of return</a:t>
            </a:r>
            <a:br>
              <a:rPr lang="en-US" dirty="0" smtClean="0"/>
            </a:br>
            <a:endParaRPr lang="he-IL" dirty="0"/>
          </a:p>
        </p:txBody>
      </p:sp>
      <p:sp>
        <p:nvSpPr>
          <p:cNvPr id="9" name="Rectangle 8"/>
          <p:cNvSpPr/>
          <p:nvPr/>
        </p:nvSpPr>
        <p:spPr>
          <a:xfrm>
            <a:off x="899592" y="3861048"/>
            <a:ext cx="4572000" cy="1200329"/>
          </a:xfrm>
          <a:prstGeom prst="rect">
            <a:avLst/>
          </a:prstGeom>
        </p:spPr>
        <p:txBody>
          <a:bodyPr>
            <a:spAutoFit/>
          </a:bodyPr>
          <a:lstStyle/>
          <a:p>
            <a:r>
              <a:rPr lang="en-US" dirty="0" smtClean="0"/>
              <a:t>The minimal return for which the intermediary has an incentive to monitor is intermediary invest in the firm </a:t>
            </a:r>
            <a:endParaRPr lang="he-IL" dirty="0"/>
          </a:p>
        </p:txBody>
      </p:sp>
      <p:graphicFrame>
        <p:nvGraphicFramePr>
          <p:cNvPr id="10" name="Object 9"/>
          <p:cNvGraphicFramePr>
            <a:graphicFrameLocks noChangeAspect="1"/>
          </p:cNvGraphicFramePr>
          <p:nvPr/>
        </p:nvGraphicFramePr>
        <p:xfrm>
          <a:off x="3491880" y="5373216"/>
          <a:ext cx="952500" cy="393700"/>
        </p:xfrm>
        <a:graphic>
          <a:graphicData uri="http://schemas.openxmlformats.org/presentationml/2006/ole">
            <p:oleObj spid="_x0000_s391171" name="Формула" r:id="rId4" imgW="952200" imgH="393480" progId="Equation.3">
              <p:embed/>
            </p:oleObj>
          </a:graphicData>
        </a:graphic>
      </p:graphicFrame>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A7282C99-D587-43A9-92AC-BE5A6699AC6A}" type="slidenum">
              <a:rPr lang="he-IL" smtClean="0"/>
              <a:pPr/>
              <a:t>97</a:t>
            </a:fld>
            <a:endParaRPr lang="he-IL"/>
          </a:p>
        </p:txBody>
      </p:sp>
      <p:sp>
        <p:nvSpPr>
          <p:cNvPr id="4" name="Title 3"/>
          <p:cNvSpPr>
            <a:spLocks noGrp="1"/>
          </p:cNvSpPr>
          <p:nvPr>
            <p:ph type="title"/>
          </p:nvPr>
        </p:nvSpPr>
        <p:spPr/>
        <p:txBody>
          <a:bodyPr>
            <a:normAutofit fontScale="90000"/>
          </a:bodyPr>
          <a:lstStyle/>
          <a:p>
            <a:r>
              <a:rPr lang="en-US" dirty="0" smtClean="0"/>
              <a:t>C</a:t>
            </a:r>
            <a:r>
              <a:rPr lang="en-US" dirty="0" smtClean="0"/>
              <a:t>onditions </a:t>
            </a:r>
            <a:r>
              <a:rPr lang="en-US" dirty="0" smtClean="0"/>
              <a:t>for </a:t>
            </a:r>
            <a:r>
              <a:rPr lang="en-US" dirty="0" smtClean="0"/>
              <a:t>entrepreneurs </a:t>
            </a:r>
            <a:r>
              <a:rPr lang="en-US" dirty="0" smtClean="0"/>
              <a:t>to obtain financing</a:t>
            </a:r>
            <a:endParaRPr lang="he-IL" dirty="0"/>
          </a:p>
        </p:txBody>
      </p:sp>
      <p:graphicFrame>
        <p:nvGraphicFramePr>
          <p:cNvPr id="5" name="Content Placeholder 4"/>
          <p:cNvGraphicFramePr>
            <a:graphicFrameLocks noChangeAspect="1"/>
          </p:cNvGraphicFramePr>
          <p:nvPr>
            <p:ph idx="1"/>
          </p:nvPr>
        </p:nvGraphicFramePr>
        <p:xfrm>
          <a:off x="1259632" y="2060848"/>
          <a:ext cx="6096000" cy="593725"/>
        </p:xfrm>
        <a:graphic>
          <a:graphicData uri="http://schemas.openxmlformats.org/presentationml/2006/ole">
            <p:oleObj spid="_x0000_s392194" name="Формула" r:id="rId3" imgW="2349360" imgH="228600" progId="Equation.3">
              <p:embed/>
            </p:oleObj>
          </a:graphicData>
        </a:graphic>
      </p:graphicFrame>
      <p:sp>
        <p:nvSpPr>
          <p:cNvPr id="6" name="Rectangle 5"/>
          <p:cNvSpPr/>
          <p:nvPr/>
        </p:nvSpPr>
        <p:spPr>
          <a:xfrm>
            <a:off x="422533" y="2996952"/>
            <a:ext cx="7712368" cy="369332"/>
          </a:xfrm>
          <a:prstGeom prst="rect">
            <a:avLst/>
          </a:prstGeom>
        </p:spPr>
        <p:txBody>
          <a:bodyPr wrap="none">
            <a:spAutoFit/>
          </a:bodyPr>
          <a:lstStyle/>
          <a:p>
            <a:r>
              <a:rPr lang="en-US" dirty="0" smtClean="0"/>
              <a:t>Solving for the minimal A level for which the above condition holds:</a:t>
            </a:r>
            <a:endParaRPr lang="he-IL" dirty="0"/>
          </a:p>
        </p:txBody>
      </p:sp>
      <p:graphicFrame>
        <p:nvGraphicFramePr>
          <p:cNvPr id="392195" name="Object 3"/>
          <p:cNvGraphicFramePr>
            <a:graphicFrameLocks noChangeAspect="1"/>
          </p:cNvGraphicFramePr>
          <p:nvPr/>
        </p:nvGraphicFramePr>
        <p:xfrm>
          <a:off x="539552" y="3501008"/>
          <a:ext cx="7358062" cy="2479675"/>
        </p:xfrm>
        <a:graphic>
          <a:graphicData uri="http://schemas.openxmlformats.org/presentationml/2006/ole">
            <p:oleObj spid="_x0000_s392195" name="Формула" r:id="rId4" imgW="2857320" imgH="965160" progId="Equation.3">
              <p:embed/>
            </p:oleObj>
          </a:graphicData>
        </a:graphic>
      </p:graphicFrame>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Hence, in equilibrium, we get the following graphical description of which entrepreneurs will be financed and invest, depending of how much capital they have:</a:t>
            </a:r>
          </a:p>
          <a:p>
            <a:pPr algn="l" rtl="0">
              <a:lnSpc>
                <a:spcPct val="150000"/>
              </a:lnSpc>
            </a:pPr>
            <a:endParaRPr lang="en-US" sz="2000" dirty="0" smtClean="0"/>
          </a:p>
        </p:txBody>
      </p:sp>
      <p:sp>
        <p:nvSpPr>
          <p:cNvPr id="4" name="Slide Number Placeholder 3"/>
          <p:cNvSpPr>
            <a:spLocks noGrp="1"/>
          </p:cNvSpPr>
          <p:nvPr>
            <p:ph type="sldNum" sz="quarter" idx="12"/>
          </p:nvPr>
        </p:nvSpPr>
        <p:spPr/>
        <p:txBody>
          <a:bodyPr/>
          <a:lstStyle/>
          <a:p>
            <a:fld id="{A7282C99-D587-43A9-92AC-BE5A6699AC6A}" type="slidenum">
              <a:rPr lang="he-IL" smtClean="0"/>
              <a:pPr/>
              <a:t>98</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rmAutofit fontScale="90000"/>
          </a:bodyPr>
          <a:lstStyle/>
          <a:p>
            <a:r>
              <a:rPr lang="en-US" dirty="0" smtClean="0"/>
              <a:t>Credit Frictions and Market Freezes</a:t>
            </a:r>
            <a:br>
              <a:rPr lang="en-US" dirty="0" smtClean="0"/>
            </a:br>
            <a:r>
              <a:rPr lang="en-US" sz="2400" i="1" dirty="0" smtClean="0"/>
              <a:t> </a:t>
            </a:r>
            <a:r>
              <a:rPr lang="en-US" sz="3100" dirty="0" smtClean="0"/>
              <a:t>Moral Hazard </a:t>
            </a:r>
            <a:endParaRPr lang="en-US" sz="3200" dirty="0"/>
          </a:p>
        </p:txBody>
      </p:sp>
      <p:pic>
        <p:nvPicPr>
          <p:cNvPr id="8" name="Picture 7"/>
          <p:cNvPicPr/>
          <p:nvPr/>
        </p:nvPicPr>
        <p:blipFill>
          <a:blip r:embed="rId3" cstate="print"/>
          <a:srcRect/>
          <a:stretch>
            <a:fillRect/>
          </a:stretch>
        </p:blipFill>
        <p:spPr bwMode="auto">
          <a:xfrm>
            <a:off x="827584" y="3140968"/>
            <a:ext cx="7488832" cy="3240360"/>
          </a:xfrm>
          <a:prstGeom prst="rect">
            <a:avLst/>
          </a:prstGeom>
          <a:noFill/>
          <a:ln w="9525">
            <a:noFill/>
            <a:miter lim="800000"/>
            <a:headEnd/>
            <a:tailEnd/>
          </a:ln>
        </p:spPr>
      </p:pic>
      <p:graphicFrame>
        <p:nvGraphicFramePr>
          <p:cNvPr id="480257" name="Object 1"/>
          <p:cNvGraphicFramePr>
            <a:graphicFrameLocks noChangeAspect="1"/>
          </p:cNvGraphicFramePr>
          <p:nvPr/>
        </p:nvGraphicFramePr>
        <p:xfrm>
          <a:off x="2267744" y="6093296"/>
          <a:ext cx="1054943" cy="444767"/>
        </p:xfrm>
        <a:graphic>
          <a:graphicData uri="http://schemas.openxmlformats.org/presentationml/2006/ole">
            <p:oleObj spid="_x0000_s480257" name="Формула" r:id="rId4" imgW="723600" imgH="304560" progId="Equation.3">
              <p:embed/>
            </p:oleObj>
          </a:graphicData>
        </a:graphic>
      </p:graphicFrame>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rtl="0">
              <a:lnSpc>
                <a:spcPct val="150000"/>
              </a:lnSpc>
            </a:pPr>
            <a:r>
              <a:rPr lang="en-US" sz="2000" dirty="0" smtClean="0"/>
              <a:t>We can see that entrepreneurs with little capital (below        </a:t>
            </a:r>
            <a:r>
              <a:rPr lang="en-US" sz="2000" u="sng" dirty="0" smtClean="0"/>
              <a:t>A</a:t>
            </a:r>
            <a:r>
              <a:rPr lang="en-US" sz="2000" dirty="0" smtClean="0"/>
              <a:t>(</a:t>
            </a:r>
            <a:r>
              <a:rPr lang="en-US" sz="2000" dirty="0" err="1" smtClean="0"/>
              <a:t>γ,β</a:t>
            </a:r>
            <a:r>
              <a:rPr lang="en-US" sz="2000" dirty="0" smtClean="0"/>
              <a:t>)) cannot get financed and do not invest in their projects</a:t>
            </a:r>
          </a:p>
          <a:p>
            <a:pPr algn="l" rtl="0">
              <a:lnSpc>
                <a:spcPct val="150000"/>
              </a:lnSpc>
            </a:pPr>
            <a:r>
              <a:rPr lang="en-US" sz="2000" dirty="0" smtClean="0"/>
              <a:t>those with an intermediate level of capital (between </a:t>
            </a:r>
            <a:r>
              <a:rPr lang="en-US" sz="2000" u="sng" dirty="0" smtClean="0"/>
              <a:t>A</a:t>
            </a:r>
            <a:r>
              <a:rPr lang="en-US" sz="2000" dirty="0" smtClean="0"/>
              <a:t>(</a:t>
            </a:r>
            <a:r>
              <a:rPr lang="en-US" sz="2000" dirty="0" err="1" smtClean="0"/>
              <a:t>γ,β</a:t>
            </a:r>
            <a:r>
              <a:rPr lang="en-US" sz="2000" dirty="0" smtClean="0"/>
              <a:t>) and        ) can get financed only with the monitoring by the financial intermediary sector</a:t>
            </a:r>
          </a:p>
          <a:p>
            <a:pPr algn="l" rtl="0">
              <a:lnSpc>
                <a:spcPct val="150000"/>
              </a:lnSpc>
            </a:pPr>
            <a:r>
              <a:rPr lang="en-US" sz="2000" dirty="0" smtClean="0"/>
              <a:t>and those with a high level of capital (above          ) can get financed by the outside investors even without monitoring</a:t>
            </a:r>
          </a:p>
        </p:txBody>
      </p:sp>
      <p:sp>
        <p:nvSpPr>
          <p:cNvPr id="4" name="Slide Number Placeholder 3"/>
          <p:cNvSpPr>
            <a:spLocks noGrp="1"/>
          </p:cNvSpPr>
          <p:nvPr>
            <p:ph type="sldNum" sz="quarter" idx="12"/>
          </p:nvPr>
        </p:nvSpPr>
        <p:spPr/>
        <p:txBody>
          <a:bodyPr/>
          <a:lstStyle/>
          <a:p>
            <a:fld id="{A7282C99-D587-43A9-92AC-BE5A6699AC6A}" type="slidenum">
              <a:rPr lang="he-IL" smtClean="0"/>
              <a:pPr/>
              <a:t>99</a:t>
            </a:fld>
            <a:endParaRPr lang="he-IL"/>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9" name="Title 2"/>
          <p:cNvSpPr>
            <a:spLocks noGrp="1"/>
          </p:cNvSpPr>
          <p:nvPr>
            <p:ph type="title"/>
          </p:nvPr>
        </p:nvSpPr>
        <p:spPr>
          <a:xfrm>
            <a:off x="313184" y="188640"/>
            <a:ext cx="8579296" cy="1143000"/>
          </a:xfrm>
        </p:spPr>
        <p:txBody>
          <a:bodyPr>
            <a:normAutofit fontScale="90000"/>
          </a:bodyPr>
          <a:lstStyle/>
          <a:p>
            <a:r>
              <a:rPr lang="en-US" dirty="0" smtClean="0"/>
              <a:t>Credit Frictions and Market Freezes</a:t>
            </a:r>
            <a:br>
              <a:rPr lang="en-US" dirty="0" smtClean="0"/>
            </a:br>
            <a:r>
              <a:rPr lang="en-US" sz="2400" i="1" dirty="0" smtClean="0"/>
              <a:t> </a:t>
            </a:r>
            <a:r>
              <a:rPr lang="en-US" sz="3100" dirty="0" smtClean="0"/>
              <a:t>Moral Hazard </a:t>
            </a:r>
            <a:endParaRPr lang="en-US" sz="3200" dirty="0"/>
          </a:p>
        </p:txBody>
      </p:sp>
      <p:pic>
        <p:nvPicPr>
          <p:cNvPr id="8" name="Picture 1"/>
          <p:cNvPicPr>
            <a:picLocks noChangeAspect="1" noChangeArrowheads="1"/>
          </p:cNvPicPr>
          <p:nvPr/>
        </p:nvPicPr>
        <p:blipFill>
          <a:blip r:embed="rId2" cstate="print">
            <a:clrChange>
              <a:clrFrom>
                <a:srgbClr val="FFFFFF"/>
              </a:clrFrom>
              <a:clrTo>
                <a:srgbClr val="FFFFFF">
                  <a:alpha val="0"/>
                </a:srgbClr>
              </a:clrTo>
            </a:clrChange>
          </a:blip>
          <a:srcRect r="81356"/>
          <a:stretch>
            <a:fillRect/>
          </a:stretch>
        </p:blipFill>
        <p:spPr bwMode="auto">
          <a:xfrm>
            <a:off x="1475656" y="2996952"/>
            <a:ext cx="610527" cy="360040"/>
          </a:xfrm>
          <a:prstGeom prst="rect">
            <a:avLst/>
          </a:prstGeom>
          <a:noFill/>
        </p:spPr>
      </p:pic>
      <p:pic>
        <p:nvPicPr>
          <p:cNvPr id="10" name="Picture 1"/>
          <p:cNvPicPr>
            <a:picLocks noChangeAspect="1" noChangeArrowheads="1"/>
          </p:cNvPicPr>
          <p:nvPr/>
        </p:nvPicPr>
        <p:blipFill>
          <a:blip r:embed="rId2" cstate="print">
            <a:clrChange>
              <a:clrFrom>
                <a:srgbClr val="FFFFFF"/>
              </a:clrFrom>
              <a:clrTo>
                <a:srgbClr val="FFFFFF">
                  <a:alpha val="0"/>
                </a:srgbClr>
              </a:clrTo>
            </a:clrChange>
          </a:blip>
          <a:srcRect r="81356"/>
          <a:stretch>
            <a:fillRect/>
          </a:stretch>
        </p:blipFill>
        <p:spPr bwMode="auto">
          <a:xfrm>
            <a:off x="6516216" y="3933056"/>
            <a:ext cx="610527" cy="360040"/>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547</TotalTime>
  <Words>11172</Words>
  <Application>Microsoft Office PowerPoint</Application>
  <PresentationFormat>On-screen Show (4:3)</PresentationFormat>
  <Paragraphs>708</Paragraphs>
  <Slides>153</Slides>
  <Notes>0</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153</vt:i4>
      </vt:variant>
    </vt:vector>
  </HeadingPairs>
  <TitlesOfParts>
    <vt:vector size="157" baseType="lpstr">
      <vt:lpstr>Concourse</vt:lpstr>
      <vt:lpstr>Equation</vt:lpstr>
      <vt:lpstr>Формула</vt:lpstr>
      <vt:lpstr>Microsoft Equation 3.0</vt:lpstr>
      <vt:lpstr>Review of Theories of Financial Crises</vt:lpstr>
      <vt:lpstr>Introduction</vt:lpstr>
      <vt:lpstr>Introduction</vt:lpstr>
      <vt:lpstr>Introduction</vt:lpstr>
      <vt:lpstr>Banking Crises</vt:lpstr>
      <vt:lpstr>Banking Crises</vt:lpstr>
      <vt:lpstr>Banking Crises Diamond-Dybvig economy</vt:lpstr>
      <vt:lpstr>Banking Crises Diamond-Dybvig economy</vt:lpstr>
      <vt:lpstr>Banking Crises Diamond-Dybvig economy</vt:lpstr>
      <vt:lpstr>Banking Crises Diamond-Dybvig economy</vt:lpstr>
      <vt:lpstr>Banking Crises Risk Sharing via Maturity Transformation</vt:lpstr>
      <vt:lpstr>Banking Crises Risk Sharing via Maturity Transformation</vt:lpstr>
      <vt:lpstr>Banking Crises Risk Sharing via Maturity Transformation</vt:lpstr>
      <vt:lpstr>Banking Crises Risk Sharing via Maturity Transformation</vt:lpstr>
      <vt:lpstr>Banking Crises  Banks and Multiple Equilibria</vt:lpstr>
      <vt:lpstr>Banking Crises  Banks and Multiple Equilibria</vt:lpstr>
      <vt:lpstr>Diagrammatical presentation of equilibria with a certain return R</vt:lpstr>
      <vt:lpstr>Banking Crises  Banks and Multiple Equilibria</vt:lpstr>
      <vt:lpstr>Banking Crises  Banks and Multiple Equilibria</vt:lpstr>
      <vt:lpstr>Banking Crises  Banks and Multiple Equilibria</vt:lpstr>
      <vt:lpstr>Banking Crises  Heterogeneous Signals and Unique Equilibrium</vt:lpstr>
      <vt:lpstr>Banking Crises  Heterogeneous Signals and Unique Equilibrium</vt:lpstr>
      <vt:lpstr>Banking Crises  Heterogeneous Signals and Unique Equilibrium</vt:lpstr>
      <vt:lpstr>Banking Crises  Heterogeneous Signals and Unique Equilibrium</vt:lpstr>
      <vt:lpstr>Banking Crises  Heterogeneous Signals and Unique Equilibrium</vt:lpstr>
      <vt:lpstr>Banking Crises  Heterogeneous Signals and Unique Equilibrium</vt:lpstr>
      <vt:lpstr>Banking Crises  Heterogeneous Signals and Unique Equilibrium</vt:lpstr>
      <vt:lpstr>Banking Crises  Heterogeneous Signals and Unique Equilibrium</vt:lpstr>
      <vt:lpstr>Banking Crises  Heterogeneous Signals and Unique Equilibrium</vt:lpstr>
      <vt:lpstr>Banking Crises  Heterogeneous Signals and Unique Equilibrium</vt:lpstr>
      <vt:lpstr>Banking Crises  Heterogeneous Signals and Unique Equilibrium</vt:lpstr>
      <vt:lpstr>Banking Crises  Basis for Micro Policy Analysis</vt:lpstr>
      <vt:lpstr>Banking Crises  Basis for Micro Policy Analysis</vt:lpstr>
      <vt:lpstr>Banking Crises  Basis for Micro Policy Analysis</vt:lpstr>
      <vt:lpstr>Banking Crises  Basis for Micro Policy Analysis</vt:lpstr>
      <vt:lpstr>Banking Crises Contagion and Systemic Risk</vt:lpstr>
      <vt:lpstr>Banking Crises Contagion and Systemic Risk</vt:lpstr>
      <vt:lpstr> National Currency and Single Currency Area Crises</vt:lpstr>
      <vt:lpstr>Currency Crises</vt:lpstr>
      <vt:lpstr>Currency Crises</vt:lpstr>
      <vt:lpstr>Currency Crises</vt:lpstr>
      <vt:lpstr>Currency Crises</vt:lpstr>
      <vt:lpstr>Currency Crises</vt:lpstr>
      <vt:lpstr>Currency Crises</vt:lpstr>
      <vt:lpstr>Currency Crises  First-Generation Model of Currency Crises</vt:lpstr>
      <vt:lpstr>Currency Crises  First-Generation Model of Currency Crises</vt:lpstr>
      <vt:lpstr>Currency Crises  First-Generation Model of Currency Crises</vt:lpstr>
      <vt:lpstr>Currency Crises  First-Generation Model of Currency Crises</vt:lpstr>
      <vt:lpstr>Currency Crises  First-Generation Model of Currency Crises</vt:lpstr>
      <vt:lpstr>Currency Crises  First-Generation Model of Currency Crises</vt:lpstr>
      <vt:lpstr>Currency Crises  First-Generation Model of Currency Crises</vt:lpstr>
      <vt:lpstr>Currency Crises  First-Generation Model of Currency Crises</vt:lpstr>
      <vt:lpstr>Currency Crises  Second-Generation Model of Currency Crises</vt:lpstr>
      <vt:lpstr>Currency Crises  Second-Generation Model of Currency Crises</vt:lpstr>
      <vt:lpstr>Currency Crises  Second-Generation Model of Currency Crises</vt:lpstr>
      <vt:lpstr>Currency Crises  Second-Generation Model of Currency Crises</vt:lpstr>
      <vt:lpstr>Currency Crises  Second-Generation Model of Currency Crises</vt:lpstr>
      <vt:lpstr>Currency Crises  Second-Generation Model of Currency Crises</vt:lpstr>
      <vt:lpstr>Currency Crises  Second-Generation Model of Currency Crises</vt:lpstr>
      <vt:lpstr>Currency Crises  Second-Generation Model of Currency Crises</vt:lpstr>
      <vt:lpstr>Currency Crises  Second-Generation Model of Currency Crises</vt:lpstr>
      <vt:lpstr>Currency Crises  Second-Generation Model of Currency Crises</vt:lpstr>
      <vt:lpstr>Currency Crises  Second-Generation Model of Currency Crises</vt:lpstr>
      <vt:lpstr>Currency Crises  Second-Generation Model of Currency Crises</vt:lpstr>
      <vt:lpstr>Currency Crises  Third-Generation Model of Currency Crises</vt:lpstr>
      <vt:lpstr>Currency Crises  Third-Generation Model of Currency Crises</vt:lpstr>
      <vt:lpstr>Currency Crises  Third-Generation Model of Currency Crises</vt:lpstr>
      <vt:lpstr>Currency Crises  Third-Generation Model of Currency Crises</vt:lpstr>
      <vt:lpstr>Currency Crises  Third-Generation Model of Currency Crises</vt:lpstr>
      <vt:lpstr>Currency Crises  Third-Generation Model of Currency Crises</vt:lpstr>
      <vt:lpstr>Currency Crises Contagion of Currency Crises</vt:lpstr>
      <vt:lpstr>Currency Crises Contagion of Currency Crises</vt:lpstr>
      <vt:lpstr>Currency Crises Contagion of Currency Crises</vt:lpstr>
      <vt:lpstr>Currency Crises: Contagion</vt:lpstr>
      <vt:lpstr>Currency Crises Contagion of Currency Crises</vt:lpstr>
      <vt:lpstr>Contagion of Currency Crises</vt:lpstr>
      <vt:lpstr>Credit Frictions and Market Freezes</vt:lpstr>
      <vt:lpstr>Credit Frictions and Market Freezes  Moral Hazard </vt:lpstr>
      <vt:lpstr>Credit Frictions and Market Freezes  Moral Hazard </vt:lpstr>
      <vt:lpstr>Credit Frictions and Market Freezes  Moral Hazard </vt:lpstr>
      <vt:lpstr>Credit Frictions and Market Freezes  Moral Hazard </vt:lpstr>
      <vt:lpstr>Credit Frictions and Market Freezes  Moral Hazard </vt:lpstr>
      <vt:lpstr>Credit Frictions and Market Freezes  Moral Hazard </vt:lpstr>
      <vt:lpstr>Credit Frictions and Market Freezes  Moral Hazard </vt:lpstr>
      <vt:lpstr>Credit Frictions and Market Freezes  Moral Hazard </vt:lpstr>
      <vt:lpstr>Credit Frictions and Market Freezes  Moral Hazard </vt:lpstr>
      <vt:lpstr>Credit Frictions and Market Freezes  Moral Hazard </vt:lpstr>
      <vt:lpstr>Credit Frictions and Market Freezes  Moral Hazard </vt:lpstr>
      <vt:lpstr>Credit Frictions and Market Freezes  Moral Hazard </vt:lpstr>
      <vt:lpstr>Credit Frictions and Market Freezes  Moral Hazard </vt:lpstr>
      <vt:lpstr>Credit Frictions and Market Freezes  Moral Hazard </vt:lpstr>
      <vt:lpstr>Credit Frictions and Market Freezes  Moral Hazard </vt:lpstr>
      <vt:lpstr>Credit Frictions and Market Freezes  Moral Hazard </vt:lpstr>
      <vt:lpstr>: MםמןאםרןמעThe Lower A- Threshold</vt:lpstr>
      <vt:lpstr>Return to investors</vt:lpstr>
      <vt:lpstr>Intermediaries’ returns</vt:lpstr>
      <vt:lpstr>Conditions for entrepreneurs to obtain financing</vt:lpstr>
      <vt:lpstr>Credit Frictions and Market Freezes  Moral Hazard </vt:lpstr>
      <vt:lpstr>Credit Frictions and Market Freezes  Moral Hazard </vt:lpstr>
      <vt:lpstr>Credit Frictions and Market Freezes  Moral Hazard </vt:lpstr>
      <vt:lpstr>Credit Frictions and Market Freezes  Moral Hazard </vt:lpstr>
      <vt:lpstr>Credit Frictions and Market Freezes  Moral Hazard </vt:lpstr>
      <vt:lpstr>Credit Frictions and Market Freezes  Moral Hazard </vt:lpstr>
      <vt:lpstr>Securitization of Bank Loans</vt:lpstr>
      <vt:lpstr>Credit Frictions and Market Freezes  Moral Hazard </vt:lpstr>
      <vt:lpstr>Credit Frictions and Market Freezes  Moral Hazard </vt:lpstr>
      <vt:lpstr>Credit Frictions and Market Freezes  Moral Hazard </vt:lpstr>
      <vt:lpstr>Credit Frictions and Market Freezes  Moral Hazard </vt:lpstr>
      <vt:lpstr>Credit Frictions and Market Freezes  Moral Hazard </vt:lpstr>
      <vt:lpstr>Credit Frictions and Market Freezes  Moral Hazard </vt:lpstr>
      <vt:lpstr>Credit Frictions and Market Freezes  Moral Hazard </vt:lpstr>
      <vt:lpstr>Credit Frictions and Market Freezes  Moral Hazard </vt:lpstr>
      <vt:lpstr>Credit Frictions and Market Freezes  Moral Hazard </vt:lpstr>
      <vt:lpstr>Credit Frictions and Market Freezes  Asymmetric Information</vt:lpstr>
      <vt:lpstr>Credit Frictions and Market Freezes  Asymmetric Information</vt:lpstr>
      <vt:lpstr>Credit Frictions and Market Freezes  Asymmetric Information</vt:lpstr>
      <vt:lpstr>Credit Frictions and Market Freezes  Asymmetric Information</vt:lpstr>
      <vt:lpstr>Bubbles and Crises</vt:lpstr>
      <vt:lpstr>Bubbles and Crises</vt:lpstr>
      <vt:lpstr>Bubbles and Crises</vt:lpstr>
      <vt:lpstr>Bubbles and Crises</vt:lpstr>
      <vt:lpstr>Bubbles and Crises</vt:lpstr>
      <vt:lpstr>Bubbles and Crises</vt:lpstr>
      <vt:lpstr>Bubbles and Crises</vt:lpstr>
      <vt:lpstr>Bubbles and Crises</vt:lpstr>
      <vt:lpstr>Bubbles and Crises</vt:lpstr>
      <vt:lpstr>Bubbles and Crises  Risk Shifting</vt:lpstr>
      <vt:lpstr>Bubbles and Crises  Risk Shifting</vt:lpstr>
      <vt:lpstr>Bubbles and Crises  Risk Shifting</vt:lpstr>
      <vt:lpstr>Bubbles and Crises  Risk Shifting</vt:lpstr>
      <vt:lpstr>Bubbles and Crises  Risk Shifting</vt:lpstr>
      <vt:lpstr>Bubbles and Crises  Risk Shifting</vt:lpstr>
      <vt:lpstr>Bubbles and Crises  Risk Shifting</vt:lpstr>
      <vt:lpstr>Bubbles and Crises  Risk Shifting</vt:lpstr>
      <vt:lpstr>Bubbles and Crises  Risk Shifting</vt:lpstr>
      <vt:lpstr>Bubbles and Crises  Risk Shifting</vt:lpstr>
      <vt:lpstr>Bubbles and Crises  Risk Shifting</vt:lpstr>
      <vt:lpstr>Bubbles and Crises  Risk Shifting</vt:lpstr>
      <vt:lpstr>Bubbles and Crises  Risk Shifting</vt:lpstr>
      <vt:lpstr>Bubbles and Crises  Heterogeneous Beliefs</vt:lpstr>
      <vt:lpstr>Bubbles and Crises  Heterogeneous Beliefs</vt:lpstr>
      <vt:lpstr>Bubbles and Crises  Heterogeneous Beliefs</vt:lpstr>
      <vt:lpstr>Bubbles and Crises  Heterogeneous Beliefs</vt:lpstr>
      <vt:lpstr>Bubbles and Crises  Heterogeneous Beliefs</vt:lpstr>
      <vt:lpstr>Bubbles and Crises  Heterogeneous Beliefs</vt:lpstr>
      <vt:lpstr>Bubbles and Crises  Heterogeneous Beliefs</vt:lpstr>
      <vt:lpstr>Bubbles and Crises  Heterogeneous Beliefs</vt:lpstr>
      <vt:lpstr>Bubbles and Crises  Heterogeneous Beliefs</vt:lpstr>
      <vt:lpstr>Concluding Remarks</vt:lpstr>
      <vt:lpstr>Concluding Remarks</vt:lpstr>
      <vt:lpstr>Concluding Remarks</vt:lpstr>
      <vt:lpstr>Concluding Remarks</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Review of the Theories of Financial Crises</dc:title>
  <dc:creator>Katz</dc:creator>
  <cp:lastModifiedBy> </cp:lastModifiedBy>
  <cp:revision>80</cp:revision>
  <dcterms:created xsi:type="dcterms:W3CDTF">2012-02-13T19:22:48Z</dcterms:created>
  <dcterms:modified xsi:type="dcterms:W3CDTF">2012-06-17T07:34:37Z</dcterms:modified>
</cp:coreProperties>
</file>