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9" r:id="rId4"/>
    <p:sldId id="263" r:id="rId5"/>
    <p:sldId id="269" r:id="rId6"/>
    <p:sldId id="270" r:id="rId7"/>
    <p:sldId id="268" r:id="rId8"/>
    <p:sldId id="258" r:id="rId9"/>
    <p:sldId id="260" r:id="rId10"/>
    <p:sldId id="261" r:id="rId11"/>
    <p:sldId id="262" r:id="rId12"/>
    <p:sldId id="264" r:id="rId13"/>
    <p:sldId id="265" r:id="rId14"/>
    <p:sldId id="266" r:id="rId15"/>
    <p:sldId id="267" r:id="rId16"/>
    <p:sldId id="271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C230EF-A155-4258-9468-5508774EE3AB}" type="datetimeFigureOut">
              <a:rPr lang="en-US" smtClean="0"/>
              <a:t>11/20/2016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083FCC-7C2F-4328-815D-094E8624E0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0561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Important to look at the data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FCC-7C2F-4328-815D-094E8624E0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2146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FCC-7C2F-4328-815D-094E8624E0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3397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FCC-7C2F-4328-815D-094E8624E006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8754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How to decide what to fit?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083FCC-7C2F-4328-815D-094E8624E006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120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FF96C-73C2-4AF8-B536-A092C127BEC3}" type="datetime1">
              <a:rPr lang="en-US" smtClean="0"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957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1BCC4C-A7BC-4A13-9E11-BD680E4055CC}" type="datetime1">
              <a:rPr lang="en-US" smtClean="0"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057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AB4F7-3CF1-42C2-8230-218FACBD3F27}" type="datetime1">
              <a:rPr lang="en-US" smtClean="0"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363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7FE4D-2604-4B24-9292-442FCFF99B2C}" type="datetime1">
              <a:rPr lang="en-US" smtClean="0"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8862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CBC900-E5E2-4324-A2A7-1BB202B8D354}" type="datetime1">
              <a:rPr lang="en-US" smtClean="0"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871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CCA37-C116-4DA6-82B2-8AD1F54A94FC}" type="datetime1">
              <a:rPr lang="en-US" smtClean="0"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312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6472B2-F84C-43AA-9392-C07ABF3C66C6}" type="datetime1">
              <a:rPr lang="en-US" smtClean="0"/>
              <a:t>11/20/2016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023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E5A66-EA9F-4A39-B64D-FF838F57CE2F}" type="datetime1">
              <a:rPr lang="en-US" smtClean="0"/>
              <a:t>11/20/2016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61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32C71D-B7F2-4524-93AF-0758F1EB038A}" type="datetime1">
              <a:rPr lang="en-US" smtClean="0"/>
              <a:t>11/20/2016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60400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B1773-8EA7-42D1-A3C6-05314623BCF1}" type="datetime1">
              <a:rPr lang="en-US" smtClean="0"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69226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88651-E386-46D9-B2B5-4C980F406F35}" type="datetime1">
              <a:rPr lang="en-US" smtClean="0"/>
              <a:t>11/20/2016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047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FBB89-C683-4D55-A608-E25F726031ED}" type="datetime1">
              <a:rPr lang="en-US" smtClean="0"/>
              <a:t>11/20/2016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BD6427-6874-4086-81A3-7987B7F28B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907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Machine Learning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4552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Predict if a bid will win</a:t>
            </a:r>
          </a:p>
          <a:p>
            <a:endParaRPr lang="en-US" dirty="0"/>
          </a:p>
          <a:p>
            <a:r>
              <a:rPr lang="en-US" dirty="0" smtClean="0"/>
              <a:t>Can be solved as regression</a:t>
            </a:r>
          </a:p>
          <a:p>
            <a:pPr lvl="1"/>
            <a:r>
              <a:rPr lang="en-US" dirty="0" smtClean="0"/>
              <a:t>Why not a good idea?</a:t>
            </a:r>
          </a:p>
          <a:p>
            <a:pPr lvl="1"/>
            <a:endParaRPr lang="en-US" dirty="0"/>
          </a:p>
          <a:p>
            <a:r>
              <a:rPr lang="en-US" dirty="0" smtClean="0"/>
              <a:t>More dimensions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7681422" y="4844658"/>
            <a:ext cx="3044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/>
          <p:cNvCxnSpPr/>
          <p:nvPr/>
        </p:nvCxnSpPr>
        <p:spPr>
          <a:xfrm flipV="1">
            <a:off x="7690566" y="2787258"/>
            <a:ext cx="9144" cy="205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4-Point Star 5"/>
          <p:cNvSpPr/>
          <p:nvPr/>
        </p:nvSpPr>
        <p:spPr>
          <a:xfrm>
            <a:off x="8002247" y="4753218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230847" y="4768459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8345147" y="3658664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8"/>
          <p:cNvSpPr/>
          <p:nvPr/>
        </p:nvSpPr>
        <p:spPr>
          <a:xfrm>
            <a:off x="8658860" y="4768644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9"/>
          <p:cNvSpPr/>
          <p:nvPr/>
        </p:nvSpPr>
        <p:spPr>
          <a:xfrm>
            <a:off x="7820660" y="4760839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/>
        </p:nvSpPr>
        <p:spPr>
          <a:xfrm>
            <a:off x="8840447" y="4776357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9089598" y="3658664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9367520" y="3656648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10211711" y="4759641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9883371" y="3633078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9525623" y="4787350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9619073" y="3656648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19" name="Slide Number Placeholder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3488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Algorithms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Nearest Neighbors</a:t>
            </a:r>
          </a:p>
          <a:p>
            <a:r>
              <a:rPr lang="en-US" dirty="0" smtClean="0"/>
              <a:t>Decision Tree</a:t>
            </a:r>
          </a:p>
          <a:p>
            <a:r>
              <a:rPr lang="en-US" dirty="0" smtClean="0"/>
              <a:t>Linear separators</a:t>
            </a:r>
          </a:p>
          <a:p>
            <a:pPr lvl="1"/>
            <a:r>
              <a:rPr lang="en-US" dirty="0" smtClean="0"/>
              <a:t>Support Vector Machine</a:t>
            </a:r>
          </a:p>
          <a:p>
            <a:pPr lvl="2"/>
            <a:r>
              <a:rPr lang="en-US" dirty="0" smtClean="0"/>
              <a:t>Maximizing the </a:t>
            </a:r>
            <a:r>
              <a:rPr lang="en-US" dirty="0" smtClean="0"/>
              <a:t>margin</a:t>
            </a:r>
          </a:p>
          <a:p>
            <a:r>
              <a:rPr lang="en-US" dirty="0" smtClean="0"/>
              <a:t>Deep Learning</a:t>
            </a:r>
            <a:endParaRPr lang="en-US" dirty="0" smtClean="0"/>
          </a:p>
          <a:p>
            <a:pPr lvl="2"/>
            <a:endParaRPr lang="en-US" dirty="0"/>
          </a:p>
          <a:p>
            <a:r>
              <a:rPr lang="en-US" dirty="0" smtClean="0"/>
              <a:t>Loss:</a:t>
            </a:r>
          </a:p>
          <a:p>
            <a:pPr lvl="1"/>
            <a:r>
              <a:rPr lang="en-US" dirty="0" smtClean="0"/>
              <a:t>Classification (0-1)</a:t>
            </a:r>
          </a:p>
          <a:p>
            <a:pPr lvl="1"/>
            <a:r>
              <a:rPr lang="en-US" dirty="0" smtClean="0"/>
              <a:t>Convex losses</a:t>
            </a:r>
          </a:p>
          <a:p>
            <a:pPr lvl="2"/>
            <a:r>
              <a:rPr lang="en-US" dirty="0" smtClean="0"/>
              <a:t>Hinge loss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09527" y="1825625"/>
            <a:ext cx="3244273" cy="33005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-Point Star 4"/>
          <p:cNvSpPr/>
          <p:nvPr/>
        </p:nvSpPr>
        <p:spPr>
          <a:xfrm>
            <a:off x="8311780" y="3785360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0295543" y="2080515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885567" y="4676696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9114167" y="3963464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8"/>
          <p:cNvSpPr/>
          <p:nvPr/>
        </p:nvSpPr>
        <p:spPr>
          <a:xfrm>
            <a:off x="9682618" y="4298744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9"/>
          <p:cNvSpPr/>
          <p:nvPr/>
        </p:nvSpPr>
        <p:spPr>
          <a:xfrm>
            <a:off x="10181243" y="2445560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/>
        </p:nvSpPr>
        <p:spPr>
          <a:xfrm>
            <a:off x="8540380" y="4267414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9853444" y="3471306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9932230" y="2948616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9149841" y="1872779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10870091" y="4034632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9259685" y="2803105"/>
            <a:ext cx="228600" cy="182880"/>
          </a:xfrm>
          <a:prstGeom prst="star4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10587550" y="2711665"/>
            <a:ext cx="228600" cy="182880"/>
          </a:xfrm>
          <a:prstGeom prst="star4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4-Point Star 17"/>
          <p:cNvSpPr/>
          <p:nvPr/>
        </p:nvSpPr>
        <p:spPr>
          <a:xfrm>
            <a:off x="10641491" y="2033198"/>
            <a:ext cx="228600" cy="182880"/>
          </a:xfrm>
          <a:prstGeom prst="star4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0" name="Straight Connector 19"/>
          <p:cNvCxnSpPr/>
          <p:nvPr/>
        </p:nvCxnSpPr>
        <p:spPr>
          <a:xfrm>
            <a:off x="8109249" y="2654008"/>
            <a:ext cx="3244551" cy="247217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err="1" smtClean="0"/>
              <a:t>AdX</a:t>
            </a:r>
            <a:r>
              <a:rPr lang="en-US" dirty="0" smtClean="0"/>
              <a:t> </a:t>
            </a:r>
            <a:r>
              <a:rPr lang="en-US" dirty="0" err="1" smtClean="0"/>
              <a:t>Sadana</a:t>
            </a:r>
            <a:r>
              <a:rPr lang="en-US" dirty="0" smtClean="0"/>
              <a:t> 20115-16</a:t>
            </a:r>
            <a:endParaRPr lang="en-US" dirty="0"/>
          </a:p>
        </p:txBody>
      </p:sp>
      <p:sp>
        <p:nvSpPr>
          <p:cNvPr id="21" name="Slide Number Placeholder 2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11</a:t>
            </a:fld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8109249" y="3785360"/>
            <a:ext cx="3244551" cy="0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0400801" y="1823237"/>
            <a:ext cx="0" cy="1959735"/>
          </a:xfrm>
          <a:prstGeom prst="line">
            <a:avLst/>
          </a:prstGeom>
          <a:ln w="25400">
            <a:solidFill>
              <a:schemeClr val="accent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84407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Data with no label</a:t>
            </a:r>
          </a:p>
          <a:p>
            <a:r>
              <a:rPr lang="en-US" dirty="0" smtClean="0"/>
              <a:t>Goal: Find structure</a:t>
            </a:r>
          </a:p>
          <a:p>
            <a:endParaRPr lang="en-US" dirty="0"/>
          </a:p>
          <a:p>
            <a:r>
              <a:rPr lang="en-US" dirty="0" smtClean="0"/>
              <a:t>Many times:</a:t>
            </a:r>
          </a:p>
          <a:p>
            <a:pPr lvl="1"/>
            <a:r>
              <a:rPr lang="en-US" dirty="0" smtClean="0"/>
              <a:t>Optimize an objective</a:t>
            </a:r>
          </a:p>
          <a:p>
            <a:pPr lvl="2"/>
            <a:r>
              <a:rPr lang="en-US" dirty="0" smtClean="0"/>
              <a:t>Inter-cluster distance</a:t>
            </a:r>
          </a:p>
          <a:p>
            <a:pPr lvl="2"/>
            <a:r>
              <a:rPr lang="en-US" dirty="0" smtClean="0"/>
              <a:t>Intra-cluster distance</a:t>
            </a:r>
          </a:p>
          <a:p>
            <a:pPr lvl="1"/>
            <a:r>
              <a:rPr lang="en-US" dirty="0" smtClean="0"/>
              <a:t>Example: k-means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09527" y="1825625"/>
            <a:ext cx="3244273" cy="33005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-Point Star 4"/>
          <p:cNvSpPr/>
          <p:nvPr/>
        </p:nvSpPr>
        <p:spPr>
          <a:xfrm>
            <a:off x="8656967" y="3819358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0028843" y="229316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885567" y="4513918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9114167" y="396346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8"/>
          <p:cNvSpPr/>
          <p:nvPr/>
        </p:nvSpPr>
        <p:spPr>
          <a:xfrm>
            <a:off x="9114167" y="426741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9"/>
          <p:cNvSpPr/>
          <p:nvPr/>
        </p:nvSpPr>
        <p:spPr>
          <a:xfrm>
            <a:off x="10181243" y="244556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/>
        </p:nvSpPr>
        <p:spPr>
          <a:xfrm>
            <a:off x="8540380" y="426741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10371743" y="3224715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9932230" y="2948616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9149841" y="1872779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10257443" y="281855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9789159" y="2648909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10587550" y="2711665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4-Point Star 17"/>
          <p:cNvSpPr/>
          <p:nvPr/>
        </p:nvSpPr>
        <p:spPr>
          <a:xfrm>
            <a:off x="10486043" y="243373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Oval 20"/>
          <p:cNvSpPr/>
          <p:nvPr/>
        </p:nvSpPr>
        <p:spPr>
          <a:xfrm>
            <a:off x="9789160" y="2017754"/>
            <a:ext cx="1026990" cy="1570702"/>
          </a:xfrm>
          <a:prstGeom prst="ellipse">
            <a:avLst/>
          </a:prstGeom>
          <a:solidFill>
            <a:schemeClr val="accent1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8435849" y="3588456"/>
            <a:ext cx="1026990" cy="1255918"/>
          </a:xfrm>
          <a:prstGeom prst="ellipse">
            <a:avLst/>
          </a:prstGeom>
          <a:solidFill>
            <a:schemeClr val="accent6"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/>
          <p:nvPr/>
        </p:nvSpPr>
        <p:spPr>
          <a:xfrm>
            <a:off x="9156745" y="1839481"/>
            <a:ext cx="200067" cy="267306"/>
          </a:xfrm>
          <a:prstGeom prst="ellipse">
            <a:avLst/>
          </a:prstGeom>
          <a:solidFill>
            <a:schemeClr val="accent2">
              <a:lumMod val="60000"/>
              <a:lumOff val="40000"/>
              <a:alpha val="2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328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  <p:bldP spid="2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Unsupervised Learning: Algorithms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K-means </a:t>
            </a:r>
            <a:r>
              <a:rPr lang="en-US" dirty="0" err="1" smtClean="0"/>
              <a:t>algo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Select k centers</a:t>
            </a:r>
          </a:p>
          <a:p>
            <a:pPr lvl="1"/>
            <a:r>
              <a:rPr lang="en-US" dirty="0" smtClean="0"/>
              <a:t>Given the centers, </a:t>
            </a:r>
          </a:p>
          <a:p>
            <a:pPr lvl="2"/>
            <a:r>
              <a:rPr lang="en-US" dirty="0" smtClean="0"/>
              <a:t>link each input to the closest center</a:t>
            </a:r>
          </a:p>
          <a:p>
            <a:pPr lvl="2"/>
            <a:r>
              <a:rPr lang="en-US" dirty="0" smtClean="0"/>
              <a:t>Average inputs link to the center</a:t>
            </a:r>
          </a:p>
          <a:p>
            <a:pPr lvl="1"/>
            <a:r>
              <a:rPr lang="en-US" dirty="0" smtClean="0"/>
              <a:t>Repeat</a:t>
            </a:r>
          </a:p>
          <a:p>
            <a:r>
              <a:rPr lang="en-US" dirty="0" smtClean="0"/>
              <a:t>Example of Expectation Maximization</a:t>
            </a:r>
          </a:p>
          <a:p>
            <a:endParaRPr lang="en-US" dirty="0"/>
          </a:p>
          <a:p>
            <a:r>
              <a:rPr lang="en-US" dirty="0" smtClean="0"/>
              <a:t>Single Linkage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109527" y="1825625"/>
            <a:ext cx="3244273" cy="330055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4-Point Star 4"/>
          <p:cNvSpPr/>
          <p:nvPr/>
        </p:nvSpPr>
        <p:spPr>
          <a:xfrm>
            <a:off x="8656967" y="3819358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4-Point Star 5"/>
          <p:cNvSpPr/>
          <p:nvPr/>
        </p:nvSpPr>
        <p:spPr>
          <a:xfrm>
            <a:off x="10028843" y="229316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4-Point Star 6"/>
          <p:cNvSpPr/>
          <p:nvPr/>
        </p:nvSpPr>
        <p:spPr>
          <a:xfrm>
            <a:off x="8885567" y="4513918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4-Point Star 7"/>
          <p:cNvSpPr/>
          <p:nvPr/>
        </p:nvSpPr>
        <p:spPr>
          <a:xfrm>
            <a:off x="9114167" y="396346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4-Point Star 8"/>
          <p:cNvSpPr/>
          <p:nvPr/>
        </p:nvSpPr>
        <p:spPr>
          <a:xfrm>
            <a:off x="9114167" y="426741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9"/>
          <p:cNvSpPr/>
          <p:nvPr/>
        </p:nvSpPr>
        <p:spPr>
          <a:xfrm>
            <a:off x="10181243" y="244556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/>
        </p:nvSpPr>
        <p:spPr>
          <a:xfrm>
            <a:off x="8540380" y="4267414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10371743" y="3224715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9932230" y="2948616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9149841" y="1872779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10257443" y="281855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9789159" y="2648909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10587550" y="2711665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4-Point Star 17"/>
          <p:cNvSpPr/>
          <p:nvPr/>
        </p:nvSpPr>
        <p:spPr>
          <a:xfrm>
            <a:off x="10486043" y="2433730"/>
            <a:ext cx="228600" cy="182880"/>
          </a:xfrm>
          <a:prstGeom prst="star4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9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Issues:</a:t>
            </a:r>
          </a:p>
          <a:p>
            <a:pPr lvl="1"/>
            <a:r>
              <a:rPr lang="en-US" dirty="0" smtClean="0"/>
              <a:t>How many clusters?</a:t>
            </a:r>
          </a:p>
          <a:p>
            <a:pPr lvl="1"/>
            <a:r>
              <a:rPr lang="en-US" dirty="0" smtClean="0"/>
              <a:t>What to optimize?</a:t>
            </a:r>
          </a:p>
          <a:p>
            <a:pPr lvl="1"/>
            <a:r>
              <a:rPr lang="en-US" dirty="0" smtClean="0"/>
              <a:t>How to use results !!!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52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read the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Always ask if result are </a:t>
            </a:r>
            <a:r>
              <a:rPr lang="en-US" dirty="0" smtClean="0"/>
              <a:t>real </a:t>
            </a:r>
            <a:r>
              <a:rPr lang="en-US" dirty="0"/>
              <a:t>or </a:t>
            </a:r>
            <a:r>
              <a:rPr lang="en-US" dirty="0" smtClean="0"/>
              <a:t>random fluctuations</a:t>
            </a:r>
            <a:r>
              <a:rPr lang="en-US" dirty="0" smtClean="0"/>
              <a:t>?</a:t>
            </a:r>
            <a:endParaRPr lang="en-US" dirty="0" smtClean="0"/>
          </a:p>
          <a:p>
            <a:pPr lvl="1"/>
            <a:r>
              <a:rPr lang="en-US" dirty="0" smtClean="0"/>
              <a:t>Use variance (variation between runs)</a:t>
            </a:r>
          </a:p>
          <a:p>
            <a:pPr lvl="1"/>
            <a:r>
              <a:rPr lang="en-US" dirty="0" smtClean="0"/>
              <a:t>Do multiple runs</a:t>
            </a:r>
          </a:p>
          <a:p>
            <a:pPr lvl="1"/>
            <a:r>
              <a:rPr lang="en-US" dirty="0" smtClean="0"/>
              <a:t>Always use independent test data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Make sure results “make sense”:</a:t>
            </a:r>
          </a:p>
          <a:p>
            <a:pPr lvl="1"/>
            <a:r>
              <a:rPr lang="en-US" dirty="0" smtClean="0"/>
              <a:t>Need to “debug” your approach</a:t>
            </a:r>
          </a:p>
          <a:p>
            <a:pPr lvl="2"/>
            <a:r>
              <a:rPr lang="en-US" dirty="0" smtClean="0"/>
              <a:t>“bug” can be insufficient attributes or too many attributes.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865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You can use any software available</a:t>
            </a:r>
          </a:p>
          <a:p>
            <a:pPr lvl="1"/>
            <a:r>
              <a:rPr lang="en-US" dirty="0" smtClean="0"/>
              <a:t>But in the report, specify what you used and from where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Test your hypothesis</a:t>
            </a:r>
          </a:p>
          <a:p>
            <a:pPr lvl="1"/>
            <a:r>
              <a:rPr lang="en-US" dirty="0" smtClean="0"/>
              <a:t>Data may behave differently than you hypothesize </a:t>
            </a:r>
          </a:p>
          <a:p>
            <a:endParaRPr lang="en-US" dirty="0"/>
          </a:p>
          <a:p>
            <a:r>
              <a:rPr lang="en-US" dirty="0" smtClean="0"/>
              <a:t>Be suspicious of results</a:t>
            </a:r>
          </a:p>
          <a:p>
            <a:pPr lvl="1"/>
            <a:r>
              <a:rPr lang="en-US" dirty="0" smtClean="0"/>
              <a:t>Important to understand </a:t>
            </a:r>
          </a:p>
          <a:p>
            <a:pPr lvl="1"/>
            <a:endParaRPr lang="en-US" dirty="0"/>
          </a:p>
          <a:p>
            <a:r>
              <a:rPr lang="en-US" dirty="0" smtClean="0"/>
              <a:t>Try to keep things simple</a:t>
            </a:r>
          </a:p>
          <a:p>
            <a:pPr lvl="1"/>
            <a:r>
              <a:rPr lang="en-US" dirty="0" smtClean="0"/>
              <a:t>Will be a great help </a:t>
            </a:r>
            <a:r>
              <a:rPr lang="en-US" smtClean="0"/>
              <a:t>in debugging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630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Crush class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Goals:</a:t>
            </a:r>
          </a:p>
          <a:p>
            <a:pPr lvl="1"/>
            <a:r>
              <a:rPr lang="en-US" dirty="0" smtClean="0"/>
              <a:t>Understand different types of ML problem</a:t>
            </a:r>
          </a:p>
          <a:p>
            <a:pPr lvl="2"/>
            <a:r>
              <a:rPr lang="en-US" dirty="0" smtClean="0"/>
              <a:t>Supervised</a:t>
            </a:r>
          </a:p>
          <a:p>
            <a:pPr lvl="3"/>
            <a:r>
              <a:rPr lang="en-US" dirty="0" smtClean="0"/>
              <a:t>Classification</a:t>
            </a:r>
          </a:p>
          <a:p>
            <a:pPr lvl="3"/>
            <a:r>
              <a:rPr lang="en-US" dirty="0" smtClean="0"/>
              <a:t>Regression</a:t>
            </a:r>
          </a:p>
          <a:p>
            <a:pPr lvl="2"/>
            <a:r>
              <a:rPr lang="en-US" dirty="0" smtClean="0"/>
              <a:t>Unsupervised</a:t>
            </a:r>
          </a:p>
          <a:p>
            <a:pPr lvl="1"/>
            <a:r>
              <a:rPr lang="en-US" dirty="0" smtClean="0"/>
              <a:t>Enough to use standard packages</a:t>
            </a:r>
          </a:p>
          <a:p>
            <a:pPr lvl="2"/>
            <a:r>
              <a:rPr lang="en-US" dirty="0" smtClean="0"/>
              <a:t>Interpret </a:t>
            </a:r>
            <a:r>
              <a:rPr lang="en-US" dirty="0" smtClean="0"/>
              <a:t>the results</a:t>
            </a:r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3727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do we represent an instance</a:t>
            </a:r>
          </a:p>
          <a:p>
            <a:r>
              <a:rPr lang="en-US" dirty="0" smtClean="0"/>
              <a:t>Normally, as a vector of attributes</a:t>
            </a:r>
          </a:p>
          <a:p>
            <a:pPr lvl="1"/>
            <a:r>
              <a:rPr lang="en-US" dirty="0" smtClean="0"/>
              <a:t>Which attributes</a:t>
            </a:r>
          </a:p>
          <a:p>
            <a:pPr lvl="2"/>
            <a:r>
              <a:rPr lang="en-US" dirty="0" smtClean="0"/>
              <a:t>Problem dependent</a:t>
            </a:r>
          </a:p>
          <a:p>
            <a:pPr lvl="2"/>
            <a:r>
              <a:rPr lang="en-US" dirty="0" smtClean="0"/>
              <a:t>Algorithm dependent</a:t>
            </a:r>
          </a:p>
          <a:p>
            <a:pPr lvl="2"/>
            <a:endParaRPr lang="en-US" dirty="0"/>
          </a:p>
          <a:p>
            <a:r>
              <a:rPr lang="en-US" dirty="0" smtClean="0"/>
              <a:t>For example:</a:t>
            </a:r>
          </a:p>
          <a:p>
            <a:pPr lvl="1"/>
            <a:r>
              <a:rPr lang="en-US" dirty="0" smtClean="0"/>
              <a:t>We can represent an auction by:</a:t>
            </a:r>
          </a:p>
          <a:p>
            <a:pPr lvl="1"/>
            <a:r>
              <a:rPr lang="en-US" dirty="0" smtClean="0"/>
              <a:t>Publisher, Type of devise, gender, age, income, etc.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724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Representation: normalization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Measuring in dollars </a:t>
            </a:r>
            <a:r>
              <a:rPr lang="en-US" dirty="0" smtClean="0"/>
              <a:t>or </a:t>
            </a:r>
            <a:r>
              <a:rPr lang="en-US" dirty="0" smtClean="0"/>
              <a:t>cents</a:t>
            </a:r>
          </a:p>
          <a:p>
            <a:r>
              <a:rPr lang="en-US" dirty="0" smtClean="0"/>
              <a:t>Getting a reasonable scale</a:t>
            </a:r>
          </a:p>
          <a:p>
            <a:r>
              <a:rPr lang="en-US" dirty="0" smtClean="0"/>
              <a:t>Normalization: depends on the data</a:t>
            </a:r>
          </a:p>
          <a:p>
            <a:pPr lvl="1"/>
            <a:r>
              <a:rPr lang="en-US" dirty="0" smtClean="0"/>
              <a:t>Our belief on the distribution of the data</a:t>
            </a:r>
          </a:p>
          <a:p>
            <a:pPr lvl="1"/>
            <a:endParaRPr lang="en-US" dirty="0"/>
          </a:p>
          <a:p>
            <a:r>
              <a:rPr lang="en-US" dirty="0" smtClean="0"/>
              <a:t> (X</a:t>
            </a:r>
            <a:r>
              <a:rPr lang="en-US" baseline="-25000" dirty="0" smtClean="0"/>
              <a:t>i</a:t>
            </a:r>
            <a:r>
              <a:rPr lang="en-US" dirty="0" smtClean="0"/>
              <a:t> – </a:t>
            </a:r>
            <a:r>
              <a:rPr lang="en-US" dirty="0" err="1" smtClean="0"/>
              <a:t>mean</a:t>
            </a:r>
            <a:r>
              <a:rPr lang="en-US" baseline="-25000" dirty="0" err="1" smtClean="0"/>
              <a:t>i</a:t>
            </a:r>
            <a:r>
              <a:rPr lang="en-US" dirty="0" smtClean="0"/>
              <a:t>)/</a:t>
            </a:r>
            <a:r>
              <a:rPr lang="en-US" dirty="0" err="1" smtClean="0"/>
              <a:t>std</a:t>
            </a:r>
            <a:r>
              <a:rPr lang="en-US" baseline="-25000" dirty="0" err="1" smtClean="0"/>
              <a:t>i</a:t>
            </a:r>
            <a:endParaRPr lang="en-US" dirty="0" smtClean="0"/>
          </a:p>
          <a:p>
            <a:r>
              <a:rPr lang="en-US" dirty="0" smtClean="0"/>
              <a:t>(X</a:t>
            </a:r>
            <a:r>
              <a:rPr lang="en-US" baseline="-25000" dirty="0" smtClean="0"/>
              <a:t>i</a:t>
            </a:r>
            <a:r>
              <a:rPr lang="en-US" dirty="0" smtClean="0"/>
              <a:t>- min</a:t>
            </a:r>
            <a:r>
              <a:rPr lang="en-US" baseline="-25000" dirty="0" smtClean="0"/>
              <a:t>i</a:t>
            </a:r>
            <a:r>
              <a:rPr lang="en-US" dirty="0" smtClean="0"/>
              <a:t>)/(max</a:t>
            </a:r>
            <a:r>
              <a:rPr lang="en-US" baseline="-25000" dirty="0" smtClean="0"/>
              <a:t>i</a:t>
            </a:r>
            <a:r>
              <a:rPr lang="en-US" dirty="0" smtClean="0"/>
              <a:t> – min</a:t>
            </a:r>
            <a:r>
              <a:rPr lang="en-US" baseline="-25000" dirty="0" smtClean="0"/>
              <a:t>i</a:t>
            </a:r>
            <a:r>
              <a:rPr lang="en-US" dirty="0" smtClean="0"/>
              <a:t>)</a:t>
            </a:r>
          </a:p>
          <a:p>
            <a:r>
              <a:rPr lang="en-US" dirty="0" smtClean="0"/>
              <a:t>X</a:t>
            </a:r>
            <a:r>
              <a:rPr lang="en-US" baseline="-25000" dirty="0" smtClean="0"/>
              <a:t>i</a:t>
            </a:r>
            <a:r>
              <a:rPr lang="en-US" dirty="0" smtClean="0"/>
              <a:t> / </a:t>
            </a:r>
            <a:r>
              <a:rPr lang="en-US" dirty="0" err="1" smtClean="0"/>
              <a:t>mean</a:t>
            </a:r>
            <a:r>
              <a:rPr lang="en-US" baseline="-25000" dirty="0" err="1" smtClean="0"/>
              <a:t>i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759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generalization</a:t>
            </a:r>
          </a:p>
          <a:p>
            <a:pPr lvl="1"/>
            <a:r>
              <a:rPr lang="en-US" dirty="0" smtClean="0"/>
              <a:t>Do well on future unseen inputs</a:t>
            </a:r>
          </a:p>
          <a:p>
            <a:pPr lvl="1"/>
            <a:endParaRPr lang="en-US" dirty="0"/>
          </a:p>
          <a:p>
            <a:r>
              <a:rPr lang="en-US" dirty="0" smtClean="0"/>
              <a:t>Simple example:</a:t>
            </a:r>
          </a:p>
          <a:p>
            <a:pPr lvl="1"/>
            <a:r>
              <a:rPr lang="en-US" dirty="0" smtClean="0"/>
              <a:t>Compute probability of winning</a:t>
            </a:r>
          </a:p>
          <a:p>
            <a:pPr lvl="2"/>
            <a:r>
              <a:rPr lang="en-US" dirty="0" smtClean="0"/>
              <a:t>For a given fixed bid and auction</a:t>
            </a:r>
          </a:p>
          <a:p>
            <a:pPr lvl="3"/>
            <a:r>
              <a:rPr lang="en-US" dirty="0" smtClean="0"/>
              <a:t>Empirical average</a:t>
            </a:r>
          </a:p>
          <a:p>
            <a:pPr lvl="4"/>
            <a:r>
              <a:rPr lang="en-US" dirty="0" smtClean="0"/>
              <a:t>What is the approx. error ???</a:t>
            </a:r>
          </a:p>
          <a:p>
            <a:pPr lvl="4"/>
            <a:r>
              <a:rPr lang="en-US" dirty="0" smtClean="0"/>
              <a:t>Very small sample, what to do?</a:t>
            </a:r>
          </a:p>
          <a:p>
            <a:pPr lvl="2"/>
            <a:r>
              <a:rPr lang="en-US" dirty="0" smtClean="0"/>
              <a:t>Multiple bids</a:t>
            </a:r>
          </a:p>
          <a:p>
            <a:pPr lvl="3"/>
            <a:r>
              <a:rPr lang="en-US" dirty="0" smtClean="0"/>
              <a:t>Global consistency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6988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Methodology: train and test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Split the data to two part</a:t>
            </a:r>
          </a:p>
          <a:p>
            <a:pPr lvl="1"/>
            <a:r>
              <a:rPr lang="en-US" dirty="0" smtClean="0"/>
              <a:t>Part 1: used only for learning (</a:t>
            </a:r>
            <a:r>
              <a:rPr lang="en-US" dirty="0"/>
              <a:t>training 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Part 2: used only to evaluate (testing)</a:t>
            </a:r>
          </a:p>
          <a:p>
            <a:pPr lvl="1"/>
            <a:r>
              <a:rPr lang="en-US" dirty="0" smtClean="0"/>
              <a:t>The two part should be independent</a:t>
            </a:r>
          </a:p>
          <a:p>
            <a:pPr lvl="2"/>
            <a:r>
              <a:rPr lang="en-US" dirty="0" smtClean="0"/>
              <a:t>Bad idea to split first 30 days vs last 30 days (why?)</a:t>
            </a:r>
          </a:p>
          <a:p>
            <a:r>
              <a:rPr lang="en-US" dirty="0" smtClean="0"/>
              <a:t>If done “correctly” the test data should give an unbiased valuation</a:t>
            </a:r>
          </a:p>
          <a:p>
            <a:r>
              <a:rPr lang="en-US" dirty="0" smtClean="0"/>
              <a:t>Common pitfalls: iterate on this (why?)</a:t>
            </a:r>
          </a:p>
          <a:p>
            <a:r>
              <a:rPr lang="en-US" dirty="0" smtClean="0"/>
              <a:t>What to do when the data is small?</a:t>
            </a:r>
          </a:p>
          <a:p>
            <a:pPr lvl="1"/>
            <a:r>
              <a:rPr lang="en-US" dirty="0" smtClean="0"/>
              <a:t>K-fold cross-validation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500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Overfitting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phenomena that training error drastically different than true error.</a:t>
            </a:r>
          </a:p>
          <a:p>
            <a:endParaRPr lang="en-US" dirty="0"/>
          </a:p>
          <a:p>
            <a:r>
              <a:rPr lang="en-US" dirty="0" smtClean="0"/>
              <a:t>Common reasons:</a:t>
            </a:r>
          </a:p>
          <a:p>
            <a:pPr lvl="1"/>
            <a:r>
              <a:rPr lang="en-US" dirty="0" smtClean="0"/>
              <a:t>Too small sample in training</a:t>
            </a:r>
          </a:p>
          <a:p>
            <a:pPr lvl="1"/>
            <a:r>
              <a:rPr lang="en-US" dirty="0" smtClean="0"/>
              <a:t>Over complex hypothesis class</a:t>
            </a:r>
          </a:p>
          <a:p>
            <a:pPr lvl="1"/>
            <a:endParaRPr lang="en-US" dirty="0"/>
          </a:p>
          <a:p>
            <a:r>
              <a:rPr lang="en-US" dirty="0" smtClean="0"/>
              <a:t>Many practical and theoretical tools to control it.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859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Supervised 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Input:</a:t>
            </a:r>
          </a:p>
          <a:p>
            <a:pPr lvl="1"/>
            <a:r>
              <a:rPr lang="en-US" dirty="0" smtClean="0"/>
              <a:t>A labelled data set of examples</a:t>
            </a:r>
          </a:p>
          <a:p>
            <a:pPr lvl="2"/>
            <a:r>
              <a:rPr lang="en-US" dirty="0" smtClean="0"/>
              <a:t>The label is the “correct” outcome</a:t>
            </a:r>
          </a:p>
          <a:p>
            <a:pPr lvl="2"/>
            <a:endParaRPr lang="en-US" dirty="0"/>
          </a:p>
          <a:p>
            <a:r>
              <a:rPr lang="en-US" dirty="0" smtClean="0"/>
              <a:t>Output:</a:t>
            </a:r>
          </a:p>
          <a:p>
            <a:pPr lvl="1"/>
            <a:r>
              <a:rPr lang="en-US" dirty="0" smtClean="0"/>
              <a:t>Prediction for the label</a:t>
            </a:r>
          </a:p>
          <a:p>
            <a:pPr lvl="2"/>
            <a:r>
              <a:rPr lang="en-US" dirty="0" smtClean="0"/>
              <a:t>Given an input</a:t>
            </a:r>
          </a:p>
          <a:p>
            <a:pPr lvl="2"/>
            <a:endParaRPr lang="en-US" dirty="0"/>
          </a:p>
          <a:p>
            <a:pPr lvl="1"/>
            <a:r>
              <a:rPr lang="en-US" dirty="0" smtClean="0"/>
              <a:t>Type of labels</a:t>
            </a:r>
          </a:p>
          <a:p>
            <a:pPr lvl="2"/>
            <a:r>
              <a:rPr lang="en-US" dirty="0" smtClean="0"/>
              <a:t>Binary: classification</a:t>
            </a:r>
          </a:p>
          <a:p>
            <a:pPr lvl="2"/>
            <a:r>
              <a:rPr lang="en-US" dirty="0" smtClean="0"/>
              <a:t>Real value: regression</a:t>
            </a:r>
          </a:p>
          <a:p>
            <a:pPr lvl="2"/>
            <a:r>
              <a:rPr lang="en-US" dirty="0" smtClean="0"/>
              <a:t>Advanced: multi-class, multi-label</a:t>
            </a:r>
          </a:p>
          <a:p>
            <a:endParaRPr lang="en-US" dirty="0"/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45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Map bid to price (assume win)</a:t>
            </a:r>
          </a:p>
          <a:p>
            <a:pPr lvl="1"/>
            <a:r>
              <a:rPr lang="en-US" dirty="0" smtClean="0"/>
              <a:t>More dimensions</a:t>
            </a:r>
          </a:p>
          <a:p>
            <a:endParaRPr lang="en-US" dirty="0"/>
          </a:p>
          <a:p>
            <a:r>
              <a:rPr lang="en-US" dirty="0" smtClean="0"/>
              <a:t>The function to fit:</a:t>
            </a:r>
          </a:p>
          <a:p>
            <a:r>
              <a:rPr lang="en-US" dirty="0" smtClean="0"/>
              <a:t>Linear regression</a:t>
            </a:r>
          </a:p>
          <a:p>
            <a:pPr lvl="1"/>
            <a:r>
              <a:rPr lang="en-US" dirty="0" smtClean="0"/>
              <a:t>Higher order degrees</a:t>
            </a:r>
          </a:p>
          <a:p>
            <a:endParaRPr lang="en-US" dirty="0"/>
          </a:p>
          <a:p>
            <a:r>
              <a:rPr lang="en-US" dirty="0" smtClean="0"/>
              <a:t>Loss:</a:t>
            </a:r>
          </a:p>
          <a:p>
            <a:pPr lvl="1"/>
            <a:r>
              <a:rPr lang="en-US" dirty="0" smtClean="0"/>
              <a:t>Quadratic</a:t>
            </a:r>
          </a:p>
          <a:p>
            <a:pPr lvl="1"/>
            <a:endParaRPr lang="en-US" dirty="0"/>
          </a:p>
          <a:p>
            <a:r>
              <a:rPr lang="en-US" dirty="0" smtClean="0"/>
              <a:t>Alternative: Nearest Neighbor</a:t>
            </a:r>
          </a:p>
          <a:p>
            <a:pPr lvl="1"/>
            <a:endParaRPr lang="en-US" dirty="0"/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7635240" y="5010912"/>
            <a:ext cx="3044952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Arrow Connector 6"/>
          <p:cNvCxnSpPr/>
          <p:nvPr/>
        </p:nvCxnSpPr>
        <p:spPr>
          <a:xfrm flipV="1">
            <a:off x="7644384" y="2953512"/>
            <a:ext cx="9144" cy="20574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4-Point Star 8"/>
          <p:cNvSpPr/>
          <p:nvPr/>
        </p:nvSpPr>
        <p:spPr>
          <a:xfrm>
            <a:off x="8029956" y="4693095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4-Point Star 9"/>
          <p:cNvSpPr/>
          <p:nvPr/>
        </p:nvSpPr>
        <p:spPr>
          <a:xfrm>
            <a:off x="8176260" y="3989039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4-Point Star 10"/>
          <p:cNvSpPr/>
          <p:nvPr/>
        </p:nvSpPr>
        <p:spPr>
          <a:xfrm>
            <a:off x="8662416" y="3561748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4-Point Star 11"/>
          <p:cNvSpPr/>
          <p:nvPr/>
        </p:nvSpPr>
        <p:spPr>
          <a:xfrm>
            <a:off x="8543544" y="4373246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4-Point Star 12"/>
          <p:cNvSpPr/>
          <p:nvPr/>
        </p:nvSpPr>
        <p:spPr>
          <a:xfrm>
            <a:off x="9372600" y="3332926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4-Point Star 13"/>
          <p:cNvSpPr/>
          <p:nvPr/>
        </p:nvSpPr>
        <p:spPr>
          <a:xfrm>
            <a:off x="9028176" y="2862072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4-Point Star 14"/>
          <p:cNvSpPr/>
          <p:nvPr/>
        </p:nvSpPr>
        <p:spPr>
          <a:xfrm>
            <a:off x="10043160" y="3471293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4-Point Star 15"/>
          <p:cNvSpPr/>
          <p:nvPr/>
        </p:nvSpPr>
        <p:spPr>
          <a:xfrm>
            <a:off x="10066020" y="2632300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4-Point Star 16"/>
          <p:cNvSpPr/>
          <p:nvPr/>
        </p:nvSpPr>
        <p:spPr>
          <a:xfrm>
            <a:off x="9692640" y="2862072"/>
            <a:ext cx="228600" cy="182880"/>
          </a:xfrm>
          <a:prstGeom prst="star4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Connector 18"/>
          <p:cNvCxnSpPr/>
          <p:nvPr/>
        </p:nvCxnSpPr>
        <p:spPr>
          <a:xfrm flipH="1">
            <a:off x="7790688" y="1938528"/>
            <a:ext cx="3209544" cy="295351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Up Arrow 20"/>
          <p:cNvSpPr/>
          <p:nvPr/>
        </p:nvSpPr>
        <p:spPr>
          <a:xfrm>
            <a:off x="9168385" y="5026977"/>
            <a:ext cx="45719" cy="319849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Arc 21"/>
          <p:cNvSpPr/>
          <p:nvPr/>
        </p:nvSpPr>
        <p:spPr>
          <a:xfrm rot="15861005">
            <a:off x="8987513" y="2137013"/>
            <a:ext cx="3216250" cy="4838227"/>
          </a:xfrm>
          <a:prstGeom prst="arc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AdX Sadana 20115-16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BD6427-6874-4086-81A3-7987B7F28B1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055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651</Words>
  <Application>Microsoft Office PowerPoint</Application>
  <PresentationFormat>Widescreen</PresentationFormat>
  <Paragraphs>186</Paragraphs>
  <Slides>16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Machine Learning</vt:lpstr>
      <vt:lpstr>Crush class </vt:lpstr>
      <vt:lpstr>Representation</vt:lpstr>
      <vt:lpstr>Representation: normalization</vt:lpstr>
      <vt:lpstr>Basic Methodology</vt:lpstr>
      <vt:lpstr>Basic Methodology: train and test</vt:lpstr>
      <vt:lpstr>Overfitting</vt:lpstr>
      <vt:lpstr>Supervised learning</vt:lpstr>
      <vt:lpstr>Regression</vt:lpstr>
      <vt:lpstr>Classification</vt:lpstr>
      <vt:lpstr>Classification Algorithms </vt:lpstr>
      <vt:lpstr>Unsupervised Learning</vt:lpstr>
      <vt:lpstr>Unsupervised Learning: Algorithms</vt:lpstr>
      <vt:lpstr>Unsupervised learning</vt:lpstr>
      <vt:lpstr>How to read the results</vt:lpstr>
      <vt:lpstr>Summary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Machine Learning</dc:title>
  <dc:creator>Yishay Mansour</dc:creator>
  <cp:lastModifiedBy>mansour</cp:lastModifiedBy>
  <cp:revision>19</cp:revision>
  <dcterms:created xsi:type="dcterms:W3CDTF">2015-10-23T16:36:50Z</dcterms:created>
  <dcterms:modified xsi:type="dcterms:W3CDTF">2016-11-20T09:46:11Z</dcterms:modified>
</cp:coreProperties>
</file>