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9" r:id="rId1"/>
  </p:sldMasterIdLst>
  <p:notesMasterIdLst>
    <p:notesMasterId r:id="rId47"/>
  </p:notesMasterIdLst>
  <p:handoutMasterIdLst>
    <p:handoutMasterId r:id="rId48"/>
  </p:handoutMasterIdLst>
  <p:sldIdLst>
    <p:sldId id="302" r:id="rId2"/>
    <p:sldId id="257" r:id="rId3"/>
    <p:sldId id="303" r:id="rId4"/>
    <p:sldId id="306" r:id="rId5"/>
    <p:sldId id="304" r:id="rId6"/>
    <p:sldId id="307" r:id="rId7"/>
    <p:sldId id="308" r:id="rId8"/>
    <p:sldId id="309" r:id="rId9"/>
    <p:sldId id="310" r:id="rId10"/>
    <p:sldId id="313" r:id="rId11"/>
    <p:sldId id="311" r:id="rId12"/>
    <p:sldId id="314" r:id="rId13"/>
    <p:sldId id="315" r:id="rId14"/>
    <p:sldId id="316" r:id="rId15"/>
    <p:sldId id="318" r:id="rId16"/>
    <p:sldId id="319" r:id="rId17"/>
    <p:sldId id="321" r:id="rId18"/>
    <p:sldId id="323" r:id="rId19"/>
    <p:sldId id="324" r:id="rId20"/>
    <p:sldId id="326" r:id="rId21"/>
    <p:sldId id="327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1" r:id="rId45"/>
    <p:sldId id="352" r:id="rId46"/>
  </p:sldIdLst>
  <p:sldSz cx="9144000" cy="6858000" type="screen4x3"/>
  <p:notesSz cx="6858000" cy="9144000"/>
  <p:defaultTextStyle>
    <a:defPPr>
      <a:defRPr lang="he-IL"/>
    </a:defPPr>
    <a:lvl1pPr algn="l" rtl="1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1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1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1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1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39.wmf"/><Relationship Id="rId1" Type="http://schemas.openxmlformats.org/officeDocument/2006/relationships/image" Target="../media/image44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11" Type="http://schemas.openxmlformats.org/officeDocument/2006/relationships/image" Target="../media/image82.wmf"/><Relationship Id="rId5" Type="http://schemas.openxmlformats.org/officeDocument/2006/relationships/image" Target="../media/image76.wmf"/><Relationship Id="rId10" Type="http://schemas.openxmlformats.org/officeDocument/2006/relationships/image" Target="../media/image81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10" Type="http://schemas.openxmlformats.org/officeDocument/2006/relationships/image" Target="../media/image92.wmf"/><Relationship Id="rId4" Type="http://schemas.openxmlformats.org/officeDocument/2006/relationships/image" Target="../media/image86.wmf"/><Relationship Id="rId9" Type="http://schemas.openxmlformats.org/officeDocument/2006/relationships/image" Target="../media/image9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5" Type="http://schemas.openxmlformats.org/officeDocument/2006/relationships/image" Target="../media/image102.wmf"/><Relationship Id="rId4" Type="http://schemas.openxmlformats.org/officeDocument/2006/relationships/image" Target="../media/image101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3" Type="http://schemas.openxmlformats.org/officeDocument/2006/relationships/image" Target="../media/image106.wmf"/><Relationship Id="rId7" Type="http://schemas.openxmlformats.org/officeDocument/2006/relationships/image" Target="../media/image110.wmf"/><Relationship Id="rId12" Type="http://schemas.openxmlformats.org/officeDocument/2006/relationships/image" Target="../media/image115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09.wmf"/><Relationship Id="rId11" Type="http://schemas.openxmlformats.org/officeDocument/2006/relationships/image" Target="../media/image114.wmf"/><Relationship Id="rId5" Type="http://schemas.openxmlformats.org/officeDocument/2006/relationships/image" Target="../media/image108.wmf"/><Relationship Id="rId10" Type="http://schemas.openxmlformats.org/officeDocument/2006/relationships/image" Target="../media/image113.wmf"/><Relationship Id="rId4" Type="http://schemas.openxmlformats.org/officeDocument/2006/relationships/image" Target="../media/image107.wmf"/><Relationship Id="rId9" Type="http://schemas.openxmlformats.org/officeDocument/2006/relationships/image" Target="../media/image1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7" Type="http://schemas.openxmlformats.org/officeDocument/2006/relationships/image" Target="../media/image122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6" Type="http://schemas.openxmlformats.org/officeDocument/2006/relationships/image" Target="../media/image121.wmf"/><Relationship Id="rId5" Type="http://schemas.openxmlformats.org/officeDocument/2006/relationships/image" Target="../media/image120.wmf"/><Relationship Id="rId4" Type="http://schemas.openxmlformats.org/officeDocument/2006/relationships/image" Target="../media/image11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4.wmf"/><Relationship Id="rId1" Type="http://schemas.openxmlformats.org/officeDocument/2006/relationships/image" Target="../media/image12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4" Type="http://schemas.openxmlformats.org/officeDocument/2006/relationships/image" Target="../media/image12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0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Relationship Id="rId4" Type="http://schemas.openxmlformats.org/officeDocument/2006/relationships/image" Target="../media/image136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5" Type="http://schemas.openxmlformats.org/officeDocument/2006/relationships/image" Target="../media/image141.wmf"/><Relationship Id="rId4" Type="http://schemas.openxmlformats.org/officeDocument/2006/relationships/image" Target="../media/image140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Relationship Id="rId5" Type="http://schemas.openxmlformats.org/officeDocument/2006/relationships/image" Target="../media/image146.wmf"/><Relationship Id="rId4" Type="http://schemas.openxmlformats.org/officeDocument/2006/relationships/image" Target="../media/image145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wmf"/><Relationship Id="rId2" Type="http://schemas.openxmlformats.org/officeDocument/2006/relationships/image" Target="../media/image148.wmf"/><Relationship Id="rId1" Type="http://schemas.openxmlformats.org/officeDocument/2006/relationships/image" Target="../media/image14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wmf"/><Relationship Id="rId2" Type="http://schemas.openxmlformats.org/officeDocument/2006/relationships/image" Target="../media/image151.wmf"/><Relationship Id="rId1" Type="http://schemas.openxmlformats.org/officeDocument/2006/relationships/image" Target="../media/image15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260CB54-DB6D-4AF6-A3A1-D205F24A100E}" type="datetimeFigureOut">
              <a:rPr lang="en-US"/>
              <a:pPr>
                <a:defRPr/>
              </a:pPr>
              <a:t>6/6/2010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84A38BF-D7DC-4694-AE80-23F804980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fld id="{0ECED2A7-0E8C-4A6E-930D-299ABB555B8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CDC8DD-0A74-446B-8EA6-370C11C12B6A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4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1A97F59-8F3E-4C8C-817A-CA1609D995D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1F53B-8F1D-491A-98AE-6088837A7E8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8F5D1-A078-4B58-9DAE-D973C8910CA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75486-1301-42C7-BFFF-F3DF2E00062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051AF-FFAE-4744-8194-A935CDE0111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F8E64-9468-4EA9-81F7-9E34723E90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DCEAA-5A7E-409A-AB53-1A4636E8666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C5351-5516-455E-A91F-4E7D4966825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06AF1-E3B3-4FB7-9758-48CE5D46383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3E6DF-1C10-410B-8E96-FBE15D1D76E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DD83F-FE4A-457C-9D8D-447EF9A3828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9D0CC-6DBB-4E7B-AB47-55406F22CD5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AEB24-DD01-4BAC-BA9C-C486891E42D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56E75-BC0F-4420-A48E-A531457ED94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DB7F4-0CFA-47E0-938A-C61D635557B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kumimoji="1" lang="en-US" sz="240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kumimoji="1" lang="en-US" sz="240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kumimoji="1" lang="en-US" sz="24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kumimoji="1" lang="en-US" sz="24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kumimoji="1" lang="en-US" sz="240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kumimoji="1" lang="en-US" sz="240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kumimoji="1" lang="en-US" sz="2400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400"/>
            </a:lvl1pPr>
          </a:lstStyle>
          <a:p>
            <a:pPr>
              <a:defRPr/>
            </a:pPr>
            <a:fld id="{6376A113-E657-4D76-8E40-714312C1D39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2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6.bin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6.bin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5.bin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9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3.bin"/><Relationship Id="rId9" Type="http://schemas.openxmlformats.org/officeDocument/2006/relationships/oleObject" Target="../embeddings/oleObject58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12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3.bin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2.bin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2.bin"/><Relationship Id="rId5" Type="http://schemas.openxmlformats.org/officeDocument/2006/relationships/image" Target="../media/image68.png"/><Relationship Id="rId4" Type="http://schemas.openxmlformats.org/officeDocument/2006/relationships/oleObject" Target="../embeddings/oleObject7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1.png"/><Relationship Id="rId4" Type="http://schemas.openxmlformats.org/officeDocument/2006/relationships/oleObject" Target="../embeddings/oleObject74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oleObject" Target="../embeddings/oleObject85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9.bin"/><Relationship Id="rId12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8.bin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77.bin"/><Relationship Id="rId10" Type="http://schemas.openxmlformats.org/officeDocument/2006/relationships/oleObject" Target="../embeddings/oleObject82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81.bin"/><Relationship Id="rId14" Type="http://schemas.openxmlformats.org/officeDocument/2006/relationships/oleObject" Target="../embeddings/oleObject86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13" Type="http://schemas.openxmlformats.org/officeDocument/2006/relationships/oleObject" Target="../embeddings/oleObject97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91.bin"/><Relationship Id="rId12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0.bin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89.bin"/><Relationship Id="rId10" Type="http://schemas.openxmlformats.org/officeDocument/2006/relationships/oleObject" Target="../embeddings/oleObject94.bin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01.bin"/><Relationship Id="rId5" Type="http://schemas.openxmlformats.org/officeDocument/2006/relationships/oleObject" Target="../embeddings/oleObject100.bin"/><Relationship Id="rId4" Type="http://schemas.openxmlformats.org/officeDocument/2006/relationships/oleObject" Target="../embeddings/oleObject99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8.bin"/><Relationship Id="rId3" Type="http://schemas.openxmlformats.org/officeDocument/2006/relationships/oleObject" Target="../embeddings/oleObject103.bin"/><Relationship Id="rId7" Type="http://schemas.openxmlformats.org/officeDocument/2006/relationships/oleObject" Target="../embeddings/oleObject10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06.bin"/><Relationship Id="rId5" Type="http://schemas.openxmlformats.org/officeDocument/2006/relationships/oleObject" Target="../embeddings/oleObject105.bin"/><Relationship Id="rId4" Type="http://schemas.openxmlformats.org/officeDocument/2006/relationships/oleObject" Target="../embeddings/oleObject104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oleObject" Target="../embeddings/oleObject119.bin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3.bin"/><Relationship Id="rId12" Type="http://schemas.openxmlformats.org/officeDocument/2006/relationships/oleObject" Target="../embeddings/oleObject1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12.bin"/><Relationship Id="rId11" Type="http://schemas.openxmlformats.org/officeDocument/2006/relationships/oleObject" Target="../embeddings/oleObject117.bin"/><Relationship Id="rId5" Type="http://schemas.openxmlformats.org/officeDocument/2006/relationships/oleObject" Target="../embeddings/oleObject111.bin"/><Relationship Id="rId10" Type="http://schemas.openxmlformats.org/officeDocument/2006/relationships/oleObject" Target="../embeddings/oleObject116.bin"/><Relationship Id="rId4" Type="http://schemas.openxmlformats.org/officeDocument/2006/relationships/oleObject" Target="../embeddings/oleObject110.bin"/><Relationship Id="rId9" Type="http://schemas.openxmlformats.org/officeDocument/2006/relationships/oleObject" Target="../embeddings/oleObject115.bin"/><Relationship Id="rId14" Type="http://schemas.openxmlformats.org/officeDocument/2006/relationships/oleObject" Target="../embeddings/oleObject120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24.bin"/><Relationship Id="rId5" Type="http://schemas.openxmlformats.org/officeDocument/2006/relationships/oleObject" Target="../embeddings/oleObject123.bin"/><Relationship Id="rId4" Type="http://schemas.openxmlformats.org/officeDocument/2006/relationships/oleObject" Target="../embeddings/oleObject122.bin"/><Relationship Id="rId9" Type="http://schemas.openxmlformats.org/officeDocument/2006/relationships/oleObject" Target="../embeddings/oleObject127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129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33.bin"/><Relationship Id="rId5" Type="http://schemas.openxmlformats.org/officeDocument/2006/relationships/oleObject" Target="../embeddings/oleObject132.bin"/><Relationship Id="rId4" Type="http://schemas.openxmlformats.org/officeDocument/2006/relationships/oleObject" Target="../embeddings/oleObject131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136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40.bin"/><Relationship Id="rId5" Type="http://schemas.openxmlformats.org/officeDocument/2006/relationships/oleObject" Target="../embeddings/oleObject139.bin"/><Relationship Id="rId4" Type="http://schemas.openxmlformats.org/officeDocument/2006/relationships/oleObject" Target="../embeddings/oleObject138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7" Type="http://schemas.openxmlformats.org/officeDocument/2006/relationships/oleObject" Target="../embeddings/oleObject1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44.bin"/><Relationship Id="rId5" Type="http://schemas.openxmlformats.org/officeDocument/2006/relationships/oleObject" Target="../embeddings/oleObject143.bin"/><Relationship Id="rId4" Type="http://schemas.openxmlformats.org/officeDocument/2006/relationships/oleObject" Target="../embeddings/oleObject142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6.bin"/><Relationship Id="rId7" Type="http://schemas.openxmlformats.org/officeDocument/2006/relationships/oleObject" Target="../embeddings/oleObject1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49.bin"/><Relationship Id="rId5" Type="http://schemas.openxmlformats.org/officeDocument/2006/relationships/oleObject" Target="../embeddings/oleObject148.bin"/><Relationship Id="rId4" Type="http://schemas.openxmlformats.org/officeDocument/2006/relationships/oleObject" Target="../embeddings/oleObject147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153.bin"/><Relationship Id="rId4" Type="http://schemas.openxmlformats.org/officeDocument/2006/relationships/oleObject" Target="../embeddings/oleObject152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156.bin"/><Relationship Id="rId4" Type="http://schemas.openxmlformats.org/officeDocument/2006/relationships/oleObject" Target="../embeddings/oleObject155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Price Of Anarchy: Routing</a:t>
            </a:r>
            <a:endParaRPr lang="en-US" smtClean="0">
              <a:cs typeface="Arial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endParaRPr lang="en-US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Lecturer: Yishay Mansour</a:t>
            </a:r>
          </a:p>
          <a:p>
            <a:pPr algn="l" rtl="0" eaLnBrk="1" hangingPunct="1"/>
            <a:endParaRPr lang="en-US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Ido Trivizki and Mille Gandelsman</a:t>
            </a:r>
            <a:endParaRPr lang="en-US" sz="280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Example 2:</a:t>
            </a:r>
            <a:br>
              <a:rPr lang="en-US" smtClean="0">
                <a:solidFill>
                  <a:schemeClr val="tx1"/>
                </a:solidFill>
                <a:cs typeface="Arial" charset="0"/>
              </a:rPr>
            </a:br>
            <a:r>
              <a:rPr lang="en-US" smtClean="0">
                <a:solidFill>
                  <a:schemeClr val="tx1"/>
                </a:solidFill>
                <a:cs typeface="Arial" charset="0"/>
              </a:rPr>
              <a:t>Pigou’s Network</a:t>
            </a:r>
            <a:endParaRPr lang="en-US" smtClean="0">
              <a:cs typeface="Arial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5029200" y="2017713"/>
            <a:ext cx="3962400" cy="4114800"/>
          </a:xfrm>
        </p:spPr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Nash flow will only traverse in the lower path.</a:t>
            </a: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OPT will divide the flow equally among the two paths.</a:t>
            </a:r>
          </a:p>
        </p:txBody>
      </p:sp>
      <p:grpSp>
        <p:nvGrpSpPr>
          <p:cNvPr id="26628" name="Group 15"/>
          <p:cNvGrpSpPr>
            <a:grpSpLocks/>
          </p:cNvGrpSpPr>
          <p:nvPr/>
        </p:nvGrpSpPr>
        <p:grpSpPr bwMode="auto">
          <a:xfrm>
            <a:off x="457200" y="2909888"/>
            <a:ext cx="4495800" cy="685800"/>
            <a:chOff x="1104" y="1824"/>
            <a:chExt cx="2832" cy="432"/>
          </a:xfrm>
        </p:grpSpPr>
        <p:grpSp>
          <p:nvGrpSpPr>
            <p:cNvPr id="26631" name="Group 6"/>
            <p:cNvGrpSpPr>
              <a:grpSpLocks/>
            </p:cNvGrpSpPr>
            <p:nvPr/>
          </p:nvGrpSpPr>
          <p:grpSpPr bwMode="auto">
            <a:xfrm>
              <a:off x="1104" y="1824"/>
              <a:ext cx="432" cy="432"/>
              <a:chOff x="1104" y="1824"/>
              <a:chExt cx="432" cy="432"/>
            </a:xfrm>
          </p:grpSpPr>
          <p:sp>
            <p:nvSpPr>
              <p:cNvPr id="26637" name="Oval 4"/>
              <p:cNvSpPr>
                <a:spLocks noChangeArrowheads="1"/>
              </p:cNvSpPr>
              <p:nvPr/>
            </p:nvSpPr>
            <p:spPr bwMode="auto">
              <a:xfrm>
                <a:off x="1104" y="1824"/>
                <a:ext cx="432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8" name="Text Box 5"/>
              <p:cNvSpPr txBox="1">
                <a:spLocks noChangeArrowheads="1"/>
              </p:cNvSpPr>
              <p:nvPr/>
            </p:nvSpPr>
            <p:spPr bwMode="auto">
              <a:xfrm>
                <a:off x="1200" y="192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S</a:t>
                </a:r>
              </a:p>
            </p:txBody>
          </p:sp>
        </p:grpSp>
        <p:grpSp>
          <p:nvGrpSpPr>
            <p:cNvPr id="26632" name="Group 9"/>
            <p:cNvGrpSpPr>
              <a:grpSpLocks/>
            </p:cNvGrpSpPr>
            <p:nvPr/>
          </p:nvGrpSpPr>
          <p:grpSpPr bwMode="auto">
            <a:xfrm>
              <a:off x="3504" y="1824"/>
              <a:ext cx="432" cy="384"/>
              <a:chOff x="3504" y="1824"/>
              <a:chExt cx="432" cy="384"/>
            </a:xfrm>
          </p:grpSpPr>
          <p:sp>
            <p:nvSpPr>
              <p:cNvPr id="26635" name="Oval 7"/>
              <p:cNvSpPr>
                <a:spLocks noChangeArrowheads="1"/>
              </p:cNvSpPr>
              <p:nvPr/>
            </p:nvSpPr>
            <p:spPr bwMode="auto">
              <a:xfrm>
                <a:off x="3504" y="1824"/>
                <a:ext cx="432" cy="38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6" name="Text Box 8"/>
              <p:cNvSpPr txBox="1">
                <a:spLocks noChangeArrowheads="1"/>
              </p:cNvSpPr>
              <p:nvPr/>
            </p:nvSpPr>
            <p:spPr bwMode="auto">
              <a:xfrm>
                <a:off x="3600" y="1872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T</a:t>
                </a:r>
              </a:p>
            </p:txBody>
          </p:sp>
        </p:grpSp>
        <p:cxnSp>
          <p:nvCxnSpPr>
            <p:cNvPr id="26633" name="AutoShape 13"/>
            <p:cNvCxnSpPr>
              <a:cxnSpLocks noChangeShapeType="1"/>
              <a:stCxn id="26637" idx="0"/>
              <a:endCxn id="26635" idx="0"/>
            </p:cNvCxnSpPr>
            <p:nvPr/>
          </p:nvCxnSpPr>
          <p:spPr bwMode="auto">
            <a:xfrm rot="5400000" flipV="1">
              <a:off x="2519" y="625"/>
              <a:ext cx="1" cy="2400"/>
            </a:xfrm>
            <a:prstGeom prst="curved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6634" name="AutoShape 14"/>
            <p:cNvCxnSpPr>
              <a:cxnSpLocks noChangeShapeType="1"/>
              <a:stCxn id="26637" idx="4"/>
              <a:endCxn id="26635" idx="4"/>
            </p:cNvCxnSpPr>
            <p:nvPr/>
          </p:nvCxnSpPr>
          <p:spPr bwMode="auto">
            <a:xfrm rot="5400000" flipH="1" flipV="1">
              <a:off x="2496" y="1032"/>
              <a:ext cx="48" cy="2400"/>
            </a:xfrm>
            <a:prstGeom prst="curvedConnector3">
              <a:avLst>
                <a:gd name="adj1" fmla="val -3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26629" name="Text Box 16"/>
          <p:cNvSpPr txBox="1">
            <a:spLocks noChangeArrowheads="1"/>
          </p:cNvSpPr>
          <p:nvPr/>
        </p:nvSpPr>
        <p:spPr bwMode="auto">
          <a:xfrm>
            <a:off x="2133600" y="20716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C(x)=1</a:t>
            </a:r>
          </a:p>
        </p:txBody>
      </p:sp>
      <p:sp>
        <p:nvSpPr>
          <p:cNvPr id="26630" name="Text Box 17"/>
          <p:cNvSpPr txBox="1">
            <a:spLocks noChangeArrowheads="1"/>
          </p:cNvSpPr>
          <p:nvPr/>
        </p:nvSpPr>
        <p:spPr bwMode="auto">
          <a:xfrm>
            <a:off x="2286000" y="39766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C(x)=x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z="4000" smtClean="0">
                <a:solidFill>
                  <a:schemeClr val="tx1"/>
                </a:solidFill>
                <a:cs typeface="Arial" charset="0"/>
              </a:rPr>
              <a:t>Example 2 – cont.</a:t>
            </a:r>
            <a:endParaRPr lang="en-US" sz="4000" smtClean="0">
              <a:cs typeface="Arial" charset="0"/>
            </a:endParaRP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The target function is                    and it reaches minimum with value ¾, when x=1/2, giving a PoA of 4/3.</a:t>
            </a: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Combing the example with the tighter upper bound to be shown, it is a demonstration of a tight bound of 4/3 for linear latency functions.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638800" y="2209800"/>
          <a:ext cx="1689100" cy="333375"/>
        </p:xfrm>
        <a:graphic>
          <a:graphicData uri="http://schemas.openxmlformats.org/presentationml/2006/ole">
            <p:oleObj spid="_x0000_s3074" name="Equation" r:id="rId3" imgW="8888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Example 3:</a:t>
            </a:r>
            <a:br>
              <a:rPr lang="en-US" smtClean="0">
                <a:solidFill>
                  <a:schemeClr val="tx1"/>
                </a:solidFill>
                <a:cs typeface="Arial" charset="0"/>
              </a:rPr>
            </a:br>
            <a:r>
              <a:rPr lang="en-US" smtClean="0">
                <a:solidFill>
                  <a:schemeClr val="tx1"/>
                </a:solidFill>
                <a:cs typeface="Arial" charset="0"/>
              </a:rPr>
              <a:t>Pigou’s Non-Linear Network</a:t>
            </a:r>
            <a:endParaRPr lang="en-US" smtClean="0">
              <a:cs typeface="Arial" charset="0"/>
            </a:endParaRP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>
          <a:xfrm>
            <a:off x="5029200" y="2017713"/>
            <a:ext cx="3962400" cy="4114800"/>
          </a:xfrm>
        </p:spPr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The flow at Nash will continue to use only the lower path.</a:t>
            </a:r>
          </a:p>
        </p:txBody>
      </p:sp>
      <p:grpSp>
        <p:nvGrpSpPr>
          <p:cNvPr id="4101" name="Group 23"/>
          <p:cNvGrpSpPr>
            <a:grpSpLocks/>
          </p:cNvGrpSpPr>
          <p:nvPr/>
        </p:nvGrpSpPr>
        <p:grpSpPr bwMode="auto">
          <a:xfrm>
            <a:off x="381000" y="2133600"/>
            <a:ext cx="4495800" cy="2209800"/>
            <a:chOff x="1248" y="1344"/>
            <a:chExt cx="2832" cy="1392"/>
          </a:xfrm>
        </p:grpSpPr>
        <p:graphicFrame>
          <p:nvGraphicFramePr>
            <p:cNvPr id="4098" name="Object 2"/>
            <p:cNvGraphicFramePr>
              <a:graphicFrameLocks noChangeAspect="1"/>
            </p:cNvGraphicFramePr>
            <p:nvPr/>
          </p:nvGraphicFramePr>
          <p:xfrm>
            <a:off x="2304" y="2400"/>
            <a:ext cx="768" cy="336"/>
          </p:xfrm>
          <a:graphic>
            <a:graphicData uri="http://schemas.openxmlformats.org/presentationml/2006/ole">
              <p:oleObj spid="_x0000_s4098" name="משוואה" r:id="rId3" imgW="596880" imgH="228600" progId="Equation.3">
                <p:embed/>
              </p:oleObj>
            </a:graphicData>
          </a:graphic>
        </p:graphicFrame>
        <p:grpSp>
          <p:nvGrpSpPr>
            <p:cNvPr id="4102" name="Group 13"/>
            <p:cNvGrpSpPr>
              <a:grpSpLocks/>
            </p:cNvGrpSpPr>
            <p:nvPr/>
          </p:nvGrpSpPr>
          <p:grpSpPr bwMode="auto">
            <a:xfrm>
              <a:off x="1248" y="1776"/>
              <a:ext cx="2832" cy="432"/>
              <a:chOff x="1104" y="1824"/>
              <a:chExt cx="2832" cy="432"/>
            </a:xfrm>
          </p:grpSpPr>
          <p:grpSp>
            <p:nvGrpSpPr>
              <p:cNvPr id="4104" name="Group 14"/>
              <p:cNvGrpSpPr>
                <a:grpSpLocks/>
              </p:cNvGrpSpPr>
              <p:nvPr/>
            </p:nvGrpSpPr>
            <p:grpSpPr bwMode="auto">
              <a:xfrm>
                <a:off x="1104" y="1824"/>
                <a:ext cx="432" cy="432"/>
                <a:chOff x="1104" y="1824"/>
                <a:chExt cx="432" cy="432"/>
              </a:xfrm>
            </p:grpSpPr>
            <p:sp>
              <p:nvSpPr>
                <p:cNvPr id="4110" name="Oval 15"/>
                <p:cNvSpPr>
                  <a:spLocks noChangeArrowheads="1"/>
                </p:cNvSpPr>
                <p:nvPr/>
              </p:nvSpPr>
              <p:spPr bwMode="auto">
                <a:xfrm>
                  <a:off x="1104" y="1824"/>
                  <a:ext cx="432" cy="432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200" y="1920"/>
                  <a:ext cx="24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/>
                    <a:t>S</a:t>
                  </a:r>
                </a:p>
              </p:txBody>
            </p:sp>
          </p:grpSp>
          <p:grpSp>
            <p:nvGrpSpPr>
              <p:cNvPr id="4105" name="Group 17"/>
              <p:cNvGrpSpPr>
                <a:grpSpLocks/>
              </p:cNvGrpSpPr>
              <p:nvPr/>
            </p:nvGrpSpPr>
            <p:grpSpPr bwMode="auto">
              <a:xfrm>
                <a:off x="3504" y="1824"/>
                <a:ext cx="432" cy="384"/>
                <a:chOff x="3504" y="1824"/>
                <a:chExt cx="432" cy="384"/>
              </a:xfrm>
            </p:grpSpPr>
            <p:sp>
              <p:nvSpPr>
                <p:cNvPr id="4108" name="Oval 18"/>
                <p:cNvSpPr>
                  <a:spLocks noChangeArrowheads="1"/>
                </p:cNvSpPr>
                <p:nvPr/>
              </p:nvSpPr>
              <p:spPr bwMode="auto">
                <a:xfrm>
                  <a:off x="3504" y="1824"/>
                  <a:ext cx="432" cy="384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600" y="1872"/>
                  <a:ext cx="24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/>
                    <a:t>T</a:t>
                  </a:r>
                </a:p>
              </p:txBody>
            </p:sp>
          </p:grpSp>
          <p:cxnSp>
            <p:nvCxnSpPr>
              <p:cNvPr id="4106" name="AutoShape 20"/>
              <p:cNvCxnSpPr>
                <a:cxnSpLocks noChangeShapeType="1"/>
                <a:stCxn id="4110" idx="0"/>
                <a:endCxn id="4108" idx="0"/>
              </p:cNvCxnSpPr>
              <p:nvPr/>
            </p:nvCxnSpPr>
            <p:spPr bwMode="auto">
              <a:xfrm rot="5400000" flipV="1">
                <a:off x="2519" y="625"/>
                <a:ext cx="1" cy="2400"/>
              </a:xfrm>
              <a:prstGeom prst="curvedConnector3">
                <a:avLst>
                  <a:gd name="adj1" fmla="val -1440000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07" name="AutoShape 21"/>
              <p:cNvCxnSpPr>
                <a:cxnSpLocks noChangeShapeType="1"/>
                <a:stCxn id="4110" idx="4"/>
                <a:endCxn id="4108" idx="4"/>
              </p:cNvCxnSpPr>
              <p:nvPr/>
            </p:nvCxnSpPr>
            <p:spPr bwMode="auto">
              <a:xfrm rot="5400000" flipH="1" flipV="1">
                <a:off x="2496" y="1032"/>
                <a:ext cx="48" cy="2400"/>
              </a:xfrm>
              <a:prstGeom prst="curvedConnector3">
                <a:avLst>
                  <a:gd name="adj1" fmla="val -3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4103" name="Text Box 22"/>
            <p:cNvSpPr txBox="1">
              <a:spLocks noChangeArrowheads="1"/>
            </p:cNvSpPr>
            <p:nvPr/>
          </p:nvSpPr>
          <p:spPr bwMode="auto">
            <a:xfrm>
              <a:off x="2304" y="134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C(x)=1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Example 3 – cont.</a:t>
            </a:r>
            <a:endParaRPr lang="en-US" smtClean="0">
              <a:cs typeface="Arial" charset="0"/>
            </a:endParaRPr>
          </a:p>
        </p:txBody>
      </p:sp>
      <p:sp>
        <p:nvSpPr>
          <p:cNvPr id="51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Let (1-x) be the flow on the upper path in the optimum solution, and x - the flow on the lower path, respectively.  </a:t>
            </a: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The overall cost is                                   . </a:t>
            </a: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Proof that                : </a:t>
            </a:r>
          </a:p>
          <a:p>
            <a:pPr lvl="1" algn="l" rtl="0" eaLnBrk="1" hangingPunct="1"/>
            <a:r>
              <a:rPr lang="en-US" smtClean="0">
                <a:cs typeface="Times New Roman" pitchFamily="18" charset="0"/>
              </a:rPr>
              <a:t>if we choose                     :  </a:t>
            </a:r>
          </a:p>
          <a:p>
            <a:pPr lvl="1" algn="l" rtl="0" eaLnBrk="1" hangingPunct="1"/>
            <a:endParaRPr lang="en-US" smtClean="0">
              <a:cs typeface="Times New Roman" pitchFamily="18" charset="0"/>
            </a:endParaRPr>
          </a:p>
          <a:p>
            <a:pPr lvl="1" algn="l" rtl="0" eaLnBrk="1" hangingPunct="1"/>
            <a:endParaRPr lang="en-US" smtClean="0">
              <a:cs typeface="Times New Roman" pitchFamily="18" charset="0"/>
            </a:endParaRP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4953000" y="3733800"/>
          <a:ext cx="3328988" cy="374650"/>
        </p:xfrm>
        <a:graphic>
          <a:graphicData uri="http://schemas.openxmlformats.org/presentationml/2006/ole">
            <p:oleObj spid="_x0000_s5122" name="Equation" r:id="rId3" imgW="1752480" imgH="228600" progId="Equation.3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3484563" y="4332288"/>
          <a:ext cx="1544637" cy="479425"/>
        </p:xfrm>
        <a:graphic>
          <a:graphicData uri="http://schemas.openxmlformats.org/presentationml/2006/ole">
            <p:oleObj spid="_x0000_s5123" name="Equation" r:id="rId4" imgW="812520" imgH="291960" progId="Equation.3">
              <p:embed/>
            </p:oleObj>
          </a:graphicData>
        </a:graphic>
      </p:graphicFrame>
      <p:graphicFrame>
        <p:nvGraphicFramePr>
          <p:cNvPr id="5124" name="Object 6"/>
          <p:cNvGraphicFramePr>
            <a:graphicFrameLocks noChangeAspect="1"/>
          </p:cNvGraphicFramePr>
          <p:nvPr/>
        </p:nvGraphicFramePr>
        <p:xfrm>
          <a:off x="4000500" y="4724400"/>
          <a:ext cx="1714500" cy="688975"/>
        </p:xfrm>
        <a:graphic>
          <a:graphicData uri="http://schemas.openxmlformats.org/presentationml/2006/ole">
            <p:oleObj spid="_x0000_s5124" name="Equation" r:id="rId5" imgW="901440" imgH="419040" progId="Equation.3">
              <p:embed/>
            </p:oleObj>
          </a:graphicData>
        </a:graphic>
      </p:graphicFrame>
      <p:graphicFrame>
        <p:nvGraphicFramePr>
          <p:cNvPr id="5125" name="Object 7"/>
          <p:cNvGraphicFramePr>
            <a:graphicFrameLocks noChangeAspect="1"/>
          </p:cNvGraphicFramePr>
          <p:nvPr/>
        </p:nvGraphicFramePr>
        <p:xfrm>
          <a:off x="2362200" y="5486400"/>
          <a:ext cx="5573713" cy="688975"/>
        </p:xfrm>
        <a:graphic>
          <a:graphicData uri="http://schemas.openxmlformats.org/presentationml/2006/ole">
            <p:oleObj spid="_x0000_s5125" name="Equation" r:id="rId6" imgW="293364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Example 3 – summary</a:t>
            </a:r>
            <a:endParaRPr lang="en-US" smtClean="0">
              <a:cs typeface="Arial" charset="0"/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In this case</a:t>
            </a: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It means that the PoA cannot be bounded from above in some cases when nonlinear latency functions are allowed.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733800" y="2133600"/>
          <a:ext cx="1544638" cy="479425"/>
        </p:xfrm>
        <a:graphic>
          <a:graphicData uri="http://schemas.openxmlformats.org/presentationml/2006/ole">
            <p:oleObj spid="_x0000_s6146" name="Equation" r:id="rId3" imgW="81252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Example 4 – Braess</a:t>
            </a:r>
            <a:r>
              <a:rPr lang="en-US" smtClean="0">
                <a:solidFill>
                  <a:schemeClr val="tx1"/>
                </a:solidFill>
                <a:latin typeface="Arial" charset="0"/>
                <a:cs typeface="Arial" charset="0"/>
              </a:rPr>
              <a:t>’</a:t>
            </a:r>
            <a:r>
              <a:rPr lang="en-US" smtClean="0">
                <a:solidFill>
                  <a:schemeClr val="tx1"/>
                </a:solidFill>
                <a:cs typeface="Arial" charset="0"/>
              </a:rPr>
              <a:t>s paradox</a:t>
            </a:r>
            <a:endParaRPr lang="en-US" smtClean="0">
              <a:cs typeface="Arial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There are exactly two disjoint paths from s to t, each of them follows exactly two edges.</a:t>
            </a:r>
          </a:p>
          <a:p>
            <a:pPr algn="l" rtl="0" eaLnBrk="1" hangingPunct="1"/>
            <a:endParaRPr lang="en-US" smtClean="0">
              <a:cs typeface="Times New Roman" pitchFamily="18" charset="0"/>
            </a:endParaRPr>
          </a:p>
        </p:txBody>
      </p:sp>
      <p:pic>
        <p:nvPicPr>
          <p:cNvPr id="27652" name="Picture 6"/>
          <p:cNvPicPr>
            <a:picLocks noChangeAspect="1" noChangeArrowheads="1"/>
          </p:cNvPicPr>
          <p:nvPr/>
        </p:nvPicPr>
        <p:blipFill>
          <a:blip r:embed="rId2" cstate="print"/>
          <a:srcRect b="10071"/>
          <a:stretch>
            <a:fillRect/>
          </a:stretch>
        </p:blipFill>
        <p:spPr bwMode="auto">
          <a:xfrm>
            <a:off x="4953000" y="3276600"/>
            <a:ext cx="3581400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Example 4 – cont.</a:t>
            </a:r>
            <a:endParaRPr lang="en-US" smtClean="0">
              <a:cs typeface="Arial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The optimal flow coincides with the Nash equilibrium: </a:t>
            </a:r>
          </a:p>
          <a:p>
            <a:pPr marL="742950" lvl="2" indent="-342900" algn="l" rtl="0" eaLnBrk="1" hangingPunct="1">
              <a:buSzPct val="60000"/>
            </a:pPr>
            <a:r>
              <a:rPr lang="en-US" smtClean="0">
                <a:cs typeface="Times New Roman" pitchFamily="18" charset="0"/>
              </a:rPr>
              <a:t>half of the traffic takes the upper path, and the half the lower. </a:t>
            </a:r>
          </a:p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The latency perceived by each user is 3/2. </a:t>
            </a:r>
          </a:p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In any other non-equal distribution, there will be a difference in the total latency.</a:t>
            </a:r>
          </a:p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Users will be motivated to reroute to the less congested path.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Example 4 – cont.</a:t>
            </a:r>
            <a:endParaRPr lang="en-US" smtClean="0">
              <a:cs typeface="Arial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Consider adding a fifth edge with latency 0.</a:t>
            </a: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The optimal flow stays 3/2. </a:t>
            </a: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Nash will only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occur by routing the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entire traffic on the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single s</a:t>
            </a:r>
            <a:r>
              <a:rPr lang="en-US" smtClean="0">
                <a:cs typeface="Times New Roman" pitchFamily="18" charset="0"/>
                <a:sym typeface="Wingdings" pitchFamily="2" charset="2"/>
              </a:rPr>
              <a:t>vwt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  <a:sym typeface="Wingdings" pitchFamily="2" charset="2"/>
              </a:rPr>
              <a:t>	path.</a:t>
            </a:r>
            <a:endParaRPr lang="en-US" smtClean="0">
              <a:cs typeface="Times New Roman" pitchFamily="18" charset="0"/>
            </a:endParaRPr>
          </a:p>
          <a:p>
            <a:pPr algn="l" rtl="0" eaLnBrk="1" hangingPunct="1"/>
            <a:endParaRPr lang="en-US" smtClean="0">
              <a:cs typeface="Times New Roman" pitchFamily="18" charset="0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 b="10509"/>
          <a:stretch>
            <a:fillRect/>
          </a:stretch>
        </p:blipFill>
        <p:spPr bwMode="auto">
          <a:xfrm>
            <a:off x="5410200" y="4114800"/>
            <a:ext cx="3544888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cs typeface="Arial" charset="0"/>
              </a:rPr>
              <a:t>Example 4 – cont.</a:t>
            </a:r>
            <a:endParaRPr lang="en-US" smtClean="0">
              <a:cs typeface="Arial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mtClean="0">
                <a:cs typeface="Times New Roman" pitchFamily="18" charset="0"/>
              </a:rPr>
              <a:t>The latency each user experiences increases to 2.</a:t>
            </a:r>
          </a:p>
          <a:p>
            <a:pPr algn="l" rtl="0"/>
            <a:r>
              <a:rPr lang="en-US" smtClean="0">
                <a:cs typeface="Times New Roman" pitchFamily="18" charset="0"/>
              </a:rPr>
              <a:t>Amazingly, adding a new zero latency link had a negative effect for all agents.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chemeClr val="tx1"/>
                </a:solidFill>
                <a:cs typeface="Arial" charset="0"/>
              </a:rPr>
              <a:t>Formal Definition of the Problem</a:t>
            </a:r>
            <a:endParaRPr lang="en-US" sz="4000" smtClean="0">
              <a:cs typeface="Arial" charset="0"/>
            </a:endParaRPr>
          </a:p>
        </p:txBody>
      </p:sp>
      <p:sp>
        <p:nvSpPr>
          <p:cNvPr id="7185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772400" cy="4114800"/>
          </a:xfrm>
        </p:spPr>
        <p:txBody>
          <a:bodyPr/>
          <a:lstStyle/>
          <a:p>
            <a:pPr algn="l" rtl="0"/>
            <a:r>
              <a:rPr lang="en-US" sz="2800" smtClean="0">
                <a:cs typeface="Times New Roman" pitchFamily="18" charset="0"/>
              </a:rPr>
              <a:t>Consider a directed graph</a:t>
            </a:r>
          </a:p>
          <a:p>
            <a:pPr algn="l" rtl="0"/>
            <a:r>
              <a:rPr lang="en-US" sz="2800" smtClean="0">
                <a:cs typeface="Times New Roman" pitchFamily="18" charset="0"/>
              </a:rPr>
              <a:t>Input:</a:t>
            </a:r>
          </a:p>
          <a:p>
            <a:pPr lvl="1" algn="l" rtl="0"/>
            <a:r>
              <a:rPr lang="en-US" sz="2400" smtClean="0">
                <a:cs typeface="Times New Roman" pitchFamily="18" charset="0"/>
              </a:rPr>
              <a:t>k pairs of source and destination vertices</a:t>
            </a:r>
          </a:p>
          <a:p>
            <a:pPr lvl="1" algn="l" rtl="0"/>
            <a:r>
              <a:rPr lang="en-US" sz="2400" smtClean="0">
                <a:cs typeface="Times New Roman" pitchFamily="18" charset="0"/>
              </a:rPr>
              <a:t>Demand    ( the amount of required flow between   and    ). Assume:       .</a:t>
            </a:r>
          </a:p>
          <a:p>
            <a:pPr lvl="1" algn="l" rtl="0"/>
            <a:r>
              <a:rPr lang="en-US" sz="2400" smtClean="0">
                <a:cs typeface="Times New Roman" pitchFamily="18" charset="0"/>
              </a:rPr>
              <a:t>Each edge          is given a load dependant non decreasing and differentiable latency function              </a:t>
            </a:r>
          </a:p>
          <a:p>
            <a:pPr algn="l" rtl="0"/>
            <a:r>
              <a:rPr lang="en-US" sz="2800" smtClean="0">
                <a:cs typeface="Times New Roman" pitchFamily="18" charset="0"/>
              </a:rPr>
              <a:t>Output: </a:t>
            </a:r>
          </a:p>
          <a:p>
            <a:pPr lvl="1" algn="l" rtl="0"/>
            <a:r>
              <a:rPr lang="en-US" sz="2400" smtClean="0">
                <a:cs typeface="Times New Roman" pitchFamily="18" charset="0"/>
              </a:rPr>
              <a:t>Flow     -  a function that defines for each path     a flow    .    induces flow on edge    : 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181600" y="2133600"/>
          <a:ext cx="1303338" cy="333375"/>
        </p:xfrm>
        <a:graphic>
          <a:graphicData uri="http://schemas.openxmlformats.org/presentationml/2006/ole">
            <p:oleObj spid="_x0000_s7170" name="Equation" r:id="rId3" imgW="685800" imgH="203040" progId="Equation.3">
              <p:embed/>
            </p:oleObj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6948488" y="3130550"/>
          <a:ext cx="747712" cy="374650"/>
        </p:xfrm>
        <a:graphic>
          <a:graphicData uri="http://schemas.openxmlformats.org/presentationml/2006/ole">
            <p:oleObj spid="_x0000_s7171" name="Equation" r:id="rId4" imgW="393480" imgH="228600" progId="Equation.3">
              <p:embed/>
            </p:oleObj>
          </a:graphicData>
        </a:graphic>
      </p:graphicFrame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2667000" y="3505200"/>
          <a:ext cx="169863" cy="304800"/>
        </p:xfrm>
        <a:graphic>
          <a:graphicData uri="http://schemas.openxmlformats.org/presentationml/2006/ole">
            <p:oleObj spid="_x0000_s7172" name="Equation" r:id="rId5" imgW="126720" imgH="228600" progId="Equation.3">
              <p:embed/>
            </p:oleObj>
          </a:graphicData>
        </a:graphic>
      </p:graphicFrame>
      <p:graphicFrame>
        <p:nvGraphicFramePr>
          <p:cNvPr id="7173" name="Object 6"/>
          <p:cNvGraphicFramePr>
            <a:graphicFrameLocks noChangeAspect="1"/>
          </p:cNvGraphicFramePr>
          <p:nvPr/>
        </p:nvGraphicFramePr>
        <p:xfrm>
          <a:off x="8077200" y="3505200"/>
          <a:ext cx="228600" cy="374650"/>
        </p:xfrm>
        <a:graphic>
          <a:graphicData uri="http://schemas.openxmlformats.org/presentationml/2006/ole">
            <p:oleObj spid="_x0000_s7173" name="Equation" r:id="rId6" imgW="139680" imgH="228600" progId="Equation.3">
              <p:embed/>
            </p:oleObj>
          </a:graphicData>
        </a:graphic>
      </p:graphicFrame>
      <p:graphicFrame>
        <p:nvGraphicFramePr>
          <p:cNvPr id="7174" name="Object 9"/>
          <p:cNvGraphicFramePr>
            <a:graphicFrameLocks noChangeAspect="1"/>
          </p:cNvGraphicFramePr>
          <p:nvPr/>
        </p:nvGraphicFramePr>
        <p:xfrm>
          <a:off x="2057400" y="3886200"/>
          <a:ext cx="187325" cy="374650"/>
        </p:xfrm>
        <a:graphic>
          <a:graphicData uri="http://schemas.openxmlformats.org/presentationml/2006/ole">
            <p:oleObj spid="_x0000_s7174" name="Equation" r:id="rId7" imgW="114120" imgH="228600" progId="Equation.3">
              <p:embed/>
            </p:oleObj>
          </a:graphicData>
        </a:graphic>
      </p:graphicFrame>
      <p:graphicFrame>
        <p:nvGraphicFramePr>
          <p:cNvPr id="7175" name="Object 10"/>
          <p:cNvGraphicFramePr>
            <a:graphicFrameLocks noChangeAspect="1"/>
          </p:cNvGraphicFramePr>
          <p:nvPr/>
        </p:nvGraphicFramePr>
        <p:xfrm>
          <a:off x="3698875" y="3962400"/>
          <a:ext cx="492125" cy="304800"/>
        </p:xfrm>
        <a:graphic>
          <a:graphicData uri="http://schemas.openxmlformats.org/presentationml/2006/ole">
            <p:oleObj spid="_x0000_s7175" name="Equation" r:id="rId8" imgW="368280" imgH="228600" progId="Equation.3">
              <p:embed/>
            </p:oleObj>
          </a:graphicData>
        </a:graphic>
      </p:graphicFrame>
      <p:graphicFrame>
        <p:nvGraphicFramePr>
          <p:cNvPr id="7176" name="Object 13"/>
          <p:cNvGraphicFramePr>
            <a:graphicFrameLocks noChangeAspect="1"/>
          </p:cNvGraphicFramePr>
          <p:nvPr/>
        </p:nvGraphicFramePr>
        <p:xfrm>
          <a:off x="7696200" y="4706938"/>
          <a:ext cx="1052513" cy="322262"/>
        </p:xfrm>
        <a:graphic>
          <a:graphicData uri="http://schemas.openxmlformats.org/presentationml/2006/ole">
            <p:oleObj spid="_x0000_s7176" name="Equation" r:id="rId9" imgW="787320" imgH="241200" progId="Equation.3">
              <p:embed/>
            </p:oleObj>
          </a:graphicData>
        </a:graphic>
      </p:graphicFrame>
      <p:graphicFrame>
        <p:nvGraphicFramePr>
          <p:cNvPr id="7177" name="Object 14"/>
          <p:cNvGraphicFramePr>
            <a:graphicFrameLocks noChangeAspect="1"/>
          </p:cNvGraphicFramePr>
          <p:nvPr/>
        </p:nvGraphicFramePr>
        <p:xfrm>
          <a:off x="2819400" y="4356100"/>
          <a:ext cx="700088" cy="292100"/>
        </p:xfrm>
        <a:graphic>
          <a:graphicData uri="http://schemas.openxmlformats.org/presentationml/2006/ole">
            <p:oleObj spid="_x0000_s7177" name="Equation" r:id="rId10" imgW="368280" imgH="177480" progId="Equation.3">
              <p:embed/>
            </p:oleObj>
          </a:graphicData>
        </a:graphic>
      </p:graphicFrame>
      <p:graphicFrame>
        <p:nvGraphicFramePr>
          <p:cNvPr id="7178" name="Object 15"/>
          <p:cNvGraphicFramePr>
            <a:graphicFrameLocks noChangeAspect="1"/>
          </p:cNvGraphicFramePr>
          <p:nvPr/>
        </p:nvGraphicFramePr>
        <p:xfrm>
          <a:off x="2192338" y="5654675"/>
          <a:ext cx="204787" cy="271463"/>
        </p:xfrm>
        <a:graphic>
          <a:graphicData uri="http://schemas.openxmlformats.org/presentationml/2006/ole">
            <p:oleObj spid="_x0000_s7178" name="Equation" r:id="rId11" imgW="152280" imgH="203040" progId="Equation.3">
              <p:embed/>
            </p:oleObj>
          </a:graphicData>
        </a:graphic>
      </p:graphicFrame>
      <p:graphicFrame>
        <p:nvGraphicFramePr>
          <p:cNvPr id="7179" name="Object 16"/>
          <p:cNvGraphicFramePr>
            <a:graphicFrameLocks noChangeAspect="1"/>
          </p:cNvGraphicFramePr>
          <p:nvPr/>
        </p:nvGraphicFramePr>
        <p:xfrm>
          <a:off x="2030413" y="6019800"/>
          <a:ext cx="255587" cy="322263"/>
        </p:xfrm>
        <a:graphic>
          <a:graphicData uri="http://schemas.openxmlformats.org/presentationml/2006/ole">
            <p:oleObj spid="_x0000_s7179" name="Equation" r:id="rId12" imgW="190440" imgH="241200" progId="Equation.3">
              <p:embed/>
            </p:oleObj>
          </a:graphicData>
        </a:graphic>
      </p:graphicFrame>
      <p:graphicFrame>
        <p:nvGraphicFramePr>
          <p:cNvPr id="7180" name="Object 18"/>
          <p:cNvGraphicFramePr>
            <a:graphicFrameLocks noChangeAspect="1"/>
          </p:cNvGraphicFramePr>
          <p:nvPr/>
        </p:nvGraphicFramePr>
        <p:xfrm>
          <a:off x="7643813" y="5740400"/>
          <a:ext cx="204787" cy="220663"/>
        </p:xfrm>
        <a:graphic>
          <a:graphicData uri="http://schemas.openxmlformats.org/presentationml/2006/ole">
            <p:oleObj spid="_x0000_s7180" name="Equation" r:id="rId13" imgW="152280" imgH="164880" progId="Equation.3">
              <p:embed/>
            </p:oleObj>
          </a:graphicData>
        </a:graphic>
      </p:graphicFrame>
      <p:graphicFrame>
        <p:nvGraphicFramePr>
          <p:cNvPr id="7181" name="Object 19"/>
          <p:cNvGraphicFramePr>
            <a:graphicFrameLocks noChangeAspect="1"/>
          </p:cNvGraphicFramePr>
          <p:nvPr/>
        </p:nvGraphicFramePr>
        <p:xfrm>
          <a:off x="2438400" y="6053138"/>
          <a:ext cx="204788" cy="271462"/>
        </p:xfrm>
        <a:graphic>
          <a:graphicData uri="http://schemas.openxmlformats.org/presentationml/2006/ole">
            <p:oleObj spid="_x0000_s7181" name="Equation" r:id="rId14" imgW="152280" imgH="203040" progId="Equation.3">
              <p:embed/>
            </p:oleObj>
          </a:graphicData>
        </a:graphic>
      </p:graphicFrame>
      <p:graphicFrame>
        <p:nvGraphicFramePr>
          <p:cNvPr id="7182" name="Object 21"/>
          <p:cNvGraphicFramePr>
            <a:graphicFrameLocks noChangeAspect="1"/>
          </p:cNvGraphicFramePr>
          <p:nvPr/>
        </p:nvGraphicFramePr>
        <p:xfrm>
          <a:off x="5588000" y="6094413"/>
          <a:ext cx="153988" cy="187325"/>
        </p:xfrm>
        <a:graphic>
          <a:graphicData uri="http://schemas.openxmlformats.org/presentationml/2006/ole">
            <p:oleObj spid="_x0000_s7182" name="Equation" r:id="rId15" imgW="114120" imgH="139680" progId="Equation.3">
              <p:embed/>
            </p:oleObj>
          </a:graphicData>
        </a:graphic>
      </p:graphicFrame>
      <p:graphicFrame>
        <p:nvGraphicFramePr>
          <p:cNvPr id="7183" name="Object 23"/>
          <p:cNvGraphicFramePr>
            <a:graphicFrameLocks noChangeAspect="1"/>
          </p:cNvGraphicFramePr>
          <p:nvPr/>
        </p:nvGraphicFramePr>
        <p:xfrm>
          <a:off x="5875338" y="6026150"/>
          <a:ext cx="1211262" cy="374650"/>
        </p:xfrm>
        <a:graphic>
          <a:graphicData uri="http://schemas.openxmlformats.org/presentationml/2006/ole">
            <p:oleObj spid="_x0000_s7183" name="Equation" r:id="rId16" imgW="901440" imgH="27936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Routing – Lecture Overview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81200"/>
            <a:ext cx="8001000" cy="4648200"/>
          </a:xfrm>
        </p:spPr>
        <p:txBody>
          <a:bodyPr/>
          <a:lstStyle/>
          <a:p>
            <a:pPr algn="l" rtl="0" eaLnBrk="1" hangingPunct="1"/>
            <a:r>
              <a:rPr lang="en-US" sz="2800" smtClean="0">
                <a:latin typeface="Arial" charset="0"/>
                <a:cs typeface="Times New Roman" pitchFamily="18" charset="0"/>
              </a:rPr>
              <a:t>Optimize the performance of a congested and unregulated network: </a:t>
            </a:r>
          </a:p>
          <a:p>
            <a:pPr lvl="1" algn="l" rtl="0" eaLnBrk="1" hangingPunct="1"/>
            <a:r>
              <a:rPr lang="en-US" sz="2400" smtClean="0">
                <a:latin typeface="Arial" charset="0"/>
                <a:cs typeface="Times New Roman" pitchFamily="18" charset="0"/>
              </a:rPr>
              <a:t>Network.  </a:t>
            </a:r>
          </a:p>
          <a:p>
            <a:pPr lvl="1" algn="l" rtl="0" eaLnBrk="1" hangingPunct="1"/>
            <a:r>
              <a:rPr lang="en-US" sz="2400" smtClean="0">
                <a:latin typeface="Arial" charset="0"/>
                <a:cs typeface="Times New Roman" pitchFamily="18" charset="0"/>
              </a:rPr>
              <a:t>Rate of traffic between each pair of nodes.</a:t>
            </a:r>
          </a:p>
          <a:p>
            <a:pPr lvl="1" algn="l" rtl="0" eaLnBrk="1" hangingPunct="1"/>
            <a:r>
              <a:rPr lang="en-US" sz="2400" smtClean="0">
                <a:latin typeface="Arial" charset="0"/>
                <a:cs typeface="Times New Roman" pitchFamily="18" charset="0"/>
              </a:rPr>
              <a:t>Latency function. </a:t>
            </a:r>
          </a:p>
          <a:p>
            <a:pPr algn="l" rtl="0" eaLnBrk="1" hangingPunct="1"/>
            <a:r>
              <a:rPr lang="en-US" sz="2800" smtClean="0">
                <a:latin typeface="Arial" charset="0"/>
                <a:cs typeface="Times New Roman" pitchFamily="18" charset="0"/>
              </a:rPr>
              <a:t>Selfish behavior does not perform as well as an optimized regulated network. </a:t>
            </a:r>
          </a:p>
          <a:p>
            <a:pPr algn="l" rtl="0" eaLnBrk="1" hangingPunct="1"/>
            <a:r>
              <a:rPr lang="en-US" sz="2800" smtClean="0">
                <a:latin typeface="Arial" charset="0"/>
                <a:cs typeface="Times New Roman" pitchFamily="18" charset="0"/>
              </a:rPr>
              <a:t>Investigating the </a:t>
            </a:r>
            <a:r>
              <a:rPr lang="en-US" sz="2800" i="1" smtClean="0">
                <a:latin typeface="Arial" charset="0"/>
                <a:cs typeface="Times New Roman" pitchFamily="18" charset="0"/>
              </a:rPr>
              <a:t>price of anarchy (PoA) </a:t>
            </a:r>
            <a:r>
              <a:rPr lang="en-US" sz="2800" smtClean="0">
                <a:latin typeface="Arial" charset="0"/>
                <a:cs typeface="Times New Roman" pitchFamily="18" charset="0"/>
              </a:rPr>
              <a:t>by exploring the characteristics of </a:t>
            </a:r>
            <a:r>
              <a:rPr lang="en-US" sz="2800" i="1" smtClean="0">
                <a:latin typeface="Arial" charset="0"/>
                <a:cs typeface="Times New Roman" pitchFamily="18" charset="0"/>
              </a:rPr>
              <a:t>Nash Equilibrium </a:t>
            </a:r>
            <a:r>
              <a:rPr lang="en-US" sz="2800" smtClean="0">
                <a:latin typeface="Arial" charset="0"/>
                <a:cs typeface="Times New Roman" pitchFamily="18" charset="0"/>
              </a:rPr>
              <a:t>and </a:t>
            </a:r>
            <a:r>
              <a:rPr lang="en-US" sz="2800" i="1" smtClean="0">
                <a:latin typeface="Arial" charset="0"/>
                <a:cs typeface="Times New Roman" pitchFamily="18" charset="0"/>
              </a:rPr>
              <a:t>mininal latency optimal flow.</a:t>
            </a:r>
          </a:p>
          <a:p>
            <a:pPr algn="l" rtl="0" eaLnBrk="1" hangingPunct="1"/>
            <a:endParaRPr lang="en-US" sz="2600" smtClean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Formal Definition – cont.</a:t>
            </a:r>
            <a:endParaRPr lang="en-US" smtClean="0">
              <a:cs typeface="Arial" charset="0"/>
            </a:endParaRPr>
          </a:p>
        </p:txBody>
      </p:sp>
      <p:sp>
        <p:nvSpPr>
          <p:cNvPr id="8203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611687"/>
          </a:xfrm>
        </p:spPr>
        <p:txBody>
          <a:bodyPr/>
          <a:lstStyle/>
          <a:p>
            <a:pPr algn="l" rtl="0"/>
            <a:r>
              <a:rPr lang="en-US" sz="2800" smtClean="0">
                <a:cs typeface="Times New Roman" pitchFamily="18" charset="0"/>
              </a:rPr>
              <a:t>We denote the set of simple paths connecting the pair          by    and let           . </a:t>
            </a:r>
          </a:p>
          <a:p>
            <a:pPr algn="l" rtl="0"/>
            <a:r>
              <a:rPr lang="en-US" sz="2800" smtClean="0">
                <a:cs typeface="Times New Roman" pitchFamily="18" charset="0"/>
              </a:rPr>
              <a:t>Solution is </a:t>
            </a:r>
            <a:r>
              <a:rPr lang="en-US" sz="2800" i="1" smtClean="0">
                <a:cs typeface="Times New Roman" pitchFamily="18" charset="0"/>
              </a:rPr>
              <a:t>feasible </a:t>
            </a:r>
            <a:r>
              <a:rPr lang="en-US" sz="2800" smtClean="0">
                <a:cs typeface="Times New Roman" pitchFamily="18" charset="0"/>
              </a:rPr>
              <a:t>if                     . </a:t>
            </a:r>
          </a:p>
          <a:p>
            <a:pPr algn="l" rtl="0"/>
            <a:r>
              <a:rPr lang="en-US" sz="2800" smtClean="0">
                <a:cs typeface="Times New Roman" pitchFamily="18" charset="0"/>
              </a:rPr>
              <a:t>The latency of the a path is defines as:  </a:t>
            </a:r>
          </a:p>
          <a:p>
            <a:pPr algn="l" rtl="0"/>
            <a:endParaRPr lang="en-US" sz="2800" smtClean="0">
              <a:cs typeface="Times New Roman" pitchFamily="18" charset="0"/>
            </a:endParaRPr>
          </a:p>
          <a:p>
            <a:pPr algn="l" rtl="0"/>
            <a:r>
              <a:rPr lang="en-US" sz="2800" smtClean="0">
                <a:cs typeface="Times New Roman" pitchFamily="18" charset="0"/>
              </a:rPr>
              <a:t>Our goal is to find a flow that will minimize  the total social cost of a flow is defined as:</a:t>
            </a:r>
          </a:p>
          <a:p>
            <a:pPr algn="l" rtl="0"/>
            <a:endParaRPr lang="en-US" sz="2800" smtClean="0">
              <a:cs typeface="Times New Roman" pitchFamily="18" charset="0"/>
            </a:endParaRPr>
          </a:p>
          <a:p>
            <a:pPr algn="l" rtl="0"/>
            <a:r>
              <a:rPr lang="en-US" sz="2800" smtClean="0">
                <a:cs typeface="Times New Roman" pitchFamily="18" charset="0"/>
              </a:rPr>
              <a:t>The cost of player   :</a:t>
            </a:r>
          </a:p>
          <a:p>
            <a:pPr algn="l" rtl="0"/>
            <a:endParaRPr lang="en-US" sz="2800" smtClean="0">
              <a:cs typeface="Times New Roman" pitchFamily="18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895600" y="2590800"/>
          <a:ext cx="747713" cy="374650"/>
        </p:xfrm>
        <a:graphic>
          <a:graphicData uri="http://schemas.openxmlformats.org/presentationml/2006/ole">
            <p:oleObj spid="_x0000_s8194" name="Equation" r:id="rId3" imgW="393480" imgH="22860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4114800" y="2590800"/>
          <a:ext cx="234950" cy="352425"/>
        </p:xfrm>
        <a:graphic>
          <a:graphicData uri="http://schemas.openxmlformats.org/presentationml/2006/ole">
            <p:oleObj spid="_x0000_s8195" name="Equation" r:id="rId4" imgW="152280" imgH="228600" progId="Equation.3">
              <p:embed/>
            </p:oleObj>
          </a:graphicData>
        </a:graphic>
      </p:graphicFrame>
      <p:graphicFrame>
        <p:nvGraphicFramePr>
          <p:cNvPr id="8196" name="Object 5"/>
          <p:cNvGraphicFramePr>
            <a:graphicFrameLocks noChangeAspect="1"/>
          </p:cNvGraphicFramePr>
          <p:nvPr/>
        </p:nvGraphicFramePr>
        <p:xfrm>
          <a:off x="5562600" y="2590800"/>
          <a:ext cx="862013" cy="528638"/>
        </p:xfrm>
        <a:graphic>
          <a:graphicData uri="http://schemas.openxmlformats.org/presentationml/2006/ole">
            <p:oleObj spid="_x0000_s8196" name="Equation" r:id="rId5" imgW="558720" imgH="342720" progId="Equation.3">
              <p:embed/>
            </p:oleObj>
          </a:graphicData>
        </a:graphic>
      </p:graphicFrame>
      <p:graphicFrame>
        <p:nvGraphicFramePr>
          <p:cNvPr id="8197" name="Object 6"/>
          <p:cNvGraphicFramePr>
            <a:graphicFrameLocks noChangeAspect="1"/>
          </p:cNvGraphicFramePr>
          <p:nvPr/>
        </p:nvGraphicFramePr>
        <p:xfrm>
          <a:off x="5003800" y="3073400"/>
          <a:ext cx="1625600" cy="431800"/>
        </p:xfrm>
        <a:graphic>
          <a:graphicData uri="http://schemas.openxmlformats.org/presentationml/2006/ole">
            <p:oleObj spid="_x0000_s8197" name="Equation" r:id="rId6" imgW="1054080" imgH="279360" progId="Equation.3">
              <p:embed/>
            </p:oleObj>
          </a:graphicData>
        </a:graphic>
      </p:graphicFrame>
      <p:graphicFrame>
        <p:nvGraphicFramePr>
          <p:cNvPr id="8198" name="Object 8"/>
          <p:cNvGraphicFramePr>
            <a:graphicFrameLocks noChangeAspect="1"/>
          </p:cNvGraphicFramePr>
          <p:nvPr/>
        </p:nvGraphicFramePr>
        <p:xfrm>
          <a:off x="3886200" y="4038600"/>
          <a:ext cx="1860550" cy="431800"/>
        </p:xfrm>
        <a:graphic>
          <a:graphicData uri="http://schemas.openxmlformats.org/presentationml/2006/ole">
            <p:oleObj spid="_x0000_s8198" name="Equation" r:id="rId7" imgW="1206360" imgH="279360" progId="Equation.3">
              <p:embed/>
            </p:oleObj>
          </a:graphicData>
        </a:graphic>
      </p:graphicFrame>
      <p:graphicFrame>
        <p:nvGraphicFramePr>
          <p:cNvPr id="8199" name="Object 9"/>
          <p:cNvGraphicFramePr>
            <a:graphicFrameLocks noChangeAspect="1"/>
          </p:cNvGraphicFramePr>
          <p:nvPr/>
        </p:nvGraphicFramePr>
        <p:xfrm>
          <a:off x="2819400" y="5486400"/>
          <a:ext cx="3798888" cy="431800"/>
        </p:xfrm>
        <a:graphic>
          <a:graphicData uri="http://schemas.openxmlformats.org/presentationml/2006/ole">
            <p:oleObj spid="_x0000_s8199" name="Equation" r:id="rId8" imgW="2463480" imgH="279360" progId="Equation.3">
              <p:embed/>
            </p:oleObj>
          </a:graphicData>
        </a:graphic>
      </p:graphicFrame>
      <p:graphicFrame>
        <p:nvGraphicFramePr>
          <p:cNvPr id="8200" name="Object 11"/>
          <p:cNvGraphicFramePr>
            <a:graphicFrameLocks noChangeAspect="1"/>
          </p:cNvGraphicFramePr>
          <p:nvPr/>
        </p:nvGraphicFramePr>
        <p:xfrm>
          <a:off x="4479925" y="6096000"/>
          <a:ext cx="168275" cy="271463"/>
        </p:xfrm>
        <a:graphic>
          <a:graphicData uri="http://schemas.openxmlformats.org/presentationml/2006/ole">
            <p:oleObj spid="_x0000_s8200" name="Equation" r:id="rId9" imgW="88560" imgH="164880" progId="Equation.3">
              <p:embed/>
            </p:oleObj>
          </a:graphicData>
        </a:graphic>
      </p:graphicFrame>
      <p:graphicFrame>
        <p:nvGraphicFramePr>
          <p:cNvPr id="8201" name="Object 12"/>
          <p:cNvGraphicFramePr>
            <a:graphicFrameLocks noChangeAspect="1"/>
          </p:cNvGraphicFramePr>
          <p:nvPr/>
        </p:nvGraphicFramePr>
        <p:xfrm>
          <a:off x="4800600" y="6018213"/>
          <a:ext cx="2667000" cy="458787"/>
        </p:xfrm>
        <a:graphic>
          <a:graphicData uri="http://schemas.openxmlformats.org/presentationml/2006/ole">
            <p:oleObj spid="_x0000_s8201" name="Equation" r:id="rId10" imgW="140940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Flows at Nash equilibrium</a:t>
            </a:r>
            <a:endParaRPr lang="en-US" smtClean="0">
              <a:cs typeface="Arial" charset="0"/>
            </a:endParaRPr>
          </a:p>
        </p:txBody>
      </p:sp>
      <p:sp>
        <p:nvSpPr>
          <p:cNvPr id="92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Lemma:</a:t>
            </a:r>
          </a:p>
          <a:p>
            <a:pPr lvl="1" algn="l" rtl="0" eaLnBrk="1" hangingPunct="1"/>
            <a:r>
              <a:rPr lang="en-US" smtClean="0">
                <a:cs typeface="Times New Roman" pitchFamily="18" charset="0"/>
              </a:rPr>
              <a:t>A feasible flow    for instance            is Nash Equilibrium if for every                and  </a:t>
            </a:r>
          </a:p>
          <a:p>
            <a:pPr algn="l" rtl="0" eaLnBrk="1" hangingPunct="1"/>
            <a:endParaRPr lang="en-US" smtClean="0">
              <a:cs typeface="Times New Roman" pitchFamily="18" charset="0"/>
            </a:endParaRP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Corollary:  </a:t>
            </a:r>
          </a:p>
          <a:p>
            <a:pPr lvl="1" algn="l" rtl="0" eaLnBrk="1" hangingPunct="1"/>
            <a:r>
              <a:rPr lang="en-US" smtClean="0">
                <a:cs typeface="Times New Roman" pitchFamily="18" charset="0"/>
              </a:rPr>
              <a:t>   is a flow at Nash Equilibrium for instance  </a:t>
            </a: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	         if and only if                             , where </a:t>
            </a:r>
          </a:p>
          <a:p>
            <a:pPr algn="l" rtl="0" eaLnBrk="1" hangingPunct="1"/>
            <a:endParaRPr lang="en-US" smtClean="0">
              <a:cs typeface="Times New Roman" pitchFamily="18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5783263" y="3171825"/>
          <a:ext cx="1303337" cy="333375"/>
        </p:xfrm>
        <a:graphic>
          <a:graphicData uri="http://schemas.openxmlformats.org/presentationml/2006/ole">
            <p:oleObj spid="_x0000_s9218" name="Equation" r:id="rId3" imgW="685800" imgH="20304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6526213" y="2714625"/>
          <a:ext cx="941387" cy="333375"/>
        </p:xfrm>
        <a:graphic>
          <a:graphicData uri="http://schemas.openxmlformats.org/presentationml/2006/ole">
            <p:oleObj spid="_x0000_s9219" name="Equation" r:id="rId4" imgW="495000" imgH="203040" progId="Equation.3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4343400" y="2714625"/>
          <a:ext cx="288925" cy="333375"/>
        </p:xfrm>
        <a:graphic>
          <a:graphicData uri="http://schemas.openxmlformats.org/presentationml/2006/ole">
            <p:oleObj spid="_x0000_s9220" name="Equation" r:id="rId5" imgW="152280" imgH="203040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7696200" y="3124200"/>
          <a:ext cx="1182688" cy="376238"/>
        </p:xfrm>
        <a:graphic>
          <a:graphicData uri="http://schemas.openxmlformats.org/presentationml/2006/ole">
            <p:oleObj spid="_x0000_s9221" name="Equation" r:id="rId6" imgW="622080" imgH="22860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3429000" y="3641725"/>
          <a:ext cx="3279775" cy="396875"/>
        </p:xfrm>
        <a:graphic>
          <a:graphicData uri="http://schemas.openxmlformats.org/presentationml/2006/ole">
            <p:oleObj spid="_x0000_s9222" name="Equation" r:id="rId7" imgW="1726920" imgH="241200" progId="Equation.3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1981200" y="4848225"/>
          <a:ext cx="288925" cy="333375"/>
        </p:xfrm>
        <a:graphic>
          <a:graphicData uri="http://schemas.openxmlformats.org/presentationml/2006/ole">
            <p:oleObj spid="_x0000_s9223" name="Equation" r:id="rId8" imgW="152280" imgH="203040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1981200" y="5334000"/>
          <a:ext cx="941388" cy="333375"/>
        </p:xfrm>
        <a:graphic>
          <a:graphicData uri="http://schemas.openxmlformats.org/presentationml/2006/ole">
            <p:oleObj spid="_x0000_s9224" name="Equation" r:id="rId9" imgW="495000" imgH="203040" progId="Equation.3">
              <p:embed/>
            </p:oleObj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5029200" y="5334000"/>
          <a:ext cx="2317750" cy="438150"/>
        </p:xfrm>
        <a:graphic>
          <a:graphicData uri="http://schemas.openxmlformats.org/presentationml/2006/ole">
            <p:oleObj spid="_x0000_s9225" name="Equation" r:id="rId10" imgW="1218960" imgH="266400" progId="Equation.3">
              <p:embed/>
            </p:oleObj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1981200" y="5754688"/>
          <a:ext cx="2535238" cy="396875"/>
        </p:xfrm>
        <a:graphic>
          <a:graphicData uri="http://schemas.openxmlformats.org/presentationml/2006/ole">
            <p:oleObj spid="_x0000_s9226" name="Equation" r:id="rId11" imgW="13334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Optimal Solution – flow</a:t>
            </a:r>
            <a:endParaRPr lang="en-US" smtClean="0">
              <a:cs typeface="Arial" charset="0"/>
            </a:endParaRPr>
          </a:p>
        </p:txBody>
      </p:sp>
      <p:sp>
        <p:nvSpPr>
          <p:cNvPr id="1025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Our goal is find a feasible flow   that will minimize the total cost.</a:t>
            </a:r>
          </a:p>
          <a:p>
            <a:pPr lvl="1" algn="l" rtl="0" eaLnBrk="1" hangingPunct="1"/>
            <a:r>
              <a:rPr lang="en-US" smtClean="0">
                <a:cs typeface="Times New Roman" pitchFamily="18" charset="0"/>
              </a:rPr>
              <a:t>Let                      . </a:t>
            </a:r>
          </a:p>
          <a:p>
            <a:pPr lvl="1" algn="l" rtl="0" eaLnBrk="1" hangingPunct="1"/>
            <a:r>
              <a:rPr lang="en-US" smtClean="0">
                <a:cs typeface="Times New Roman" pitchFamily="18" charset="0"/>
              </a:rPr>
              <a:t>Clearly, it follows that </a:t>
            </a:r>
          </a:p>
          <a:p>
            <a:pPr lvl="1" algn="l" rtl="0" eaLnBrk="1" hangingPunct="1"/>
            <a:r>
              <a:rPr lang="en-US" smtClean="0">
                <a:cs typeface="Times New Roman" pitchFamily="18" charset="0"/>
              </a:rPr>
              <a:t>To find the optimal flow          , we will look at                                 .</a:t>
            </a:r>
          </a:p>
          <a:p>
            <a:pPr lvl="1" algn="l" rtl="0" eaLnBrk="1" hangingPunct="1"/>
            <a:r>
              <a:rPr lang="en-US" smtClean="0">
                <a:cs typeface="Times New Roman" pitchFamily="18" charset="0"/>
              </a:rPr>
              <a:t>We assume that for each edge        :          is convex and therefore          is also convex.</a:t>
            </a:r>
          </a:p>
          <a:p>
            <a:pPr lvl="1" algn="l" rtl="0" eaLnBrk="1" hangingPunct="1"/>
            <a:r>
              <a:rPr lang="en-US" smtClean="0">
                <a:cs typeface="Times New Roman" pitchFamily="18" charset="0"/>
              </a:rPr>
              <a:t>         is differentiable. </a:t>
            </a:r>
          </a:p>
          <a:p>
            <a:pPr algn="l" rtl="0" eaLnBrk="1" hangingPunct="1"/>
            <a:endParaRPr lang="en-US" smtClean="0">
              <a:cs typeface="Times New Roman" pitchFamily="18" charset="0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2633663" y="3200400"/>
          <a:ext cx="1785937" cy="374650"/>
        </p:xfrm>
        <a:graphic>
          <a:graphicData uri="http://schemas.openxmlformats.org/presentationml/2006/ole">
            <p:oleObj spid="_x0000_s10242" name="Equation" r:id="rId3" imgW="939600" imgH="228600" progId="Equation.3">
              <p:embed/>
            </p:oleObj>
          </a:graphicData>
        </a:graphic>
      </p:graphicFrame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7010400" y="2181225"/>
          <a:ext cx="288925" cy="333375"/>
        </p:xfrm>
        <a:graphic>
          <a:graphicData uri="http://schemas.openxmlformats.org/presentationml/2006/ole">
            <p:oleObj spid="_x0000_s10243" name="Equation" r:id="rId4" imgW="152280" imgH="203040" progId="Equation.3">
              <p:embed/>
            </p:oleObj>
          </a:graphicData>
        </a:graphic>
      </p:graphicFrame>
      <p:graphicFrame>
        <p:nvGraphicFramePr>
          <p:cNvPr id="10244" name="Object 9"/>
          <p:cNvGraphicFramePr>
            <a:graphicFrameLocks noChangeAspect="1"/>
          </p:cNvGraphicFramePr>
          <p:nvPr/>
        </p:nvGraphicFramePr>
        <p:xfrm>
          <a:off x="5518150" y="3676650"/>
          <a:ext cx="2343150" cy="438150"/>
        </p:xfrm>
        <a:graphic>
          <a:graphicData uri="http://schemas.openxmlformats.org/presentationml/2006/ole">
            <p:oleObj spid="_x0000_s10244" name="Equation" r:id="rId5" imgW="1231560" imgH="266400" progId="Equation.3">
              <p:embed/>
            </p:oleObj>
          </a:graphicData>
        </a:graphic>
      </p:graphicFrame>
      <p:graphicFrame>
        <p:nvGraphicFramePr>
          <p:cNvPr id="10245" name="Object 11"/>
          <p:cNvGraphicFramePr>
            <a:graphicFrameLocks noChangeAspect="1"/>
          </p:cNvGraphicFramePr>
          <p:nvPr/>
        </p:nvGraphicFramePr>
        <p:xfrm>
          <a:off x="5867400" y="4197350"/>
          <a:ext cx="771525" cy="374650"/>
        </p:xfrm>
        <a:graphic>
          <a:graphicData uri="http://schemas.openxmlformats.org/presentationml/2006/ole">
            <p:oleObj spid="_x0000_s10245" name="Equation" r:id="rId6" imgW="406080" imgH="228600" progId="Equation.3">
              <p:embed/>
            </p:oleObj>
          </a:graphicData>
        </a:graphic>
      </p:graphicFrame>
      <p:graphicFrame>
        <p:nvGraphicFramePr>
          <p:cNvPr id="10246" name="Object 12"/>
          <p:cNvGraphicFramePr>
            <a:graphicFrameLocks noChangeAspect="1"/>
          </p:cNvGraphicFramePr>
          <p:nvPr/>
        </p:nvGraphicFramePr>
        <p:xfrm>
          <a:off x="2438400" y="4654550"/>
          <a:ext cx="2724150" cy="374650"/>
        </p:xfrm>
        <a:graphic>
          <a:graphicData uri="http://schemas.openxmlformats.org/presentationml/2006/ole">
            <p:oleObj spid="_x0000_s10246" name="Equation" r:id="rId7" imgW="1434960" imgH="228600" progId="Equation.3">
              <p:embed/>
            </p:oleObj>
          </a:graphicData>
        </a:graphic>
      </p:graphicFrame>
      <p:graphicFrame>
        <p:nvGraphicFramePr>
          <p:cNvPr id="10247" name="Object 13"/>
          <p:cNvGraphicFramePr>
            <a:graphicFrameLocks noChangeAspect="1"/>
          </p:cNvGraphicFramePr>
          <p:nvPr/>
        </p:nvGraphicFramePr>
        <p:xfrm>
          <a:off x="6705600" y="5194300"/>
          <a:ext cx="698500" cy="292100"/>
        </p:xfrm>
        <a:graphic>
          <a:graphicData uri="http://schemas.openxmlformats.org/presentationml/2006/ole">
            <p:oleObj spid="_x0000_s10247" name="Equation" r:id="rId8" imgW="368280" imgH="177480" progId="Equation.3">
              <p:embed/>
            </p:oleObj>
          </a:graphicData>
        </a:graphic>
      </p:graphicFrame>
      <p:graphicFrame>
        <p:nvGraphicFramePr>
          <p:cNvPr id="10248" name="Object 14"/>
          <p:cNvGraphicFramePr>
            <a:graphicFrameLocks noChangeAspect="1"/>
          </p:cNvGraphicFramePr>
          <p:nvPr/>
        </p:nvGraphicFramePr>
        <p:xfrm>
          <a:off x="7581900" y="5187950"/>
          <a:ext cx="674688" cy="374650"/>
        </p:xfrm>
        <a:graphic>
          <a:graphicData uri="http://schemas.openxmlformats.org/presentationml/2006/ole">
            <p:oleObj spid="_x0000_s10248" name="Equation" r:id="rId9" imgW="355320" imgH="228600" progId="Equation.3">
              <p:embed/>
            </p:oleObj>
          </a:graphicData>
        </a:graphic>
      </p:graphicFrame>
      <p:graphicFrame>
        <p:nvGraphicFramePr>
          <p:cNvPr id="10249" name="Object 15"/>
          <p:cNvGraphicFramePr>
            <a:graphicFrameLocks noChangeAspect="1"/>
          </p:cNvGraphicFramePr>
          <p:nvPr/>
        </p:nvGraphicFramePr>
        <p:xfrm>
          <a:off x="5410200" y="5614988"/>
          <a:ext cx="701675" cy="333375"/>
        </p:xfrm>
        <a:graphic>
          <a:graphicData uri="http://schemas.openxmlformats.org/presentationml/2006/ole">
            <p:oleObj spid="_x0000_s10249" name="Equation" r:id="rId10" imgW="368280" imgH="203040" progId="Equation.3">
              <p:embed/>
            </p:oleObj>
          </a:graphicData>
        </a:graphic>
      </p:graphicFrame>
      <p:graphicFrame>
        <p:nvGraphicFramePr>
          <p:cNvPr id="10250" name="Object 16"/>
          <p:cNvGraphicFramePr>
            <a:graphicFrameLocks noChangeAspect="1"/>
          </p:cNvGraphicFramePr>
          <p:nvPr/>
        </p:nvGraphicFramePr>
        <p:xfrm>
          <a:off x="1992313" y="6102350"/>
          <a:ext cx="674687" cy="374650"/>
        </p:xfrm>
        <a:graphic>
          <a:graphicData uri="http://schemas.openxmlformats.org/presentationml/2006/ole">
            <p:oleObj spid="_x0000_s10250" name="Equation" r:id="rId11" imgW="3553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cs typeface="Arial" charset="0"/>
              </a:rPr>
              <a:t>The Optimality Condition</a:t>
            </a:r>
            <a:endParaRPr lang="en-US" sz="4000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772400" cy="41148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Define:                         and  </a:t>
            </a:r>
          </a:p>
          <a:p>
            <a:pPr algn="l" rtl="0" eaLnBrk="1" hangingPunct="1"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Let             be a dividable game. For each edge 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              the function                       is convex, continuous and differentiable function. 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	A flow    is optimal for            if and only if: </a:t>
            </a:r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4419600" y="3205163"/>
          <a:ext cx="1784350" cy="376237"/>
        </p:xfrm>
        <a:graphic>
          <a:graphicData uri="http://schemas.openxmlformats.org/presentationml/2006/ole">
            <p:oleObj spid="_x0000_s11266" name="Equation" r:id="rId3" imgW="939600" imgH="228600" progId="Equation.3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5537200" y="2130425"/>
          <a:ext cx="2387600" cy="460375"/>
        </p:xfrm>
        <a:graphic>
          <a:graphicData uri="http://schemas.openxmlformats.org/presentationml/2006/ole">
            <p:oleObj spid="_x0000_s11267" name="Equation" r:id="rId4" imgW="1257120" imgH="279360" progId="Equation.3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2209800" y="2725738"/>
          <a:ext cx="941388" cy="334962"/>
        </p:xfrm>
        <a:graphic>
          <a:graphicData uri="http://schemas.openxmlformats.org/presentationml/2006/ole">
            <p:oleObj spid="_x0000_s11268" name="Equation" r:id="rId5" imgW="495000" imgH="203040" progId="Equation.3">
              <p:embed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676400" y="3190875"/>
          <a:ext cx="700088" cy="293688"/>
        </p:xfrm>
        <a:graphic>
          <a:graphicData uri="http://schemas.openxmlformats.org/presentationml/2006/ole">
            <p:oleObj spid="_x0000_s11269" name="Equation" r:id="rId6" imgW="368280" imgH="177480" progId="Equation.3">
              <p:embed/>
            </p:oleObj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2514600" y="4648200"/>
          <a:ext cx="4365625" cy="457200"/>
        </p:xfrm>
        <a:graphic>
          <a:graphicData uri="http://schemas.openxmlformats.org/presentationml/2006/ole">
            <p:oleObj spid="_x0000_s11270" name="Equation" r:id="rId7" imgW="2298600" imgH="241200" progId="Equation.3">
              <p:embed/>
            </p:oleObj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5078413" y="4191000"/>
          <a:ext cx="941387" cy="334963"/>
        </p:xfrm>
        <a:graphic>
          <a:graphicData uri="http://schemas.openxmlformats.org/presentationml/2006/ole">
            <p:oleObj spid="_x0000_s11271" name="Equation" r:id="rId8" imgW="495000" imgH="203040" progId="Equation.3">
              <p:embed/>
            </p:oleObj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2606675" y="4160838"/>
          <a:ext cx="288925" cy="334962"/>
        </p:xfrm>
        <a:graphic>
          <a:graphicData uri="http://schemas.openxmlformats.org/presentationml/2006/ole">
            <p:oleObj spid="_x0000_s11272" name="Equation" r:id="rId9" imgW="152280" imgH="203040" progId="Equation.3">
              <p:embed/>
            </p:oleObj>
          </a:graphicData>
        </a:graphic>
      </p:graphicFrame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2819400" y="2017713"/>
          <a:ext cx="2001838" cy="649287"/>
        </p:xfrm>
        <a:graphic>
          <a:graphicData uri="http://schemas.openxmlformats.org/presentationml/2006/ole">
            <p:oleObj spid="_x0000_s11273" name="Equation" r:id="rId10" imgW="1054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  <a:cs typeface="Arial" charset="0"/>
              </a:rPr>
              <a:t> The Optimality Condition – cont. </a:t>
            </a:r>
            <a:endParaRPr lang="en-US" sz="3600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772400" cy="41148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Notice the resemblance between the characterization of optimality conditions and Nash Equilibrium.</a:t>
            </a:r>
          </a:p>
          <a:p>
            <a:pPr algn="l" rtl="0" eaLnBrk="1" hangingPunct="1"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An optimal flow can be interpreted as a Nash Equilibrium with respect to a different edge latency functions. </a:t>
            </a:r>
          </a:p>
          <a:p>
            <a:pPr algn="l" rtl="0" eaLnBrk="1" hangingPunct="1"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We will use this resemblance to reach the bound on </a:t>
            </a:r>
            <a:r>
              <a:rPr lang="en-US" sz="2800" dirty="0" err="1" smtClean="0">
                <a:latin typeface="+mj-lt"/>
                <a:ea typeface="+mj-ea"/>
                <a:cs typeface="+mj-cs"/>
              </a:rPr>
              <a:t>PoA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.</a:t>
            </a:r>
          </a:p>
          <a:p>
            <a:pPr algn="l" rtl="0" eaLnBrk="1" hangingPunct="1">
              <a:defRPr/>
            </a:pPr>
            <a:endParaRPr lang="en-US" sz="2800" dirty="0" smtClean="0">
              <a:latin typeface="+mj-lt"/>
              <a:ea typeface="+mj-ea"/>
              <a:cs typeface="+mj-cs"/>
            </a:endParaRPr>
          </a:p>
          <a:p>
            <a:pPr algn="l" rtl="0" eaLnBrk="1" hangingPunct="1">
              <a:defRPr/>
            </a:pPr>
            <a:endParaRPr lang="en-US" sz="2800" dirty="0" smtClean="0">
              <a:latin typeface="+mj-lt"/>
              <a:ea typeface="+mj-ea"/>
              <a:cs typeface="+mj-cs"/>
            </a:endParaRPr>
          </a:p>
          <a:p>
            <a:pPr algn="l" rtl="0" eaLnBrk="1" hangingPunct="1">
              <a:defRPr/>
            </a:pPr>
            <a:endParaRPr lang="en-US" sz="2800" dirty="0" smtClean="0">
              <a:latin typeface="+mj-lt"/>
              <a:ea typeface="+mj-ea"/>
              <a:cs typeface="+mj-cs"/>
            </a:endParaRPr>
          </a:p>
          <a:p>
            <a:pPr algn="l" rtl="0" eaLnBrk="1" hangingPunct="1">
              <a:defRPr/>
            </a:pPr>
            <a:r>
              <a:rPr lang="en-US" dirty="0" smtClean="0">
                <a:latin typeface="+mj-lt"/>
                <a:ea typeface="+mj-ea"/>
                <a:cs typeface="+mj-cs"/>
              </a:rPr>
              <a:t>Where OPT denotes the minimum latency among all feasible flows and C(x) is total cost of flow x.</a:t>
            </a:r>
          </a:p>
          <a:p>
            <a:pPr algn="l" rtl="0" eaLnBrk="1" hangingPunct="1">
              <a:defRPr/>
            </a:pPr>
            <a:r>
              <a:rPr lang="en-US" dirty="0" smtClean="0">
                <a:latin typeface="+mj-lt"/>
                <a:ea typeface="+mj-ea"/>
                <a:cs typeface="+mj-cs"/>
              </a:rPr>
              <a:t>Our goal is to bound the </a:t>
            </a:r>
            <a:r>
              <a:rPr lang="en-US" dirty="0" err="1" smtClean="0">
                <a:latin typeface="+mj-lt"/>
                <a:ea typeface="+mj-ea"/>
                <a:cs typeface="+mj-cs"/>
              </a:rPr>
              <a:t>PoA</a:t>
            </a:r>
            <a:r>
              <a:rPr lang="en-US" dirty="0" smtClean="0">
                <a:latin typeface="+mj-lt"/>
                <a:ea typeface="+mj-ea"/>
                <a:cs typeface="+mj-cs"/>
              </a:rPr>
              <a:t>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  <a:cs typeface="Arial" charset="0"/>
              </a:rPr>
              <a:t> The Optimality Condition – cont. </a:t>
            </a:r>
            <a:endParaRPr lang="en-US" sz="3600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7772400" cy="46482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Let: </a:t>
            </a:r>
          </a:p>
          <a:p>
            <a:pPr algn="l" rtl="0" eaLnBrk="1" hangingPunct="1"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Corollary: </a:t>
            </a:r>
          </a:p>
          <a:p>
            <a:pPr lvl="1" algn="l" rtl="0" eaLnBrk="1" hangingPunct="1"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   is an optimal flow for               if and only if it is Nash Equilibrium for the instance </a:t>
            </a:r>
          </a:p>
          <a:p>
            <a:pPr algn="l" rtl="0" eaLnBrk="1" hangingPunct="1">
              <a:defRPr/>
            </a:pPr>
            <a:r>
              <a:rPr lang="en-US" dirty="0" smtClean="0">
                <a:latin typeface="+mj-lt"/>
                <a:ea typeface="+mj-ea"/>
                <a:cs typeface="+mj-cs"/>
              </a:rPr>
              <a:t>Proof: </a:t>
            </a:r>
          </a:p>
          <a:p>
            <a:pPr lvl="1" algn="l" rtl="0" eaLnBrk="1" hangingPunct="1">
              <a:defRPr/>
            </a:pPr>
            <a:r>
              <a:rPr lang="en-US" dirty="0" smtClean="0">
                <a:latin typeface="+mj-lt"/>
                <a:ea typeface="+mj-ea"/>
                <a:cs typeface="+mj-cs"/>
              </a:rPr>
              <a:t>By the optimality condition:    is optimal for      </a:t>
            </a:r>
          </a:p>
          <a:p>
            <a:pPr lvl="1" algn="l" rtl="0"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+mj-lt"/>
                <a:ea typeface="+mj-ea"/>
                <a:cs typeface="+mj-cs"/>
              </a:rPr>
              <a:t>      if and only if                                      , if and only if (by def.)                                      , if and only if     is Nash Equilibrium for     .  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dirty="0" smtClean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2347913" y="1858963"/>
          <a:ext cx="4891087" cy="808037"/>
        </p:xfrm>
        <a:graphic>
          <a:graphicData uri="http://schemas.openxmlformats.org/presentationml/2006/ole">
            <p:oleObj spid="_x0000_s12290" name="Equation" r:id="rId3" imgW="2666880" imgH="507960" progId="Equation.3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1920875" y="3048000"/>
          <a:ext cx="288925" cy="334963"/>
        </p:xfrm>
        <a:graphic>
          <a:graphicData uri="http://schemas.openxmlformats.org/presentationml/2006/ole">
            <p:oleObj spid="_x0000_s12291" name="Equation" r:id="rId4" imgW="152280" imgH="203040" progId="Equation.3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5081588" y="3094038"/>
          <a:ext cx="938212" cy="334962"/>
        </p:xfrm>
        <a:graphic>
          <a:graphicData uri="http://schemas.openxmlformats.org/presentationml/2006/ole">
            <p:oleObj spid="_x0000_s12292" name="Equation" r:id="rId5" imgW="495000" imgH="203040" progId="Equation.3">
              <p:embed/>
            </p:oleObj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6637338" y="3475038"/>
          <a:ext cx="1058862" cy="334962"/>
        </p:xfrm>
        <a:graphic>
          <a:graphicData uri="http://schemas.openxmlformats.org/presentationml/2006/ole">
            <p:oleObj spid="_x0000_s12293" name="Equation" r:id="rId6" imgW="558720" imgH="203040" progId="Equation.3">
              <p:embed/>
            </p:oleObj>
          </a:graphicData>
        </a:graphic>
      </p:graphicFrame>
      <p:graphicFrame>
        <p:nvGraphicFramePr>
          <p:cNvPr id="12294" name="Object 7"/>
          <p:cNvGraphicFramePr>
            <a:graphicFrameLocks noChangeAspect="1"/>
          </p:cNvGraphicFramePr>
          <p:nvPr/>
        </p:nvGraphicFramePr>
        <p:xfrm>
          <a:off x="6400800" y="4495800"/>
          <a:ext cx="288925" cy="334963"/>
        </p:xfrm>
        <a:graphic>
          <a:graphicData uri="http://schemas.openxmlformats.org/presentationml/2006/ole">
            <p:oleObj spid="_x0000_s12294" name="Equation" r:id="rId7" imgW="152280" imgH="203040" progId="Equation.3">
              <p:embed/>
            </p:oleObj>
          </a:graphicData>
        </a:graphic>
      </p:graphicFrame>
      <p:graphicFrame>
        <p:nvGraphicFramePr>
          <p:cNvPr id="12295" name="Object 8"/>
          <p:cNvGraphicFramePr>
            <a:graphicFrameLocks noChangeAspect="1"/>
          </p:cNvGraphicFramePr>
          <p:nvPr/>
        </p:nvGraphicFramePr>
        <p:xfrm>
          <a:off x="1981200" y="5029200"/>
          <a:ext cx="168275" cy="293688"/>
        </p:xfrm>
        <a:graphic>
          <a:graphicData uri="http://schemas.openxmlformats.org/presentationml/2006/ole">
            <p:oleObj spid="_x0000_s12295" name="Equation" r:id="rId8" imgW="88560" imgH="177480" progId="Equation.3">
              <p:embed/>
            </p:oleObj>
          </a:graphicData>
        </a:graphic>
      </p:graphicFrame>
      <p:graphicFrame>
        <p:nvGraphicFramePr>
          <p:cNvPr id="12296" name="Object 11"/>
          <p:cNvGraphicFramePr>
            <a:graphicFrameLocks noChangeAspect="1"/>
          </p:cNvGraphicFramePr>
          <p:nvPr/>
        </p:nvGraphicFramePr>
        <p:xfrm>
          <a:off x="4267200" y="5029200"/>
          <a:ext cx="3160713" cy="304800"/>
        </p:xfrm>
        <a:graphic>
          <a:graphicData uri="http://schemas.openxmlformats.org/presentationml/2006/ole">
            <p:oleObj spid="_x0000_s12296" name="Equation" r:id="rId9" imgW="2501640" imgH="241200" progId="Equation.3">
              <p:embed/>
            </p:oleObj>
          </a:graphicData>
        </a:graphic>
      </p:graphicFrame>
      <p:graphicFrame>
        <p:nvGraphicFramePr>
          <p:cNvPr id="12297" name="Object 12"/>
          <p:cNvGraphicFramePr>
            <a:graphicFrameLocks noChangeAspect="1"/>
          </p:cNvGraphicFramePr>
          <p:nvPr/>
        </p:nvGraphicFramePr>
        <p:xfrm>
          <a:off x="4371975" y="5486400"/>
          <a:ext cx="3255963" cy="304800"/>
        </p:xfrm>
        <a:graphic>
          <a:graphicData uri="http://schemas.openxmlformats.org/presentationml/2006/ole">
            <p:oleObj spid="_x0000_s12297" name="Equation" r:id="rId10" imgW="2577960" imgH="241200" progId="Equation.3">
              <p:embed/>
            </p:oleObj>
          </a:graphicData>
        </a:graphic>
      </p:graphicFrame>
      <p:graphicFrame>
        <p:nvGraphicFramePr>
          <p:cNvPr id="12298" name="Object 15"/>
          <p:cNvGraphicFramePr>
            <a:graphicFrameLocks noChangeAspect="1"/>
          </p:cNvGraphicFramePr>
          <p:nvPr/>
        </p:nvGraphicFramePr>
        <p:xfrm>
          <a:off x="3048000" y="5867400"/>
          <a:ext cx="288925" cy="334963"/>
        </p:xfrm>
        <a:graphic>
          <a:graphicData uri="http://schemas.openxmlformats.org/presentationml/2006/ole">
            <p:oleObj spid="_x0000_s12298" name="Equation" r:id="rId11" imgW="152280" imgH="203040" progId="Equation.3">
              <p:embed/>
            </p:oleObj>
          </a:graphicData>
        </a:graphic>
      </p:graphicFrame>
      <p:graphicFrame>
        <p:nvGraphicFramePr>
          <p:cNvPr id="12299" name="Object 16"/>
          <p:cNvGraphicFramePr>
            <a:graphicFrameLocks noChangeAspect="1"/>
          </p:cNvGraphicFramePr>
          <p:nvPr/>
        </p:nvGraphicFramePr>
        <p:xfrm>
          <a:off x="7131050" y="5954713"/>
          <a:ext cx="336550" cy="293687"/>
        </p:xfrm>
        <a:graphic>
          <a:graphicData uri="http://schemas.openxmlformats.org/presentationml/2006/ole">
            <p:oleObj spid="_x0000_s12299" name="Equation" r:id="rId12" imgW="1774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cs typeface="Arial" charset="0"/>
              </a:rPr>
              <a:t>The optimality condition - proof</a:t>
            </a:r>
            <a:endParaRPr lang="en-US" sz="4000" smtClean="0">
              <a:cs typeface="Arial" charset="0"/>
            </a:endParaRPr>
          </a:p>
        </p:txBody>
      </p:sp>
      <p:sp>
        <p:nvSpPr>
          <p:cNvPr id="133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Definition: a set   is called a convex set if  </a:t>
            </a:r>
          </a:p>
          <a:p>
            <a:pPr algn="l" rtl="0" eaLnBrk="1" hangingPunct="1"/>
            <a:endParaRPr lang="en-US" smtClean="0">
              <a:cs typeface="Times New Roman" pitchFamily="18" charset="0"/>
            </a:endParaRP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Intuitively it means that a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set    is convex if the linear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segment connecting two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points in the set, is entirely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in the set.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 </a:t>
            </a: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4495800" y="2227263"/>
          <a:ext cx="265113" cy="292100"/>
        </p:xfrm>
        <a:graphic>
          <a:graphicData uri="http://schemas.openxmlformats.org/presentationml/2006/ole">
            <p:oleObj spid="_x0000_s13314" name="Equation" r:id="rId3" imgW="139680" imgH="177480" progId="Equation.3">
              <p:embed/>
            </p:oleObj>
          </a:graphicData>
        </a:graphic>
      </p:graphicFrame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2995613" y="2740025"/>
          <a:ext cx="4319587" cy="333375"/>
        </p:xfrm>
        <a:graphic>
          <a:graphicData uri="http://schemas.openxmlformats.org/presentationml/2006/ole">
            <p:oleObj spid="_x0000_s13315" name="Equation" r:id="rId4" imgW="2273040" imgH="203040" progId="Equation.3">
              <p:embed/>
            </p:oleObj>
          </a:graphicData>
        </a:graphic>
      </p:graphicFrame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3429000"/>
            <a:ext cx="2095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316" name="Object 8"/>
          <p:cNvGraphicFramePr>
            <a:graphicFrameLocks noChangeAspect="1"/>
          </p:cNvGraphicFramePr>
          <p:nvPr/>
        </p:nvGraphicFramePr>
        <p:xfrm>
          <a:off x="2209800" y="3975100"/>
          <a:ext cx="265113" cy="292100"/>
        </p:xfrm>
        <a:graphic>
          <a:graphicData uri="http://schemas.openxmlformats.org/presentationml/2006/ole">
            <p:oleObj spid="_x0000_s13316" name="Equation" r:id="rId6" imgW="1396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cs typeface="Arial" charset="0"/>
              </a:rPr>
              <a:t>The optimality condition - proof</a:t>
            </a:r>
            <a:endParaRPr lang="en-US" sz="4000" smtClean="0">
              <a:cs typeface="Arial" charset="0"/>
            </a:endParaRP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Definition: a function    is called convex function if</a:t>
            </a:r>
          </a:p>
          <a:p>
            <a:pPr algn="l" rtl="0" eaLnBrk="1" hangingPunct="1"/>
            <a:endParaRPr lang="en-US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	 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5500688" y="2206625"/>
          <a:ext cx="290512" cy="334963"/>
        </p:xfrm>
        <a:graphic>
          <a:graphicData uri="http://schemas.openxmlformats.org/presentationml/2006/ole">
            <p:oleObj spid="_x0000_s14338" name="Equation" r:id="rId3" imgW="152280" imgH="203040" progId="Equation.3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957388" y="3124200"/>
          <a:ext cx="6249987" cy="333375"/>
        </p:xfrm>
        <a:graphic>
          <a:graphicData uri="http://schemas.openxmlformats.org/presentationml/2006/ole">
            <p:oleObj spid="_x0000_s14339" name="Equation" r:id="rId4" imgW="3288960" imgH="203040" progId="Equation.3">
              <p:embed/>
            </p:oleObj>
          </a:graphicData>
        </a:graphic>
      </p:graphicFrame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3581400"/>
            <a:ext cx="463867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cs typeface="Arial" charset="0"/>
              </a:rPr>
              <a:t>The optimality condition - proof</a:t>
            </a:r>
            <a:endParaRPr lang="en-US" sz="4000" smtClean="0">
              <a:cs typeface="Arial" charset="0"/>
            </a:endParaRPr>
          </a:p>
        </p:txBody>
      </p:sp>
      <p:sp>
        <p:nvSpPr>
          <p:cNvPr id="15375" name="Content Placeholder 2"/>
          <p:cNvSpPr>
            <a:spLocks noGrp="1"/>
          </p:cNvSpPr>
          <p:nvPr>
            <p:ph idx="1"/>
          </p:nvPr>
        </p:nvSpPr>
        <p:spPr>
          <a:xfrm>
            <a:off x="1182688" y="1828800"/>
            <a:ext cx="7772400" cy="5029200"/>
          </a:xfrm>
        </p:spPr>
        <p:txBody>
          <a:bodyPr/>
          <a:lstStyle/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Let         be a convex function, and     a convex set. </a:t>
            </a:r>
          </a:p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A convex programming is of the form:</a:t>
            </a:r>
          </a:p>
          <a:p>
            <a:pPr algn="l" rtl="0" eaLnBrk="1" hangingPunct="1"/>
            <a:endParaRPr lang="en-US" sz="2800" smtClean="0">
              <a:cs typeface="Times New Roman" pitchFamily="18" charset="0"/>
            </a:endParaRPr>
          </a:p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Lemma: </a:t>
            </a:r>
          </a:p>
          <a:p>
            <a:pPr lvl="1" algn="l" rtl="0" eaLnBrk="1" hangingPunct="1"/>
            <a:r>
              <a:rPr lang="en-US" sz="2000" smtClean="0">
                <a:cs typeface="Times New Roman" pitchFamily="18" charset="0"/>
              </a:rPr>
              <a:t>If             is strictly convex, then the solution is unique.</a:t>
            </a:r>
          </a:p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Proof:</a:t>
            </a:r>
          </a:p>
          <a:p>
            <a:pPr lvl="1" algn="l" rtl="0" eaLnBrk="1" hangingPunct="1"/>
            <a:r>
              <a:rPr lang="en-US" sz="2000" smtClean="0">
                <a:cs typeface="Times New Roman" pitchFamily="18" charset="0"/>
              </a:rPr>
              <a:t>Assume that             are both minimum solutions. </a:t>
            </a:r>
          </a:p>
          <a:p>
            <a:pPr lvl="1" algn="l" rtl="0" eaLnBrk="1" hangingPunct="1"/>
            <a:r>
              <a:rPr lang="en-US" sz="2000" smtClean="0">
                <a:cs typeface="Times New Roman" pitchFamily="18" charset="0"/>
              </a:rPr>
              <a:t>Let                      ,  because     is convex:            . </a:t>
            </a:r>
          </a:p>
          <a:p>
            <a:pPr lvl="1" algn="l" rtl="0" eaLnBrk="1" hangingPunct="1"/>
            <a:r>
              <a:rPr lang="en-US" sz="2000" smtClean="0">
                <a:cs typeface="Times New Roman" pitchFamily="18" charset="0"/>
              </a:rPr>
              <a:t>Since            is strictly convex:                                        , contradicting            and           being minimal . </a:t>
            </a:r>
          </a:p>
          <a:p>
            <a:pPr lvl="1" algn="l" rtl="0" eaLnBrk="1" hangingPunct="1"/>
            <a:endParaRPr lang="en-US" sz="2400" smtClean="0">
              <a:cs typeface="Times New Roman" pitchFamily="18" charset="0"/>
            </a:endParaRPr>
          </a:p>
          <a:p>
            <a:pPr algn="l" rtl="0" eaLnBrk="1" hangingPunct="1"/>
            <a:endParaRPr lang="en-US" sz="2800" smtClean="0">
              <a:cs typeface="Times New Roman" pitchFamily="18" charset="0"/>
            </a:endParaRP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	 </a:t>
            </a:r>
          </a:p>
          <a:p>
            <a:pPr lvl="2" algn="l" rtl="0" eaLnBrk="1" hangingPunct="1"/>
            <a:endParaRPr lang="en-US" sz="2000" smtClean="0">
              <a:cs typeface="Times New Roman" pitchFamily="18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209800" y="1952625"/>
          <a:ext cx="650875" cy="333375"/>
        </p:xfrm>
        <a:graphic>
          <a:graphicData uri="http://schemas.openxmlformats.org/presentationml/2006/ole">
            <p:oleObj spid="_x0000_s15362" name="Equation" r:id="rId3" imgW="342720" imgH="20304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6973888" y="1993900"/>
          <a:ext cx="265112" cy="292100"/>
        </p:xfrm>
        <a:graphic>
          <a:graphicData uri="http://schemas.openxmlformats.org/presentationml/2006/ole">
            <p:oleObj spid="_x0000_s15363" name="Equation" r:id="rId4" imgW="139680" imgH="17748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810000" y="3352800"/>
          <a:ext cx="2217738" cy="333375"/>
        </p:xfrm>
        <a:graphic>
          <a:graphicData uri="http://schemas.openxmlformats.org/presentationml/2006/ole">
            <p:oleObj spid="_x0000_s15364" name="Equation" r:id="rId5" imgW="1168200" imgH="20304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2286000" y="4314825"/>
          <a:ext cx="650875" cy="333375"/>
        </p:xfrm>
        <a:graphic>
          <a:graphicData uri="http://schemas.openxmlformats.org/presentationml/2006/ole">
            <p:oleObj spid="_x0000_s15365" name="Equation" r:id="rId6" imgW="342720" imgH="203040" progId="Equation.3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4876800" y="5575300"/>
          <a:ext cx="265113" cy="292100"/>
        </p:xfrm>
        <a:graphic>
          <a:graphicData uri="http://schemas.openxmlformats.org/presentationml/2006/ole">
            <p:oleObj spid="_x0000_s15366" name="Equation" r:id="rId7" imgW="139680" imgH="177480" progId="Equation.3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3492500" y="5194300"/>
          <a:ext cx="698500" cy="292100"/>
        </p:xfrm>
        <a:graphic>
          <a:graphicData uri="http://schemas.openxmlformats.org/presentationml/2006/ole">
            <p:oleObj spid="_x0000_s15367" name="Equation" r:id="rId8" imgW="368280" imgH="177480" progId="Equation.3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2438400" y="5410200"/>
          <a:ext cx="1295400" cy="544513"/>
        </p:xfrm>
        <a:graphic>
          <a:graphicData uri="http://schemas.openxmlformats.org/presentationml/2006/ole">
            <p:oleObj spid="_x0000_s15368" name="Equation" r:id="rId9" imgW="812520" imgH="393480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6259513" y="5562600"/>
          <a:ext cx="674687" cy="292100"/>
        </p:xfrm>
        <a:graphic>
          <a:graphicData uri="http://schemas.openxmlformats.org/presentationml/2006/ole">
            <p:oleObj spid="_x0000_s15369" name="Equation" r:id="rId10" imgW="355320" imgH="177480" progId="Equation.3">
              <p:embed/>
            </p:oleObj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2667000" y="5915025"/>
          <a:ext cx="650875" cy="333375"/>
        </p:xfrm>
        <a:graphic>
          <a:graphicData uri="http://schemas.openxmlformats.org/presentationml/2006/ole">
            <p:oleObj spid="_x0000_s15370" name="Equation" r:id="rId11" imgW="342720" imgH="203040" progId="Equation.3">
              <p:embed/>
            </p:oleObj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5334000" y="5791200"/>
          <a:ext cx="2349500" cy="544513"/>
        </p:xfrm>
        <a:graphic>
          <a:graphicData uri="http://schemas.openxmlformats.org/presentationml/2006/ole">
            <p:oleObj spid="_x0000_s15371" name="Equation" r:id="rId12" imgW="1473120" imgH="393480" progId="Equation.3">
              <p:embed/>
            </p:oleObj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3657600" y="6324600"/>
          <a:ext cx="547688" cy="260350"/>
        </p:xfrm>
        <a:graphic>
          <a:graphicData uri="http://schemas.openxmlformats.org/presentationml/2006/ole">
            <p:oleObj spid="_x0000_s15372" name="Equation" r:id="rId13" imgW="342720" imgH="203040" progId="Equation.3">
              <p:embed/>
            </p:oleObj>
          </a:graphicData>
        </a:graphic>
      </p:graphicFrame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4765675" y="6324600"/>
          <a:ext cx="568325" cy="260350"/>
        </p:xfrm>
        <a:graphic>
          <a:graphicData uri="http://schemas.openxmlformats.org/presentationml/2006/ole">
            <p:oleObj spid="_x0000_s15373" name="Equation" r:id="rId14" imgW="3553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cs typeface="Arial" charset="0"/>
              </a:rPr>
              <a:t>The optimality condition - proof</a:t>
            </a:r>
            <a:endParaRPr lang="en-US" sz="4000" smtClean="0">
              <a:cs typeface="Arial" charset="0"/>
            </a:endParaRPr>
          </a:p>
        </p:txBody>
      </p:sp>
      <p:sp>
        <p:nvSpPr>
          <p:cNvPr id="16398" name="Content Placeholder 2"/>
          <p:cNvSpPr>
            <a:spLocks noGrp="1"/>
          </p:cNvSpPr>
          <p:nvPr>
            <p:ph idx="1"/>
          </p:nvPr>
        </p:nvSpPr>
        <p:spPr>
          <a:xfrm>
            <a:off x="1182688" y="1828800"/>
            <a:ext cx="7772400" cy="5029200"/>
          </a:xfrm>
        </p:spPr>
        <p:txBody>
          <a:bodyPr/>
          <a:lstStyle/>
          <a:p>
            <a:pPr algn="l" rtl="0" eaLnBrk="1" hangingPunct="1"/>
            <a:r>
              <a:rPr lang="en-US" sz="2800" dirty="0" smtClean="0">
                <a:cs typeface="Times New Roman" pitchFamily="18" charset="0"/>
              </a:rPr>
              <a:t>Lemma: </a:t>
            </a:r>
          </a:p>
          <a:p>
            <a:pPr lvl="1" algn="l" rtl="0" eaLnBrk="1" hangingPunct="1"/>
            <a:r>
              <a:rPr lang="en-US" sz="2400" dirty="0" smtClean="0">
                <a:cs typeface="Times New Roman" pitchFamily="18" charset="0"/>
              </a:rPr>
              <a:t>If          is convex, then the solution set    is convex. </a:t>
            </a:r>
          </a:p>
          <a:p>
            <a:pPr algn="l" rtl="0" eaLnBrk="1" hangingPunct="1"/>
            <a:r>
              <a:rPr lang="en-US" sz="2800" dirty="0" smtClean="0">
                <a:cs typeface="Times New Roman" pitchFamily="18" charset="0"/>
              </a:rPr>
              <a:t>Lemma:</a:t>
            </a:r>
          </a:p>
          <a:p>
            <a:pPr lvl="1" algn="l" rtl="0" eaLnBrk="1" hangingPunct="1"/>
            <a:r>
              <a:rPr lang="en-US" sz="2400" dirty="0" smtClean="0">
                <a:cs typeface="Times New Roman" pitchFamily="18" charset="0"/>
              </a:rPr>
              <a:t>If           is convex and     is not optimal then     is not a local minimum. Consequently, any local minimum is also a global minimum.</a:t>
            </a:r>
            <a:endParaRPr lang="en-US" sz="2000" dirty="0" smtClean="0">
              <a:cs typeface="Times New Roman" pitchFamily="18" charset="0"/>
            </a:endParaRPr>
          </a:p>
          <a:p>
            <a:pPr algn="l" rtl="0" eaLnBrk="1" hangingPunct="1"/>
            <a:r>
              <a:rPr lang="en-US" sz="2800" dirty="0" smtClean="0">
                <a:cs typeface="Times New Roman" pitchFamily="18" charset="0"/>
              </a:rPr>
              <a:t>Proof: </a:t>
            </a:r>
          </a:p>
          <a:p>
            <a:pPr lvl="1" algn="l" rtl="0" eaLnBrk="1" hangingPunct="1"/>
            <a:r>
              <a:rPr lang="en-US" sz="2400" dirty="0" smtClean="0">
                <a:cs typeface="Times New Roman" pitchFamily="18" charset="0"/>
              </a:rPr>
              <a:t>Assume that    is not optimal, i.e.</a:t>
            </a: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sz="2400" dirty="0" smtClean="0">
                <a:cs typeface="Times New Roman" pitchFamily="18" charset="0"/>
              </a:rPr>
              <a:t>	let                            , Since     is convex:</a:t>
            </a:r>
          </a:p>
          <a:p>
            <a:pPr lvl="1" algn="l" rtl="0" eaLnBrk="1" hangingPunct="1">
              <a:buFont typeface="Wingdings" pitchFamily="2" charset="2"/>
              <a:buNone/>
            </a:pPr>
            <a:endParaRPr lang="en-US" sz="2400" dirty="0" smtClean="0">
              <a:cs typeface="Times New Roman" pitchFamily="18" charset="0"/>
            </a:endParaRP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sz="2400" dirty="0" smtClean="0">
                <a:cs typeface="Times New Roman" pitchFamily="18" charset="0"/>
              </a:rPr>
              <a:t>	for every                .</a:t>
            </a: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286000" y="2438400"/>
          <a:ext cx="650875" cy="333375"/>
        </p:xfrm>
        <a:graphic>
          <a:graphicData uri="http://schemas.openxmlformats.org/presentationml/2006/ole">
            <p:oleObj spid="_x0000_s16386" name="Equation" r:id="rId3" imgW="342720" imgH="203040" progId="Equation.3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7102475" y="2438400"/>
          <a:ext cx="314325" cy="292100"/>
        </p:xfrm>
        <a:graphic>
          <a:graphicData uri="http://schemas.openxmlformats.org/presentationml/2006/ole">
            <p:oleObj spid="_x0000_s16387" name="Equation" r:id="rId4" imgW="164880" imgH="177480" progId="Equation.3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4916488" y="3430588"/>
          <a:ext cx="265112" cy="271462"/>
        </p:xfrm>
        <a:graphic>
          <a:graphicData uri="http://schemas.openxmlformats.org/presentationml/2006/ole">
            <p:oleObj spid="_x0000_s16388" name="Equation" r:id="rId5" imgW="139680" imgH="164880" progId="Equation.3">
              <p:embed/>
            </p:oleObj>
          </a:graphicData>
        </a:graphic>
      </p:graphicFrame>
      <p:graphicFrame>
        <p:nvGraphicFramePr>
          <p:cNvPr id="16389" name="Object 14"/>
          <p:cNvGraphicFramePr>
            <a:graphicFrameLocks noChangeAspect="1"/>
          </p:cNvGraphicFramePr>
          <p:nvPr/>
        </p:nvGraphicFramePr>
        <p:xfrm>
          <a:off x="2286000" y="3400425"/>
          <a:ext cx="650875" cy="333375"/>
        </p:xfrm>
        <a:graphic>
          <a:graphicData uri="http://schemas.openxmlformats.org/presentationml/2006/ole">
            <p:oleObj spid="_x0000_s16389" name="Equation" r:id="rId6" imgW="342720" imgH="203040" progId="Equation.3">
              <p:embed/>
            </p:oleObj>
          </a:graphicData>
        </a:graphic>
      </p:graphicFrame>
      <p:graphicFrame>
        <p:nvGraphicFramePr>
          <p:cNvPr id="16390" name="Object 15"/>
          <p:cNvGraphicFramePr>
            <a:graphicFrameLocks noChangeAspect="1"/>
          </p:cNvGraphicFramePr>
          <p:nvPr/>
        </p:nvGraphicFramePr>
        <p:xfrm>
          <a:off x="7812088" y="3429000"/>
          <a:ext cx="265112" cy="271463"/>
        </p:xfrm>
        <a:graphic>
          <a:graphicData uri="http://schemas.openxmlformats.org/presentationml/2006/ole">
            <p:oleObj spid="_x0000_s16390" name="Equation" r:id="rId7" imgW="139680" imgH="164880" progId="Equation.3">
              <p:embed/>
            </p:oleObj>
          </a:graphicData>
        </a:graphic>
      </p:graphicFrame>
      <p:graphicFrame>
        <p:nvGraphicFramePr>
          <p:cNvPr id="16391" name="Object 16"/>
          <p:cNvGraphicFramePr>
            <a:graphicFrameLocks noChangeAspect="1"/>
          </p:cNvGraphicFramePr>
          <p:nvPr/>
        </p:nvGraphicFramePr>
        <p:xfrm>
          <a:off x="3697288" y="5105400"/>
          <a:ext cx="265112" cy="271463"/>
        </p:xfrm>
        <a:graphic>
          <a:graphicData uri="http://schemas.openxmlformats.org/presentationml/2006/ole">
            <p:oleObj spid="_x0000_s16391" name="Equation" r:id="rId8" imgW="139680" imgH="164880" progId="Equation.3">
              <p:embed/>
            </p:oleObj>
          </a:graphicData>
        </a:graphic>
      </p:graphicFrame>
      <p:graphicFrame>
        <p:nvGraphicFramePr>
          <p:cNvPr id="16392" name="Object 17"/>
          <p:cNvGraphicFramePr>
            <a:graphicFrameLocks noChangeAspect="1"/>
          </p:cNvGraphicFramePr>
          <p:nvPr/>
        </p:nvGraphicFramePr>
        <p:xfrm>
          <a:off x="6407150" y="5073650"/>
          <a:ext cx="1974850" cy="334963"/>
        </p:xfrm>
        <a:graphic>
          <a:graphicData uri="http://schemas.openxmlformats.org/presentationml/2006/ole">
            <p:oleObj spid="_x0000_s16392" name="Equation" r:id="rId9" imgW="1041120" imgH="203040" progId="Equation.3">
              <p:embed/>
            </p:oleObj>
          </a:graphicData>
        </a:graphic>
      </p:graphicFrame>
      <p:graphicFrame>
        <p:nvGraphicFramePr>
          <p:cNvPr id="16393" name="Object 18"/>
          <p:cNvGraphicFramePr>
            <a:graphicFrameLocks noChangeAspect="1"/>
          </p:cNvGraphicFramePr>
          <p:nvPr/>
        </p:nvGraphicFramePr>
        <p:xfrm>
          <a:off x="2449513" y="5532438"/>
          <a:ext cx="1951037" cy="334962"/>
        </p:xfrm>
        <a:graphic>
          <a:graphicData uri="http://schemas.openxmlformats.org/presentationml/2006/ole">
            <p:oleObj spid="_x0000_s16393" name="Equation" r:id="rId10" imgW="1028520" imgH="203040" progId="Equation.3">
              <p:embed/>
            </p:oleObj>
          </a:graphicData>
        </a:graphic>
      </p:graphicFrame>
      <p:graphicFrame>
        <p:nvGraphicFramePr>
          <p:cNvPr id="16394" name="Object 19"/>
          <p:cNvGraphicFramePr>
            <a:graphicFrameLocks noChangeAspect="1"/>
          </p:cNvGraphicFramePr>
          <p:nvPr/>
        </p:nvGraphicFramePr>
        <p:xfrm>
          <a:off x="5334000" y="5518150"/>
          <a:ext cx="314325" cy="271463"/>
        </p:xfrm>
        <a:graphic>
          <a:graphicData uri="http://schemas.openxmlformats.org/presentationml/2006/ole">
            <p:oleObj spid="_x0000_s16394" name="Equation" r:id="rId11" imgW="164880" imgH="164880" progId="Equation.3">
              <p:embed/>
            </p:oleObj>
          </a:graphicData>
        </a:graphic>
      </p:graphicFrame>
      <p:graphicFrame>
        <p:nvGraphicFramePr>
          <p:cNvPr id="16395" name="Object 20"/>
          <p:cNvGraphicFramePr>
            <a:graphicFrameLocks noChangeAspect="1"/>
          </p:cNvGraphicFramePr>
          <p:nvPr/>
        </p:nvGraphicFramePr>
        <p:xfrm>
          <a:off x="3352800" y="5943600"/>
          <a:ext cx="4110038" cy="334963"/>
        </p:xfrm>
        <a:graphic>
          <a:graphicData uri="http://schemas.openxmlformats.org/presentationml/2006/ole">
            <p:oleObj spid="_x0000_s16395" name="Equation" r:id="rId12" imgW="2158920" imgH="203040" progId="Equation.3">
              <p:embed/>
            </p:oleObj>
          </a:graphicData>
        </a:graphic>
      </p:graphicFrame>
      <p:graphicFrame>
        <p:nvGraphicFramePr>
          <p:cNvPr id="16396" name="Object 21"/>
          <p:cNvGraphicFramePr>
            <a:graphicFrameLocks noChangeAspect="1"/>
          </p:cNvGraphicFramePr>
          <p:nvPr/>
        </p:nvGraphicFramePr>
        <p:xfrm>
          <a:off x="3276600" y="6400800"/>
          <a:ext cx="1060450" cy="293688"/>
        </p:xfrm>
        <a:graphic>
          <a:graphicData uri="http://schemas.openxmlformats.org/presentationml/2006/ole">
            <p:oleObj spid="_x0000_s16396" name="Equation" r:id="rId13" imgW="55872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Lecture overview – cont.</a:t>
            </a:r>
            <a:endParaRPr lang="en-US" smtClean="0">
              <a:cs typeface="Arial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We will prove that:</a:t>
            </a:r>
          </a:p>
          <a:p>
            <a:pPr lvl="1" algn="l" rtl="0" eaLnBrk="1" hangingPunct="1"/>
            <a:r>
              <a:rPr lang="en-US" sz="2400" smtClean="0">
                <a:cs typeface="Times New Roman" pitchFamily="18" charset="0"/>
              </a:rPr>
              <a:t>If the latency of each edge is a linear function, PoA is at most 4/3.</a:t>
            </a:r>
          </a:p>
          <a:p>
            <a:pPr lvl="1" algn="l" rtl="0" eaLnBrk="1" hangingPunct="1"/>
            <a:r>
              <a:rPr lang="en-US" sz="2400" smtClean="0">
                <a:cs typeface="Times New Roman" pitchFamily="18" charset="0"/>
              </a:rPr>
              <a:t>In atomic routing the PoA is bounded by 2.6. </a:t>
            </a:r>
          </a:p>
          <a:p>
            <a:pPr lvl="1" algn="l" rtl="0" eaLnBrk="1" hangingPunct="1"/>
            <a:r>
              <a:rPr lang="en-US" sz="2400" smtClean="0">
                <a:cs typeface="Times New Roman" pitchFamily="18" charset="0"/>
              </a:rPr>
              <a:t>I the latency function is known to be continuous, non-decreasing and differentiable, there is no bounded coordination ratio.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Arial" charset="0"/>
              </a:rPr>
              <a:t>Existence of flows at Nash Equilibrium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cs typeface="Times New Roman" pitchFamily="18" charset="0"/>
              </a:rPr>
              <a:t>Theorem: For every splittable </a:t>
            </a:r>
            <a:r>
              <a:rPr lang="en-US" dirty="0" smtClean="0">
                <a:cs typeface="Times New Roman" pitchFamily="18" charset="0"/>
              </a:rPr>
              <a:t>game         </a:t>
            </a:r>
          </a:p>
          <a:p>
            <a:pPr algn="l" rtl="0">
              <a:buNone/>
            </a:pP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              </a:t>
            </a:r>
          </a:p>
          <a:p>
            <a:pPr lvl="1" algn="l" rtl="0"/>
            <a:r>
              <a:rPr lang="en-US" dirty="0" smtClean="0">
                <a:cs typeface="Times New Roman" pitchFamily="18" charset="0"/>
              </a:rPr>
              <a:t>There exists at least one Nash Equilibrium</a:t>
            </a:r>
          </a:p>
          <a:p>
            <a:pPr lvl="1" algn="l" rtl="0"/>
            <a:r>
              <a:rPr lang="en-US" dirty="0" smtClean="0">
                <a:cs typeface="Times New Roman" pitchFamily="18" charset="0"/>
              </a:rPr>
              <a:t>If     and     are Nash </a:t>
            </a:r>
            <a:r>
              <a:rPr lang="en-US" dirty="0" err="1" smtClean="0">
                <a:cs typeface="Times New Roman" pitchFamily="18" charset="0"/>
              </a:rPr>
              <a:t>equilibria</a:t>
            </a:r>
            <a:r>
              <a:rPr lang="en-US" dirty="0" smtClean="0">
                <a:cs typeface="Times New Roman" pitchFamily="18" charset="0"/>
              </a:rPr>
              <a:t> then for every    ,  </a:t>
            </a:r>
          </a:p>
          <a:p>
            <a:pPr algn="l" rtl="0">
              <a:buNone/>
            </a:pPr>
            <a:endParaRPr lang="en-US" dirty="0" smtClean="0"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00200" y="2590800"/>
          <a:ext cx="928688" cy="381000"/>
        </p:xfrm>
        <a:graphic>
          <a:graphicData uri="http://schemas.openxmlformats.org/presentationml/2006/ole">
            <p:oleObj spid="_x0000_s32776" name="Equation" r:id="rId3" imgW="495000" imgH="2030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362200" y="3810000"/>
          <a:ext cx="267890" cy="357187"/>
        </p:xfrm>
        <a:graphic>
          <a:graphicData uri="http://schemas.openxmlformats.org/presentationml/2006/ole">
            <p:oleObj spid="_x0000_s32777" name="Equation" r:id="rId4" imgW="152280" imgH="20304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352800" y="3810000"/>
          <a:ext cx="304800" cy="325120"/>
        </p:xfrm>
        <a:graphic>
          <a:graphicData uri="http://schemas.openxmlformats.org/presentationml/2006/ole">
            <p:oleObj spid="_x0000_s32779" name="Equation" r:id="rId5" imgW="190440" imgH="20304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895600" y="4267200"/>
          <a:ext cx="381000" cy="381000"/>
        </p:xfrm>
        <a:graphic>
          <a:graphicData uri="http://schemas.openxmlformats.org/presentationml/2006/ole">
            <p:oleObj spid="_x0000_s32780" name="Equation" r:id="rId6" imgW="114120" imgH="13968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429000" y="4190999"/>
          <a:ext cx="1600200" cy="405685"/>
        </p:xfrm>
        <a:graphic>
          <a:graphicData uri="http://schemas.openxmlformats.org/presentationml/2006/ole">
            <p:oleObj spid="_x0000_s32781" name="Equation" r:id="rId7" imgW="9014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Arial" charset="0"/>
              </a:rPr>
              <a:t>Existence of flows at Nash Equilibrium - Proof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cs typeface="Times New Roman" pitchFamily="18" charset="0"/>
              </a:rPr>
              <a:t>Define:                      , so that                 </a:t>
            </a:r>
          </a:p>
          <a:p>
            <a:pPr algn="l" rtl="0"/>
            <a:r>
              <a:rPr lang="en-US" dirty="0" smtClean="0">
                <a:cs typeface="Times New Roman" pitchFamily="18" charset="0"/>
              </a:rPr>
              <a:t>Further define a potential function: </a:t>
            </a:r>
          </a:p>
          <a:p>
            <a:pPr algn="l" rtl="0">
              <a:buNone/>
            </a:pPr>
            <a:r>
              <a:rPr lang="en-US" dirty="0" smtClean="0">
                <a:cs typeface="Times New Roman" pitchFamily="18" charset="0"/>
              </a:rPr>
              <a:t>                        </a:t>
            </a:r>
          </a:p>
          <a:p>
            <a:pPr algn="l" rtl="0"/>
            <a:r>
              <a:rPr lang="en-US" dirty="0" smtClean="0">
                <a:cs typeface="Times New Roman" pitchFamily="18" charset="0"/>
              </a:rPr>
              <a:t>     is non-negative, monotonous, increasing and differential.     Is a convex function.</a:t>
            </a:r>
          </a:p>
          <a:p>
            <a:pPr algn="l" rtl="0"/>
            <a:r>
              <a:rPr lang="en-US" dirty="0" smtClean="0">
                <a:cs typeface="Times New Roman" pitchFamily="18" charset="0"/>
              </a:rPr>
              <a:t>Nash </a:t>
            </a:r>
            <a:r>
              <a:rPr lang="en-US" dirty="0" err="1" smtClean="0">
                <a:cs typeface="Times New Roman" pitchFamily="18" charset="0"/>
              </a:rPr>
              <a:t>equillibrium</a:t>
            </a:r>
            <a:r>
              <a:rPr lang="en-US" dirty="0" smtClean="0">
                <a:cs typeface="Times New Roman" pitchFamily="18" charset="0"/>
              </a:rPr>
              <a:t> flows are global </a:t>
            </a:r>
            <a:r>
              <a:rPr lang="en-US" dirty="0" err="1" smtClean="0">
                <a:cs typeface="Times New Roman" pitchFamily="18" charset="0"/>
              </a:rPr>
              <a:t>minimizers</a:t>
            </a:r>
            <a:r>
              <a:rPr lang="en-US" dirty="0" smtClean="0">
                <a:cs typeface="Times New Roman" pitchFamily="18" charset="0"/>
              </a:rPr>
              <a:t> of       </a:t>
            </a:r>
            <a:endParaRPr lang="en-US" dirty="0" smtClean="0"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048000" y="2057400"/>
          <a:ext cx="2050255" cy="585787"/>
        </p:xfrm>
        <a:graphic>
          <a:graphicData uri="http://schemas.openxmlformats.org/presentationml/2006/ole">
            <p:oleObj spid="_x0000_s53255" name="Equation" r:id="rId3" imgW="1155600" imgH="33012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553200" y="2133600"/>
          <a:ext cx="1635652" cy="446087"/>
        </p:xfrm>
        <a:graphic>
          <a:graphicData uri="http://schemas.openxmlformats.org/presentationml/2006/ole">
            <p:oleObj spid="_x0000_s53256" name="Equation" r:id="rId4" imgW="838080" imgH="228600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676400" y="3200400"/>
          <a:ext cx="1824154" cy="579437"/>
        </p:xfrm>
        <a:graphic>
          <a:graphicData uri="http://schemas.openxmlformats.org/presentationml/2006/ole">
            <p:oleObj spid="_x0000_s53257" name="Equation" r:id="rId5" imgW="1079280" imgH="34272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752600" y="3886200"/>
          <a:ext cx="304800" cy="457200"/>
        </p:xfrm>
        <a:graphic>
          <a:graphicData uri="http://schemas.openxmlformats.org/presentationml/2006/ole">
            <p:oleObj spid="_x0000_s53258" name="Equation" r:id="rId6" imgW="152280" imgH="22860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521450" y="4419600"/>
          <a:ext cx="412750" cy="381000"/>
        </p:xfrm>
        <a:graphic>
          <a:graphicData uri="http://schemas.openxmlformats.org/presentationml/2006/ole">
            <p:oleObj spid="_x0000_s53259" name="Equation" r:id="rId7" imgW="164880" imgH="15228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191000" y="6019800"/>
          <a:ext cx="393700" cy="304800"/>
        </p:xfrm>
        <a:graphic>
          <a:graphicData uri="http://schemas.openxmlformats.org/presentationml/2006/ole">
            <p:oleObj spid="_x0000_s53260" name="Equation" r:id="rId8" imgW="164880" imgH="152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Arial" charset="0"/>
              </a:rPr>
              <a:t>Existence of flows at Nash Equilibrium – Proof Cont</a:t>
            </a:r>
            <a:r>
              <a:rPr lang="en-US" dirty="0" smtClean="0">
                <a:cs typeface="Arial" charset="0"/>
              </a:rPr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By </a:t>
            </a:r>
            <a:r>
              <a:rPr lang="en-US" dirty="0" err="1" smtClean="0"/>
              <a:t>Weierstrass’s</a:t>
            </a:r>
            <a:r>
              <a:rPr lang="en-US" dirty="0" smtClean="0"/>
              <a:t> Theorem,     has a minimum, and therefore Nash equilibrium exists.</a:t>
            </a:r>
          </a:p>
          <a:p>
            <a:pPr algn="l" rtl="0"/>
            <a:r>
              <a:rPr lang="en-US" dirty="0" smtClean="0"/>
              <a:t>Let     and      be Nash </a:t>
            </a:r>
            <a:r>
              <a:rPr lang="en-US" dirty="0" err="1" smtClean="0"/>
              <a:t>equillibria</a:t>
            </a:r>
            <a:r>
              <a:rPr lang="en-US" dirty="0" smtClean="0"/>
              <a:t>:</a:t>
            </a:r>
          </a:p>
          <a:p>
            <a:pPr lvl="1" algn="l" rtl="0"/>
            <a:r>
              <a:rPr lang="en-US" sz="2000" dirty="0" smtClean="0"/>
              <a:t>Define                                                  </a:t>
            </a:r>
          </a:p>
          <a:p>
            <a:pPr lvl="1" algn="l" rtl="0"/>
            <a:r>
              <a:rPr lang="en-US" sz="2000" dirty="0" smtClean="0"/>
              <a:t> </a:t>
            </a:r>
            <a:r>
              <a:rPr lang="en-US" sz="2000" dirty="0" smtClean="0"/>
              <a:t>                                                                                   </a:t>
            </a:r>
          </a:p>
          <a:p>
            <a:pPr lvl="1" algn="l" rtl="0"/>
            <a:r>
              <a:rPr lang="en-US" sz="2000" dirty="0" smtClean="0"/>
              <a:t>     and         minimize   , and we get                                    </a:t>
            </a:r>
          </a:p>
          <a:p>
            <a:pPr lvl="1" algn="l" rtl="0"/>
            <a:r>
              <a:rPr lang="en-US" sz="2000" dirty="0" smtClean="0"/>
              <a:t> </a:t>
            </a:r>
            <a:r>
              <a:rPr lang="en-US" sz="2000" dirty="0" smtClean="0"/>
              <a:t>    is sum of convex functions, and therefore it’s possible only if all members of the sum are equal, and therefore:</a:t>
            </a:r>
          </a:p>
          <a:p>
            <a:pPr lvl="1" algn="l" rtl="0">
              <a:buNone/>
            </a:pPr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45250" y="2133600"/>
          <a:ext cx="412750" cy="381000"/>
        </p:xfrm>
        <a:graphic>
          <a:graphicData uri="http://schemas.openxmlformats.org/presentationml/2006/ole">
            <p:oleObj spid="_x0000_s54274" name="Equation" r:id="rId3" imgW="164880" imgH="1522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683000" y="2235200"/>
          <a:ext cx="914400" cy="198438"/>
        </p:xfrm>
        <a:graphic>
          <a:graphicData uri="http://schemas.openxmlformats.org/presentationml/2006/ole">
            <p:oleObj spid="_x0000_s54276" name="Equation" r:id="rId4" imgW="914400" imgH="19872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0" y="3733800"/>
          <a:ext cx="304800" cy="406400"/>
        </p:xfrm>
        <a:graphic>
          <a:graphicData uri="http://schemas.openxmlformats.org/presentationml/2006/ole">
            <p:oleObj spid="_x0000_s54277" name="Equation" r:id="rId5" imgW="152280" imgH="2030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429000" y="3733800"/>
          <a:ext cx="381000" cy="406400"/>
        </p:xfrm>
        <a:graphic>
          <a:graphicData uri="http://schemas.openxmlformats.org/presentationml/2006/ole">
            <p:oleObj spid="_x0000_s54278" name="Equation" r:id="rId6" imgW="190440" imgH="2030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819400" y="4191000"/>
          <a:ext cx="2990850" cy="304800"/>
        </p:xfrm>
        <a:graphic>
          <a:graphicData uri="http://schemas.openxmlformats.org/presentationml/2006/ole">
            <p:oleObj spid="_x0000_s54279" name="Equation" r:id="rId7" imgW="1993680" imgH="2030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981199" y="4572000"/>
          <a:ext cx="5262563" cy="381000"/>
        </p:xfrm>
        <a:graphic>
          <a:graphicData uri="http://schemas.openxmlformats.org/presentationml/2006/ole">
            <p:oleObj spid="_x0000_s54280" name="Equation" r:id="rId8" imgW="2806560" imgH="20304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981200" y="4953000"/>
          <a:ext cx="228600" cy="304800"/>
        </p:xfrm>
        <a:graphic>
          <a:graphicData uri="http://schemas.openxmlformats.org/presentationml/2006/ole">
            <p:oleObj spid="_x0000_s54281" name="Equation" r:id="rId9" imgW="152280" imgH="20304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819400" y="4953000"/>
          <a:ext cx="304800" cy="325120"/>
        </p:xfrm>
        <a:graphic>
          <a:graphicData uri="http://schemas.openxmlformats.org/presentationml/2006/ole">
            <p:oleObj spid="_x0000_s54282" name="Equation" r:id="rId10" imgW="190440" imgH="20304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343400" y="4970585"/>
          <a:ext cx="228600" cy="211015"/>
        </p:xfrm>
        <a:graphic>
          <a:graphicData uri="http://schemas.openxmlformats.org/presentationml/2006/ole">
            <p:oleObj spid="_x0000_s54284" name="Equation" r:id="rId11" imgW="164880" imgH="152280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019800" y="4953000"/>
          <a:ext cx="2057400" cy="304800"/>
        </p:xfrm>
        <a:graphic>
          <a:graphicData uri="http://schemas.openxmlformats.org/presentationml/2006/ole">
            <p:oleObj spid="_x0000_s54285" name="Equation" r:id="rId12" imgW="1371600" imgH="20304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981200" y="5334001"/>
          <a:ext cx="330199" cy="304799"/>
        </p:xfrm>
        <a:graphic>
          <a:graphicData uri="http://schemas.openxmlformats.org/presentationml/2006/ole">
            <p:oleObj spid="_x0000_s54286" name="Equation" r:id="rId13" imgW="164880" imgH="15228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057400" y="5943600"/>
          <a:ext cx="1828800" cy="304800"/>
        </p:xfrm>
        <a:graphic>
          <a:graphicData uri="http://schemas.openxmlformats.org/presentationml/2006/ole">
            <p:oleObj spid="_x0000_s54287" name="Equation" r:id="rId14" imgW="13716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Arial" charset="0"/>
              </a:rPr>
              <a:t>Bounding the Price of Anarchy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                    </a:t>
            </a:r>
          </a:p>
          <a:p>
            <a:pPr algn="l" rtl="0"/>
            <a:r>
              <a:rPr lang="en-US" dirty="0" smtClean="0"/>
              <a:t>Theorem: If there exists a constant           </a:t>
            </a:r>
          </a:p>
          <a:p>
            <a:pPr algn="l" rtl="0">
              <a:buNone/>
            </a:pPr>
            <a:r>
              <a:rPr lang="en-US" dirty="0" smtClean="0"/>
              <a:t>s</a:t>
            </a:r>
            <a:r>
              <a:rPr lang="en-US" dirty="0" smtClean="0"/>
              <a:t>uch that                          then             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lvl="1" algn="l" rtl="0"/>
            <a:r>
              <a:rPr lang="en-US" sz="2400" dirty="0" smtClean="0"/>
              <a:t>Corollary: If the latency function is polynomial function of  degree    , then</a:t>
            </a:r>
            <a:r>
              <a:rPr lang="en-US" dirty="0" smtClean="0"/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2600" y="2057400"/>
          <a:ext cx="1406012" cy="681037"/>
        </p:xfrm>
        <a:graphic>
          <a:graphicData uri="http://schemas.openxmlformats.org/presentationml/2006/ole">
            <p:oleObj spid="_x0000_s55298" name="Equation" r:id="rId3" imgW="812520" imgH="3934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001000" y="2705100"/>
          <a:ext cx="838200" cy="419100"/>
        </p:xfrm>
        <a:graphic>
          <a:graphicData uri="http://schemas.openxmlformats.org/presentationml/2006/ole">
            <p:oleObj spid="_x0000_s55299" name="Equation" r:id="rId4" imgW="355320" imgH="177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46400" y="3276600"/>
          <a:ext cx="2362200" cy="457200"/>
        </p:xfrm>
        <a:graphic>
          <a:graphicData uri="http://schemas.openxmlformats.org/presentationml/2006/ole">
            <p:oleObj spid="_x0000_s55300" name="Equation" r:id="rId5" imgW="1180800" imgH="2286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400800" y="3352800"/>
          <a:ext cx="1066800" cy="339436"/>
        </p:xfrm>
        <a:graphic>
          <a:graphicData uri="http://schemas.openxmlformats.org/presentationml/2006/ole">
            <p:oleObj spid="_x0000_s55301" name="Equation" r:id="rId6" imgW="558720" imgH="1774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05000" y="3886202"/>
          <a:ext cx="4038600" cy="1957168"/>
        </p:xfrm>
        <a:graphic>
          <a:graphicData uri="http://schemas.openxmlformats.org/presentationml/2006/ole">
            <p:oleObj spid="_x0000_s55302" name="Equation" r:id="rId7" imgW="3301920" imgH="1600200" progId="Equation.DSMT4">
              <p:embed/>
            </p:oleObj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5638800" y="6019800"/>
          <a:ext cx="1406525" cy="339725"/>
        </p:xfrm>
        <a:graphic>
          <a:graphicData uri="http://schemas.openxmlformats.org/presentationml/2006/ole">
            <p:oleObj spid="_x0000_s55303" name="Equation" r:id="rId8" imgW="736560" imgH="177480" progId="Equation.DSMT4">
              <p:embed/>
            </p:oleObj>
          </a:graphicData>
        </a:graphic>
      </p:graphicFrame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4546600" y="5943600"/>
          <a:ext cx="330200" cy="419100"/>
        </p:xfrm>
        <a:graphic>
          <a:graphicData uri="http://schemas.openxmlformats.org/presentationml/2006/ole">
            <p:oleObj spid="_x0000_s55304" name="Equation" r:id="rId9" imgW="1396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tight bound for linear latency functions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772400" cy="4114800"/>
          </a:xfrm>
        </p:spPr>
        <p:txBody>
          <a:bodyPr/>
          <a:lstStyle/>
          <a:p>
            <a:pPr algn="l" rtl="0"/>
            <a:r>
              <a:rPr lang="en-US" dirty="0" smtClean="0"/>
              <a:t>A natural example for such a model: Network with congestion control (e.g.: TCP)</a:t>
            </a:r>
          </a:p>
          <a:p>
            <a:pPr algn="l" rtl="0"/>
            <a:r>
              <a:rPr lang="en-US" dirty="0" smtClean="0"/>
              <a:t>Using the corollary, we get a bound of 2</a:t>
            </a:r>
          </a:p>
          <a:p>
            <a:pPr algn="l" rtl="0"/>
            <a:r>
              <a:rPr lang="en-US" dirty="0" smtClean="0"/>
              <a:t>We’ll show a bound of 4/3 (which is tight, as we’ve seen in Example 2)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               </a:t>
            </a:r>
          </a:p>
          <a:p>
            <a:pPr algn="l" rtl="0"/>
            <a:r>
              <a:rPr lang="en-US" sz="2400" dirty="0" smtClean="0"/>
              <a:t>When             , both Nash and OPT (equal) will route all the flow in the shortest paths.</a:t>
            </a:r>
          </a:p>
          <a:p>
            <a:pPr algn="l" rtl="0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00200" y="5410200"/>
          <a:ext cx="1447800" cy="473825"/>
        </p:xfrm>
        <a:graphic>
          <a:graphicData uri="http://schemas.openxmlformats.org/presentationml/2006/ole">
            <p:oleObj spid="_x0000_s56322" name="Equation" r:id="rId3" imgW="698400" imgH="228600" progId="Equation.DSMT4">
              <p:embed/>
            </p:oleObj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2514600" y="5791200"/>
          <a:ext cx="830529" cy="533400"/>
        </p:xfrm>
        <a:graphic>
          <a:graphicData uri="http://schemas.openxmlformats.org/presentationml/2006/ole">
            <p:oleObj spid="_x0000_s56323" name="Equation" r:id="rId4" imgW="3553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tight bound for linear latency functions - Proof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772400" cy="4114800"/>
          </a:xfrm>
        </p:spPr>
        <p:txBody>
          <a:bodyPr/>
          <a:lstStyle/>
          <a:p>
            <a:pPr algn="l" rtl="0"/>
            <a:r>
              <a:rPr lang="en-US" dirty="0" smtClean="0"/>
              <a:t>Lemma (proof is trivial and omitted):</a:t>
            </a:r>
          </a:p>
          <a:p>
            <a:pPr algn="l" rtl="0">
              <a:buNone/>
            </a:pPr>
            <a:r>
              <a:rPr lang="en-US" dirty="0" smtClean="0"/>
              <a:t>                </a:t>
            </a:r>
          </a:p>
          <a:p>
            <a:pPr algn="l" rtl="0"/>
            <a:r>
              <a:rPr lang="en-US" dirty="0" smtClean="0"/>
              <a:t>   is a flow at Nash equilibrium, and      is an optimal flow. Given a flow    let            </a:t>
            </a:r>
          </a:p>
          <a:p>
            <a:pPr algn="l" rtl="0">
              <a:buNone/>
            </a:pPr>
            <a:r>
              <a:rPr lang="en-US" dirty="0" smtClean="0"/>
              <a:t>                                                 </a:t>
            </a:r>
          </a:p>
          <a:p>
            <a:pPr algn="l" rtl="0">
              <a:buNone/>
            </a:pPr>
            <a:r>
              <a:rPr lang="en-US" dirty="0" smtClean="0"/>
              <a:t>            </a:t>
            </a:r>
          </a:p>
          <a:p>
            <a:pPr algn="l" rtl="0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71825" y="2622551"/>
          <a:ext cx="1552575" cy="811202"/>
        </p:xfrm>
        <a:graphic>
          <a:graphicData uri="http://schemas.openxmlformats.org/presentationml/2006/ole">
            <p:oleObj spid="_x0000_s57346" name="Equation" r:id="rId3" imgW="799920" imgH="419040" progId="Equation.DSMT4">
              <p:embed/>
            </p:oleObj>
          </a:graphicData>
        </a:graphic>
      </p:graphicFrame>
      <p:graphicFrame>
        <p:nvGraphicFramePr>
          <p:cNvPr id="57348" name="Object 2"/>
          <p:cNvGraphicFramePr>
            <a:graphicFrameLocks noChangeAspect="1"/>
          </p:cNvGraphicFramePr>
          <p:nvPr/>
        </p:nvGraphicFramePr>
        <p:xfrm>
          <a:off x="1524000" y="3352800"/>
          <a:ext cx="295275" cy="393700"/>
        </p:xfrm>
        <a:graphic>
          <a:graphicData uri="http://schemas.openxmlformats.org/presentationml/2006/ole">
            <p:oleObj spid="_x0000_s57348" name="Equation" r:id="rId4" imgW="152280" imgH="203040" progId="Equation.DSMT4">
              <p:embed/>
            </p:oleObj>
          </a:graphicData>
        </a:graphic>
      </p:graphicFrame>
      <p:graphicFrame>
        <p:nvGraphicFramePr>
          <p:cNvPr id="57349" name="Object 2"/>
          <p:cNvGraphicFramePr>
            <a:graphicFrameLocks noChangeAspect="1"/>
          </p:cNvGraphicFramePr>
          <p:nvPr/>
        </p:nvGraphicFramePr>
        <p:xfrm>
          <a:off x="7924800" y="3352800"/>
          <a:ext cx="468313" cy="393700"/>
        </p:xfrm>
        <a:graphic>
          <a:graphicData uri="http://schemas.openxmlformats.org/presentationml/2006/ole">
            <p:oleObj spid="_x0000_s57349" name="Equation" r:id="rId5" imgW="241200" imgH="203040" progId="Equation.DSMT4">
              <p:embed/>
            </p:oleObj>
          </a:graphicData>
        </a:graphic>
      </p:graphicFrame>
      <p:graphicFrame>
        <p:nvGraphicFramePr>
          <p:cNvPr id="57350" name="Object 2"/>
          <p:cNvGraphicFramePr>
            <a:graphicFrameLocks noChangeAspect="1"/>
          </p:cNvGraphicFramePr>
          <p:nvPr/>
        </p:nvGraphicFramePr>
        <p:xfrm>
          <a:off x="6858000" y="3810000"/>
          <a:ext cx="295275" cy="393700"/>
        </p:xfrm>
        <a:graphic>
          <a:graphicData uri="http://schemas.openxmlformats.org/presentationml/2006/ole">
            <p:oleObj spid="_x0000_s57350" name="Equation" r:id="rId6" imgW="152280" imgH="2030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524000" y="4419600"/>
          <a:ext cx="4373217" cy="609600"/>
        </p:xfrm>
        <a:graphic>
          <a:graphicData uri="http://schemas.openxmlformats.org/presentationml/2006/ole">
            <p:oleObj spid="_x0000_s57351" name="Equation" r:id="rId7" imgW="2095200" imgH="291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tight bound for linear latency functions – Proof Cont</a:t>
            </a:r>
            <a:endParaRPr lang="en-US" dirty="0"/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ph idx="1"/>
          </p:nvPr>
        </p:nvGraphicFramePr>
        <p:xfrm>
          <a:off x="1905000" y="2285999"/>
          <a:ext cx="6096000" cy="4097195"/>
        </p:xfrm>
        <a:graphic>
          <a:graphicData uri="http://schemas.openxmlformats.org/presentationml/2006/ole">
            <p:oleObj spid="_x0000_s58370" name="Equation" r:id="rId3" imgW="3797280" imgH="255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Unsplittable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(Atomic) Routing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17713"/>
            <a:ext cx="7772400" cy="4114800"/>
          </a:xfrm>
        </p:spPr>
        <p:txBody>
          <a:bodyPr/>
          <a:lstStyle/>
          <a:p>
            <a:pPr algn="l" rtl="0"/>
            <a:r>
              <a:rPr lang="en-US" dirty="0" smtClean="0"/>
              <a:t>Example 1:</a:t>
            </a:r>
          </a:p>
          <a:p>
            <a:pPr lvl="1" algn="l" rtl="0"/>
            <a:r>
              <a:rPr lang="en-US" dirty="0" smtClean="0"/>
              <a:t>4 players, all with</a:t>
            </a:r>
          </a:p>
          <a:p>
            <a:pPr lvl="1" algn="l" rtl="0">
              <a:buNone/>
            </a:pPr>
            <a:r>
              <a:rPr lang="en-US" dirty="0" smtClean="0"/>
              <a:t>d</a:t>
            </a:r>
            <a:r>
              <a:rPr lang="en-US" dirty="0" smtClean="0"/>
              <a:t>emand  1 (r = 1): </a:t>
            </a:r>
          </a:p>
          <a:p>
            <a:pPr lvl="1" algn="l" rtl="0">
              <a:buNone/>
            </a:pPr>
            <a:r>
              <a:rPr lang="en-US" dirty="0" smtClean="0"/>
              <a:t> </a:t>
            </a:r>
            <a:r>
              <a:rPr lang="en-US" dirty="0" smtClean="0"/>
              <a:t> (U,V), (U,W), </a:t>
            </a:r>
          </a:p>
          <a:p>
            <a:pPr lvl="1" algn="l" rtl="0">
              <a:buNone/>
            </a:pPr>
            <a:r>
              <a:rPr lang="en-US" dirty="0" smtClean="0"/>
              <a:t>(V,W), (W,V)</a:t>
            </a:r>
          </a:p>
          <a:p>
            <a:pPr lvl="1" algn="l" rtl="0"/>
            <a:r>
              <a:rPr lang="en-US" dirty="0" smtClean="0"/>
              <a:t>An optimal and Nash equilibrium flow would use only edges with               at total cost of 4 </a:t>
            </a: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9156" y="1981200"/>
            <a:ext cx="4694844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791200" y="5181600"/>
          <a:ext cx="1066800" cy="426720"/>
        </p:xfrm>
        <a:graphic>
          <a:graphicData uri="http://schemas.openxmlformats.org/presentationml/2006/ole">
            <p:oleObj spid="_x0000_s59395" name="Equation" r:id="rId4" imgW="5079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Unsplittable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(Atomic)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Routing –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Exmaple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1 Cont.</a:t>
            </a:r>
            <a:endParaRPr lang="en-US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17713"/>
            <a:ext cx="7772400" cy="4114800"/>
          </a:xfrm>
        </p:spPr>
        <p:txBody>
          <a:bodyPr/>
          <a:lstStyle/>
          <a:p>
            <a:pPr algn="l" rtl="0"/>
            <a:r>
              <a:rPr lang="en-US" dirty="0" smtClean="0"/>
              <a:t>Example 1 (cont.):</a:t>
            </a:r>
          </a:p>
          <a:p>
            <a:pPr lvl="1" algn="l" rtl="0"/>
            <a:r>
              <a:rPr lang="en-US" dirty="0" smtClean="0"/>
              <a:t>But the optimal</a:t>
            </a:r>
          </a:p>
          <a:p>
            <a:pPr lvl="1" algn="l" rtl="0">
              <a:buNone/>
            </a:pPr>
            <a:r>
              <a:rPr lang="en-US" dirty="0" smtClean="0"/>
              <a:t>solution is not the</a:t>
            </a:r>
          </a:p>
          <a:p>
            <a:pPr lvl="1" algn="l" rtl="0">
              <a:buNone/>
            </a:pPr>
            <a:r>
              <a:rPr lang="en-US" dirty="0" smtClean="0"/>
              <a:t>o</a:t>
            </a:r>
            <a:r>
              <a:rPr lang="en-US" dirty="0" smtClean="0"/>
              <a:t>nly NE.</a:t>
            </a:r>
          </a:p>
          <a:p>
            <a:pPr lvl="1" algn="l" rtl="0"/>
            <a:r>
              <a:rPr lang="en-US" dirty="0" smtClean="0"/>
              <a:t>Another Nash equilibrium:</a:t>
            </a:r>
          </a:p>
          <a:p>
            <a:pPr lvl="1" algn="l" rtl="0">
              <a:buNone/>
            </a:pPr>
            <a:r>
              <a:rPr lang="en-US" dirty="0" smtClean="0"/>
              <a:t>Player 1: U-&gt;W-&gt;V; Player 2: U-&gt;V-&gt;W;</a:t>
            </a:r>
          </a:p>
          <a:p>
            <a:pPr lvl="1" algn="l" rtl="0">
              <a:buNone/>
            </a:pPr>
            <a:r>
              <a:rPr lang="en-US" dirty="0" smtClean="0"/>
              <a:t>Player 3: V-&gt;U-&gt;W; Player 4: W-&gt;U-&gt;V</a:t>
            </a:r>
          </a:p>
          <a:p>
            <a:pPr lvl="1" algn="l" rtl="0">
              <a:buNone/>
            </a:pPr>
            <a:r>
              <a:rPr lang="en-US" dirty="0" smtClean="0"/>
              <a:t>With total cost of 10, which gives </a:t>
            </a:r>
            <a:r>
              <a:rPr lang="en-US" dirty="0" err="1" smtClean="0"/>
              <a:t>PoA</a:t>
            </a:r>
            <a:r>
              <a:rPr lang="en-US" dirty="0" smtClean="0"/>
              <a:t> = 2.5.</a:t>
            </a: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9156" y="1981200"/>
            <a:ext cx="4694844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Unsplittable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(Atomic)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Routing –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Exmaple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2</a:t>
            </a:r>
            <a:endParaRPr lang="en-US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17713"/>
            <a:ext cx="7772400" cy="4114800"/>
          </a:xfrm>
        </p:spPr>
        <p:txBody>
          <a:bodyPr/>
          <a:lstStyle/>
          <a:p>
            <a:pPr algn="l" rtl="0"/>
            <a:r>
              <a:rPr lang="en-US" dirty="0" smtClean="0"/>
              <a:t>Both players have</a:t>
            </a:r>
          </a:p>
          <a:p>
            <a:pPr algn="l" rtl="0">
              <a:buNone/>
            </a:pPr>
            <a:r>
              <a:rPr lang="en-US" dirty="0" smtClean="0"/>
              <a:t>s=S and t=T, but,</a:t>
            </a:r>
          </a:p>
          <a:p>
            <a:pPr algn="l" rtl="0">
              <a:buNone/>
            </a:pPr>
            <a:r>
              <a:rPr lang="en-US" dirty="0" smtClean="0"/>
              <a:t>p</a:t>
            </a:r>
            <a:r>
              <a:rPr lang="en-US" dirty="0" smtClean="0"/>
              <a:t>layer 1 has r=1,</a:t>
            </a:r>
          </a:p>
          <a:p>
            <a:pPr algn="l" rtl="0">
              <a:buNone/>
            </a:pPr>
            <a:r>
              <a:rPr lang="en-US" dirty="0" smtClean="0"/>
              <a:t>While player 2, r=2.</a:t>
            </a:r>
          </a:p>
          <a:p>
            <a:pPr algn="l" rtl="0"/>
            <a:r>
              <a:rPr lang="en-US" dirty="0" smtClean="0"/>
              <a:t>Possible paths S-&gt;T:</a:t>
            </a:r>
          </a:p>
          <a:p>
            <a:pPr algn="l" rtl="0">
              <a:buNone/>
            </a:pPr>
            <a:r>
              <a:rPr lang="en-US" dirty="0" smtClean="0"/>
              <a:t>p1: S-&gt;T; p2: S-&gt;V-&gt;T; p3: S-&gt;W-&gt;T;</a:t>
            </a:r>
          </a:p>
          <a:p>
            <a:pPr algn="l" rtl="0">
              <a:buNone/>
            </a:pPr>
            <a:r>
              <a:rPr lang="en-US" dirty="0" smtClean="0"/>
              <a:t>p</a:t>
            </a:r>
            <a:r>
              <a:rPr lang="en-US" dirty="0" smtClean="0"/>
              <a:t>4: S-&gt;V-&gt;W-&gt;T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600200"/>
            <a:ext cx="3848100" cy="323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Introduction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Job scheduling, discussed last time, can be viewed as a private case of routing.</a:t>
            </a:r>
          </a:p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Each player has to choose exactly one line to pass his traffic through.</a:t>
            </a:r>
          </a:p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Parallel lines routing:</a:t>
            </a:r>
          </a:p>
          <a:p>
            <a:pPr algn="l" rtl="0" eaLnBrk="1" hangingPunct="1"/>
            <a:endParaRPr lang="en-US" sz="2800" smtClean="0">
              <a:cs typeface="Times New Roman" pitchFamily="18" charset="0"/>
            </a:endParaRP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648200"/>
            <a:ext cx="62484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Unsplittable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(Atomic)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Routing –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Exmaple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2 Cont.</a:t>
            </a:r>
            <a:endParaRPr lang="en-US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17713"/>
            <a:ext cx="7772400" cy="4114800"/>
          </a:xfrm>
        </p:spPr>
        <p:txBody>
          <a:bodyPr/>
          <a:lstStyle/>
          <a:p>
            <a:pPr algn="l" rtl="0"/>
            <a:r>
              <a:rPr lang="en-US" dirty="0" smtClean="0"/>
              <a:t>In this example </a:t>
            </a:r>
          </a:p>
          <a:p>
            <a:pPr algn="l" rtl="0">
              <a:buNone/>
            </a:pPr>
            <a:r>
              <a:rPr lang="en-US" dirty="0" smtClean="0"/>
              <a:t>t</a:t>
            </a:r>
            <a:r>
              <a:rPr lang="en-US" dirty="0" smtClean="0"/>
              <a:t>here is no pure</a:t>
            </a:r>
          </a:p>
          <a:p>
            <a:pPr algn="l" rtl="0">
              <a:buNone/>
            </a:pPr>
            <a:r>
              <a:rPr lang="en-US" dirty="0" smtClean="0"/>
              <a:t>equilibrium.</a:t>
            </a:r>
          </a:p>
          <a:p>
            <a:pPr algn="l" rtl="0"/>
            <a:r>
              <a:rPr lang="en-US" dirty="0" smtClean="0"/>
              <a:t>Easy to show the</a:t>
            </a:r>
          </a:p>
          <a:p>
            <a:pPr algn="l" rtl="0">
              <a:buNone/>
            </a:pPr>
            <a:r>
              <a:rPr lang="en-US" dirty="0" smtClean="0"/>
              <a:t>f</a:t>
            </a:r>
            <a:r>
              <a:rPr lang="en-US" dirty="0" smtClean="0"/>
              <a:t>ollowing facts:</a:t>
            </a:r>
          </a:p>
          <a:p>
            <a:pPr lvl="1" algn="l" rtl="0"/>
            <a:r>
              <a:rPr lang="en-US" sz="2000" dirty="0" smtClean="0"/>
              <a:t>If player 2 chooses p1 or p2, player 1 will choose p4.</a:t>
            </a:r>
          </a:p>
          <a:p>
            <a:pPr lvl="1" algn="l" rtl="0"/>
            <a:r>
              <a:rPr lang="en-US" sz="2000" dirty="0" smtClean="0"/>
              <a:t>If player 1 chooses p4, player 2 will choose p3.</a:t>
            </a:r>
          </a:p>
          <a:p>
            <a:pPr lvl="1" algn="l" rtl="0"/>
            <a:r>
              <a:rPr lang="en-US" sz="2000" dirty="0" smtClean="0"/>
              <a:t>If player 2 chooses p3 or p4, player 1 will choose p1.</a:t>
            </a:r>
          </a:p>
          <a:p>
            <a:pPr lvl="1" algn="l" rtl="0"/>
            <a:r>
              <a:rPr lang="en-US" sz="2000" dirty="0" smtClean="0"/>
              <a:t>If player 1 chooses p1, player 2 will choose p2.</a:t>
            </a: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600200"/>
            <a:ext cx="3848100" cy="323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Unsplittable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(Atomic)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Routing </a:t>
            </a:r>
            <a:r>
              <a:rPr lang="en-US" sz="4000" dirty="0" smtClean="0">
                <a:solidFill>
                  <a:schemeClr val="tx1"/>
                </a:solidFill>
                <a:cs typeface="Arial" charset="0"/>
              </a:rPr>
              <a:t>– Existence of Nash Equilibrium</a:t>
            </a:r>
            <a:endParaRPr lang="en-US" sz="4000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17713"/>
            <a:ext cx="7772400" cy="4114800"/>
          </a:xfrm>
        </p:spPr>
        <p:txBody>
          <a:bodyPr/>
          <a:lstStyle/>
          <a:p>
            <a:pPr algn="l" rtl="0"/>
            <a:r>
              <a:rPr lang="en-US" dirty="0" smtClean="0"/>
              <a:t>We’ve shown that NE does not always exist.</a:t>
            </a:r>
          </a:p>
          <a:p>
            <a:pPr algn="l" rtl="0"/>
            <a:r>
              <a:rPr lang="en-US" sz="2800" dirty="0" smtClean="0"/>
              <a:t>Theorem: If            is an </a:t>
            </a:r>
            <a:r>
              <a:rPr lang="en-US" sz="2800" dirty="0" err="1" smtClean="0"/>
              <a:t>unsplittable</a:t>
            </a:r>
            <a:r>
              <a:rPr lang="en-US" sz="2800" dirty="0" smtClean="0"/>
              <a:t> game with                   then  there exists a Nash equilibrium.</a:t>
            </a:r>
          </a:p>
          <a:p>
            <a:pPr lvl="1" algn="l" rtl="0"/>
            <a:r>
              <a:rPr lang="en-US" sz="2400" dirty="0" smtClean="0"/>
              <a:t>Proof:</a:t>
            </a:r>
          </a:p>
          <a:p>
            <a:pPr lvl="1" algn="l" rtl="0">
              <a:buNone/>
            </a:pPr>
            <a:r>
              <a:rPr lang="en-US" sz="2400" dirty="0" smtClean="0"/>
              <a:t>Define a potential function </a:t>
            </a:r>
          </a:p>
          <a:p>
            <a:pPr algn="l" rtl="0">
              <a:buNone/>
            </a:pPr>
            <a:r>
              <a:rPr lang="en-US" sz="2400" dirty="0" smtClean="0"/>
              <a:t>When player I moves from p to p’:</a:t>
            </a:r>
          </a:p>
          <a:p>
            <a:pPr algn="l" rtl="0">
              <a:buNone/>
            </a:pPr>
            <a:endParaRPr lang="en-US" sz="20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44838" y="3200400"/>
          <a:ext cx="796925" cy="327025"/>
        </p:xfrm>
        <a:graphic>
          <a:graphicData uri="http://schemas.openxmlformats.org/presentationml/2006/ole">
            <p:oleObj spid="_x0000_s62467" name="Equation" r:id="rId3" imgW="495000" imgH="203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81200" y="3581400"/>
          <a:ext cx="1400175" cy="382587"/>
        </p:xfrm>
        <a:graphic>
          <a:graphicData uri="http://schemas.openxmlformats.org/presentationml/2006/ole">
            <p:oleObj spid="_x0000_s62468" name="Equation" r:id="rId4" imgW="838080" imgH="2286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105400" y="4800600"/>
          <a:ext cx="1905000" cy="687371"/>
        </p:xfrm>
        <a:graphic>
          <a:graphicData uri="http://schemas.openxmlformats.org/presentationml/2006/ole">
            <p:oleObj spid="_x0000_s62469" name="Equation" r:id="rId5" imgW="1231560" imgH="4442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124200" y="5867399"/>
          <a:ext cx="3505200" cy="488287"/>
        </p:xfrm>
        <a:graphic>
          <a:graphicData uri="http://schemas.openxmlformats.org/presentationml/2006/ole">
            <p:oleObj spid="_x0000_s62470" name="Equation" r:id="rId6" imgW="2552400" imgH="355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  <a:cs typeface="Arial" charset="0"/>
              </a:rPr>
              <a:t>Unsplittable</a:t>
            </a:r>
            <a:r>
              <a:rPr lang="en-US" sz="3600" dirty="0" smtClean="0">
                <a:solidFill>
                  <a:schemeClr val="tx1"/>
                </a:solidFill>
                <a:cs typeface="Arial" charset="0"/>
              </a:rPr>
              <a:t> (Atomic) </a:t>
            </a:r>
            <a:r>
              <a:rPr lang="en-US" sz="3600" dirty="0" smtClean="0">
                <a:solidFill>
                  <a:schemeClr val="tx1"/>
                </a:solidFill>
                <a:cs typeface="Arial" charset="0"/>
              </a:rPr>
              <a:t>Routing – Existence of Nash Equilibrium</a:t>
            </a:r>
            <a:br>
              <a:rPr lang="en-US" sz="3600" dirty="0" smtClean="0">
                <a:solidFill>
                  <a:schemeClr val="tx1"/>
                </a:solidFill>
                <a:cs typeface="Arial" charset="0"/>
              </a:rPr>
            </a:br>
            <a:r>
              <a:rPr lang="en-US" sz="3600" dirty="0" smtClean="0">
                <a:solidFill>
                  <a:schemeClr val="tx1"/>
                </a:solidFill>
                <a:cs typeface="Arial" charset="0"/>
              </a:rPr>
              <a:t>Cont.</a:t>
            </a:r>
            <a:endParaRPr lang="en-US" sz="3600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17713"/>
            <a:ext cx="7772400" cy="4114800"/>
          </a:xfrm>
        </p:spPr>
        <p:txBody>
          <a:bodyPr/>
          <a:lstStyle/>
          <a:p>
            <a:pPr algn="l" rtl="0">
              <a:buNone/>
            </a:pPr>
            <a:r>
              <a:rPr lang="en-US" sz="2800" dirty="0" smtClean="0"/>
              <a:t>And: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r>
              <a:rPr lang="en-US" sz="2800" dirty="0" smtClean="0"/>
              <a:t>S</a:t>
            </a:r>
            <a:r>
              <a:rPr lang="en-US" sz="2800" dirty="0" smtClean="0"/>
              <a:t>o:  </a:t>
            </a:r>
          </a:p>
          <a:p>
            <a:pPr algn="l" rtl="0">
              <a:buNone/>
            </a:pPr>
            <a:r>
              <a:rPr lang="en-US" sz="2800" dirty="0" smtClean="0"/>
              <a:t>So when the players plays “best response” the potential decreases, and as it’s non-negative,</a:t>
            </a:r>
          </a:p>
          <a:p>
            <a:pPr algn="l" rtl="0">
              <a:buNone/>
            </a:pPr>
            <a:r>
              <a:rPr lang="en-US" sz="2800" dirty="0" smtClean="0"/>
              <a:t>s</a:t>
            </a:r>
            <a:r>
              <a:rPr lang="en-US" sz="2800" dirty="0" smtClean="0"/>
              <a:t> series of “best responses” will converge to a Nash equilibrium.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371600" y="2667000"/>
          <a:ext cx="1768475" cy="354012"/>
        </p:xfrm>
        <a:graphic>
          <a:graphicData uri="http://schemas.openxmlformats.org/presentationml/2006/ole">
            <p:oleObj spid="_x0000_s63492" name="Equation" r:id="rId3" imgW="1143000" imgH="22860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505200" y="2133600"/>
          <a:ext cx="3081867" cy="533400"/>
        </p:xfrm>
        <a:graphic>
          <a:graphicData uri="http://schemas.openxmlformats.org/presentationml/2006/ole">
            <p:oleObj spid="_x0000_s63494" name="Equation" r:id="rId4" imgW="1320480" imgH="228600" progId="Equation.DSMT4">
              <p:embed/>
            </p:oleObj>
          </a:graphicData>
        </a:graphic>
      </p:graphicFrame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3429000" y="2743200"/>
          <a:ext cx="2873375" cy="533400"/>
        </p:xfrm>
        <a:graphic>
          <a:graphicData uri="http://schemas.openxmlformats.org/presentationml/2006/ole">
            <p:oleObj spid="_x0000_s63495" name="Equation" r:id="rId5" imgW="1231560" imgH="228600" progId="Equation.DSMT4">
              <p:embed/>
            </p:oleObj>
          </a:graphicData>
        </a:graphic>
      </p:graphicFrame>
      <p:graphicFrame>
        <p:nvGraphicFramePr>
          <p:cNvPr id="63496" name="Object 8"/>
          <p:cNvGraphicFramePr>
            <a:graphicFrameLocks noChangeAspect="1"/>
          </p:cNvGraphicFramePr>
          <p:nvPr/>
        </p:nvGraphicFramePr>
        <p:xfrm>
          <a:off x="3581400" y="3429000"/>
          <a:ext cx="1747838" cy="415925"/>
        </p:xfrm>
        <a:graphic>
          <a:graphicData uri="http://schemas.openxmlformats.org/presentationml/2006/ole">
            <p:oleObj spid="_x0000_s63496" name="Equation" r:id="rId6" imgW="749160" imgH="17748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676400" y="4114800"/>
          <a:ext cx="3801979" cy="457200"/>
        </p:xfrm>
        <a:graphic>
          <a:graphicData uri="http://schemas.openxmlformats.org/presentationml/2006/ole">
            <p:oleObj spid="_x0000_s63497" name="Equation" r:id="rId7" imgW="200628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cs typeface="Arial" charset="0"/>
              </a:rPr>
              <a:t>Bounding the price of anarchy for </a:t>
            </a:r>
            <a:r>
              <a:rPr lang="en-US" sz="3600" dirty="0" err="1" smtClean="0">
                <a:solidFill>
                  <a:schemeClr val="tx1"/>
                </a:solidFill>
                <a:cs typeface="Arial" charset="0"/>
              </a:rPr>
              <a:t>unsplittable</a:t>
            </a:r>
            <a:r>
              <a:rPr lang="en-US" sz="3600" dirty="0" smtClean="0">
                <a:solidFill>
                  <a:schemeClr val="tx1"/>
                </a:solidFill>
                <a:cs typeface="Arial" charset="0"/>
              </a:rPr>
              <a:t> linear games</a:t>
            </a:r>
            <a:endParaRPr lang="en-US" sz="3600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17713"/>
            <a:ext cx="7772400" cy="4114800"/>
          </a:xfrm>
        </p:spPr>
        <p:txBody>
          <a:bodyPr/>
          <a:lstStyle/>
          <a:p>
            <a:pPr algn="l" rtl="0"/>
            <a:r>
              <a:rPr lang="en-US" sz="2800" dirty="0" smtClean="0"/>
              <a:t>Theorem: let               be an </a:t>
            </a:r>
            <a:r>
              <a:rPr lang="en-US" sz="2800" dirty="0" err="1" smtClean="0"/>
              <a:t>unsplittable</a:t>
            </a:r>
            <a:r>
              <a:rPr lang="en-US" sz="2800" dirty="0" smtClean="0"/>
              <a:t> routing game with linear cost functions, then </a:t>
            </a:r>
          </a:p>
          <a:p>
            <a:pPr algn="l" rtl="0"/>
            <a:endParaRPr lang="en-US" sz="2800" dirty="0" smtClean="0"/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Proof:</a:t>
            </a:r>
          </a:p>
          <a:p>
            <a:pPr lvl="1" algn="l" rtl="0"/>
            <a:r>
              <a:rPr lang="en-US" sz="2400" dirty="0" smtClean="0"/>
              <a:t>Let        be a </a:t>
            </a:r>
            <a:r>
              <a:rPr lang="en-US" sz="2400" dirty="0" err="1" smtClean="0"/>
              <a:t>nash</a:t>
            </a:r>
            <a:r>
              <a:rPr lang="en-US" sz="2400" dirty="0" smtClean="0"/>
              <a:t> </a:t>
            </a:r>
            <a:r>
              <a:rPr lang="en-US" sz="2400" dirty="0" err="1" smtClean="0"/>
              <a:t>equillibirim</a:t>
            </a:r>
            <a:r>
              <a:rPr lang="en-US" sz="2400" dirty="0" smtClean="0"/>
              <a:t> (we assume it exists) flow, and        be an optimal flow. </a:t>
            </a:r>
          </a:p>
          <a:p>
            <a:pPr lvl="1" algn="l" rtl="0"/>
            <a:r>
              <a:rPr lang="en-US" sz="2400" dirty="0" smtClean="0"/>
              <a:t> </a:t>
            </a:r>
            <a:r>
              <a:rPr lang="en-US" sz="2400" dirty="0" smtClean="0"/>
              <a:t>                 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276600" y="2057400"/>
          <a:ext cx="1155700" cy="474663"/>
        </p:xfrm>
        <a:graphic>
          <a:graphicData uri="http://schemas.openxmlformats.org/presentationml/2006/ole">
            <p:oleObj spid="_x0000_s64515" name="Equation" r:id="rId3" imgW="495000" imgH="2030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219200" y="2971800"/>
          <a:ext cx="2662518" cy="838200"/>
        </p:xfrm>
        <a:graphic>
          <a:graphicData uri="http://schemas.openxmlformats.org/presentationml/2006/ole">
            <p:oleObj spid="_x0000_s64519" name="Equation" r:id="rId4" imgW="1371600" imgH="43164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209800" y="4495800"/>
          <a:ext cx="285750" cy="381000"/>
        </p:xfrm>
        <a:graphic>
          <a:graphicData uri="http://schemas.openxmlformats.org/presentationml/2006/ole">
            <p:oleObj spid="_x0000_s64520" name="Equation" r:id="rId5" imgW="152280" imgH="203040" progId="Equation.DSMT4">
              <p:embed/>
            </p:oleObj>
          </a:graphicData>
        </a:graphic>
      </p:graphicFrame>
      <p:graphicFrame>
        <p:nvGraphicFramePr>
          <p:cNvPr id="64521" name="Object 9"/>
          <p:cNvGraphicFramePr>
            <a:graphicFrameLocks noChangeAspect="1"/>
          </p:cNvGraphicFramePr>
          <p:nvPr/>
        </p:nvGraphicFramePr>
        <p:xfrm>
          <a:off x="2895600" y="4953000"/>
          <a:ext cx="452438" cy="381000"/>
        </p:xfrm>
        <a:graphic>
          <a:graphicData uri="http://schemas.openxmlformats.org/presentationml/2006/ole">
            <p:oleObj spid="_x0000_s64521" name="Equation" r:id="rId6" imgW="241200" imgH="203040" progId="Equation.DSMT4">
              <p:embed/>
            </p:oleObj>
          </a:graphicData>
        </a:graphic>
      </p:graphicFrame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1600200" y="5410200"/>
          <a:ext cx="5143501" cy="690562"/>
        </p:xfrm>
        <a:graphic>
          <a:graphicData uri="http://schemas.openxmlformats.org/presentationml/2006/ole">
            <p:oleObj spid="_x0000_s64522" name="Equation" r:id="rId7" imgW="2743200" imgH="368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cs typeface="Arial" charset="0"/>
              </a:rPr>
              <a:t>Bounding the price of anarchy for </a:t>
            </a:r>
            <a:r>
              <a:rPr lang="en-US" sz="3600" dirty="0" err="1" smtClean="0">
                <a:solidFill>
                  <a:schemeClr val="tx1"/>
                </a:solidFill>
                <a:cs typeface="Arial" charset="0"/>
              </a:rPr>
              <a:t>unsplittable</a:t>
            </a:r>
            <a:r>
              <a:rPr lang="en-US" sz="3600" dirty="0" smtClean="0">
                <a:solidFill>
                  <a:schemeClr val="tx1"/>
                </a:solidFill>
                <a:cs typeface="Arial" charset="0"/>
              </a:rPr>
              <a:t> linear games – Cont.</a:t>
            </a:r>
            <a:endParaRPr lang="en-US" sz="3600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17713"/>
            <a:ext cx="7772400" cy="4114800"/>
          </a:xfrm>
        </p:spPr>
        <p:txBody>
          <a:bodyPr/>
          <a:lstStyle/>
          <a:p>
            <a:pPr algn="l" rtl="0"/>
            <a:r>
              <a:rPr lang="en-US" sz="2400" dirty="0" smtClean="0"/>
              <a:t>Lemma:                                            </a:t>
            </a:r>
          </a:p>
          <a:p>
            <a:pPr lvl="1" algn="l" rtl="0"/>
            <a:r>
              <a:rPr lang="en-US" sz="2000" dirty="0" smtClean="0"/>
              <a:t>Proof (of lemma):</a:t>
            </a:r>
          </a:p>
          <a:p>
            <a:pPr lvl="1" algn="l" rtl="0"/>
            <a:endParaRPr lang="en-US" sz="2000" dirty="0" smtClean="0"/>
          </a:p>
          <a:p>
            <a:pPr lvl="1" algn="l" rtl="0"/>
            <a:endParaRPr lang="en-US" sz="2000" dirty="0" smtClean="0"/>
          </a:p>
          <a:p>
            <a:pPr lvl="1" algn="l" rtl="0"/>
            <a:endParaRPr lang="en-US" sz="2000" dirty="0" smtClean="0"/>
          </a:p>
          <a:p>
            <a:pPr lvl="1" algn="l" rtl="0"/>
            <a:endParaRPr lang="en-US" sz="2000" dirty="0" smtClean="0"/>
          </a:p>
          <a:p>
            <a:pPr lvl="1" algn="l" rtl="0"/>
            <a:endParaRPr lang="en-US" sz="2000" dirty="0" smtClean="0"/>
          </a:p>
          <a:p>
            <a:pPr lvl="1" algn="l" rtl="0"/>
            <a:endParaRPr lang="en-US" sz="2000" dirty="0" smtClean="0"/>
          </a:p>
          <a:p>
            <a:pPr lvl="1" algn="l" rtl="0">
              <a:buNone/>
            </a:pPr>
            <a:endParaRPr lang="en-US" sz="2000" dirty="0" smtClean="0"/>
          </a:p>
          <a:p>
            <a:pPr lvl="1" algn="l" rtl="0">
              <a:buNone/>
            </a:pPr>
            <a:endParaRPr lang="en-US" sz="2000" dirty="0" smtClean="0"/>
          </a:p>
          <a:p>
            <a:pPr algn="l" rtl="0"/>
            <a:r>
              <a:rPr lang="en-US" sz="2400" dirty="0" smtClean="0"/>
              <a:t>Using Cauchy-Schwartz: </a:t>
            </a:r>
          </a:p>
        </p:txBody>
      </p:sp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1752600" y="2819400"/>
          <a:ext cx="5786438" cy="2762250"/>
        </p:xfrm>
        <a:graphic>
          <a:graphicData uri="http://schemas.openxmlformats.org/presentationml/2006/ole">
            <p:oleObj spid="_x0000_s65542" name="Equation" r:id="rId3" imgW="3085920" imgH="1473120" progId="Equation.DSMT4">
              <p:embed/>
            </p:oleObj>
          </a:graphicData>
        </a:graphic>
      </p:graphicFrame>
      <p:graphicFrame>
        <p:nvGraphicFramePr>
          <p:cNvPr id="65543" name="Object 10"/>
          <p:cNvGraphicFramePr>
            <a:graphicFrameLocks noChangeAspect="1"/>
          </p:cNvGraphicFramePr>
          <p:nvPr/>
        </p:nvGraphicFramePr>
        <p:xfrm>
          <a:off x="2514600" y="2057400"/>
          <a:ext cx="2952750" cy="642937"/>
        </p:xfrm>
        <a:graphic>
          <a:graphicData uri="http://schemas.openxmlformats.org/presentationml/2006/ole">
            <p:oleObj spid="_x0000_s65543" name="Equation" r:id="rId4" imgW="1574640" imgH="342720" progId="Equation.DSMT4">
              <p:embed/>
            </p:oleObj>
          </a:graphicData>
        </a:graphic>
      </p:graphicFrame>
      <p:graphicFrame>
        <p:nvGraphicFramePr>
          <p:cNvPr id="65544" name="Object 10"/>
          <p:cNvGraphicFramePr>
            <a:graphicFrameLocks noChangeAspect="1"/>
          </p:cNvGraphicFramePr>
          <p:nvPr/>
        </p:nvGraphicFramePr>
        <p:xfrm>
          <a:off x="2514600" y="6147712"/>
          <a:ext cx="5819775" cy="710288"/>
        </p:xfrm>
        <a:graphic>
          <a:graphicData uri="http://schemas.openxmlformats.org/presentationml/2006/ole">
            <p:oleObj spid="_x0000_s65544" name="Equation" r:id="rId5" imgW="322560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cs typeface="Arial" charset="0"/>
              </a:rPr>
              <a:t>Bounding the price of anarchy for </a:t>
            </a:r>
            <a:r>
              <a:rPr lang="en-US" sz="3600" dirty="0" err="1" smtClean="0">
                <a:solidFill>
                  <a:schemeClr val="tx1"/>
                </a:solidFill>
                <a:cs typeface="Arial" charset="0"/>
              </a:rPr>
              <a:t>unsplittable</a:t>
            </a:r>
            <a:r>
              <a:rPr lang="en-US" sz="3600" dirty="0" smtClean="0">
                <a:solidFill>
                  <a:schemeClr val="tx1"/>
                </a:solidFill>
                <a:cs typeface="Arial" charset="0"/>
              </a:rPr>
              <a:t> linear games – Cont.</a:t>
            </a:r>
            <a:endParaRPr lang="en-US" sz="3600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772400" cy="4114800"/>
          </a:xfrm>
        </p:spPr>
        <p:txBody>
          <a:bodyPr/>
          <a:lstStyle/>
          <a:p>
            <a:pPr algn="l" rtl="0"/>
            <a:r>
              <a:rPr lang="en-US" sz="2400" dirty="0" smtClean="0"/>
              <a:t>We get:                                        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Solving the equation for</a:t>
            </a:r>
          </a:p>
          <a:p>
            <a:pPr algn="l" rtl="0">
              <a:buNone/>
            </a:pPr>
            <a:r>
              <a:rPr lang="en-US" sz="2400" dirty="0" smtClean="0"/>
              <a:t>We get : </a:t>
            </a:r>
          </a:p>
        </p:txBody>
      </p:sp>
      <p:graphicFrame>
        <p:nvGraphicFramePr>
          <p:cNvPr id="65543" name="Object 10"/>
          <p:cNvGraphicFramePr>
            <a:graphicFrameLocks noChangeAspect="1"/>
          </p:cNvGraphicFramePr>
          <p:nvPr/>
        </p:nvGraphicFramePr>
        <p:xfrm>
          <a:off x="2590800" y="2514600"/>
          <a:ext cx="3405188" cy="1428750"/>
        </p:xfrm>
        <a:graphic>
          <a:graphicData uri="http://schemas.openxmlformats.org/presentationml/2006/ole">
            <p:oleObj spid="_x0000_s66563" name="Equation" r:id="rId3" imgW="1815840" imgH="761760" progId="Equation.DSMT4">
              <p:embed/>
            </p:oleObj>
          </a:graphicData>
        </a:graphic>
      </p:graphicFrame>
      <p:graphicFrame>
        <p:nvGraphicFramePr>
          <p:cNvPr id="66565" name="Object 7"/>
          <p:cNvGraphicFramePr>
            <a:graphicFrameLocks noChangeAspect="1"/>
          </p:cNvGraphicFramePr>
          <p:nvPr/>
        </p:nvGraphicFramePr>
        <p:xfrm>
          <a:off x="4648200" y="4038600"/>
          <a:ext cx="833438" cy="785813"/>
        </p:xfrm>
        <a:graphic>
          <a:graphicData uri="http://schemas.openxmlformats.org/presentationml/2006/ole">
            <p:oleObj spid="_x0000_s66565" name="Equation" r:id="rId4" imgW="444240" imgH="419040" progId="Equation.DSMT4">
              <p:embed/>
            </p:oleObj>
          </a:graphicData>
        </a:graphic>
      </p:graphicFrame>
      <p:graphicFrame>
        <p:nvGraphicFramePr>
          <p:cNvPr id="66566" name="Object 7"/>
          <p:cNvGraphicFramePr>
            <a:graphicFrameLocks noChangeAspect="1"/>
          </p:cNvGraphicFramePr>
          <p:nvPr/>
        </p:nvGraphicFramePr>
        <p:xfrm>
          <a:off x="2133600" y="5029200"/>
          <a:ext cx="2833688" cy="857250"/>
        </p:xfrm>
        <a:graphic>
          <a:graphicData uri="http://schemas.openxmlformats.org/presentationml/2006/ole">
            <p:oleObj spid="_x0000_s66566" name="Equation" r:id="rId5" imgW="15112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Introduction – cont.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182688" y="1905000"/>
            <a:ext cx="7772400" cy="4800600"/>
          </a:xfrm>
        </p:spPr>
        <p:txBody>
          <a:bodyPr/>
          <a:lstStyle/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Today – the problem of routing traffic in a network:</a:t>
            </a:r>
          </a:p>
          <a:p>
            <a:pPr lvl="1" algn="l" rtl="0" eaLnBrk="1" hangingPunct="1"/>
            <a:r>
              <a:rPr lang="en-US" sz="2400" i="1" smtClean="0">
                <a:cs typeface="Times New Roman" pitchFamily="18" charset="0"/>
              </a:rPr>
              <a:t>Given a rate of traffic between pairs of nodes in the network, find an assignment of the traffic to paths so that the total latency is minimized.</a:t>
            </a:r>
            <a:endParaRPr lang="en-US" sz="2400" smtClean="0">
              <a:cs typeface="Times New Roman" pitchFamily="18" charset="0"/>
            </a:endParaRPr>
          </a:p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It is often impossible to impose regulation, so we are interested in those settings where each user selects his minimum latency path: </a:t>
            </a:r>
          </a:p>
          <a:p>
            <a:pPr lvl="1" algn="l" rtl="0" eaLnBrk="1" hangingPunct="1"/>
            <a:r>
              <a:rPr lang="en-US" sz="2400" smtClean="0">
                <a:cs typeface="Times New Roman" pitchFamily="18" charset="0"/>
              </a:rPr>
              <a:t>Non-cooperative game in which each player plays best response – expect the routes to form a Nash Equilibrium.</a:t>
            </a:r>
          </a:p>
          <a:p>
            <a:pPr lvl="1" algn="l" rtl="0" eaLnBrk="1" hangingPunct="1">
              <a:buFont typeface="Wingdings" pitchFamily="2" charset="2"/>
              <a:buNone/>
            </a:pPr>
            <a:r>
              <a:rPr lang="en-US" sz="2400" i="1" smtClean="0">
                <a:cs typeface="Times New Roman" pitchFamily="18" charset="0"/>
              </a:rPr>
              <a:t>	</a:t>
            </a:r>
          </a:p>
          <a:p>
            <a:pPr lvl="1" algn="l" rtl="0" eaLnBrk="1" hangingPunct="1">
              <a:buFont typeface="Wingdings" pitchFamily="2" charset="2"/>
              <a:buNone/>
            </a:pPr>
            <a:endParaRPr lang="en-US" sz="2400" i="1" smtClean="0">
              <a:cs typeface="Times New Roman" pitchFamily="18" charset="0"/>
            </a:endParaRPr>
          </a:p>
          <a:p>
            <a:pPr lvl="1" algn="l" rtl="0" eaLnBrk="1" hangingPunct="1">
              <a:buFont typeface="Wingdings" pitchFamily="2" charset="2"/>
              <a:buNone/>
            </a:pPr>
            <a:endParaRPr lang="en-US" sz="2400" i="1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mtClean="0">
                <a:solidFill>
                  <a:schemeClr val="tx1"/>
                </a:solidFill>
                <a:cs typeface="Arial" charset="0"/>
              </a:rPr>
              <a:t>Two player models</a:t>
            </a:r>
            <a:endParaRPr lang="en-US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Non-atomic: we can split up traffic to several paths.</a:t>
            </a:r>
          </a:p>
          <a:p>
            <a:pPr algn="l" rtl="0" eaLnBrk="1" hangingPunct="1"/>
            <a:r>
              <a:rPr lang="en-US" sz="2800" smtClean="0">
                <a:cs typeface="Times New Roman" pitchFamily="18" charset="0"/>
              </a:rPr>
              <a:t>Atomic: each user chooses a single path on which he transports all of his traffic.</a:t>
            </a:r>
          </a:p>
          <a:p>
            <a:pPr algn="l" rtl="0" eaLnBrk="1" hangingPunct="1"/>
            <a:endParaRPr lang="en-US" sz="2800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The global target function in both cases is to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minimize the total latency suffered by all users.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  <a:cs typeface="Arial" charset="0"/>
              </a:rPr>
              <a:t>Reminder: The Price of Anarchy</a:t>
            </a:r>
            <a:endParaRPr lang="en-US" sz="4000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772400" cy="41148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The ration between the worst value of an equilibrium and that of the optimal:</a:t>
            </a:r>
          </a:p>
          <a:p>
            <a:pPr algn="l" rtl="0" eaLnBrk="1" hangingPunct="1">
              <a:defRPr/>
            </a:pPr>
            <a:endParaRPr lang="en-US" sz="2800" dirty="0" smtClean="0">
              <a:latin typeface="+mj-lt"/>
              <a:ea typeface="+mj-ea"/>
              <a:cs typeface="+mj-cs"/>
            </a:endParaRPr>
          </a:p>
          <a:p>
            <a:pPr algn="l" rtl="0" eaLnBrk="1" hangingPunct="1">
              <a:defRPr/>
            </a:pPr>
            <a:endParaRPr lang="en-US" sz="2800" dirty="0" smtClean="0">
              <a:latin typeface="+mj-lt"/>
              <a:ea typeface="+mj-ea"/>
              <a:cs typeface="+mj-cs"/>
            </a:endParaRPr>
          </a:p>
          <a:p>
            <a:pPr algn="l" rtl="0" eaLnBrk="1" hangingPunct="1">
              <a:defRPr/>
            </a:pPr>
            <a:r>
              <a:rPr lang="en-US" dirty="0" smtClean="0">
                <a:latin typeface="+mj-lt"/>
                <a:ea typeface="+mj-ea"/>
                <a:cs typeface="+mj-cs"/>
              </a:rPr>
              <a:t>Where OPT denotes the minimum latency among all feasible flows and C(x) is total cost of flow x.</a:t>
            </a:r>
          </a:p>
          <a:p>
            <a:pPr algn="l" rtl="0" eaLnBrk="1" hangingPunct="1">
              <a:defRPr/>
            </a:pPr>
            <a:r>
              <a:rPr lang="en-US" dirty="0" smtClean="0">
                <a:latin typeface="+mj-lt"/>
                <a:ea typeface="+mj-ea"/>
                <a:cs typeface="+mj-cs"/>
              </a:rPr>
              <a:t>Our goal is to bound the </a:t>
            </a:r>
            <a:r>
              <a:rPr lang="en-US" dirty="0" err="1" smtClean="0">
                <a:latin typeface="+mj-lt"/>
                <a:ea typeface="+mj-ea"/>
                <a:cs typeface="+mj-cs"/>
              </a:rPr>
              <a:t>PoA</a:t>
            </a:r>
            <a:r>
              <a:rPr lang="en-US" dirty="0" smtClean="0">
                <a:latin typeface="+mj-lt"/>
                <a:ea typeface="+mj-ea"/>
                <a:cs typeface="+mj-cs"/>
              </a:rPr>
              <a:t>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dirty="0" smtClean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3384550" y="3124200"/>
          <a:ext cx="2605088" cy="649288"/>
        </p:xfrm>
        <a:graphic>
          <a:graphicData uri="http://schemas.openxmlformats.org/presentationml/2006/ole">
            <p:oleObj spid="_x0000_s1026" name="Equation" r:id="rId3" imgW="13716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z="4000" smtClean="0">
                <a:solidFill>
                  <a:schemeClr val="tx1"/>
                </a:solidFill>
                <a:cs typeface="Arial" charset="0"/>
              </a:rPr>
              <a:t>Example 1: </a:t>
            </a:r>
            <a:br>
              <a:rPr lang="en-US" sz="4000" smtClean="0">
                <a:solidFill>
                  <a:schemeClr val="tx1"/>
                </a:solidFill>
                <a:cs typeface="Arial" charset="0"/>
              </a:rPr>
            </a:br>
            <a:r>
              <a:rPr lang="en-US" sz="4000" smtClean="0">
                <a:solidFill>
                  <a:schemeClr val="tx1"/>
                </a:solidFill>
                <a:cs typeface="Arial" charset="0"/>
              </a:rPr>
              <a:t>routing on parallel lines</a:t>
            </a:r>
            <a:endParaRPr lang="en-US" sz="4000" smtClean="0">
              <a:cs typeface="Arial" charset="0"/>
            </a:endParaRPr>
          </a:p>
        </p:txBody>
      </p:sp>
      <p:sp>
        <p:nvSpPr>
          <p:cNvPr id="20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n players with weights</a:t>
            </a: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m lines with speeds</a:t>
            </a: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The players are allowed to split their flow between different lines.</a:t>
            </a: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Nash Equilibrium is achieved when the load on each line is: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mtClean="0"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715000" y="2133600"/>
          <a:ext cx="2413000" cy="376238"/>
        </p:xfrm>
        <a:graphic>
          <a:graphicData uri="http://schemas.openxmlformats.org/presentationml/2006/ole">
            <p:oleObj spid="_x0000_s2050" name="Equation" r:id="rId3" imgW="1269720" imgH="228600" progId="Equation.3">
              <p:embed/>
            </p:oleObj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5257800" y="2743200"/>
          <a:ext cx="1519238" cy="376238"/>
        </p:xfrm>
        <a:graphic>
          <a:graphicData uri="http://schemas.openxmlformats.org/presentationml/2006/ole">
            <p:oleObj spid="_x0000_s2051" name="Equation" r:id="rId4" imgW="799920" imgH="228600" progId="Equation.3">
              <p:embed/>
            </p:oleObj>
          </a:graphicData>
        </a:graphic>
      </p:graphicFrame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5562600" y="4953000"/>
          <a:ext cx="2436813" cy="941388"/>
        </p:xfrm>
        <a:graphic>
          <a:graphicData uri="http://schemas.openxmlformats.org/presentationml/2006/ole">
            <p:oleObj spid="_x0000_s2052" name="Equation" r:id="rId5" imgW="1282680" imgH="571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z="4000" smtClean="0">
                <a:solidFill>
                  <a:schemeClr val="tx1"/>
                </a:solidFill>
                <a:cs typeface="Arial" charset="0"/>
              </a:rPr>
              <a:t>Example 1 – cont.</a:t>
            </a:r>
            <a:br>
              <a:rPr lang="en-US" sz="4000" smtClean="0">
                <a:solidFill>
                  <a:schemeClr val="tx1"/>
                </a:solidFill>
                <a:cs typeface="Arial" charset="0"/>
              </a:rPr>
            </a:br>
            <a:r>
              <a:rPr lang="en-US" sz="4000" smtClean="0">
                <a:solidFill>
                  <a:schemeClr val="tx1"/>
                </a:solidFill>
                <a:cs typeface="Arial" charset="0"/>
              </a:rPr>
              <a:t>Routing on parallel lines</a:t>
            </a:r>
            <a:endParaRPr lang="en-US" sz="4000" smtClean="0">
              <a:cs typeface="Arial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>
                <a:cs typeface="Times New Roman" pitchFamily="18" charset="0"/>
              </a:rPr>
              <a:t>The optimum is achieved by dividing the flow equally between the lines.</a:t>
            </a:r>
          </a:p>
          <a:p>
            <a:pPr algn="l" rtl="0" eaLnBrk="1" hangingPunct="1"/>
            <a:r>
              <a:rPr lang="en-US" smtClean="0">
                <a:cs typeface="Times New Roman" pitchFamily="18" charset="0"/>
              </a:rPr>
              <a:t>Therefore – we achieve a PoA=1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ends 3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ppt/theme/themeOverride2.xml><?xml version="1.0" encoding="utf-8"?>
<a:themeOverride xmlns:a="http://schemas.openxmlformats.org/drawingml/2006/main">
  <a:clrScheme name="Blends 3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ppt/theme/themeOverride3.xml><?xml version="1.0" encoding="utf-8"?>
<a:themeOverride xmlns:a="http://schemas.openxmlformats.org/drawingml/2006/main">
  <a:clrScheme name="Blends 3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11167</TotalTime>
  <Words>1997</Words>
  <Application>Microsoft Office PowerPoint</Application>
  <PresentationFormat>On-screen Show (4:3)</PresentationFormat>
  <Paragraphs>294</Paragraphs>
  <Slides>45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Tahoma</vt:lpstr>
      <vt:lpstr>Arial</vt:lpstr>
      <vt:lpstr>Georgia</vt:lpstr>
      <vt:lpstr>Times New Roman</vt:lpstr>
      <vt:lpstr>Wingdings</vt:lpstr>
      <vt:lpstr>Blends</vt:lpstr>
      <vt:lpstr>Microsoft Equation 3.0</vt:lpstr>
      <vt:lpstr>MathType 6.0 Equation</vt:lpstr>
      <vt:lpstr>Price Of Anarchy: Routing</vt:lpstr>
      <vt:lpstr>Routing – Lecture Overview</vt:lpstr>
      <vt:lpstr>Lecture overview – cont.</vt:lpstr>
      <vt:lpstr>Introduction</vt:lpstr>
      <vt:lpstr>Introduction – cont.</vt:lpstr>
      <vt:lpstr>Two player models</vt:lpstr>
      <vt:lpstr>Reminder: The Price of Anarchy</vt:lpstr>
      <vt:lpstr>Example 1:  routing on parallel lines</vt:lpstr>
      <vt:lpstr>Example 1 – cont. Routing on parallel lines</vt:lpstr>
      <vt:lpstr>Example 2: Pigou’s Network</vt:lpstr>
      <vt:lpstr>Example 2 – cont.</vt:lpstr>
      <vt:lpstr>Example 3: Pigou’s Non-Linear Network</vt:lpstr>
      <vt:lpstr>Example 3 – cont.</vt:lpstr>
      <vt:lpstr>Example 3 – summary</vt:lpstr>
      <vt:lpstr>Example 4 – Braess’s paradox</vt:lpstr>
      <vt:lpstr>Example 4 – cont.</vt:lpstr>
      <vt:lpstr>Example 4 – cont.</vt:lpstr>
      <vt:lpstr>Example 4 – cont.</vt:lpstr>
      <vt:lpstr>Formal Definition of the Problem</vt:lpstr>
      <vt:lpstr>Formal Definition – cont.</vt:lpstr>
      <vt:lpstr>Flows at Nash equilibrium</vt:lpstr>
      <vt:lpstr>Optimal Solution – flow</vt:lpstr>
      <vt:lpstr>The Optimality Condition</vt:lpstr>
      <vt:lpstr> The Optimality Condition – cont. </vt:lpstr>
      <vt:lpstr> The Optimality Condition – cont. </vt:lpstr>
      <vt:lpstr>The optimality condition - proof</vt:lpstr>
      <vt:lpstr>The optimality condition - proof</vt:lpstr>
      <vt:lpstr>The optimality condition - proof</vt:lpstr>
      <vt:lpstr>The optimality condition - proof</vt:lpstr>
      <vt:lpstr>Existence of flows at Nash Equilibrium</vt:lpstr>
      <vt:lpstr>Existence of flows at Nash Equilibrium - Proof</vt:lpstr>
      <vt:lpstr>Existence of flows at Nash Equilibrium – Proof Cont.</vt:lpstr>
      <vt:lpstr>Bounding the Price of Anarchy</vt:lpstr>
      <vt:lpstr>A tight bound for linear latency functions</vt:lpstr>
      <vt:lpstr>A tight bound for linear latency functions - Proof</vt:lpstr>
      <vt:lpstr>A tight bound for linear latency functions – Proof Cont</vt:lpstr>
      <vt:lpstr>Unsplittable (Atomic) Routing</vt:lpstr>
      <vt:lpstr>Unsplittable (Atomic) Routing – Exmaple 1 Cont.</vt:lpstr>
      <vt:lpstr>Unsplittable (Atomic) Routing – Exmaple 2</vt:lpstr>
      <vt:lpstr>Unsplittable (Atomic) Routing – Exmaple 2 Cont.</vt:lpstr>
      <vt:lpstr>Unsplittable (Atomic) Routing – Existence of Nash Equilibrium</vt:lpstr>
      <vt:lpstr>Unsplittable (Atomic) Routing – Existence of Nash Equilibrium Cont.</vt:lpstr>
      <vt:lpstr>Bounding the price of anarchy for unsplittable linear games</vt:lpstr>
      <vt:lpstr>Bounding the price of anarchy for unsplittable linear games – Cont.</vt:lpstr>
      <vt:lpstr>Bounding the price of anarchy for unsplittable linear games – Cont.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Ilan</dc:creator>
  <cp:lastModifiedBy>Administrator</cp:lastModifiedBy>
  <cp:revision>504</cp:revision>
  <dcterms:created xsi:type="dcterms:W3CDTF">2010-04-14T07:43:06Z</dcterms:created>
  <dcterms:modified xsi:type="dcterms:W3CDTF">2010-06-07T06:05:31Z</dcterms:modified>
</cp:coreProperties>
</file>