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3"/>
  </p:notes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2" r:id="rId26"/>
    <p:sldId id="284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8" r:id="rId69"/>
    <p:sldId id="329" r:id="rId70"/>
    <p:sldId id="330" r:id="rId71"/>
    <p:sldId id="331" r:id="rId7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75" d="100"/>
          <a:sy n="75" d="100"/>
        </p:scale>
        <p:origin x="-100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10" Type="http://schemas.openxmlformats.org/officeDocument/2006/relationships/image" Target="../media/image59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6.wmf"/><Relationship Id="rId7" Type="http://schemas.openxmlformats.org/officeDocument/2006/relationships/image" Target="../media/image68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7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5.wmf"/><Relationship Id="rId1" Type="http://schemas.openxmlformats.org/officeDocument/2006/relationships/image" Target="../media/image84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6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4" Type="http://schemas.openxmlformats.org/officeDocument/2006/relationships/image" Target="../media/image90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1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4" Type="http://schemas.openxmlformats.org/officeDocument/2006/relationships/image" Target="../media/image10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0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3" Type="http://schemas.openxmlformats.org/officeDocument/2006/relationships/image" Target="../media/image104.wmf"/><Relationship Id="rId7" Type="http://schemas.openxmlformats.org/officeDocument/2006/relationships/image" Target="../media/image108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Relationship Id="rId4" Type="http://schemas.openxmlformats.org/officeDocument/2006/relationships/image" Target="../media/image113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4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3" Type="http://schemas.openxmlformats.org/officeDocument/2006/relationships/image" Target="../media/image120.wmf"/><Relationship Id="rId7" Type="http://schemas.openxmlformats.org/officeDocument/2006/relationships/image" Target="../media/image124.wmf"/><Relationship Id="rId2" Type="http://schemas.openxmlformats.org/officeDocument/2006/relationships/image" Target="../media/image117.wmf"/><Relationship Id="rId1" Type="http://schemas.openxmlformats.org/officeDocument/2006/relationships/image" Target="../media/image119.wmf"/><Relationship Id="rId6" Type="http://schemas.openxmlformats.org/officeDocument/2006/relationships/image" Target="../media/image123.wmf"/><Relationship Id="rId5" Type="http://schemas.openxmlformats.org/officeDocument/2006/relationships/image" Target="../media/image122.wmf"/><Relationship Id="rId4" Type="http://schemas.openxmlformats.org/officeDocument/2006/relationships/image" Target="../media/image121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6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1.wmf"/><Relationship Id="rId1" Type="http://schemas.openxmlformats.org/officeDocument/2006/relationships/image" Target="../media/image127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9.wmf"/><Relationship Id="rId1" Type="http://schemas.openxmlformats.org/officeDocument/2006/relationships/image" Target="../media/image128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wmf"/><Relationship Id="rId1" Type="http://schemas.openxmlformats.org/officeDocument/2006/relationships/image" Target="../media/image129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wmf"/><Relationship Id="rId2" Type="http://schemas.openxmlformats.org/officeDocument/2006/relationships/image" Target="../media/image132.wmf"/><Relationship Id="rId1" Type="http://schemas.openxmlformats.org/officeDocument/2006/relationships/image" Target="../media/image13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wmf"/><Relationship Id="rId2" Type="http://schemas.openxmlformats.org/officeDocument/2006/relationships/image" Target="../media/image135.wmf"/><Relationship Id="rId1" Type="http://schemas.openxmlformats.org/officeDocument/2006/relationships/image" Target="../media/image134.wmf"/><Relationship Id="rId6" Type="http://schemas.openxmlformats.org/officeDocument/2006/relationships/image" Target="../media/image138.wmf"/><Relationship Id="rId5" Type="http://schemas.openxmlformats.org/officeDocument/2006/relationships/image" Target="../media/image137.wmf"/><Relationship Id="rId4" Type="http://schemas.openxmlformats.org/officeDocument/2006/relationships/image" Target="../media/image131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wmf"/><Relationship Id="rId2" Type="http://schemas.openxmlformats.org/officeDocument/2006/relationships/image" Target="../media/image134.wmf"/><Relationship Id="rId1" Type="http://schemas.openxmlformats.org/officeDocument/2006/relationships/image" Target="../media/image131.wmf"/><Relationship Id="rId4" Type="http://schemas.openxmlformats.org/officeDocument/2006/relationships/image" Target="../media/image140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wmf"/><Relationship Id="rId2" Type="http://schemas.openxmlformats.org/officeDocument/2006/relationships/image" Target="../media/image142.wmf"/><Relationship Id="rId1" Type="http://schemas.openxmlformats.org/officeDocument/2006/relationships/image" Target="../media/image141.wmf"/><Relationship Id="rId4" Type="http://schemas.openxmlformats.org/officeDocument/2006/relationships/image" Target="../media/image144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wmf"/><Relationship Id="rId2" Type="http://schemas.openxmlformats.org/officeDocument/2006/relationships/image" Target="../media/image142.wmf"/><Relationship Id="rId1" Type="http://schemas.openxmlformats.org/officeDocument/2006/relationships/image" Target="../media/image1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9.wmf"/><Relationship Id="rId1" Type="http://schemas.openxmlformats.org/officeDocument/2006/relationships/image" Target="../media/image24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4035878-4D80-439C-AEA8-44CCDD2BFDDC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22D055C-8D16-4D1A-9058-FF4688FE875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explanation: change in cost = cost related to the use of new resources minus cost related to use of those resources which are not in use anymore due to strategy change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D055C-8D16-4D1A-9058-FF4688FE875E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Even for a game where all players have the same source s, a strong </a:t>
            </a:r>
            <a:r>
              <a:rPr lang="en-US" dirty="0" err="1" smtClean="0"/>
              <a:t>equlibrium</a:t>
            </a:r>
            <a:r>
              <a:rPr lang="en-US" dirty="0" smtClean="0"/>
              <a:t> doesn’t always exist (recall that we proved that if all players have the same source and sink, a strong equilibrium does exist).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D055C-8D16-4D1A-9058-FF4688FE875E}" type="slidenum">
              <a:rPr lang="he-IL" smtClean="0"/>
              <a:pPr/>
              <a:t>57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explanation: immediate from potential function’s </a:t>
            </a:r>
            <a:r>
              <a:rPr lang="en-US" dirty="0" err="1" smtClean="0"/>
              <a:t>deﬁnition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D055C-8D16-4D1A-9058-FF4688FE875E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Intuition: when a player decreases his cost, the potential function also decreases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D055C-8D16-4D1A-9058-FF4688FE875E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D055C-8D16-4D1A-9058-FF4688FE875E}" type="slidenum">
              <a:rPr lang="he-IL" smtClean="0"/>
              <a:pPr/>
              <a:t>17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 would like to define a potential function whose change in response to a single player’s strategy change will be correlated with the change in the player’s cost function.</a:t>
            </a:r>
          </a:p>
          <a:p>
            <a:pPr algn="l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D055C-8D16-4D1A-9058-FF4688FE875E}" type="slidenum">
              <a:rPr lang="he-IL" smtClean="0"/>
              <a:pPr/>
              <a:t>23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As we shall see in the next section, a strong equilibrium doesn’t always exist. However,</a:t>
            </a:r>
          </a:p>
          <a:p>
            <a:pPr algn="l" rtl="0"/>
            <a:r>
              <a:rPr lang="en-US" dirty="0" smtClean="0"/>
              <a:t>for a class of games called symmetric games a strong equilibrium is guaranteed to exist.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D055C-8D16-4D1A-9058-FF4688FE875E}" type="slidenum">
              <a:rPr lang="he-IL" smtClean="0"/>
              <a:pPr/>
              <a:t>47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length is the number of edges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D055C-8D16-4D1A-9058-FF4688FE875E}" type="slidenum">
              <a:rPr lang="he-IL" smtClean="0"/>
              <a:pPr/>
              <a:t>49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recall that in the previous section we showed an upper bound of only n for </a:t>
            </a:r>
            <a:r>
              <a:rPr lang="en-US" dirty="0" err="1" smtClean="0"/>
              <a:t>PoA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D055C-8D16-4D1A-9058-FF4688FE875E}" type="slidenum">
              <a:rPr lang="he-IL" smtClean="0"/>
              <a:pPr/>
              <a:t>51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and it holds that a change ∆</a:t>
            </a:r>
            <a:r>
              <a:rPr lang="en-US" dirty="0" err="1" smtClean="0"/>
              <a:t>uk</a:t>
            </a:r>
            <a:r>
              <a:rPr lang="en-US" dirty="0" smtClean="0"/>
              <a:t> in the utility of a player equals the change ∆Φ in the potential function. </a:t>
            </a: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D055C-8D16-4D1A-9058-FF4688FE875E}" type="slidenum">
              <a:rPr lang="he-IL" smtClean="0"/>
              <a:pPr/>
              <a:t>55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4634" y="6357958"/>
            <a:ext cx="2133600" cy="365125"/>
          </a:xfrm>
          <a:prstGeom prst="rect">
            <a:avLst/>
          </a:prstGeom>
        </p:spPr>
        <p:txBody>
          <a:bodyPr/>
          <a:lstStyle/>
          <a:p>
            <a:fld id="{C9556FAC-9392-46E7-97A3-C741184BDE44}" type="datetimeFigureOut">
              <a:rPr lang="he-IL" smtClean="0"/>
              <a:pPr/>
              <a:t>ח'/חשון/תשע"א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00826" y="6350023"/>
            <a:ext cx="2133600" cy="365125"/>
          </a:xfrm>
          <a:prstGeom prst="rect">
            <a:avLst/>
          </a:prstGeom>
        </p:spPr>
        <p:txBody>
          <a:bodyPr/>
          <a:lstStyle/>
          <a:p>
            <a:fld id="{058F3124-A79A-4114-BFD9-D65C3FE9CE1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4634" y="6357958"/>
            <a:ext cx="2133600" cy="365125"/>
          </a:xfrm>
          <a:prstGeom prst="rect">
            <a:avLst/>
          </a:prstGeom>
        </p:spPr>
        <p:txBody>
          <a:bodyPr/>
          <a:lstStyle/>
          <a:p>
            <a:fld id="{C9556FAC-9392-46E7-97A3-C741184BDE44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00826" y="6350023"/>
            <a:ext cx="2133600" cy="365125"/>
          </a:xfrm>
          <a:prstGeom prst="rect">
            <a:avLst/>
          </a:prstGeom>
        </p:spPr>
        <p:txBody>
          <a:bodyPr/>
          <a:lstStyle/>
          <a:p>
            <a:fld id="{058F3124-A79A-4114-BFD9-D65C3FE9CE1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4634" y="6357958"/>
            <a:ext cx="2133600" cy="365125"/>
          </a:xfrm>
          <a:prstGeom prst="rect">
            <a:avLst/>
          </a:prstGeom>
        </p:spPr>
        <p:txBody>
          <a:bodyPr/>
          <a:lstStyle/>
          <a:p>
            <a:fld id="{C9556FAC-9392-46E7-97A3-C741184BDE44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00826" y="6350023"/>
            <a:ext cx="2133600" cy="365125"/>
          </a:xfrm>
          <a:prstGeom prst="rect">
            <a:avLst/>
          </a:prstGeom>
        </p:spPr>
        <p:txBody>
          <a:bodyPr/>
          <a:lstStyle/>
          <a:p>
            <a:fld id="{058F3124-A79A-4114-BFD9-D65C3FE9CE1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273828" y="6349388"/>
            <a:ext cx="1920240" cy="365760"/>
          </a:xfrm>
        </p:spPr>
        <p:txBody>
          <a:bodyPr/>
          <a:lstStyle>
            <a:extLst/>
          </a:lstStyle>
          <a:p>
            <a:fld id="{B1EB606F-04C1-4308-A96F-8FA428A304CB}" type="datetime1">
              <a:rPr lang="en-US" smtClean="0"/>
              <a:pPr/>
              <a:t>10/16/2010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6868" y="6349388"/>
            <a:ext cx="2350681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4068" y="6349388"/>
            <a:ext cx="508636" cy="365125"/>
          </a:xfrm>
        </p:spPr>
        <p:txBody>
          <a:bodyPr/>
          <a:lstStyle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4634" y="6357958"/>
            <a:ext cx="2133600" cy="365125"/>
          </a:xfrm>
          <a:prstGeom prst="rect">
            <a:avLst/>
          </a:prstGeom>
        </p:spPr>
        <p:txBody>
          <a:bodyPr/>
          <a:lstStyle/>
          <a:p>
            <a:fld id="{C9556FAC-9392-46E7-97A3-C741184BDE44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00826" y="6350023"/>
            <a:ext cx="2133600" cy="365125"/>
          </a:xfrm>
          <a:prstGeom prst="rect">
            <a:avLst/>
          </a:prstGeom>
        </p:spPr>
        <p:txBody>
          <a:bodyPr/>
          <a:lstStyle/>
          <a:p>
            <a:fld id="{058F3124-A79A-4114-BFD9-D65C3FE9CE1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4634" y="6357958"/>
            <a:ext cx="2133600" cy="365125"/>
          </a:xfrm>
          <a:prstGeom prst="rect">
            <a:avLst/>
          </a:prstGeom>
        </p:spPr>
        <p:txBody>
          <a:bodyPr/>
          <a:lstStyle/>
          <a:p>
            <a:fld id="{C9556FAC-9392-46E7-97A3-C741184BDE44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00826" y="6350023"/>
            <a:ext cx="2133600" cy="365125"/>
          </a:xfrm>
          <a:prstGeom prst="rect">
            <a:avLst/>
          </a:prstGeom>
        </p:spPr>
        <p:txBody>
          <a:bodyPr/>
          <a:lstStyle/>
          <a:p>
            <a:fld id="{058F3124-A79A-4114-BFD9-D65C3FE9CE1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4634" y="6357958"/>
            <a:ext cx="2133600" cy="365125"/>
          </a:xfrm>
          <a:prstGeom prst="rect">
            <a:avLst/>
          </a:prstGeom>
        </p:spPr>
        <p:txBody>
          <a:bodyPr/>
          <a:lstStyle/>
          <a:p>
            <a:fld id="{C9556FAC-9392-46E7-97A3-C741184BDE44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00826" y="6350023"/>
            <a:ext cx="2133600" cy="365125"/>
          </a:xfrm>
          <a:prstGeom prst="rect">
            <a:avLst/>
          </a:prstGeom>
        </p:spPr>
        <p:txBody>
          <a:bodyPr/>
          <a:lstStyle/>
          <a:p>
            <a:fld id="{058F3124-A79A-4114-BFD9-D65C3FE9CE1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4634" y="6357958"/>
            <a:ext cx="2133600" cy="365125"/>
          </a:xfrm>
          <a:prstGeom prst="rect">
            <a:avLst/>
          </a:prstGeom>
        </p:spPr>
        <p:txBody>
          <a:bodyPr/>
          <a:lstStyle/>
          <a:p>
            <a:fld id="{C9556FAC-9392-46E7-97A3-C741184BDE44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00826" y="6350023"/>
            <a:ext cx="2133600" cy="365125"/>
          </a:xfrm>
          <a:prstGeom prst="rect">
            <a:avLst/>
          </a:prstGeom>
        </p:spPr>
        <p:txBody>
          <a:bodyPr/>
          <a:lstStyle/>
          <a:p>
            <a:fld id="{058F3124-A79A-4114-BFD9-D65C3FE9CE1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4634" y="6357958"/>
            <a:ext cx="2133600" cy="365125"/>
          </a:xfrm>
          <a:prstGeom prst="rect">
            <a:avLst/>
          </a:prstGeom>
        </p:spPr>
        <p:txBody>
          <a:bodyPr/>
          <a:lstStyle/>
          <a:p>
            <a:fld id="{C9556FAC-9392-46E7-97A3-C741184BDE44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00826" y="6350023"/>
            <a:ext cx="2133600" cy="365125"/>
          </a:xfrm>
          <a:prstGeom prst="rect">
            <a:avLst/>
          </a:prstGeom>
        </p:spPr>
        <p:txBody>
          <a:bodyPr/>
          <a:lstStyle/>
          <a:p>
            <a:fld id="{058F3124-A79A-4114-BFD9-D65C3FE9CE1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4634" y="6357958"/>
            <a:ext cx="2133600" cy="365125"/>
          </a:xfrm>
          <a:prstGeom prst="rect">
            <a:avLst/>
          </a:prstGeom>
        </p:spPr>
        <p:txBody>
          <a:bodyPr/>
          <a:lstStyle/>
          <a:p>
            <a:fld id="{C9556FAC-9392-46E7-97A3-C741184BDE44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00826" y="6350023"/>
            <a:ext cx="2133600" cy="365125"/>
          </a:xfrm>
          <a:prstGeom prst="rect">
            <a:avLst/>
          </a:prstGeom>
        </p:spPr>
        <p:txBody>
          <a:bodyPr/>
          <a:lstStyle/>
          <a:p>
            <a:fld id="{058F3124-A79A-4114-BFD9-D65C3FE9CE1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4634" y="6357958"/>
            <a:ext cx="2133600" cy="365125"/>
          </a:xfrm>
          <a:prstGeom prst="rect">
            <a:avLst/>
          </a:prstGeom>
        </p:spPr>
        <p:txBody>
          <a:bodyPr/>
          <a:lstStyle/>
          <a:p>
            <a:fld id="{C9556FAC-9392-46E7-97A3-C741184BDE44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00826" y="6350023"/>
            <a:ext cx="2133600" cy="365125"/>
          </a:xfrm>
          <a:prstGeom prst="rect">
            <a:avLst/>
          </a:prstGeom>
        </p:spPr>
        <p:txBody>
          <a:bodyPr/>
          <a:lstStyle/>
          <a:p>
            <a:fld id="{058F3124-A79A-4114-BFD9-D65C3FE9CE1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Click to edit Master title style</a:t>
            </a:r>
            <a:endParaRPr lang="he-I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e-IL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58556" y="6357958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B1EB606F-04C1-4308-A96F-8FA428A304CB}" type="datetime1">
              <a:rPr lang="en-US" smtClean="0"/>
              <a:pPr/>
              <a:t>10/16/2010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11596" y="6357958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8796" y="6357958"/>
            <a:ext cx="519146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F9A90950-4D06-4BB9-A40E-0A6AEF4E7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9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50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5.bin"/><Relationship Id="rId12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4.bin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3.bin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2.bin"/><Relationship Id="rId9" Type="http://schemas.openxmlformats.org/officeDocument/2006/relationships/oleObject" Target="../embeddings/oleObject5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8.bin"/><Relationship Id="rId5" Type="http://schemas.openxmlformats.org/officeDocument/2006/relationships/oleObject" Target="../embeddings/oleObject67.bin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6.bin"/><Relationship Id="rId9" Type="http://schemas.openxmlformats.org/officeDocument/2006/relationships/oleObject" Target="../embeddings/oleObject7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7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77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82.bin"/><Relationship Id="rId5" Type="http://schemas.openxmlformats.org/officeDocument/2006/relationships/oleObject" Target="../embeddings/oleObject81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87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4" Type="http://schemas.openxmlformats.org/officeDocument/2006/relationships/oleObject" Target="../embeddings/oleObject90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92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96.bin"/><Relationship Id="rId4" Type="http://schemas.openxmlformats.org/officeDocument/2006/relationships/oleObject" Target="../embeddings/oleObject95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00.bin"/><Relationship Id="rId5" Type="http://schemas.openxmlformats.org/officeDocument/2006/relationships/oleObject" Target="../embeddings/oleObject99.bin"/><Relationship Id="rId4" Type="http://schemas.openxmlformats.org/officeDocument/2006/relationships/oleObject" Target="../embeddings/oleObject98.bin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04.bin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3.bin"/><Relationship Id="rId10" Type="http://schemas.openxmlformats.org/officeDocument/2006/relationships/oleObject" Target="../embeddings/oleObject108.bin"/><Relationship Id="rId4" Type="http://schemas.openxmlformats.org/officeDocument/2006/relationships/oleObject" Target="../embeddings/oleObject102.bin"/><Relationship Id="rId9" Type="http://schemas.openxmlformats.org/officeDocument/2006/relationships/oleObject" Target="../embeddings/oleObject107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12.bin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5" Type="http://schemas.openxmlformats.org/officeDocument/2006/relationships/oleObject" Target="../embeddings/oleObject117.bin"/><Relationship Id="rId4" Type="http://schemas.openxmlformats.org/officeDocument/2006/relationships/oleObject" Target="../embeddings/oleObject116.bin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121.bin"/><Relationship Id="rId5" Type="http://schemas.openxmlformats.org/officeDocument/2006/relationships/oleObject" Target="../embeddings/oleObject120.bin"/><Relationship Id="rId10" Type="http://schemas.openxmlformats.org/officeDocument/2006/relationships/oleObject" Target="../embeddings/oleObject125.bin"/><Relationship Id="rId4" Type="http://schemas.openxmlformats.org/officeDocument/2006/relationships/oleObject" Target="../embeddings/oleObject119.bin"/><Relationship Id="rId9" Type="http://schemas.openxmlformats.org/officeDocument/2006/relationships/oleObject" Target="../embeddings/oleObject124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30.bin"/><Relationship Id="rId5" Type="http://schemas.openxmlformats.org/officeDocument/2006/relationships/oleObject" Target="../embeddings/oleObject129.bin"/><Relationship Id="rId4" Type="http://schemas.openxmlformats.org/officeDocument/2006/relationships/oleObject" Target="../embeddings/oleObject128.bin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132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oleObject134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5" Type="http://schemas.openxmlformats.org/officeDocument/2006/relationships/oleObject" Target="../embeddings/oleObject137.bin"/><Relationship Id="rId4" Type="http://schemas.openxmlformats.org/officeDocument/2006/relationships/oleObject" Target="../embeddings/oleObject136.bin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3.bin"/><Relationship Id="rId3" Type="http://schemas.openxmlformats.org/officeDocument/2006/relationships/oleObject" Target="../embeddings/oleObject138.bin"/><Relationship Id="rId7" Type="http://schemas.openxmlformats.org/officeDocument/2006/relationships/oleObject" Target="../embeddings/oleObject1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141.bin"/><Relationship Id="rId5" Type="http://schemas.openxmlformats.org/officeDocument/2006/relationships/oleObject" Target="../embeddings/oleObject140.bin"/><Relationship Id="rId4" Type="http://schemas.openxmlformats.org/officeDocument/2006/relationships/oleObject" Target="../embeddings/oleObject139.bin"/><Relationship Id="rId9" Type="http://schemas.openxmlformats.org/officeDocument/2006/relationships/oleObject" Target="../embeddings/oleObject144.bin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148.bin"/><Relationship Id="rId5" Type="http://schemas.openxmlformats.org/officeDocument/2006/relationships/oleObject" Target="../embeddings/oleObject147.bin"/><Relationship Id="rId4" Type="http://schemas.openxmlformats.org/officeDocument/2006/relationships/oleObject" Target="../embeddings/oleObject146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152.bin"/><Relationship Id="rId5" Type="http://schemas.openxmlformats.org/officeDocument/2006/relationships/oleObject" Target="../embeddings/oleObject151.bin"/><Relationship Id="rId4" Type="http://schemas.openxmlformats.org/officeDocument/2006/relationships/oleObject" Target="../embeddings/oleObject15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5" Type="http://schemas.openxmlformats.org/officeDocument/2006/relationships/oleObject" Target="../embeddings/oleObject155.bin"/><Relationship Id="rId4" Type="http://schemas.openxmlformats.org/officeDocument/2006/relationships/oleObject" Target="../embeddings/oleObject154.bin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Computational Game Theory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4 - Price of Stability &amp; Strong Price of Anarchy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4.2 - cont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        - change in the potential caused by change in strategy</a:t>
            </a:r>
          </a:p>
          <a:p>
            <a:r>
              <a:rPr lang="en-US" dirty="0" smtClean="0"/>
              <a:t> 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Thus we can conclude that for a single player’s strategy change we get:                    .</a:t>
            </a:r>
          </a:p>
          <a:p>
            <a:r>
              <a:rPr lang="en-US" b="1" dirty="0" smtClean="0"/>
              <a:t>Remark 4.3</a:t>
            </a:r>
            <a:r>
              <a:rPr lang="en-US" dirty="0" smtClean="0"/>
              <a:t> </a:t>
            </a:r>
            <a:r>
              <a:rPr lang="el-GR" dirty="0" smtClean="0">
                <a:latin typeface="Cambria Math"/>
                <a:ea typeface="Cambria Math"/>
              </a:rPr>
              <a:t>Φ</a:t>
            </a:r>
            <a:r>
              <a:rPr lang="en-US" dirty="0" smtClean="0">
                <a:latin typeface="Cambria Math"/>
                <a:ea typeface="Cambria Math"/>
              </a:rPr>
              <a:t> is actually an exact potential function (as we will define shortly)</a:t>
            </a:r>
            <a:endParaRPr lang="en-US" b="1" dirty="0" smtClean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15783" y="1597370"/>
          <a:ext cx="766719" cy="473562"/>
        </p:xfrm>
        <a:graphic>
          <a:graphicData uri="http://schemas.openxmlformats.org/presentationml/2006/ole">
            <p:oleObj spid="_x0000_s21506" name="Εξίσωση" r:id="rId4" imgW="266400" imgH="164880" progId="Equation.3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894138" y="2450790"/>
          <a:ext cx="5775322" cy="1631934"/>
        </p:xfrm>
        <a:graphic>
          <a:graphicData uri="http://schemas.openxmlformats.org/presentationml/2006/ole">
            <p:oleObj spid="_x0000_s21507" name="Εξίσωση" r:id="rId5" imgW="2070000" imgH="583920" progId="Equation.3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4644645" y="4377616"/>
          <a:ext cx="1846273" cy="665693"/>
        </p:xfrm>
        <a:graphic>
          <a:graphicData uri="http://schemas.openxmlformats.org/presentationml/2006/ole">
            <p:oleObj spid="_x0000_s21509" name="Εξίσωση" r:id="rId6" imgW="634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4.2 - cont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start from an arbitrary joint action</a:t>
            </a:r>
          </a:p>
          <a:p>
            <a:r>
              <a:rPr lang="en-US" dirty="0" smtClean="0"/>
              <a:t>Each step one player apply his best response</a:t>
            </a:r>
          </a:p>
          <a:p>
            <a:pPr lvl="1"/>
            <a:r>
              <a:rPr lang="en-US" dirty="0" smtClean="0"/>
              <a:t>thus reducing his own cost</a:t>
            </a:r>
          </a:p>
          <a:p>
            <a:pPr lvl="1"/>
            <a:r>
              <a:rPr lang="el-GR" dirty="0" smtClean="0">
                <a:latin typeface="Cambria Math"/>
                <a:ea typeface="Cambria Math"/>
              </a:rPr>
              <a:t>Φ</a:t>
            </a:r>
            <a:r>
              <a:rPr lang="en-US" dirty="0" smtClean="0">
                <a:ea typeface="Cambria Math"/>
              </a:rPr>
              <a:t> is reduced (identically)</a:t>
            </a:r>
          </a:p>
          <a:p>
            <a:r>
              <a:rPr lang="en-US" dirty="0" smtClean="0"/>
              <a:t>Eventually reach a local minima</a:t>
            </a:r>
          </a:p>
          <a:p>
            <a:pPr lvl="1"/>
            <a:r>
              <a:rPr lang="en-US" dirty="0" smtClean="0"/>
              <a:t>since </a:t>
            </a:r>
            <a:r>
              <a:rPr lang="el-GR" dirty="0" smtClean="0">
                <a:latin typeface="Cambria Math"/>
                <a:ea typeface="Cambria Math"/>
              </a:rPr>
              <a:t>Φ</a:t>
            </a:r>
            <a:r>
              <a:rPr lang="en-US" dirty="0" smtClean="0"/>
              <a:t> can accept a finite amount of values</a:t>
            </a:r>
          </a:p>
          <a:p>
            <a:r>
              <a:rPr lang="en-US" dirty="0" smtClean="0"/>
              <a:t>That point is Nash equilibrium</a:t>
            </a:r>
          </a:p>
          <a:p>
            <a:pPr lvl="1"/>
            <a:r>
              <a:rPr lang="en-US" dirty="0" smtClean="0"/>
              <a:t>since no player can achieve any improvement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functions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- game</a:t>
            </a:r>
          </a:p>
          <a:p>
            <a:r>
              <a:rPr lang="en-US" dirty="0" smtClean="0"/>
              <a:t>                  - set of all pure strategy actions in </a:t>
            </a:r>
            <a:r>
              <a:rPr lang="en-US" i="1" dirty="0" smtClean="0">
                <a:latin typeface="Bell MT" pitchFamily="18" charset="0"/>
              </a:rPr>
              <a:t>G</a:t>
            </a:r>
          </a:p>
          <a:p>
            <a:endParaRPr lang="en-US" b="1" dirty="0" smtClean="0"/>
          </a:p>
          <a:p>
            <a:r>
              <a:rPr lang="en-US" b="1" dirty="0" smtClean="0"/>
              <a:t>Definition: </a:t>
            </a:r>
            <a:r>
              <a:rPr lang="en-US" i="1" dirty="0" smtClean="0"/>
              <a:t>                    is exact potential in game G if:</a:t>
            </a:r>
          </a:p>
          <a:p>
            <a:pPr lvl="1"/>
            <a:r>
              <a:rPr lang="en-US" i="1" dirty="0" smtClean="0"/>
              <a:t> </a:t>
            </a:r>
            <a:r>
              <a:rPr lang="en-US" dirty="0" err="1" smtClean="0"/>
              <a:t>i.e</a:t>
            </a:r>
            <a:r>
              <a:rPr lang="en-US" dirty="0" smtClean="0"/>
              <a:t>:</a:t>
            </a:r>
            <a:endParaRPr lang="en-US" i="1" dirty="0" smtClean="0"/>
          </a:p>
          <a:p>
            <a:pPr>
              <a:buNone/>
            </a:pPr>
            <a:r>
              <a:rPr lang="en-US" b="1" dirty="0" smtClean="0"/>
              <a:t> </a:t>
            </a:r>
            <a:endParaRPr lang="he-IL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57224" y="1714488"/>
          <a:ext cx="2667019" cy="500066"/>
        </p:xfrm>
        <a:graphic>
          <a:graphicData uri="http://schemas.openxmlformats.org/presentationml/2006/ole">
            <p:oleObj spid="_x0000_s22530" name="Εξίσωση" r:id="rId3" imgW="1218960" imgH="228600" progId="Equation.3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785786" y="2203527"/>
          <a:ext cx="1714513" cy="582531"/>
        </p:xfrm>
        <a:graphic>
          <a:graphicData uri="http://schemas.openxmlformats.org/presentationml/2006/ole">
            <p:oleObj spid="_x0000_s22532" name="Εξίσωση" r:id="rId4" imgW="67284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786050" y="3412714"/>
          <a:ext cx="1714500" cy="452437"/>
        </p:xfrm>
        <a:graphic>
          <a:graphicData uri="http://schemas.openxmlformats.org/presentationml/2006/ole">
            <p:oleObj spid="_x0000_s22533" name="Εξίσωση" r:id="rId5" imgW="672840" imgH="177480" progId="Equation.3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1228751" y="4931342"/>
          <a:ext cx="6986587" cy="582612"/>
        </p:xfrm>
        <a:graphic>
          <a:graphicData uri="http://schemas.openxmlformats.org/presentationml/2006/ole">
            <p:oleObj spid="_x0000_s22535" name="Εξίσωση" r:id="rId6" imgW="2743200" imgH="228600" progId="Equation.3">
              <p:embed/>
            </p:oleObj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2605100" y="3926032"/>
          <a:ext cx="3752850" cy="646112"/>
        </p:xfrm>
        <a:graphic>
          <a:graphicData uri="http://schemas.openxmlformats.org/presentationml/2006/ole">
            <p:oleObj spid="_x0000_s22536" name="Εξίσωση" r:id="rId7" imgW="14731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functions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             </a:t>
            </a:r>
            <a:r>
              <a:rPr lang="en-US" dirty="0" smtClean="0"/>
              <a:t>is a vector of positive numbers (weight vector)</a:t>
            </a:r>
            <a:r>
              <a:rPr lang="en-US" b="1" dirty="0" smtClean="0"/>
              <a:t>      </a:t>
            </a:r>
          </a:p>
          <a:p>
            <a:r>
              <a:rPr lang="en-US" b="1" dirty="0" smtClean="0"/>
              <a:t>Definition: </a:t>
            </a:r>
            <a:r>
              <a:rPr lang="en-US" i="1" dirty="0" smtClean="0"/>
              <a:t>                    is weighted potential in game G if:  </a:t>
            </a:r>
          </a:p>
          <a:p>
            <a:pPr lvl="1"/>
            <a:r>
              <a:rPr lang="en-US" i="1" dirty="0" smtClean="0"/>
              <a:t> </a:t>
            </a:r>
            <a:r>
              <a:rPr lang="en-US" dirty="0" err="1" smtClean="0"/>
              <a:t>i.e</a:t>
            </a:r>
            <a:r>
              <a:rPr lang="en-US" dirty="0" smtClean="0"/>
              <a:t>:</a:t>
            </a:r>
            <a:endParaRPr lang="en-US" i="1" dirty="0" smtClean="0"/>
          </a:p>
          <a:p>
            <a:pPr>
              <a:buNone/>
            </a:pPr>
            <a:r>
              <a:rPr lang="en-US" b="1" dirty="0" smtClean="0"/>
              <a:t> </a:t>
            </a:r>
            <a:endParaRPr lang="he-IL" b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786050" y="2741124"/>
          <a:ext cx="1714500" cy="452437"/>
        </p:xfrm>
        <a:graphic>
          <a:graphicData uri="http://schemas.openxmlformats.org/presentationml/2006/ole">
            <p:oleObj spid="_x0000_s23556" name="Εξίσωση" r:id="rId3" imgW="672840" imgH="177480" progId="Equation.3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922338" y="4286256"/>
          <a:ext cx="7600950" cy="582613"/>
        </p:xfrm>
        <a:graphic>
          <a:graphicData uri="http://schemas.openxmlformats.org/presentationml/2006/ole">
            <p:oleObj spid="_x0000_s23557" name="Εξίσωση" r:id="rId4" imgW="2984400" imgH="228600" progId="Equation.3">
              <p:embed/>
            </p:oleObj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2571736" y="3214686"/>
          <a:ext cx="3654425" cy="646112"/>
        </p:xfrm>
        <a:graphic>
          <a:graphicData uri="http://schemas.openxmlformats.org/presentationml/2006/ole">
            <p:oleObj spid="_x0000_s23558" name="Εξίσωση" r:id="rId5" imgW="1434960" imgH="253800" progId="Equation.3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857224" y="1651000"/>
          <a:ext cx="1163637" cy="581025"/>
        </p:xfrm>
        <a:graphic>
          <a:graphicData uri="http://schemas.openxmlformats.org/presentationml/2006/ole">
            <p:oleObj spid="_x0000_s23559" name="Εξίσωση" r:id="rId6" imgW="457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functions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Definition:                    </a:t>
            </a:r>
            <a:r>
              <a:rPr lang="en-US" i="1" dirty="0" smtClean="0"/>
              <a:t>is an ordinal potential for a minimum game G if :  </a:t>
            </a:r>
          </a:p>
          <a:p>
            <a:endParaRPr lang="en-US" i="1" dirty="0" smtClean="0"/>
          </a:p>
          <a:p>
            <a:pPr lvl="1"/>
            <a:r>
              <a:rPr lang="en-US" i="1" dirty="0" smtClean="0"/>
              <a:t> </a:t>
            </a:r>
            <a:r>
              <a:rPr lang="en-US" dirty="0" err="1" smtClean="0"/>
              <a:t>i.e</a:t>
            </a:r>
            <a:r>
              <a:rPr lang="en-US" dirty="0" smtClean="0"/>
              <a:t>:</a:t>
            </a:r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r>
              <a:rPr lang="en-US" b="1" dirty="0" smtClean="0"/>
              <a:t>Remark 4.4 </a:t>
            </a:r>
            <a:r>
              <a:rPr lang="en-US" i="1" dirty="0" smtClean="0"/>
              <a:t>The two previous definitions are special cases of the above definition.</a:t>
            </a:r>
            <a:r>
              <a:rPr lang="en-US" b="1" i="1" dirty="0" smtClean="0"/>
              <a:t> </a:t>
            </a:r>
            <a:endParaRPr lang="he-IL" b="1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786050" y="1669554"/>
          <a:ext cx="1714500" cy="452437"/>
        </p:xfrm>
        <a:graphic>
          <a:graphicData uri="http://schemas.openxmlformats.org/presentationml/2006/ole">
            <p:oleObj spid="_x0000_s24578" name="Εξίσωση" r:id="rId4" imgW="672840" imgH="177480" progId="Equation.3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1200159" y="3643314"/>
          <a:ext cx="4657725" cy="1165225"/>
        </p:xfrm>
        <a:graphic>
          <a:graphicData uri="http://schemas.openxmlformats.org/presentationml/2006/ole">
            <p:oleObj spid="_x0000_s24579" name="Εξίσωση" r:id="rId5" imgW="1828800" imgH="457200" progId="Equation.3">
              <p:embed/>
            </p:oleObj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785786" y="2711450"/>
          <a:ext cx="4721225" cy="646113"/>
        </p:xfrm>
        <a:graphic>
          <a:graphicData uri="http://schemas.openxmlformats.org/presentationml/2006/ole">
            <p:oleObj spid="_x0000_s24580" name="Εξίσωση" r:id="rId6" imgW="18540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games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Definition</a:t>
            </a:r>
            <a:r>
              <a:rPr lang="en-US" dirty="0" smtClean="0"/>
              <a:t> </a:t>
            </a:r>
            <a:r>
              <a:rPr lang="en-US" i="1" dirty="0" smtClean="0"/>
              <a:t>a game </a:t>
            </a:r>
            <a:r>
              <a:rPr lang="en-US" i="1" dirty="0" smtClean="0">
                <a:latin typeface="Bell MT" pitchFamily="18" charset="0"/>
              </a:rPr>
              <a:t>G</a:t>
            </a:r>
            <a:r>
              <a:rPr lang="en-US" i="1" dirty="0" smtClean="0"/>
              <a:t> is called an ordinal potential game if it has an ordinal potential function.</a:t>
            </a:r>
          </a:p>
          <a:p>
            <a:endParaRPr lang="en-US" b="1" dirty="0" smtClean="0"/>
          </a:p>
          <a:p>
            <a:r>
              <a:rPr lang="en-US" b="1" dirty="0" smtClean="0"/>
              <a:t>Theorem 4.5</a:t>
            </a:r>
            <a:r>
              <a:rPr lang="en-US" dirty="0" smtClean="0"/>
              <a:t> </a:t>
            </a:r>
            <a:r>
              <a:rPr lang="en-US" i="1" dirty="0" smtClean="0"/>
              <a:t>Every finite ordinal potential game has a pure equilibrium.</a:t>
            </a:r>
            <a:endParaRPr lang="he-I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4.5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Analogous to the proof of Theorem 4.2: </a:t>
            </a:r>
          </a:p>
          <a:p>
            <a:r>
              <a:rPr lang="en-US" dirty="0" smtClean="0"/>
              <a:t>Given an initial strategy vector</a:t>
            </a:r>
          </a:p>
          <a:p>
            <a:r>
              <a:rPr lang="en-US" dirty="0" smtClean="0"/>
              <a:t>Each time a player changes strategy </a:t>
            </a:r>
          </a:p>
          <a:p>
            <a:pPr lvl="1"/>
            <a:r>
              <a:rPr lang="en-US" dirty="0" smtClean="0"/>
              <a:t>reduces his cost </a:t>
            </a:r>
          </a:p>
          <a:p>
            <a:pPr lvl="1"/>
            <a:r>
              <a:rPr lang="en-US" dirty="0" smtClean="0"/>
              <a:t>the potential function also decreases</a:t>
            </a:r>
          </a:p>
          <a:p>
            <a:r>
              <a:rPr lang="en-US" dirty="0" smtClean="0"/>
              <a:t>Eventually reach a local minima</a:t>
            </a:r>
          </a:p>
          <a:p>
            <a:pPr lvl="1"/>
            <a:r>
              <a:rPr lang="en-US" dirty="0" smtClean="0"/>
              <a:t>since this is a finite game, the potential function can have a finite set of values and therefore the process of successive improvements by players must reach a local minima of the potential function.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4.5  – cont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Reach Nash equilibrium</a:t>
            </a:r>
          </a:p>
          <a:p>
            <a:pPr lvl="1"/>
            <a:r>
              <a:rPr lang="en-US" dirty="0" smtClean="0"/>
              <a:t>No improvements (by any player) are possible at this point, and therefore this is a pure equilibrium</a:t>
            </a:r>
            <a:endParaRPr lang="he-IL" dirty="0" smtClean="0"/>
          </a:p>
          <a:p>
            <a:r>
              <a:rPr lang="en-US" b="1" dirty="0" smtClean="0"/>
              <a:t>Remark 4.6</a:t>
            </a:r>
            <a:r>
              <a:rPr lang="en-US" dirty="0" smtClean="0"/>
              <a:t> </a:t>
            </a:r>
            <a:r>
              <a:rPr lang="en-US" i="1" dirty="0" smtClean="0"/>
              <a:t>any congestion game (as defined earlier) is an exact potential game. The proof of Theorem 4.2 is based on this property of congestion games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– Exact potential game (party affiliation game)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an undirected graph </a:t>
            </a:r>
            <a:r>
              <a:rPr lang="en-US" dirty="0" smtClean="0">
                <a:latin typeface="Bell MT" pitchFamily="18" charset="0"/>
              </a:rPr>
              <a:t>G = (V,E) </a:t>
            </a:r>
          </a:p>
          <a:p>
            <a:r>
              <a:rPr lang="en-US" dirty="0" smtClean="0"/>
              <a:t>Weight function     on its edges. </a:t>
            </a:r>
          </a:p>
          <a:p>
            <a:r>
              <a:rPr lang="en-US" dirty="0" smtClean="0"/>
              <a:t>Players are the vertices </a:t>
            </a:r>
          </a:p>
          <a:p>
            <a:r>
              <a:rPr lang="en-US" dirty="0" smtClean="0"/>
              <a:t>Goal: partition the vertices set </a:t>
            </a:r>
            <a:r>
              <a:rPr lang="en-US" dirty="0" smtClean="0">
                <a:latin typeface="Bell MT" pitchFamily="18" charset="0"/>
              </a:rPr>
              <a:t>V</a:t>
            </a:r>
            <a:r>
              <a:rPr lang="en-US" dirty="0" smtClean="0"/>
              <a:t> into two distinct subsets </a:t>
            </a:r>
            <a:r>
              <a:rPr lang="en-US" dirty="0" smtClean="0">
                <a:latin typeface="Bell MT" pitchFamily="18" charset="0"/>
              </a:rPr>
              <a:t>D1,D2</a:t>
            </a:r>
            <a:r>
              <a:rPr lang="en-US" dirty="0" smtClean="0"/>
              <a:t> (where </a:t>
            </a:r>
            <a:r>
              <a:rPr lang="en-US" dirty="0" smtClean="0">
                <a:latin typeface="Bell MT" pitchFamily="18" charset="0"/>
              </a:rPr>
              <a:t>D1∪D2=V</a:t>
            </a:r>
            <a:r>
              <a:rPr lang="en-US" dirty="0" smtClean="0"/>
              <a:t>).</a:t>
            </a:r>
          </a:p>
          <a:p>
            <a:r>
              <a:rPr lang="en-US" dirty="0" smtClean="0"/>
              <a:t>Player goal: Maximize its utility function.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56901" y="2214554"/>
          <a:ext cx="443595" cy="517528"/>
        </p:xfrm>
        <a:graphic>
          <a:graphicData uri="http://schemas.openxmlformats.org/presentationml/2006/ole">
            <p:oleObj spid="_x0000_s26626" name="Εξίσωση" r:id="rId3" imgW="1522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Exact potential game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Every player </a:t>
            </a:r>
            <a:r>
              <a:rPr lang="en-US" dirty="0" smtClean="0">
                <a:latin typeface="Bell MT" pitchFamily="18" charset="0"/>
              </a:rPr>
              <a:t>i</a:t>
            </a:r>
            <a:r>
              <a:rPr lang="en-US" dirty="0" smtClean="0"/>
              <a:t> choose </a:t>
            </a:r>
            <a:r>
              <a:rPr lang="en-US" dirty="0" smtClean="0">
                <a:latin typeface="Bell MT" pitchFamily="18" charset="0"/>
              </a:rPr>
              <a:t>s</a:t>
            </a:r>
            <a:r>
              <a:rPr lang="en-US" sz="1300" dirty="0" smtClean="0">
                <a:latin typeface="Bell MT" pitchFamily="18" charset="0"/>
              </a:rPr>
              <a:t>i</a:t>
            </a:r>
            <a:r>
              <a:rPr lang="en-US" dirty="0" smtClean="0">
                <a:latin typeface="Bell MT" pitchFamily="18" charset="0"/>
              </a:rPr>
              <a:t>∈{−1, 1} </a:t>
            </a:r>
          </a:p>
          <a:p>
            <a:pPr lvl="1"/>
            <a:r>
              <a:rPr lang="en-US" dirty="0" err="1" smtClean="0">
                <a:latin typeface="Bell MT" pitchFamily="18" charset="0"/>
              </a:rPr>
              <a:t>s</a:t>
            </a:r>
            <a:r>
              <a:rPr lang="en-US" sz="1300" dirty="0" err="1" smtClean="0">
                <a:latin typeface="Bell MT" pitchFamily="18" charset="0"/>
              </a:rPr>
              <a:t>i</a:t>
            </a:r>
            <a:r>
              <a:rPr lang="en-US" dirty="0" smtClean="0">
                <a:latin typeface="Bell MT" pitchFamily="18" charset="0"/>
              </a:rPr>
              <a:t>=1 </a:t>
            </a:r>
            <a:r>
              <a:rPr lang="en-US" dirty="0" smtClean="0"/>
              <a:t>means that </a:t>
            </a:r>
            <a:r>
              <a:rPr lang="en-US" dirty="0" smtClean="0">
                <a:latin typeface="Bell MT" pitchFamily="18" charset="0"/>
              </a:rPr>
              <a:t>i∈D1 </a:t>
            </a:r>
          </a:p>
          <a:p>
            <a:pPr lvl="1"/>
            <a:r>
              <a:rPr lang="en-US" dirty="0" smtClean="0">
                <a:latin typeface="Bell MT" pitchFamily="18" charset="0"/>
              </a:rPr>
              <a:t>s</a:t>
            </a:r>
            <a:r>
              <a:rPr lang="en-US" sz="1300" dirty="0" smtClean="0">
                <a:latin typeface="Bell MT" pitchFamily="18" charset="0"/>
              </a:rPr>
              <a:t>i</a:t>
            </a:r>
            <a:r>
              <a:rPr lang="en-US" dirty="0" smtClean="0">
                <a:latin typeface="Bell MT" pitchFamily="18" charset="0"/>
              </a:rPr>
              <a:t>=−1 </a:t>
            </a:r>
            <a:r>
              <a:rPr lang="en-US" dirty="0" smtClean="0"/>
              <a:t>means that </a:t>
            </a:r>
            <a:r>
              <a:rPr lang="en-US" dirty="0" smtClean="0">
                <a:latin typeface="Bell MT" pitchFamily="18" charset="0"/>
              </a:rPr>
              <a:t>i∈D2</a:t>
            </a:r>
            <a:endParaRPr lang="en-US" dirty="0" smtClean="0"/>
          </a:p>
          <a:p>
            <a:r>
              <a:rPr lang="en-US" dirty="0" smtClean="0"/>
              <a:t>Player utility function</a:t>
            </a:r>
          </a:p>
          <a:p>
            <a:pPr lvl="1"/>
            <a:r>
              <a:rPr lang="en-US" dirty="0" smtClean="0"/>
              <a:t>The weight on each edge denotes how much the corresponding vertices ’</a:t>
            </a:r>
            <a:r>
              <a:rPr lang="en-US" i="1" dirty="0" smtClean="0"/>
              <a:t>want</a:t>
            </a:r>
            <a:r>
              <a:rPr lang="en-US" dirty="0" smtClean="0"/>
              <a:t>’ to be on the same set.</a:t>
            </a:r>
          </a:p>
          <a:p>
            <a:pPr lvl="1"/>
            <a:r>
              <a:rPr lang="en-US" dirty="0" smtClean="0"/>
              <a:t> Thus, define the value function of player </a:t>
            </a:r>
            <a:r>
              <a:rPr lang="en-US" i="1" dirty="0" smtClean="0">
                <a:latin typeface="Bell MT" pitchFamily="18" charset="0"/>
              </a:rPr>
              <a:t>i </a:t>
            </a:r>
            <a:r>
              <a:rPr lang="en-US" dirty="0" smtClean="0"/>
              <a:t>as:</a:t>
            </a:r>
            <a:r>
              <a:rPr lang="en-US" i="1" dirty="0" smtClean="0">
                <a:latin typeface="Bell MT" pitchFamily="18" charset="0"/>
              </a:rPr>
              <a:t>                                                      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player ’</a:t>
            </a:r>
            <a:r>
              <a:rPr lang="en-US" i="1" dirty="0" smtClean="0"/>
              <a:t>gains</a:t>
            </a:r>
            <a:r>
              <a:rPr lang="en-US" dirty="0" smtClean="0"/>
              <a:t>’ </a:t>
            </a:r>
            <a:r>
              <a:rPr lang="en-US" i="1" dirty="0" err="1" smtClean="0">
                <a:latin typeface="Bell MT" pitchFamily="18" charset="0"/>
              </a:rPr>
              <a:t>ω</a:t>
            </a:r>
            <a:r>
              <a:rPr lang="en-US" sz="1300" i="1" dirty="0" err="1" smtClean="0">
                <a:latin typeface="Bell MT" pitchFamily="18" charset="0"/>
              </a:rPr>
              <a:t>i</a:t>
            </a:r>
            <a:r>
              <a:rPr lang="en-US" sz="1400" i="1" dirty="0" err="1" smtClean="0">
                <a:latin typeface="Bell MT" pitchFamily="18" charset="0"/>
              </a:rPr>
              <a:t>,j</a:t>
            </a:r>
            <a:r>
              <a:rPr lang="en-US" dirty="0" smtClean="0"/>
              <a:t> for players that are in the same set with him.</a:t>
            </a:r>
          </a:p>
          <a:p>
            <a:pPr lvl="1"/>
            <a:r>
              <a:rPr lang="en-US" dirty="0" smtClean="0"/>
              <a:t> a player ’</a:t>
            </a:r>
            <a:r>
              <a:rPr lang="en-US" i="1" dirty="0" smtClean="0"/>
              <a:t>loses</a:t>
            </a:r>
            <a:r>
              <a:rPr lang="en-US" dirty="0" smtClean="0"/>
              <a:t>’ </a:t>
            </a:r>
            <a:r>
              <a:rPr lang="en-US" i="1" dirty="0" err="1" smtClean="0">
                <a:latin typeface="Bell MT" pitchFamily="18" charset="0"/>
              </a:rPr>
              <a:t>ω</a:t>
            </a:r>
            <a:r>
              <a:rPr lang="en-US" sz="1400" i="1" dirty="0" err="1" smtClean="0">
                <a:latin typeface="Bell MT" pitchFamily="18" charset="0"/>
              </a:rPr>
              <a:t>i,j</a:t>
            </a:r>
            <a:r>
              <a:rPr lang="en-US" sz="1400" dirty="0" smtClean="0"/>
              <a:t> </a:t>
            </a:r>
            <a:r>
              <a:rPr lang="en-US" dirty="0" smtClean="0"/>
              <a:t> for player in the other set. </a:t>
            </a:r>
          </a:p>
          <a:p>
            <a:pPr lvl="1"/>
            <a:r>
              <a:rPr lang="en-US" dirty="0" smtClean="0"/>
              <a:t>Note that </a:t>
            </a:r>
            <a:r>
              <a:rPr lang="en-US" i="1" dirty="0" err="1" smtClean="0">
                <a:latin typeface="Bell MT" pitchFamily="18" charset="0"/>
              </a:rPr>
              <a:t>ω</a:t>
            </a:r>
            <a:r>
              <a:rPr lang="en-US" sz="1400" i="1" dirty="0" err="1" smtClean="0">
                <a:latin typeface="Bell MT" pitchFamily="18" charset="0"/>
              </a:rPr>
              <a:t>i,j</a:t>
            </a:r>
            <a:r>
              <a:rPr lang="en-US" dirty="0" smtClean="0"/>
              <a:t> can be negative.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546468" y="4143380"/>
          <a:ext cx="2357454" cy="523879"/>
        </p:xfrm>
        <a:graphic>
          <a:graphicData uri="http://schemas.openxmlformats.org/presentationml/2006/ole">
            <p:oleObj spid="_x0000_s25603" name="Εξίσωση" r:id="rId3" imgW="125712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Existence of a Nash equilibrium </a:t>
            </a:r>
          </a:p>
          <a:p>
            <a:pPr lvl="1"/>
            <a:r>
              <a:rPr lang="en-US" dirty="0" smtClean="0"/>
              <a:t>Define a class of games called congestion games and we’ll show the existence of a pure Nash Equilibrium in any congestion game.</a:t>
            </a:r>
          </a:p>
          <a:p>
            <a:pPr lvl="1"/>
            <a:r>
              <a:rPr lang="en-US" dirty="0" smtClean="0"/>
              <a:t>Define a class called potential games and we’ll study the existence of pure equilibrium in those games. (Actually the two classed are equivalent)</a:t>
            </a:r>
          </a:p>
          <a:p>
            <a:r>
              <a:rPr lang="en-US" dirty="0" smtClean="0"/>
              <a:t>Price of anarchy &amp; Stability</a:t>
            </a:r>
          </a:p>
          <a:p>
            <a:pPr lvl="1"/>
            <a:r>
              <a:rPr lang="en-US" dirty="0" smtClean="0"/>
              <a:t>Study two variants of a Network Creation game (unfair and fair), and analyze the price of anarchy (when a Nash equilibrium exists)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8465" y="1291890"/>
            <a:ext cx="4186939" cy="385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Exact potential game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43494" cy="36147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 the example given in Figure </a:t>
            </a:r>
          </a:p>
          <a:p>
            <a:pPr lvl="1"/>
            <a:r>
              <a:rPr lang="en-US" dirty="0" smtClean="0">
                <a:latin typeface="Bell MT" pitchFamily="18" charset="0"/>
              </a:rPr>
              <a:t>U1 = +3 + 5 - 6 = 2 </a:t>
            </a:r>
          </a:p>
          <a:p>
            <a:pPr lvl="1"/>
            <a:r>
              <a:rPr lang="en-US" dirty="0" smtClean="0">
                <a:latin typeface="Bell MT" pitchFamily="18" charset="0"/>
              </a:rPr>
              <a:t>U2 = +3+0+2 = 5</a:t>
            </a:r>
          </a:p>
          <a:p>
            <a:pPr lvl="1"/>
            <a:r>
              <a:rPr lang="en-US" dirty="0" smtClean="0">
                <a:latin typeface="Bell MT" pitchFamily="18" charset="0"/>
              </a:rPr>
              <a:t>U3 = -6 + 0 - 2 = -8</a:t>
            </a:r>
          </a:p>
          <a:p>
            <a:pPr lvl="1"/>
            <a:r>
              <a:rPr lang="en-US" dirty="0" smtClean="0">
                <a:latin typeface="Bell MT" pitchFamily="18" charset="0"/>
              </a:rPr>
              <a:t>U4 = -2+5+2 = 5</a:t>
            </a:r>
            <a:endParaRPr lang="en-US" dirty="0" smtClean="0"/>
          </a:p>
          <a:p>
            <a:r>
              <a:rPr lang="en-US" dirty="0" smtClean="0"/>
              <a:t>Players 1,2 and 4 have no interest in changing their strategies.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8596" y="4929198"/>
            <a:ext cx="8258204" cy="164307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Player 3 is not satisfied</a:t>
            </a:r>
          </a:p>
          <a:p>
            <a:pPr lvl="1"/>
            <a:r>
              <a:rPr lang="en-US" dirty="0" smtClean="0"/>
              <a:t>he can increase his profit by changing his set to </a:t>
            </a:r>
            <a:r>
              <a:rPr lang="en-US" dirty="0" smtClean="0">
                <a:latin typeface="Bell MT" pitchFamily="18" charset="0"/>
              </a:rPr>
              <a:t>D1</a:t>
            </a:r>
          </a:p>
          <a:p>
            <a:pPr lvl="1"/>
            <a:r>
              <a:rPr lang="en-US" dirty="0" smtClean="0"/>
              <a:t>Resulting in </a:t>
            </a:r>
            <a:r>
              <a:rPr lang="en-US" dirty="0" smtClean="0">
                <a:latin typeface="Bell MT" pitchFamily="18" charset="0"/>
              </a:rPr>
              <a:t>U4 = +6+0+2 = 8</a:t>
            </a:r>
            <a:endParaRPr lang="en-US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319330"/>
            <a:ext cx="4286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P1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7669234" y="2319330"/>
            <a:ext cx="4286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P2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5370518" y="4046542"/>
            <a:ext cx="4286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P3</a:t>
            </a: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7681934" y="4046542"/>
            <a:ext cx="4286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P4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Exact potential game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                               - our potential function</a:t>
            </a:r>
          </a:p>
          <a:p>
            <a:r>
              <a:rPr lang="en-US" dirty="0" smtClean="0"/>
              <a:t>let us consider the case where a single player </a:t>
            </a:r>
            <a:r>
              <a:rPr lang="en-US" i="1" dirty="0" smtClean="0"/>
              <a:t>i</a:t>
            </a:r>
            <a:r>
              <a:rPr lang="en-US" dirty="0" smtClean="0"/>
              <a:t> changes its strategy (shifts from one set to another):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which means that </a:t>
            </a:r>
            <a:r>
              <a:rPr lang="el-GR" dirty="0" smtClean="0">
                <a:latin typeface="Cambria Math"/>
                <a:ea typeface="Cambria Math"/>
              </a:rPr>
              <a:t>Φ</a:t>
            </a:r>
            <a:r>
              <a:rPr lang="en-US" dirty="0" smtClean="0"/>
              <a:t> is an exact potential function, therefore we conclude that </a:t>
            </a:r>
            <a:r>
              <a:rPr lang="en-US" b="1" dirty="0" smtClean="0"/>
              <a:t>the above game is an exact potential game</a:t>
            </a:r>
            <a:r>
              <a:rPr lang="en-US" dirty="0" smtClean="0"/>
              <a:t>.</a:t>
            </a:r>
            <a:endParaRPr lang="he-IL" dirty="0" smtClean="0"/>
          </a:p>
          <a:p>
            <a:endParaRPr lang="he-IL" dirty="0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903262" y="1573203"/>
          <a:ext cx="2333625" cy="523875"/>
        </p:xfrm>
        <a:graphic>
          <a:graphicData uri="http://schemas.openxmlformats.org/presentationml/2006/ole">
            <p:oleObj spid="_x0000_s28675" name="Εξίσωση" r:id="rId3" imgW="1244520" imgH="2793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57224" y="3000372"/>
          <a:ext cx="6429420" cy="1512804"/>
        </p:xfrm>
        <a:graphic>
          <a:graphicData uri="http://schemas.openxmlformats.org/presentationml/2006/ole">
            <p:oleObj spid="_x0000_s28676" name="Εξίσωση" r:id="rId4" imgW="237456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potential game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Model – </a:t>
            </a:r>
          </a:p>
          <a:p>
            <a:pPr lvl="1"/>
            <a:r>
              <a:rPr lang="en-US" i="1" dirty="0" smtClean="0">
                <a:latin typeface="Bell MT" pitchFamily="18" charset="0"/>
              </a:rPr>
              <a:t>M</a:t>
            </a:r>
            <a:r>
              <a:rPr lang="en-US" dirty="0" smtClean="0"/>
              <a:t>  identical machines</a:t>
            </a:r>
          </a:p>
          <a:p>
            <a:pPr lvl="1"/>
            <a:r>
              <a:rPr lang="en-US" i="1" dirty="0" smtClean="0">
                <a:latin typeface="Bell MT" pitchFamily="18" charset="0"/>
              </a:rPr>
              <a:t>N</a:t>
            </a:r>
            <a:r>
              <a:rPr lang="en-US" dirty="0" smtClean="0"/>
              <a:t>  jobs</a:t>
            </a:r>
          </a:p>
          <a:p>
            <a:pPr lvl="1"/>
            <a:r>
              <a:rPr lang="en-US" dirty="0" smtClean="0"/>
              <a:t>             weight vector </a:t>
            </a:r>
          </a:p>
          <a:p>
            <a:pPr lvl="1"/>
            <a:r>
              <a:rPr lang="en-US" dirty="0" smtClean="0"/>
              <a:t>                           - joint action</a:t>
            </a:r>
          </a:p>
          <a:p>
            <a:r>
              <a:rPr lang="en-US" dirty="0" smtClean="0"/>
              <a:t>Load on a machine</a:t>
            </a:r>
          </a:p>
          <a:p>
            <a:pPr lvl="1"/>
            <a:r>
              <a:rPr lang="en-US" dirty="0" smtClean="0"/>
              <a:t>the sum of weights of the jobs which use it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Player cost function</a:t>
            </a:r>
          </a:p>
          <a:p>
            <a:pPr lvl="1"/>
            <a:r>
              <a:rPr lang="en-US" dirty="0" smtClean="0"/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43108" y="1571612"/>
          <a:ext cx="2292363" cy="542928"/>
        </p:xfrm>
        <a:graphic>
          <a:graphicData uri="http://schemas.openxmlformats.org/presentationml/2006/ole">
            <p:oleObj spid="_x0000_s41986" name="Εξίσωση" r:id="rId3" imgW="96516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71568" y="2786058"/>
          <a:ext cx="942978" cy="471489"/>
        </p:xfrm>
        <a:graphic>
          <a:graphicData uri="http://schemas.openxmlformats.org/presentationml/2006/ole">
            <p:oleObj spid="_x0000_s41987" name="Εξίσωση" r:id="rId4" imgW="457200" imgH="228600" progId="Equation.3">
              <p:embed/>
            </p:oleObj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5072066" y="3143248"/>
          <a:ext cx="1071570" cy="522047"/>
        </p:xfrm>
        <a:graphic>
          <a:graphicData uri="http://schemas.openxmlformats.org/presentationml/2006/ole">
            <p:oleObj spid="_x0000_s41988" name="Εξίσωση" r:id="rId5" imgW="495000" imgH="241200" progId="Equation.3">
              <p:embed/>
            </p:oleObj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1314443" y="3176592"/>
          <a:ext cx="2101849" cy="490531"/>
        </p:xfrm>
        <a:graphic>
          <a:graphicData uri="http://schemas.openxmlformats.org/presentationml/2006/ole">
            <p:oleObj spid="_x0000_s41989" name="Εξίσωση" r:id="rId6" imgW="977760" imgH="228600" progId="Equation.3">
              <p:embed/>
            </p:oleObj>
          </a:graphicData>
        </a:graphic>
      </p:graphicFrame>
      <p:graphicFrame>
        <p:nvGraphicFramePr>
          <p:cNvPr id="41990" name="Object 2"/>
          <p:cNvGraphicFramePr>
            <a:graphicFrameLocks noChangeAspect="1"/>
          </p:cNvGraphicFramePr>
          <p:nvPr/>
        </p:nvGraphicFramePr>
        <p:xfrm>
          <a:off x="1285875" y="4429132"/>
          <a:ext cx="2285993" cy="583813"/>
        </p:xfrm>
        <a:graphic>
          <a:graphicData uri="http://schemas.openxmlformats.org/presentationml/2006/ole">
            <p:oleObj spid="_x0000_s41990" name="Εξίσωση" r:id="rId7" imgW="1091880" imgH="279360" progId="Equation.3">
              <p:embed/>
            </p:oleObj>
          </a:graphicData>
        </a:graphic>
      </p:graphicFrame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1260452" y="5281057"/>
          <a:ext cx="1857388" cy="510159"/>
        </p:xfrm>
        <a:graphic>
          <a:graphicData uri="http://schemas.openxmlformats.org/presentationml/2006/ole">
            <p:oleObj spid="_x0000_s41991" name="Εξίσωση" r:id="rId8" imgW="8762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potential game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function</a:t>
            </a:r>
          </a:p>
          <a:p>
            <a:r>
              <a:rPr lang="en-US" dirty="0" smtClean="0"/>
              <a:t>Change in cost</a:t>
            </a:r>
          </a:p>
          <a:p>
            <a:pPr lvl="1"/>
            <a:r>
              <a:rPr lang="en-US" dirty="0" smtClean="0">
                <a:latin typeface="Bell MT" pitchFamily="18" charset="0"/>
              </a:rPr>
              <a:t>M1,M2</a:t>
            </a:r>
            <a:r>
              <a:rPr lang="en-US" dirty="0" smtClean="0"/>
              <a:t> two arbitrary machines</a:t>
            </a:r>
          </a:p>
          <a:p>
            <a:pPr lvl="1"/>
            <a:r>
              <a:rPr lang="en-US" dirty="0" smtClean="0"/>
              <a:t>job </a:t>
            </a:r>
            <a:r>
              <a:rPr lang="en-US" dirty="0" smtClean="0">
                <a:latin typeface="Bell MT" pitchFamily="18" charset="0"/>
              </a:rPr>
              <a:t>i</a:t>
            </a:r>
            <a:r>
              <a:rPr lang="en-US" dirty="0" smtClean="0"/>
              <a:t> shifts from </a:t>
            </a:r>
            <a:r>
              <a:rPr lang="en-US" dirty="0" smtClean="0">
                <a:latin typeface="Bell MT" pitchFamily="18" charset="0"/>
              </a:rPr>
              <a:t>M1</a:t>
            </a:r>
            <a:r>
              <a:rPr lang="en-US" dirty="0" smtClean="0"/>
              <a:t> to </a:t>
            </a:r>
            <a:r>
              <a:rPr lang="en-US" dirty="0" smtClean="0">
                <a:latin typeface="Bell MT" pitchFamily="18" charset="0"/>
              </a:rPr>
              <a:t>M2</a:t>
            </a:r>
          </a:p>
          <a:p>
            <a:pPr lvl="1"/>
            <a:r>
              <a:rPr lang="en-US" dirty="0" smtClean="0">
                <a:latin typeface="Bell MT" pitchFamily="18" charset="0"/>
              </a:rPr>
              <a:t> </a:t>
            </a:r>
          </a:p>
          <a:p>
            <a:pPr lvl="2"/>
            <a:r>
              <a:rPr lang="en-US" dirty="0" smtClean="0">
                <a:latin typeface="Bell MT" pitchFamily="18" charset="0"/>
              </a:rPr>
              <a:t>Explanation: change in job’s load = load on new machine minus load on the old machine</a:t>
            </a:r>
          </a:p>
          <a:p>
            <a:pPr lvl="1">
              <a:buNone/>
            </a:pPr>
            <a:r>
              <a:rPr lang="en-US" dirty="0" smtClean="0">
                <a:latin typeface="Bell MT" pitchFamily="18" charset="0"/>
              </a:rPr>
              <a:t>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964183" y="1558912"/>
          <a:ext cx="3241499" cy="785818"/>
        </p:xfrm>
        <a:graphic>
          <a:graphicData uri="http://schemas.openxmlformats.org/presentationml/2006/ole">
            <p:oleObj spid="_x0000_s43015" name="Εξίσωση" r:id="rId4" imgW="1257120" imgH="30456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214414" y="3802066"/>
          <a:ext cx="7500990" cy="555628"/>
        </p:xfrm>
        <a:graphic>
          <a:graphicData uri="http://schemas.openxmlformats.org/presentationml/2006/ole">
            <p:oleObj spid="_x0000_s43016" name="Εξίσωση" r:id="rId5" imgW="30859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potential game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Let </a:t>
            </a:r>
            <a:r>
              <a:rPr lang="en-US" dirty="0" smtClean="0">
                <a:latin typeface="Bell MT" pitchFamily="18" charset="0"/>
              </a:rPr>
              <a:t>∆Φ</a:t>
            </a:r>
            <a:r>
              <a:rPr lang="en-US" dirty="0" smtClean="0"/>
              <a:t> be the change in the potential caused by the strategy change: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Therefore, we can conclude that load balancing on identical machines is a weighted potential game. </a:t>
            </a:r>
            <a:endParaRPr lang="he-IL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11186" y="2512331"/>
          <a:ext cx="7358114" cy="2442267"/>
        </p:xfrm>
        <a:graphic>
          <a:graphicData uri="http://schemas.openxmlformats.org/presentationml/2006/ole">
            <p:oleObj spid="_x0000_s44034" name="Εξίσωση" r:id="rId3" imgW="2984400" imgH="990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potential game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Lemma 4.7</a:t>
            </a:r>
            <a:r>
              <a:rPr lang="en-US" dirty="0" smtClean="0"/>
              <a:t> </a:t>
            </a:r>
            <a:r>
              <a:rPr lang="en-US" i="1" dirty="0" smtClean="0"/>
              <a:t>For every game </a:t>
            </a:r>
            <a:r>
              <a:rPr lang="en-US" b="1" i="1" dirty="0" smtClean="0">
                <a:latin typeface="Bell MT" pitchFamily="18" charset="0"/>
              </a:rPr>
              <a:t>G</a:t>
            </a:r>
            <a:r>
              <a:rPr lang="en-US" i="1" dirty="0" smtClean="0"/>
              <a:t> such that for every joint action           any path of best-response actions is finite (i.e. a path of best-responses gets to equilibrium), there exists an ordinal potential function </a:t>
            </a:r>
            <a:r>
              <a:rPr lang="en-US" b="1" i="1" dirty="0" smtClean="0">
                <a:latin typeface="Bell MT" pitchFamily="18" charset="0"/>
              </a:rPr>
              <a:t>Φ</a:t>
            </a:r>
            <a:r>
              <a:rPr lang="en-US" i="1" dirty="0" smtClean="0"/>
              <a:t>.</a:t>
            </a:r>
            <a:endParaRPr lang="he-IL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08500" y="3340100"/>
          <a:ext cx="127000" cy="177800"/>
        </p:xfrm>
        <a:graphic>
          <a:graphicData uri="http://schemas.openxmlformats.org/presentationml/2006/ole">
            <p:oleObj spid="_x0000_s45058" name="Εξίσωση" r:id="rId3" imgW="12672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763049" y="2752720"/>
          <a:ext cx="918489" cy="428628"/>
        </p:xfrm>
        <a:graphic>
          <a:graphicData uri="http://schemas.openxmlformats.org/presentationml/2006/ole">
            <p:oleObj spid="_x0000_s45059" name="Εξίσωση" r:id="rId4" imgW="3808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Lemma 4.7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length of the longest possible improvement path (path of best-response actions) in the game </a:t>
            </a:r>
            <a:r>
              <a:rPr lang="en-US" dirty="0" smtClean="0">
                <a:latin typeface="Bell MT" pitchFamily="18" charset="0"/>
              </a:rPr>
              <a:t>G</a:t>
            </a:r>
            <a:r>
              <a:rPr lang="en-US" dirty="0" smtClean="0"/>
              <a:t> starting from    . </a:t>
            </a:r>
          </a:p>
          <a:p>
            <a:pPr lvl="1"/>
            <a:r>
              <a:rPr lang="en-US" dirty="0" smtClean="0"/>
              <a:t>The function </a:t>
            </a:r>
            <a:r>
              <a:rPr lang="en-US" dirty="0" smtClean="0">
                <a:latin typeface="Bell MT" pitchFamily="18" charset="0"/>
              </a:rPr>
              <a:t>Φ</a:t>
            </a:r>
            <a:r>
              <a:rPr lang="en-US" dirty="0" smtClean="0"/>
              <a:t> is well defined because of the property of G assumed in the lemma. </a:t>
            </a:r>
          </a:p>
          <a:p>
            <a:r>
              <a:rPr lang="en-US" dirty="0" smtClean="0"/>
              <a:t>Consider an improvement step from              to              . </a:t>
            </a:r>
          </a:p>
          <a:p>
            <a:r>
              <a:rPr lang="en-US" dirty="0" smtClean="0"/>
              <a:t>In contradiction, assume that                              . </a:t>
            </a:r>
          </a:p>
          <a:p>
            <a:r>
              <a:rPr lang="en-US" dirty="0" smtClean="0"/>
              <a:t>Therefore from      there exists an improvement path of length                    .</a:t>
            </a:r>
          </a:p>
          <a:p>
            <a:pPr lvl="1"/>
            <a:r>
              <a:rPr lang="en-US" dirty="0" smtClean="0"/>
              <a:t>which is a contradiction to             being the longest improvement path starting from    . </a:t>
            </a:r>
          </a:p>
          <a:p>
            <a:r>
              <a:rPr lang="en-US" dirty="0" smtClean="0"/>
              <a:t>This shows that                              .</a:t>
            </a:r>
          </a:p>
          <a:p>
            <a:r>
              <a:rPr lang="en-US" dirty="0" smtClean="0"/>
              <a:t>That means </a:t>
            </a:r>
            <a:r>
              <a:rPr lang="en-US" b="1" i="1" dirty="0" smtClean="0">
                <a:latin typeface="Bell MT" pitchFamily="18" charset="0"/>
              </a:rPr>
              <a:t>Φ</a:t>
            </a:r>
            <a:r>
              <a:rPr lang="en-US" b="1" i="1" dirty="0" smtClean="0"/>
              <a:t> is an ordinal potential function</a:t>
            </a:r>
            <a:r>
              <a:rPr lang="en-US" dirty="0" smtClean="0"/>
              <a:t>. </a:t>
            </a:r>
            <a:endParaRPr lang="he-IL" dirty="0"/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881043" y="1573203"/>
          <a:ext cx="917575" cy="523875"/>
        </p:xfrm>
        <a:graphic>
          <a:graphicData uri="http://schemas.openxmlformats.org/presentationml/2006/ole">
            <p:oleObj spid="_x0000_s46082" name="Εξίσωση" r:id="rId3" imgW="355320" imgH="203040" progId="Equation.3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6538926" y="2252654"/>
          <a:ext cx="214314" cy="299212"/>
        </p:xfrm>
        <a:graphic>
          <a:graphicData uri="http://schemas.openxmlformats.org/presentationml/2006/ole">
            <p:oleObj spid="_x0000_s46083" name="Εξίσωση" r:id="rId4" imgW="1267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572132" y="3120014"/>
          <a:ext cx="991166" cy="510600"/>
        </p:xfrm>
        <a:graphic>
          <a:graphicData uri="http://schemas.openxmlformats.org/presentationml/2006/ole">
            <p:oleObj spid="_x0000_s46084" name="Εξίσωση" r:id="rId5" imgW="419040" imgH="215640" progId="Equation.3">
              <p:embed/>
            </p:oleObj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6837386" y="3119439"/>
          <a:ext cx="1020762" cy="511175"/>
        </p:xfrm>
        <a:graphic>
          <a:graphicData uri="http://schemas.openxmlformats.org/presentationml/2006/ole">
            <p:oleObj spid="_x0000_s46085" name="Εξίσωση" r:id="rId6" imgW="431640" imgH="215640" progId="Equation.3">
              <p:embed/>
            </p:oleObj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4684728" y="3514729"/>
          <a:ext cx="2160588" cy="511175"/>
        </p:xfrm>
        <a:graphic>
          <a:graphicData uri="http://schemas.openxmlformats.org/presentationml/2006/ole">
            <p:oleObj spid="_x0000_s46086" name="Εξίσωση" r:id="rId7" imgW="914400" imgH="215640" progId="Equation.3">
              <p:embed/>
            </p:oleObj>
          </a:graphicData>
        </a:graphic>
      </p:graphicFrame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2873366" y="3859219"/>
          <a:ext cx="420688" cy="511175"/>
        </p:xfrm>
        <a:graphic>
          <a:graphicData uri="http://schemas.openxmlformats.org/presentationml/2006/ole">
            <p:oleObj spid="_x0000_s46087" name="Εξίσωση" r:id="rId8" imgW="177480" imgH="215640" progId="Equation.3">
              <p:embed/>
            </p:oleObj>
          </a:graphicData>
        </a:graphic>
      </p:graphicFrame>
      <p:graphicFrame>
        <p:nvGraphicFramePr>
          <p:cNvPr id="46088" name="Object 8"/>
          <p:cNvGraphicFramePr>
            <a:graphicFrameLocks noChangeAspect="1"/>
          </p:cNvGraphicFramePr>
          <p:nvPr/>
        </p:nvGraphicFramePr>
        <p:xfrm>
          <a:off x="1714480" y="4203709"/>
          <a:ext cx="1411287" cy="511175"/>
        </p:xfrm>
        <a:graphic>
          <a:graphicData uri="http://schemas.openxmlformats.org/presentationml/2006/ole">
            <p:oleObj spid="_x0000_s46088" name="Εξίσωση" r:id="rId9" imgW="596880" imgH="215640" progId="Equation.3">
              <p:embed/>
            </p:oleObj>
          </a:graphicData>
        </a:graphic>
      </p:graphicFrame>
      <p:graphicFrame>
        <p:nvGraphicFramePr>
          <p:cNvPr id="46089" name="Object 9"/>
          <p:cNvGraphicFramePr>
            <a:graphicFrameLocks noChangeAspect="1"/>
          </p:cNvGraphicFramePr>
          <p:nvPr/>
        </p:nvGraphicFramePr>
        <p:xfrm>
          <a:off x="4286248" y="4597408"/>
          <a:ext cx="760417" cy="417840"/>
        </p:xfrm>
        <a:graphic>
          <a:graphicData uri="http://schemas.openxmlformats.org/presentationml/2006/ole">
            <p:oleObj spid="_x0000_s46089" name="Εξίσωση" r:id="rId10" imgW="393480" imgH="215640" progId="Equation.3">
              <p:embed/>
            </p:oleObj>
          </a:graphicData>
        </a:graphic>
      </p:graphicFrame>
      <p:graphicFrame>
        <p:nvGraphicFramePr>
          <p:cNvPr id="46091" name="Object 2"/>
          <p:cNvGraphicFramePr>
            <a:graphicFrameLocks noChangeAspect="1"/>
          </p:cNvGraphicFramePr>
          <p:nvPr/>
        </p:nvGraphicFramePr>
        <p:xfrm>
          <a:off x="4933950" y="4872038"/>
          <a:ext cx="257175" cy="361950"/>
        </p:xfrm>
        <a:graphic>
          <a:graphicData uri="http://schemas.openxmlformats.org/presentationml/2006/ole">
            <p:oleObj spid="_x0000_s46091" name="Εξίσωση" r:id="rId11" imgW="152280" imgH="215640" progId="Equation.3">
              <p:embed/>
            </p:oleObj>
          </a:graphicData>
        </a:graphic>
      </p:graphicFrame>
      <p:graphicFrame>
        <p:nvGraphicFramePr>
          <p:cNvPr id="46092" name="Object 12"/>
          <p:cNvGraphicFramePr>
            <a:graphicFrameLocks noChangeAspect="1"/>
          </p:cNvGraphicFramePr>
          <p:nvPr/>
        </p:nvGraphicFramePr>
        <p:xfrm>
          <a:off x="2857488" y="5203841"/>
          <a:ext cx="2160587" cy="511175"/>
        </p:xfrm>
        <a:graphic>
          <a:graphicData uri="http://schemas.openxmlformats.org/presentationml/2006/ole">
            <p:oleObj spid="_x0000_s46092" name="Εξίσωση" r:id="rId12" imgW="914400" imgH="215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Connection Game (General Cost Sharing)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ell MT" pitchFamily="18" charset="0"/>
              </a:rPr>
              <a:t>G=(V,E) </a:t>
            </a:r>
            <a:r>
              <a:rPr lang="en-US" dirty="0" smtClean="0"/>
              <a:t>- graph </a:t>
            </a:r>
          </a:p>
          <a:p>
            <a:r>
              <a:rPr lang="en-US" dirty="0" smtClean="0">
                <a:latin typeface="Bell MT" pitchFamily="18" charset="0"/>
              </a:rPr>
              <a:t>C(e) </a:t>
            </a:r>
            <a:r>
              <a:rPr lang="en-US" dirty="0" smtClean="0"/>
              <a:t>– price for edge </a:t>
            </a:r>
            <a:r>
              <a:rPr lang="en-US" dirty="0" smtClean="0">
                <a:latin typeface="Bell MT" pitchFamily="18" charset="0"/>
              </a:rPr>
              <a:t>e</a:t>
            </a:r>
            <a:r>
              <a:rPr lang="en-US" dirty="0" smtClean="0">
                <a:latin typeface="Bell MT" pitchFamily="18" charset="0"/>
                <a:ea typeface="Cambria Math"/>
              </a:rPr>
              <a:t>∈E</a:t>
            </a:r>
            <a:endParaRPr lang="en-US" dirty="0" smtClean="0"/>
          </a:p>
          <a:p>
            <a:r>
              <a:rPr lang="en-US" dirty="0" smtClean="0"/>
              <a:t>Each player </a:t>
            </a:r>
            <a:r>
              <a:rPr lang="en-US" dirty="0" smtClean="0">
                <a:latin typeface="Bell MT" pitchFamily="18" charset="0"/>
              </a:rPr>
              <a:t>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has two nodes     and    that he wants to connect </a:t>
            </a:r>
          </a:p>
          <a:p>
            <a:pPr lvl="1"/>
            <a:r>
              <a:rPr lang="en-US" dirty="0" smtClean="0"/>
              <a:t>player action is a vector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meaning player </a:t>
            </a:r>
            <a:r>
              <a:rPr lang="en-US" dirty="0" smtClean="0">
                <a:latin typeface="Bell MT" pitchFamily="18" charset="0"/>
              </a:rPr>
              <a:t>i</a:t>
            </a:r>
            <a:r>
              <a:rPr lang="en-US" dirty="0" smtClean="0"/>
              <a:t> offers           for the edge </a:t>
            </a:r>
            <a:r>
              <a:rPr lang="en-US" dirty="0" smtClean="0">
                <a:latin typeface="Bell MT" pitchFamily="18" charset="0"/>
              </a:rPr>
              <a:t>e</a:t>
            </a:r>
            <a:r>
              <a:rPr lang="en-US" dirty="0" smtClean="0"/>
              <a:t>. </a:t>
            </a:r>
          </a:p>
          <a:p>
            <a:r>
              <a:rPr lang="en-US" dirty="0" smtClean="0">
                <a:latin typeface="Bell MT" pitchFamily="18" charset="0"/>
              </a:rPr>
              <a:t>p</a:t>
            </a:r>
            <a:r>
              <a:rPr lang="en-US" dirty="0" smtClean="0"/>
              <a:t> – the joint action of the players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57290" y="4312053"/>
          <a:ext cx="4929222" cy="520307"/>
        </p:xfrm>
        <a:graphic>
          <a:graphicData uri="http://schemas.openxmlformats.org/presentationml/2006/ole">
            <p:oleObj spid="_x0000_s47107" name="Εξίσωση" r:id="rId3" imgW="2286000" imgH="241200" progId="Equation.3">
              <p:embed/>
            </p:oleObj>
          </a:graphicData>
        </a:graphic>
      </p:graphicFrame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4519414" y="4906948"/>
          <a:ext cx="682828" cy="438178"/>
        </p:xfrm>
        <a:graphic>
          <a:graphicData uri="http://schemas.openxmlformats.org/presentationml/2006/ole">
            <p:oleObj spid="_x0000_s47108" name="Εξίσωση" r:id="rId4" imgW="355320" imgH="228600" progId="Equation.3">
              <p:embed/>
            </p:oleObj>
          </a:graphicData>
        </a:graphic>
      </p:graphicFrame>
      <p:graphicFrame>
        <p:nvGraphicFramePr>
          <p:cNvPr id="47112" name="Object 8"/>
          <p:cNvGraphicFramePr>
            <a:graphicFrameLocks noChangeAspect="1"/>
          </p:cNvGraphicFramePr>
          <p:nvPr/>
        </p:nvGraphicFramePr>
        <p:xfrm>
          <a:off x="3441700" y="3332163"/>
          <a:ext cx="344488" cy="566737"/>
        </p:xfrm>
        <a:graphic>
          <a:graphicData uri="http://schemas.openxmlformats.org/presentationml/2006/ole">
            <p:oleObj spid="_x0000_s47112" name="Εξίσωση" r:id="rId5" imgW="139680" imgH="228600" progId="Equation.3">
              <p:embed/>
            </p:oleObj>
          </a:graphicData>
        </a:graphic>
      </p:graphicFrame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4370386" y="3349629"/>
          <a:ext cx="282575" cy="566737"/>
        </p:xfrm>
        <a:graphic>
          <a:graphicData uri="http://schemas.openxmlformats.org/presentationml/2006/ole">
            <p:oleObj spid="_x0000_s47113" name="Εξίσωση" r:id="rId6" imgW="1141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Connection Game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             – the graph resulting from the players’ strategies</a:t>
            </a:r>
          </a:p>
          <a:p>
            <a:pPr lvl="1"/>
            <a:r>
              <a:rPr lang="en-US" dirty="0" smtClean="0"/>
              <a:t>Where              </a:t>
            </a:r>
            <a:r>
              <a:rPr lang="en-US" dirty="0" err="1" smtClean="0"/>
              <a:t>iﬀ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– player </a:t>
            </a:r>
            <a:r>
              <a:rPr lang="en-US" dirty="0" err="1" smtClean="0">
                <a:latin typeface="Bell MT" pitchFamily="18" charset="0"/>
              </a:rPr>
              <a:t>i</a:t>
            </a:r>
            <a:r>
              <a:rPr lang="en-US" dirty="0" err="1" smtClean="0"/>
              <a:t>’s</a:t>
            </a:r>
            <a:r>
              <a:rPr lang="en-US" dirty="0" smtClean="0"/>
              <a:t> cost function</a:t>
            </a:r>
          </a:p>
          <a:p>
            <a:pPr lvl="1"/>
            <a:r>
              <a:rPr lang="en-US" dirty="0" smtClean="0"/>
              <a:t>                     if    and    connected</a:t>
            </a:r>
          </a:p>
          <a:p>
            <a:pPr lvl="1"/>
            <a:r>
              <a:rPr lang="en-US" dirty="0" smtClean="0"/>
              <a:t>otherwise </a:t>
            </a:r>
            <a:r>
              <a:rPr lang="en-US" dirty="0" smtClean="0">
                <a:latin typeface="Bell MT" pitchFamily="18" charset="0"/>
              </a:rPr>
              <a:t>∞</a:t>
            </a:r>
          </a:p>
          <a:p>
            <a:r>
              <a:rPr lang="en-US" dirty="0" smtClean="0"/>
              <a:t>The player’s aim is to minimize this cost </a:t>
            </a:r>
          </a:p>
          <a:p>
            <a:r>
              <a:rPr lang="en-US" dirty="0" smtClean="0"/>
              <a:t>                                                         – social cost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85786" y="1619237"/>
          <a:ext cx="2631926" cy="666755"/>
        </p:xfrm>
        <a:graphic>
          <a:graphicData uri="http://schemas.openxmlformats.org/presentationml/2006/ole">
            <p:oleObj spid="_x0000_s49156" name="Εξίσωση" r:id="rId3" imgW="952200" imgH="241200" progId="Equation.3">
              <p:embed/>
            </p:oleObj>
          </a:graphicData>
        </a:graphic>
      </p:graphicFrame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2298684" y="2655885"/>
          <a:ext cx="1072183" cy="617539"/>
        </p:xfrm>
        <a:graphic>
          <a:graphicData uri="http://schemas.openxmlformats.org/presentationml/2006/ole">
            <p:oleObj spid="_x0000_s49157" name="Εξίσωση" r:id="rId4" imgW="419040" imgH="241200" progId="Equation.3">
              <p:embed/>
            </p:oleObj>
          </a:graphicData>
        </a:graphic>
      </p:graphicFrame>
      <p:graphicFrame>
        <p:nvGraphicFramePr>
          <p:cNvPr id="47111" name="Object 7"/>
          <p:cNvGraphicFramePr>
            <a:graphicFrameLocks noChangeAspect="1"/>
          </p:cNvGraphicFramePr>
          <p:nvPr/>
        </p:nvGraphicFramePr>
        <p:xfrm>
          <a:off x="3798883" y="2643182"/>
          <a:ext cx="2201878" cy="585917"/>
        </p:xfrm>
        <a:graphic>
          <a:graphicData uri="http://schemas.openxmlformats.org/presentationml/2006/ole">
            <p:oleObj spid="_x0000_s49158" name="Εξίσωση" r:id="rId5" imgW="1002960" imgH="266400" progId="Equation.3">
              <p:embed/>
            </p:oleObj>
          </a:graphicData>
        </a:graphic>
      </p:graphicFrame>
      <p:graphicFrame>
        <p:nvGraphicFramePr>
          <p:cNvPr id="49159" name="Object 7"/>
          <p:cNvGraphicFramePr>
            <a:graphicFrameLocks noChangeAspect="1"/>
          </p:cNvGraphicFramePr>
          <p:nvPr/>
        </p:nvGraphicFramePr>
        <p:xfrm>
          <a:off x="3143240" y="3760794"/>
          <a:ext cx="344488" cy="566737"/>
        </p:xfrm>
        <a:graphic>
          <a:graphicData uri="http://schemas.openxmlformats.org/presentationml/2006/ole">
            <p:oleObj spid="_x0000_s49159" name="Εξίσωση" r:id="rId6" imgW="139680" imgH="228600" progId="Equation.3">
              <p:embed/>
            </p:oleObj>
          </a:graphicData>
        </a:graphic>
      </p:graphicFrame>
      <p:graphicFrame>
        <p:nvGraphicFramePr>
          <p:cNvPr id="49160" name="Object 8"/>
          <p:cNvGraphicFramePr>
            <a:graphicFrameLocks noChangeAspect="1"/>
          </p:cNvGraphicFramePr>
          <p:nvPr/>
        </p:nvGraphicFramePr>
        <p:xfrm>
          <a:off x="4071928" y="3778256"/>
          <a:ext cx="282575" cy="566738"/>
        </p:xfrm>
        <a:graphic>
          <a:graphicData uri="http://schemas.openxmlformats.org/presentationml/2006/ole">
            <p:oleObj spid="_x0000_s49160" name="Εξίσωση" r:id="rId7" imgW="114120" imgH="228600" progId="Equation.3">
              <p:embed/>
            </p:oleObj>
          </a:graphicData>
        </a:graphic>
      </p:graphicFrame>
      <p:graphicFrame>
        <p:nvGraphicFramePr>
          <p:cNvPr id="49161" name="Object 5"/>
          <p:cNvGraphicFramePr>
            <a:graphicFrameLocks noChangeAspect="1"/>
          </p:cNvGraphicFramePr>
          <p:nvPr/>
        </p:nvGraphicFramePr>
        <p:xfrm>
          <a:off x="798486" y="3213103"/>
          <a:ext cx="1087437" cy="631825"/>
        </p:xfrm>
        <a:graphic>
          <a:graphicData uri="http://schemas.openxmlformats.org/presentationml/2006/ole">
            <p:oleObj spid="_x0000_s49161" name="Εξίσωση" r:id="rId8" imgW="393480" imgH="228600" progId="Equation.3">
              <p:embed/>
            </p:oleObj>
          </a:graphicData>
        </a:graphic>
      </p:graphicFrame>
      <p:graphicFrame>
        <p:nvGraphicFramePr>
          <p:cNvPr id="49162" name="Object 6"/>
          <p:cNvGraphicFramePr>
            <a:graphicFrameLocks noChangeAspect="1"/>
          </p:cNvGraphicFramePr>
          <p:nvPr/>
        </p:nvGraphicFramePr>
        <p:xfrm>
          <a:off x="1142977" y="3744912"/>
          <a:ext cx="1785950" cy="696920"/>
        </p:xfrm>
        <a:graphic>
          <a:graphicData uri="http://schemas.openxmlformats.org/presentationml/2006/ole">
            <p:oleObj spid="_x0000_s49162" name="Εξίσωση" r:id="rId9" imgW="749160" imgH="291960" progId="Equation.3">
              <p:embed/>
            </p:oleObj>
          </a:graphicData>
        </a:graphic>
      </p:graphicFrame>
      <p:graphicFrame>
        <p:nvGraphicFramePr>
          <p:cNvPr id="49163" name="Object 11"/>
          <p:cNvGraphicFramePr>
            <a:graphicFrameLocks noChangeAspect="1"/>
          </p:cNvGraphicFramePr>
          <p:nvPr/>
        </p:nvGraphicFramePr>
        <p:xfrm>
          <a:off x="798486" y="5362594"/>
          <a:ext cx="5227638" cy="806450"/>
        </p:xfrm>
        <a:graphic>
          <a:graphicData uri="http://schemas.openxmlformats.org/presentationml/2006/ole">
            <p:oleObj spid="_x0000_s49163" name="Εξίσωση" r:id="rId10" imgW="189216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Game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Remark 4.8 </a:t>
            </a:r>
            <a:r>
              <a:rPr lang="en-US" i="1" dirty="0" smtClean="0"/>
              <a:t>Notice that in a Nash equilibrium the players will pay exactly the cost of each edge bought in </a:t>
            </a:r>
            <a:r>
              <a:rPr lang="en-US" b="1" i="1" dirty="0" smtClean="0">
                <a:latin typeface="Bell MT" pitchFamily="18" charset="0"/>
              </a:rPr>
              <a:t>G(p)</a:t>
            </a:r>
            <a:r>
              <a:rPr lang="en-US" i="1" dirty="0" smtClean="0"/>
              <a:t> and every one of them will have a path from    to    in </a:t>
            </a:r>
            <a:r>
              <a:rPr lang="en-US" b="1" i="1" dirty="0" smtClean="0">
                <a:latin typeface="Bell MT" pitchFamily="18" charset="0"/>
              </a:rPr>
              <a:t>G(p)</a:t>
            </a:r>
            <a:r>
              <a:rPr lang="en-US" i="1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Theorem 4.9 </a:t>
            </a:r>
            <a:r>
              <a:rPr lang="en-US" i="1" dirty="0" smtClean="0"/>
              <a:t>a pure Nash equilibrium does not always exist for in a network creation game.</a:t>
            </a:r>
            <a:endParaRPr lang="he-IL" i="1" dirty="0"/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4357691" y="3013072"/>
          <a:ext cx="435451" cy="716385"/>
        </p:xfrm>
        <a:graphic>
          <a:graphicData uri="http://schemas.openxmlformats.org/presentationml/2006/ole">
            <p:oleObj spid="_x0000_s50178" name="Εξίσωση" r:id="rId3" imgW="139680" imgH="228600" progId="Equation.3">
              <p:embed/>
            </p:oleObj>
          </a:graphicData>
        </a:graphic>
      </p:graphicFrame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5110166" y="3030533"/>
          <a:ext cx="357190" cy="716387"/>
        </p:xfrm>
        <a:graphic>
          <a:graphicData uri="http://schemas.openxmlformats.org/presentationml/2006/ole">
            <p:oleObj spid="_x0000_s50179" name="Εξίσωση" r:id="rId4" imgW="1141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Game – Example</a:t>
            </a:r>
            <a:endParaRPr lang="he-I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44552" y="2214554"/>
            <a:ext cx="7199348" cy="294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4.9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329642" cy="4857784"/>
          </a:xfrm>
        </p:spPr>
        <p:txBody>
          <a:bodyPr>
            <a:normAutofit/>
          </a:bodyPr>
          <a:lstStyle/>
          <a:p>
            <a:r>
              <a:rPr lang="en-US" dirty="0" smtClean="0"/>
              <a:t>In every NE the players will buy exactly 3 edges.</a:t>
            </a:r>
          </a:p>
          <a:p>
            <a:r>
              <a:rPr lang="en-US" dirty="0" smtClean="0"/>
              <a:t>Without loss of generality assume that the edges bought are:</a:t>
            </a:r>
          </a:p>
          <a:p>
            <a:pPr lvl="1"/>
            <a:r>
              <a:rPr lang="en-US" dirty="0" smtClean="0">
                <a:latin typeface="Bell MT" pitchFamily="18" charset="0"/>
              </a:rPr>
              <a:t>(s1, s2)</a:t>
            </a:r>
          </a:p>
          <a:p>
            <a:pPr lvl="1"/>
            <a:r>
              <a:rPr lang="en-US" dirty="0" smtClean="0">
                <a:latin typeface="Bell MT" pitchFamily="18" charset="0"/>
              </a:rPr>
              <a:t>(s1, t2)</a:t>
            </a:r>
          </a:p>
          <a:p>
            <a:pPr lvl="1"/>
            <a:r>
              <a:rPr lang="en-US" dirty="0" smtClean="0">
                <a:latin typeface="Bell MT" pitchFamily="18" charset="0"/>
              </a:rPr>
              <a:t>(t1, s2)</a:t>
            </a: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3338532"/>
            <a:ext cx="3349363" cy="301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4.9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Only player 1 pays for </a:t>
            </a:r>
            <a:r>
              <a:rPr lang="en-US" dirty="0" smtClean="0">
                <a:latin typeface="Bell MT" pitchFamily="18" charset="0"/>
              </a:rPr>
              <a:t>(s2, t1) </a:t>
            </a:r>
          </a:p>
          <a:p>
            <a:pPr lvl="1"/>
            <a:r>
              <a:rPr lang="en-US" dirty="0" smtClean="0"/>
              <a:t>he’s the only player who needs it</a:t>
            </a:r>
          </a:p>
          <a:p>
            <a:r>
              <a:rPr lang="en-US" dirty="0" smtClean="0"/>
              <a:t>Only player 2 pays for </a:t>
            </a:r>
            <a:r>
              <a:rPr lang="en-US" dirty="0" smtClean="0">
                <a:latin typeface="Bell MT" pitchFamily="18" charset="0"/>
              </a:rPr>
              <a:t>(s1, t2) </a:t>
            </a:r>
          </a:p>
          <a:p>
            <a:pPr lvl="1"/>
            <a:r>
              <a:rPr lang="en-US" dirty="0" smtClean="0"/>
              <a:t>he’s the only player who needs it</a:t>
            </a:r>
          </a:p>
          <a:p>
            <a:r>
              <a:rPr lang="en-US" dirty="0" smtClean="0"/>
              <a:t>Without loss of generality, suppose player 1 pays (at least </a:t>
            </a:r>
            <a:r>
              <a:rPr lang="en-US" dirty="0" smtClean="0">
                <a:latin typeface="Bell MT" pitchFamily="18" charset="0"/>
              </a:rPr>
              <a:t>ϵ</a:t>
            </a:r>
            <a:r>
              <a:rPr lang="en-US" dirty="0" smtClean="0"/>
              <a:t>) for </a:t>
            </a:r>
            <a:r>
              <a:rPr lang="en-US" dirty="0" smtClean="0">
                <a:latin typeface="Bell MT" pitchFamily="18" charset="0"/>
              </a:rPr>
              <a:t>(s1, s2)</a:t>
            </a:r>
            <a:r>
              <a:rPr lang="en-US" dirty="0" smtClean="0"/>
              <a:t>.</a:t>
            </a:r>
          </a:p>
          <a:p>
            <a:r>
              <a:rPr lang="en-US" dirty="0" smtClean="0"/>
              <a:t>Player 1 can change his strategy and:</a:t>
            </a:r>
          </a:p>
          <a:p>
            <a:pPr lvl="1"/>
            <a:r>
              <a:rPr lang="en-US" dirty="0" smtClean="0"/>
              <a:t>not pay for </a:t>
            </a:r>
            <a:r>
              <a:rPr lang="en-US" dirty="0" smtClean="0">
                <a:latin typeface="Bell MT" pitchFamily="18" charset="0"/>
              </a:rPr>
              <a:t>(s1, t1)</a:t>
            </a:r>
            <a:r>
              <a:rPr lang="en-US" dirty="0" smtClean="0"/>
              <a:t> and </a:t>
            </a:r>
            <a:r>
              <a:rPr lang="en-US" dirty="0" smtClean="0">
                <a:latin typeface="Bell MT" pitchFamily="18" charset="0"/>
              </a:rPr>
              <a:t>(s1, s2) </a:t>
            </a:r>
            <a:r>
              <a:rPr lang="en-US" dirty="0" smtClean="0"/>
              <a:t>gaining </a:t>
            </a:r>
            <a:r>
              <a:rPr lang="en-US" dirty="0" smtClean="0">
                <a:latin typeface="Bell MT" pitchFamily="18" charset="0"/>
              </a:rPr>
              <a:t>(1 + ϵ)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buy </a:t>
            </a:r>
            <a:r>
              <a:rPr lang="en-US" dirty="0" smtClean="0">
                <a:latin typeface="Bell MT" pitchFamily="18" charset="0"/>
              </a:rPr>
              <a:t>(t1, t2) </a:t>
            </a:r>
            <a:r>
              <a:rPr lang="en-US" dirty="0" smtClean="0"/>
              <a:t>paying </a:t>
            </a:r>
            <a:r>
              <a:rPr lang="en-US" dirty="0" smtClean="0">
                <a:latin typeface="Bell MT" pitchFamily="18" charset="0"/>
              </a:rPr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Thus there is no pure Nash equilibrium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4.9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Remark 4.10</a:t>
            </a:r>
            <a:r>
              <a:rPr lang="en-US" dirty="0" smtClean="0"/>
              <a:t> </a:t>
            </a:r>
            <a:r>
              <a:rPr lang="en-US" i="1" dirty="0" smtClean="0"/>
              <a:t>In the above proof, the problem is that player 1 ignores the fact that in the resulting network player 2 has no motivation to continue paying for </a:t>
            </a:r>
            <a:r>
              <a:rPr lang="en-US" i="1" dirty="0" smtClean="0">
                <a:latin typeface="Bell MT" pitchFamily="18" charset="0"/>
              </a:rPr>
              <a:t>(s1, t2)</a:t>
            </a:r>
            <a:r>
              <a:rPr lang="en-US" i="1" dirty="0" smtClean="0"/>
              <a:t>. This is a serious weakness of the Nash equilibrium concept: it ignores the fact that other players can and might react to a certain player changing his strategy.</a:t>
            </a:r>
            <a:endParaRPr lang="he-I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Game </a:t>
            </a:r>
            <a:r>
              <a:rPr lang="en-US" dirty="0" err="1" smtClean="0"/>
              <a:t>PoA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Social cost function                                .</a:t>
            </a:r>
          </a:p>
          <a:p>
            <a:r>
              <a:rPr lang="en-US" b="1" dirty="0" smtClean="0">
                <a:latin typeface="Bell MT" pitchFamily="18" charset="0"/>
              </a:rPr>
              <a:t>G</a:t>
            </a:r>
            <a:r>
              <a:rPr lang="en-US" dirty="0" smtClean="0"/>
              <a:t> a game in which there exists a Nash equilibrium.</a:t>
            </a:r>
          </a:p>
          <a:p>
            <a:r>
              <a:rPr lang="en-US" dirty="0" err="1" smtClean="0">
                <a:latin typeface="Bell MT" pitchFamily="18" charset="0"/>
              </a:rPr>
              <a:t>PoA</a:t>
            </a:r>
            <a:r>
              <a:rPr lang="en-US" dirty="0" smtClean="0">
                <a:latin typeface="Bell MT" pitchFamily="18" charset="0"/>
              </a:rPr>
              <a:t> ≤ 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the cost for player </a:t>
            </a:r>
            <a:r>
              <a:rPr lang="en-US" dirty="0" smtClean="0">
                <a:latin typeface="Bell MT" pitchFamily="18" charset="0"/>
              </a:rPr>
              <a:t>i</a:t>
            </a:r>
            <a:r>
              <a:rPr lang="en-US" dirty="0" smtClean="0"/>
              <a:t> of connecting </a:t>
            </a:r>
            <a:r>
              <a:rPr lang="en-US" dirty="0" smtClean="0">
                <a:latin typeface="Bell MT" pitchFamily="18" charset="0"/>
              </a:rPr>
              <a:t>si</a:t>
            </a:r>
            <a:r>
              <a:rPr lang="en-US" dirty="0" smtClean="0"/>
              <a:t> to </a:t>
            </a:r>
            <a:r>
              <a:rPr lang="en-US" dirty="0" err="1" smtClean="0">
                <a:latin typeface="Bell MT" pitchFamily="18" charset="0"/>
              </a:rPr>
              <a:t>ti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at most the cost of connecting them regardless of the other players (given the other players actions). Which in turn is at most the total cost of the optimal solution. </a:t>
            </a:r>
          </a:p>
          <a:p>
            <a:pPr lvl="1"/>
            <a:r>
              <a:rPr lang="en-US" dirty="0" smtClean="0"/>
              <a:t>So every player pays at most OPT.</a:t>
            </a:r>
          </a:p>
          <a:p>
            <a:pPr lvl="1"/>
            <a:r>
              <a:rPr lang="en-US" dirty="0" smtClean="0"/>
              <a:t>The total cost in a NE is at most </a:t>
            </a:r>
            <a:r>
              <a:rPr lang="en-US" dirty="0" smtClean="0">
                <a:latin typeface="Bell MT" pitchFamily="18" charset="0"/>
              </a:rPr>
              <a:t>N·OPT</a:t>
            </a:r>
            <a:r>
              <a:rPr lang="en-US" dirty="0" smtClean="0"/>
              <a:t>.</a:t>
            </a:r>
            <a:endParaRPr lang="he-IL" dirty="0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3929058" y="1509611"/>
          <a:ext cx="2735261" cy="666843"/>
        </p:xfrm>
        <a:graphic>
          <a:graphicData uri="http://schemas.openxmlformats.org/presentationml/2006/ole">
            <p:oleObj spid="_x0000_s52226" name="Εξίσωση" r:id="rId3" imgW="10411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Game </a:t>
            </a:r>
            <a:r>
              <a:rPr lang="en-US" dirty="0" err="1" smtClean="0"/>
              <a:t>PoA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Bell MT" pitchFamily="18" charset="0"/>
              </a:rPr>
              <a:t>PoA≥N</a:t>
            </a:r>
            <a:r>
              <a:rPr lang="pt-BR" dirty="0" smtClean="0"/>
              <a:t>: (Consider the following figure)</a:t>
            </a:r>
            <a:endParaRPr lang="en-US" dirty="0" smtClean="0"/>
          </a:p>
          <a:p>
            <a:pPr lvl="1"/>
            <a:r>
              <a:rPr lang="en-US" dirty="0" smtClean="0"/>
              <a:t>Network</a:t>
            </a:r>
          </a:p>
          <a:p>
            <a:pPr lvl="2"/>
            <a:r>
              <a:rPr lang="en-US" dirty="0" smtClean="0"/>
              <a:t>single source</a:t>
            </a:r>
          </a:p>
          <a:p>
            <a:pPr lvl="2"/>
            <a:r>
              <a:rPr lang="en-US" dirty="0" smtClean="0"/>
              <a:t>single sink</a:t>
            </a:r>
          </a:p>
          <a:p>
            <a:pPr lvl="2"/>
            <a:r>
              <a:rPr lang="en-US" dirty="0" smtClean="0">
                <a:latin typeface="Bell MT" pitchFamily="18" charset="0"/>
              </a:rPr>
              <a:t>N</a:t>
            </a:r>
            <a:r>
              <a:rPr lang="en-US" dirty="0" smtClean="0"/>
              <a:t> players.</a:t>
            </a:r>
          </a:p>
          <a:p>
            <a:pPr lvl="2"/>
            <a:r>
              <a:rPr lang="en-US" dirty="0" smtClean="0"/>
              <a:t>All the players want to connect the </a:t>
            </a:r>
          </a:p>
          <a:p>
            <a:pPr lvl="2">
              <a:buNone/>
            </a:pPr>
            <a:r>
              <a:rPr lang="en-US" dirty="0" smtClean="0"/>
              <a:t>	top vertex </a:t>
            </a:r>
            <a:r>
              <a:rPr lang="en-US" dirty="0" smtClean="0">
                <a:latin typeface="Bell MT" pitchFamily="18" charset="0"/>
              </a:rPr>
              <a:t>s</a:t>
            </a:r>
            <a:r>
              <a:rPr lang="en-US" dirty="0" smtClean="0"/>
              <a:t> to bottom vertex </a:t>
            </a:r>
            <a:r>
              <a:rPr lang="en-US" dirty="0" smtClean="0">
                <a:latin typeface="Bell MT" pitchFamily="18" charset="0"/>
              </a:rPr>
              <a:t>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 the social optimum solution</a:t>
            </a:r>
          </a:p>
          <a:p>
            <a:pPr lvl="2"/>
            <a:r>
              <a:rPr lang="en-US" dirty="0" smtClean="0"/>
              <a:t> all the players buy together the left edge from </a:t>
            </a:r>
            <a:r>
              <a:rPr lang="en-US" dirty="0" smtClean="0">
                <a:latin typeface="Bell MT" pitchFamily="18" charset="0"/>
              </a:rPr>
              <a:t>s</a:t>
            </a:r>
            <a:r>
              <a:rPr lang="en-US" dirty="0" smtClean="0"/>
              <a:t> to </a:t>
            </a:r>
            <a:r>
              <a:rPr lang="en-US" dirty="0" smtClean="0">
                <a:latin typeface="Bell MT" pitchFamily="18" charset="0"/>
              </a:rPr>
              <a:t>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Each player pays only </a:t>
            </a:r>
            <a:r>
              <a:rPr lang="en-US" dirty="0" smtClean="0">
                <a:latin typeface="Bell MT" pitchFamily="18" charset="0"/>
              </a:rPr>
              <a:t>(1+ϵ)/N</a:t>
            </a:r>
          </a:p>
          <a:p>
            <a:pPr lvl="2"/>
            <a:r>
              <a:rPr lang="en-US" dirty="0" smtClean="0"/>
              <a:t>The social cost in this case is </a:t>
            </a:r>
            <a:r>
              <a:rPr lang="en-US" dirty="0" smtClean="0">
                <a:latin typeface="Bell MT" pitchFamily="18" charset="0"/>
              </a:rPr>
              <a:t>1+ϵ</a:t>
            </a:r>
            <a:r>
              <a:rPr lang="en-US" dirty="0" smtClean="0"/>
              <a:t>. </a:t>
            </a:r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5869" y="1500201"/>
            <a:ext cx="2644773" cy="3500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Game </a:t>
            </a:r>
            <a:r>
              <a:rPr lang="en-US" dirty="0" err="1" smtClean="0"/>
              <a:t>PoA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Bell MT" pitchFamily="18" charset="0"/>
              </a:rPr>
              <a:t>PoA≥N</a:t>
            </a:r>
            <a:r>
              <a:rPr lang="pt-BR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Worst case Nash equilibrium</a:t>
            </a:r>
          </a:p>
          <a:p>
            <a:pPr lvl="2"/>
            <a:r>
              <a:rPr lang="en-US" dirty="0" smtClean="0"/>
              <a:t>In this case each player pays his part in buying the right edge</a:t>
            </a:r>
          </a:p>
          <a:p>
            <a:pPr lvl="2"/>
            <a:r>
              <a:rPr lang="en-US" dirty="0" smtClean="0"/>
              <a:t>Thus each player pays </a:t>
            </a:r>
            <a:r>
              <a:rPr lang="en-US" dirty="0" smtClean="0">
                <a:latin typeface="Bell MT" pitchFamily="18" charset="0"/>
              </a:rPr>
              <a:t>1</a:t>
            </a:r>
            <a:r>
              <a:rPr lang="en-US" dirty="0" smtClean="0"/>
              <a:t>. </a:t>
            </a:r>
          </a:p>
          <a:p>
            <a:pPr lvl="3"/>
            <a:r>
              <a:rPr lang="en-US" dirty="0" smtClean="0"/>
              <a:t>(notice that this is indeed equilibrium since each player will pay more if he decides to buy the left edge alone). </a:t>
            </a:r>
          </a:p>
          <a:p>
            <a:pPr lvl="2"/>
            <a:r>
              <a:rPr lang="en-US" dirty="0" smtClean="0"/>
              <a:t>The social cost in this case is </a:t>
            </a:r>
            <a:r>
              <a:rPr lang="en-US" dirty="0" smtClean="0">
                <a:latin typeface="Bell MT" pitchFamily="18" charset="0"/>
              </a:rPr>
              <a:t>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latin typeface="Bell MT" pitchFamily="18" charset="0"/>
              </a:rPr>
              <a:t>PoA</a:t>
            </a:r>
            <a:r>
              <a:rPr lang="en-US" dirty="0" smtClean="0">
                <a:latin typeface="Bell MT" pitchFamily="18" charset="0"/>
              </a:rPr>
              <a:t>=N/(1+ϵ)</a:t>
            </a:r>
          </a:p>
          <a:p>
            <a:pPr lvl="1"/>
            <a:r>
              <a:rPr lang="en-US" dirty="0" smtClean="0"/>
              <a:t>Therefore for </a:t>
            </a:r>
            <a:r>
              <a:rPr lang="en-US" dirty="0" smtClean="0">
                <a:latin typeface="Bell MT" pitchFamily="18" charset="0"/>
              </a:rPr>
              <a:t>ϵ→0 </a:t>
            </a:r>
            <a:r>
              <a:rPr lang="en-US" dirty="0" smtClean="0"/>
              <a:t>we get </a:t>
            </a:r>
            <a:r>
              <a:rPr lang="en-US" dirty="0" err="1" smtClean="0">
                <a:latin typeface="Bell MT" pitchFamily="18" charset="0"/>
              </a:rPr>
              <a:t>PoA≥N</a:t>
            </a:r>
            <a:r>
              <a:rPr lang="en-US" dirty="0" smtClean="0"/>
              <a:t>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Game </a:t>
            </a:r>
            <a:r>
              <a:rPr lang="en-US" dirty="0" err="1" smtClean="0"/>
              <a:t>PoS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Definition</a:t>
            </a:r>
            <a:r>
              <a:rPr lang="en-US" dirty="0" smtClean="0"/>
              <a:t> </a:t>
            </a:r>
            <a:r>
              <a:rPr lang="en-US" i="1" dirty="0" smtClean="0"/>
              <a:t>Price of Stability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In the previous example the </a:t>
            </a:r>
            <a:r>
              <a:rPr lang="en-US" dirty="0" err="1" smtClean="0"/>
              <a:t>PoS</a:t>
            </a:r>
            <a:r>
              <a:rPr lang="en-US" dirty="0" smtClean="0"/>
              <a:t> is 1 since the optimum is a Nash equilibrium.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3908" y="2786058"/>
          <a:ext cx="3329728" cy="1066806"/>
        </p:xfrm>
        <a:graphic>
          <a:graphicData uri="http://schemas.openxmlformats.org/presentationml/2006/ole">
            <p:oleObj spid="_x0000_s54274" name="Εξίσωση" r:id="rId3" imgW="13078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Game High </a:t>
            </a:r>
            <a:r>
              <a:rPr lang="en-US" dirty="0" err="1" smtClean="0"/>
              <a:t>PoS</a:t>
            </a:r>
            <a:endParaRPr lang="he-IL" dirty="0"/>
          </a:p>
        </p:txBody>
      </p:sp>
      <p:pic>
        <p:nvPicPr>
          <p:cNvPr id="552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4350" y="1538302"/>
            <a:ext cx="81153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428992" y="5483240"/>
          <a:ext cx="2328876" cy="517528"/>
        </p:xfrm>
        <a:graphic>
          <a:graphicData uri="http://schemas.openxmlformats.org/presentationml/2006/ole">
            <p:oleObj spid="_x0000_s55299" name="Εξίσωση" r:id="rId4" imgW="7999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Game High </a:t>
            </a:r>
            <a:r>
              <a:rPr lang="en-US" dirty="0" err="1" smtClean="0"/>
              <a:t>PoS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social optimal cost is </a:t>
            </a:r>
            <a:r>
              <a:rPr lang="en-US" dirty="0" smtClean="0">
                <a:latin typeface="Bell MT" pitchFamily="18" charset="0"/>
              </a:rPr>
              <a:t>1+3ϵ</a:t>
            </a:r>
          </a:p>
          <a:p>
            <a:pPr lvl="1"/>
            <a:r>
              <a:rPr lang="en-US" dirty="0" smtClean="0"/>
              <a:t>when the players buy the leftmost path and 3 of the ϵ edges in the square on the right. </a:t>
            </a:r>
          </a:p>
          <a:p>
            <a:r>
              <a:rPr lang="en-US" dirty="0" smtClean="0"/>
              <a:t>Lowest cost achieved in an equilibrium is </a:t>
            </a:r>
            <a:r>
              <a:rPr lang="en-US" dirty="0" smtClean="0">
                <a:latin typeface="Bell MT" pitchFamily="18" charset="0"/>
              </a:rPr>
              <a:t>N−2+ϵ</a:t>
            </a:r>
          </a:p>
          <a:p>
            <a:pPr lvl="1"/>
            <a:r>
              <a:rPr lang="en-US" dirty="0" smtClean="0"/>
              <a:t>when the players buy the two edges with cost </a:t>
            </a:r>
            <a:r>
              <a:rPr lang="en-US" dirty="0" smtClean="0">
                <a:latin typeface="Bell MT" pitchFamily="18" charset="0"/>
              </a:rPr>
              <a:t>N/2−1−ϵ</a:t>
            </a:r>
            <a:r>
              <a:rPr lang="en-US" dirty="0" smtClean="0"/>
              <a:t> and three </a:t>
            </a:r>
            <a:r>
              <a:rPr lang="en-US" dirty="0" smtClean="0">
                <a:latin typeface="Bell MT" pitchFamily="18" charset="0"/>
              </a:rPr>
              <a:t>ϵ</a:t>
            </a:r>
            <a:r>
              <a:rPr lang="en-US" dirty="0" smtClean="0"/>
              <a:t> edges in the right square. </a:t>
            </a:r>
          </a:p>
          <a:p>
            <a:pPr lvl="1"/>
            <a:r>
              <a:rPr lang="en-US" dirty="0" smtClean="0"/>
              <a:t>note that there is no other Nash equilibrium due to the square on the right(which we have shown that does not admit a Nash equilibrium).</a:t>
            </a:r>
          </a:p>
          <a:p>
            <a:r>
              <a:rPr lang="en-US" dirty="0" smtClean="0"/>
              <a:t> </a:t>
            </a:r>
            <a:endParaRPr lang="he-IL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57224" y="5337193"/>
          <a:ext cx="3317875" cy="663575"/>
        </p:xfrm>
        <a:graphic>
          <a:graphicData uri="http://schemas.openxmlformats.org/presentationml/2006/ole">
            <p:oleObj spid="_x0000_s56322" name="Εξίσωση" r:id="rId3" imgW="12697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Creation Game with fair cost sharing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consider a modification of the previous game. </a:t>
            </a:r>
          </a:p>
          <a:p>
            <a:r>
              <a:rPr lang="en-US" dirty="0" smtClean="0"/>
              <a:t>Instead of allowing the players to directly set the cost, players will choose the edges and the cost will be divided equally between all players participating in an edge.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Game – Example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Players: A,B and C.</a:t>
            </a:r>
          </a:p>
          <a:p>
            <a:r>
              <a:rPr lang="en-US" dirty="0" smtClean="0"/>
              <a:t>Goal: go from point S to T in minimal cost.</a:t>
            </a:r>
          </a:p>
          <a:p>
            <a:pPr lvl="1"/>
            <a:r>
              <a:rPr lang="en-US" dirty="0" smtClean="0"/>
              <a:t> using road segments(edges) SX,XY,...etc.</a:t>
            </a:r>
          </a:p>
          <a:p>
            <a:r>
              <a:rPr lang="en-US" dirty="0" smtClean="0"/>
              <a:t>Roles: </a:t>
            </a:r>
          </a:p>
          <a:p>
            <a:pPr lvl="1"/>
            <a:r>
              <a:rPr lang="en-US" dirty="0" smtClean="0"/>
              <a:t>Each player pays for using a edge</a:t>
            </a:r>
          </a:p>
          <a:p>
            <a:pPr lvl="1"/>
            <a:r>
              <a:rPr lang="en-US" dirty="0" smtClean="0"/>
              <a:t>Numbers on edges denote the cost</a:t>
            </a:r>
          </a:p>
          <a:p>
            <a:pPr lvl="2"/>
            <a:r>
              <a:rPr lang="en-US" dirty="0" smtClean="0"/>
              <a:t>The cost is a function of the number of players using that edge.</a:t>
            </a:r>
          </a:p>
          <a:p>
            <a:pPr lvl="2"/>
            <a:r>
              <a:rPr lang="en-US" dirty="0" smtClean="0"/>
              <a:t>For example: if segment SX is used by a two player, those two players will pay 3 “money points” each for using that edge, if three players will use it than each one of them will pay 5. </a:t>
            </a:r>
          </a:p>
          <a:p>
            <a:pPr lvl="1"/>
            <a:r>
              <a:rPr lang="en-US" dirty="0" smtClean="0"/>
              <a:t>The total cost for a player is the sum of the costs on all segments he/she uses.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Creation Game with fair cost sharing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strategies for player </a:t>
            </a:r>
            <a:r>
              <a:rPr lang="en-US" i="1" dirty="0" smtClean="0">
                <a:latin typeface="Bell MT" pitchFamily="18" charset="0"/>
              </a:rPr>
              <a:t>i </a:t>
            </a:r>
            <a:r>
              <a:rPr lang="en-US" dirty="0" smtClean="0"/>
              <a:t>are    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The cost of edge </a:t>
            </a:r>
            <a:r>
              <a:rPr lang="en-US" i="1" dirty="0" smtClean="0">
                <a:latin typeface="Bell MT" pitchFamily="18" charset="0"/>
              </a:rPr>
              <a:t>e</a:t>
            </a:r>
            <a:r>
              <a:rPr lang="en-US" dirty="0" smtClean="0"/>
              <a:t> to the player choosing it is       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The total cost for player </a:t>
            </a:r>
            <a:r>
              <a:rPr lang="en-US" i="1" dirty="0" smtClean="0">
                <a:latin typeface="Bell MT" pitchFamily="18" charset="0"/>
              </a:rPr>
              <a:t>i</a:t>
            </a:r>
            <a:r>
              <a:rPr lang="en-US" dirty="0" smtClean="0"/>
              <a:t>  is</a:t>
            </a:r>
          </a:p>
          <a:p>
            <a:r>
              <a:rPr lang="en-US" dirty="0" smtClean="0"/>
              <a:t>The social cost is</a:t>
            </a:r>
            <a:endParaRPr lang="he-IL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48346" y="1597012"/>
          <a:ext cx="428628" cy="642941"/>
        </p:xfrm>
        <a:graphic>
          <a:graphicData uri="http://schemas.openxmlformats.org/presentationml/2006/ole">
            <p:oleObj spid="_x0000_s61442" name="Εξίσωση" r:id="rId3" imgW="152280" imgH="228600" progId="Equation.3">
              <p:embed/>
            </p:oleObj>
          </a:graphicData>
        </a:graphic>
      </p:graphicFrame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1247776" y="2214552"/>
          <a:ext cx="1063608" cy="563087"/>
        </p:xfrm>
        <a:graphic>
          <a:graphicData uri="http://schemas.openxmlformats.org/presentationml/2006/ole">
            <p:oleObj spid="_x0000_s61443" name="Εξίσωση" r:id="rId4" imgW="431640" imgH="228600" progId="Equation.3">
              <p:embed/>
            </p:oleObj>
          </a:graphicData>
        </a:graphic>
      </p:graphicFrame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1223963" y="2676524"/>
          <a:ext cx="1127125" cy="563562"/>
        </p:xfrm>
        <a:graphic>
          <a:graphicData uri="http://schemas.openxmlformats.org/presentationml/2006/ole">
            <p:oleObj spid="_x0000_s61444" name="Εξίσωση" r:id="rId5" imgW="457200" imgH="228600" progId="Equation.3">
              <p:embed/>
            </p:oleObj>
          </a:graphicData>
        </a:graphic>
      </p:graphicFrame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857224" y="3703645"/>
          <a:ext cx="2092262" cy="804863"/>
        </p:xfrm>
        <a:graphic>
          <a:graphicData uri="http://schemas.openxmlformats.org/presentationml/2006/ole">
            <p:oleObj spid="_x0000_s61445" name="Εξίσωση" r:id="rId6" imgW="761760" imgH="291960" progId="Equation.3">
              <p:embed/>
            </p:oleObj>
          </a:graphicData>
        </a:graphic>
      </p:graphicFrame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1300158" y="4384685"/>
          <a:ext cx="2641600" cy="523875"/>
        </p:xfrm>
        <a:graphic>
          <a:graphicData uri="http://schemas.openxmlformats.org/presentationml/2006/ole">
            <p:oleObj spid="_x0000_s61447" name="Εξίσωση" r:id="rId7" imgW="1155600" imgH="228600" progId="Equation.3">
              <p:embed/>
            </p:oleObj>
          </a:graphicData>
        </a:graphic>
      </p:graphicFrame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5429278" y="4849828"/>
          <a:ext cx="3071812" cy="857250"/>
        </p:xfrm>
        <a:graphic>
          <a:graphicData uri="http://schemas.openxmlformats.org/presentationml/2006/ole">
            <p:oleObj spid="_x0000_s61448" name="Εξίσωση" r:id="rId8" imgW="1091880" imgH="304560" progId="Equation.3">
              <p:embed/>
            </p:oleObj>
          </a:graphicData>
        </a:graphic>
      </p:graphicFrame>
      <p:graphicFrame>
        <p:nvGraphicFramePr>
          <p:cNvPr id="61449" name="Object 9"/>
          <p:cNvGraphicFramePr>
            <a:graphicFrameLocks noChangeAspect="1"/>
          </p:cNvGraphicFramePr>
          <p:nvPr/>
        </p:nvGraphicFramePr>
        <p:xfrm>
          <a:off x="3641720" y="5464194"/>
          <a:ext cx="2820987" cy="750888"/>
        </p:xfrm>
        <a:graphic>
          <a:graphicData uri="http://schemas.openxmlformats.org/presentationml/2006/ole">
            <p:oleObj spid="_x0000_s61449" name="Εξίσωση" r:id="rId9" imgW="100296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Creation Game with fair cost sharing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can define the game as a congestion game with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Since this is a congestion game it is an exact potential game and thus </a:t>
            </a:r>
            <a:r>
              <a:rPr lang="en-US" b="1" dirty="0" smtClean="0"/>
              <a:t>always have a pure Nash equilibrium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Remark 4.11 </a:t>
            </a:r>
            <a:r>
              <a:rPr lang="en-US" i="1" dirty="0" smtClean="0"/>
              <a:t>the previous example about </a:t>
            </a:r>
            <a:r>
              <a:rPr lang="en-US" i="1" dirty="0" err="1" smtClean="0">
                <a:latin typeface="Bell MT" pitchFamily="18" charset="0"/>
              </a:rPr>
              <a:t>PoA</a:t>
            </a:r>
            <a:r>
              <a:rPr lang="en-US" i="1" dirty="0" smtClean="0"/>
              <a:t> still holds, thus </a:t>
            </a:r>
            <a:r>
              <a:rPr lang="en-US" i="1" dirty="0" err="1" smtClean="0">
                <a:latin typeface="Bell MT" pitchFamily="18" charset="0"/>
              </a:rPr>
              <a:t>PoA</a:t>
            </a:r>
            <a:r>
              <a:rPr lang="en-US" i="1" dirty="0" smtClean="0">
                <a:latin typeface="Bell MT" pitchFamily="18" charset="0"/>
              </a:rPr>
              <a:t> ≤ N</a:t>
            </a:r>
          </a:p>
          <a:p>
            <a:pPr>
              <a:buNone/>
            </a:pPr>
            <a:endParaRPr lang="he-IL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48604" y="2001830"/>
          <a:ext cx="1877226" cy="682628"/>
        </p:xfrm>
        <a:graphic>
          <a:graphicData uri="http://schemas.openxmlformats.org/presentationml/2006/ole">
            <p:oleObj spid="_x0000_s62467" name="Εξίσωση" r:id="rId3" imgW="698400" imgH="253800" progId="Equation.3">
              <p:embed/>
            </p:oleObj>
          </a:graphicData>
        </a:graphic>
      </p:graphicFrame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915962" y="2703514"/>
          <a:ext cx="3311525" cy="922338"/>
        </p:xfrm>
        <a:graphic>
          <a:graphicData uri="http://schemas.openxmlformats.org/presentationml/2006/ole">
            <p:oleObj spid="_x0000_s62468" name="Εξίσωση" r:id="rId4" imgW="123156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Creation Game with fair cost sharing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>
              <a:latin typeface="Bell MT" pitchFamily="18" charset="0"/>
            </a:endParaRPr>
          </a:p>
          <a:p>
            <a:r>
              <a:rPr lang="en-US" dirty="0" smtClean="0"/>
              <a:t>Next, we show that the price of stability is only logarithmic.</a:t>
            </a:r>
          </a:p>
          <a:p>
            <a:pPr>
              <a:buNone/>
            </a:pPr>
            <a:endParaRPr lang="en-US" i="1" dirty="0" smtClean="0">
              <a:latin typeface="Bell MT" pitchFamily="18" charset="0"/>
            </a:endParaRPr>
          </a:p>
          <a:p>
            <a:r>
              <a:rPr lang="en-US" b="1" dirty="0" smtClean="0"/>
              <a:t>Theorem 4.12</a:t>
            </a:r>
          </a:p>
          <a:p>
            <a:endParaRPr lang="en-US" b="1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62350" y="3584576"/>
          <a:ext cx="3211528" cy="1149389"/>
        </p:xfrm>
        <a:graphic>
          <a:graphicData uri="http://schemas.openxmlformats.org/presentationml/2006/ole">
            <p:oleObj spid="_x0000_s63490" name="Εξίσωση" r:id="rId3" imgW="12063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4.12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Consider                                 which is obviously a Nash equilibrium. </a:t>
            </a:r>
          </a:p>
          <a:p>
            <a:r>
              <a:rPr lang="en-US" dirty="0" smtClean="0"/>
              <a:t>        -  the optimal solution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he-IL" dirty="0"/>
          </a:p>
        </p:txBody>
      </p:sp>
      <p:graphicFrame>
        <p:nvGraphicFramePr>
          <p:cNvPr id="64515" name="Content Placeholder 3"/>
          <p:cNvGraphicFramePr>
            <a:graphicFrameLocks noChangeAspect="1"/>
          </p:cNvGraphicFramePr>
          <p:nvPr/>
        </p:nvGraphicFramePr>
        <p:xfrm>
          <a:off x="847744" y="1387460"/>
          <a:ext cx="6096000" cy="1141412"/>
        </p:xfrm>
        <a:graphic>
          <a:graphicData uri="http://schemas.openxmlformats.org/presentationml/2006/ole">
            <p:oleObj spid="_x0000_s64515" name="Εξίσωση" r:id="rId3" imgW="2374560" imgH="4442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5984" y="2571744"/>
          <a:ext cx="2717480" cy="549278"/>
        </p:xfrm>
        <a:graphic>
          <a:graphicData uri="http://schemas.openxmlformats.org/presentationml/2006/ole">
            <p:oleObj spid="_x0000_s64516" name="Εξίσωση" r:id="rId4" imgW="1193760" imgH="241200" progId="Equation.3">
              <p:embed/>
            </p:oleObj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857224" y="3457572"/>
          <a:ext cx="642942" cy="642942"/>
        </p:xfrm>
        <a:graphic>
          <a:graphicData uri="http://schemas.openxmlformats.org/presentationml/2006/ole">
            <p:oleObj spid="_x0000_s64517" name="Εξίσωση" r:id="rId5" imgW="241200" imgH="241200" progId="Equation.3">
              <p:embed/>
            </p:oleObj>
          </a:graphicData>
        </a:graphic>
      </p:graphicFrame>
      <p:graphicFrame>
        <p:nvGraphicFramePr>
          <p:cNvPr id="64518" name="Content Placeholder 3"/>
          <p:cNvGraphicFramePr>
            <a:graphicFrameLocks noChangeAspect="1"/>
          </p:cNvGraphicFramePr>
          <p:nvPr/>
        </p:nvGraphicFramePr>
        <p:xfrm>
          <a:off x="763562" y="4327532"/>
          <a:ext cx="6226175" cy="1630362"/>
        </p:xfrm>
        <a:graphic>
          <a:graphicData uri="http://schemas.openxmlformats.org/presentationml/2006/ole">
            <p:oleObj spid="_x0000_s64518" name="Εξίσωση" r:id="rId6" imgW="242568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Creation Game with fair cost sharing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Theorem 4.13</a:t>
            </a:r>
          </a:p>
          <a:p>
            <a:endParaRPr lang="he-IL" dirty="0"/>
          </a:p>
        </p:txBody>
      </p:sp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3562365" y="1347774"/>
          <a:ext cx="3211513" cy="1149350"/>
        </p:xfrm>
        <a:graphic>
          <a:graphicData uri="http://schemas.openxmlformats.org/presentationml/2006/ole">
            <p:oleObj spid="_x0000_s65538" name="Εξίσωση" r:id="rId3" imgW="1206360" imgH="431640" progId="Equation.3">
              <p:embed/>
            </p:oleObj>
          </a:graphicData>
        </a:graphic>
      </p:graphicFrame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7620" y="1957378"/>
            <a:ext cx="8562975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4.13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is a single target game with </a:t>
            </a:r>
            <a:r>
              <a:rPr lang="en-US" i="1" dirty="0" smtClean="0">
                <a:latin typeface="Bell MT" pitchFamily="18" charset="0"/>
              </a:rPr>
              <a:t>N</a:t>
            </a:r>
            <a:r>
              <a:rPr lang="en-US" dirty="0" smtClean="0"/>
              <a:t> players</a:t>
            </a:r>
          </a:p>
          <a:p>
            <a:r>
              <a:rPr lang="en-US" dirty="0" smtClean="0"/>
              <a:t>Social optimal solution </a:t>
            </a:r>
          </a:p>
          <a:p>
            <a:pPr lvl="1"/>
            <a:r>
              <a:rPr lang="en-US" dirty="0" smtClean="0"/>
              <a:t>Each player would buy 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>
                <a:latin typeface="Bell MT" pitchFamily="18" charset="0"/>
              </a:rPr>
              <a:t>0</a:t>
            </a:r>
            <a:r>
              <a:rPr lang="en-US" dirty="0" smtClean="0"/>
              <a:t> cost edge from him to the bottom node</a:t>
            </a:r>
          </a:p>
          <a:p>
            <a:pPr lvl="2"/>
            <a:r>
              <a:rPr lang="en-US" dirty="0" smtClean="0"/>
              <a:t>the </a:t>
            </a:r>
            <a:r>
              <a:rPr lang="en-US" i="1" dirty="0" smtClean="0">
                <a:latin typeface="Bell MT" pitchFamily="18" charset="0"/>
              </a:rPr>
              <a:t>1+ϵ</a:t>
            </a:r>
            <a:r>
              <a:rPr lang="en-US" dirty="0" smtClean="0"/>
              <a:t> edge (whose cost will be shared equally between all players)</a:t>
            </a:r>
          </a:p>
          <a:p>
            <a:pPr lvl="1"/>
            <a:r>
              <a:rPr lang="en-US" dirty="0" smtClean="0"/>
              <a:t>The social cost in this case is </a:t>
            </a:r>
            <a:r>
              <a:rPr lang="en-US" i="1" dirty="0" smtClean="0">
                <a:latin typeface="Bell MT" pitchFamily="18" charset="0"/>
              </a:rPr>
              <a:t>1+ϵ</a:t>
            </a:r>
          </a:p>
          <a:p>
            <a:r>
              <a:rPr lang="en-US" dirty="0" smtClean="0"/>
              <a:t>Nash equilibrium</a:t>
            </a:r>
          </a:p>
          <a:p>
            <a:pPr lvl="1"/>
            <a:r>
              <a:rPr lang="en-US" dirty="0" smtClean="0"/>
              <a:t>Only one exists in this case</a:t>
            </a:r>
          </a:p>
          <a:p>
            <a:pPr lvl="1"/>
            <a:r>
              <a:rPr lang="en-US" dirty="0" smtClean="0"/>
              <a:t>Each player </a:t>
            </a:r>
            <a:r>
              <a:rPr lang="en-US" i="1" dirty="0" smtClean="0">
                <a:latin typeface="Bell MT" pitchFamily="18" charset="0"/>
              </a:rPr>
              <a:t>i</a:t>
            </a:r>
            <a:r>
              <a:rPr lang="en-US" dirty="0" smtClean="0"/>
              <a:t> buys the </a:t>
            </a:r>
            <a:r>
              <a:rPr lang="en-US" i="1" dirty="0" smtClean="0">
                <a:latin typeface="Bell MT" pitchFamily="18" charset="0"/>
              </a:rPr>
              <a:t>1/i</a:t>
            </a:r>
            <a:r>
              <a:rPr lang="en-US" dirty="0" smtClean="0"/>
              <a:t> edge from him to </a:t>
            </a:r>
            <a:r>
              <a:rPr lang="en-US" i="1" dirty="0" smtClean="0">
                <a:latin typeface="Bell MT" pitchFamily="18" charset="0"/>
              </a:rPr>
              <a:t>t</a:t>
            </a:r>
          </a:p>
          <a:p>
            <a:pPr lvl="1"/>
            <a:r>
              <a:rPr lang="en-US" dirty="0" smtClean="0"/>
              <a:t>Social cost is </a:t>
            </a:r>
            <a:r>
              <a:rPr lang="en-US" i="1" dirty="0" smtClean="0">
                <a:latin typeface="Bell MT" pitchFamily="18" charset="0"/>
              </a:rPr>
              <a:t>H(N)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4.13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will show that this is the only Nash equilibrium</a:t>
            </a:r>
          </a:p>
          <a:p>
            <a:r>
              <a:rPr lang="en-US" dirty="0" smtClean="0"/>
              <a:t>Each player </a:t>
            </a:r>
            <a:r>
              <a:rPr lang="en-US" i="1" dirty="0" smtClean="0">
                <a:latin typeface="Bell MT" pitchFamily="18" charset="0"/>
              </a:rPr>
              <a:t>i</a:t>
            </a:r>
            <a:r>
              <a:rPr lang="en-US" dirty="0" smtClean="0"/>
              <a:t> has only </a:t>
            </a:r>
            <a:r>
              <a:rPr lang="en-US" i="1" dirty="0" smtClean="0">
                <a:latin typeface="Bell MT" pitchFamily="18" charset="0"/>
              </a:rPr>
              <a:t>2</a:t>
            </a:r>
            <a:r>
              <a:rPr lang="en-US" dirty="0" smtClean="0"/>
              <a:t> ways to connect </a:t>
            </a:r>
            <a:r>
              <a:rPr lang="en-US" i="1" dirty="0" smtClean="0">
                <a:latin typeface="Bell MT" pitchFamily="18" charset="0"/>
              </a:rPr>
              <a:t>s</a:t>
            </a:r>
            <a:r>
              <a:rPr lang="en-US" sz="1300" i="1" dirty="0" smtClean="0">
                <a:latin typeface="Bell MT" pitchFamily="18" charset="0"/>
              </a:rPr>
              <a:t>i</a:t>
            </a:r>
            <a:r>
              <a:rPr lang="en-US" dirty="0" smtClean="0"/>
              <a:t> to </a:t>
            </a:r>
            <a:r>
              <a:rPr lang="en-US" i="1" dirty="0" smtClean="0">
                <a:latin typeface="Bell MT" pitchFamily="18" charset="0"/>
              </a:rPr>
              <a:t>t</a:t>
            </a:r>
          </a:p>
          <a:p>
            <a:r>
              <a:rPr lang="en-US" dirty="0" smtClean="0"/>
              <a:t>Let’s assume that a group </a:t>
            </a:r>
            <a:r>
              <a:rPr lang="en-US" i="1" dirty="0" smtClean="0">
                <a:latin typeface="Bell MT" pitchFamily="18" charset="0"/>
              </a:rPr>
              <a:t>Γ</a:t>
            </a:r>
            <a:r>
              <a:rPr lang="en-US" dirty="0" smtClean="0"/>
              <a:t> is connecting using the </a:t>
            </a:r>
            <a:r>
              <a:rPr lang="en-US" i="1" dirty="0" smtClean="0">
                <a:latin typeface="Bell MT" pitchFamily="18" charset="0"/>
              </a:rPr>
              <a:t>1+ϵ</a:t>
            </a:r>
            <a:r>
              <a:rPr lang="en-US" dirty="0" smtClean="0"/>
              <a:t> edge</a:t>
            </a:r>
          </a:p>
          <a:p>
            <a:r>
              <a:rPr lang="en-US" dirty="0" smtClean="0"/>
              <a:t>Let’s I be the player with the highest index in the group </a:t>
            </a:r>
            <a:r>
              <a:rPr lang="en-US" i="1" dirty="0" smtClean="0">
                <a:latin typeface="Bell MT" pitchFamily="18" charset="0"/>
              </a:rPr>
              <a:t>Γ</a:t>
            </a:r>
          </a:p>
          <a:p>
            <a:pPr lvl="1"/>
            <a:r>
              <a:rPr lang="en-US" dirty="0" smtClean="0"/>
              <a:t>Player i would pay in this case </a:t>
            </a:r>
            <a:r>
              <a:rPr lang="en-US" i="1" dirty="0" smtClean="0">
                <a:latin typeface="Bell MT" pitchFamily="18" charset="0"/>
              </a:rPr>
              <a:t>(1+ϵ)/|Γ|</a:t>
            </a:r>
          </a:p>
          <a:p>
            <a:pPr lvl="1"/>
            <a:r>
              <a:rPr lang="en-US" dirty="0" smtClean="0"/>
              <a:t>If he chooses to use the </a:t>
            </a:r>
            <a:r>
              <a:rPr lang="en-US" i="1" dirty="0" smtClean="0">
                <a:latin typeface="Bell MT" pitchFamily="18" charset="0"/>
              </a:rPr>
              <a:t>1/i</a:t>
            </a:r>
            <a:r>
              <a:rPr lang="en-US" dirty="0" smtClean="0"/>
              <a:t> edge from him to t he would pay </a:t>
            </a:r>
            <a:r>
              <a:rPr lang="en-US" i="1" dirty="0" smtClean="0">
                <a:latin typeface="Bell MT" pitchFamily="18" charset="0"/>
              </a:rPr>
              <a:t>1/i</a:t>
            </a:r>
          </a:p>
          <a:p>
            <a:pPr lvl="1"/>
            <a:r>
              <a:rPr lang="en-US" dirty="0" smtClean="0"/>
              <a:t>Since </a:t>
            </a:r>
            <a:r>
              <a:rPr lang="en-US" i="1" dirty="0" smtClean="0">
                <a:latin typeface="Bell MT" pitchFamily="18" charset="0"/>
              </a:rPr>
              <a:t>|Γ|≤i</a:t>
            </a:r>
            <a:r>
              <a:rPr lang="en-US" dirty="0" smtClean="0"/>
              <a:t>, player </a:t>
            </a:r>
            <a:r>
              <a:rPr lang="en-US" i="1" dirty="0" smtClean="0">
                <a:latin typeface="Bell MT" pitchFamily="18" charset="0"/>
              </a:rPr>
              <a:t>i</a:t>
            </a:r>
            <a:r>
              <a:rPr lang="en-US" dirty="0" smtClean="0"/>
              <a:t> would the </a:t>
            </a:r>
            <a:r>
              <a:rPr lang="en-US" i="1" dirty="0" smtClean="0">
                <a:latin typeface="Bell MT" pitchFamily="18" charset="0"/>
              </a:rPr>
              <a:t>1/i</a:t>
            </a:r>
            <a:r>
              <a:rPr lang="en-US" dirty="0" smtClean="0"/>
              <a:t> edge</a:t>
            </a:r>
          </a:p>
          <a:p>
            <a:r>
              <a:rPr lang="en-US" dirty="0" smtClean="0"/>
              <a:t>Therefore this is not an equilibrium</a:t>
            </a:r>
          </a:p>
          <a:p>
            <a:pPr lvl="1"/>
            <a:r>
              <a:rPr lang="en-US" dirty="0" smtClean="0"/>
              <a:t>In this case </a:t>
            </a:r>
            <a:r>
              <a:rPr lang="en-US" i="1" dirty="0" smtClean="0">
                <a:latin typeface="Bell MT" pitchFamily="18" charset="0"/>
              </a:rPr>
              <a:t>PoS≥H(N)/1+ϵ</a:t>
            </a:r>
          </a:p>
          <a:p>
            <a:pPr lvl="1"/>
            <a:endParaRPr lang="en-US" dirty="0" smtClean="0"/>
          </a:p>
          <a:p>
            <a:pPr lvl="1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Strong Equilibrium - Symmetric Games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Definition </a:t>
            </a:r>
            <a:r>
              <a:rPr lang="en-US" dirty="0" smtClean="0"/>
              <a:t>a symmetric connection game is a connection game where all players have the same source s and the same sink t.</a:t>
            </a:r>
          </a:p>
          <a:p>
            <a:endParaRPr lang="en-US" b="1" dirty="0" smtClean="0"/>
          </a:p>
          <a:p>
            <a:r>
              <a:rPr lang="en-US" b="1" dirty="0" smtClean="0"/>
              <a:t>Theorem 4.14 </a:t>
            </a:r>
            <a:r>
              <a:rPr lang="en-US" i="1" dirty="0" smtClean="0"/>
              <a:t>In every symmetric connection game there exists a strong Nash equilibrium.</a:t>
            </a:r>
            <a:endParaRPr lang="he-I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4.14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a state of the game where all players fairly share the cost of the shortest path from </a:t>
            </a:r>
            <a:r>
              <a:rPr lang="en-US" i="1" dirty="0" smtClean="0">
                <a:latin typeface="Bell MT" pitchFamily="18" charset="0"/>
              </a:rPr>
              <a:t>s</a:t>
            </a:r>
            <a:r>
              <a:rPr lang="en-US" dirty="0" smtClean="0"/>
              <a:t> to </a:t>
            </a:r>
            <a:r>
              <a:rPr lang="en-US" i="1" dirty="0" smtClean="0">
                <a:latin typeface="Bell MT" pitchFamily="18" charset="0"/>
              </a:rPr>
              <a:t>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We claim that this state is a strong equilibrium. </a:t>
            </a:r>
          </a:p>
          <a:p>
            <a:r>
              <a:rPr lang="en-US" dirty="0" smtClean="0"/>
              <a:t>For every coalition of players that may consider moving to a different path, the cost of this path is obviously not less than the price of the shortest path. </a:t>
            </a:r>
          </a:p>
          <a:p>
            <a:r>
              <a:rPr lang="en-US" dirty="0" smtClean="0"/>
              <a:t>The price of the new path will be shared by at most </a:t>
            </a:r>
            <a:r>
              <a:rPr lang="en-US" i="1" dirty="0" smtClean="0">
                <a:latin typeface="Bell MT" pitchFamily="18" charset="0"/>
              </a:rPr>
              <a:t>n</a:t>
            </a:r>
            <a:r>
              <a:rPr lang="en-US" dirty="0" smtClean="0"/>
              <a:t> players, so clearly there will be a player of the coalition which will not benefit of the move.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Strong Equilibrium - Fair Cost Sharing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5858"/>
          </a:xfrm>
        </p:spPr>
        <p:txBody>
          <a:bodyPr/>
          <a:lstStyle/>
          <a:p>
            <a:r>
              <a:rPr lang="en-US" dirty="0" smtClean="0"/>
              <a:t>A strong equilibrium doesn’t always exist in a connection game with fair cost sharing.</a:t>
            </a:r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64142" y="2055802"/>
            <a:ext cx="37338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668582"/>
            <a:ext cx="5400684" cy="349568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Each player has only 2 paths that lead from his source to his sink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path of length 2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path of length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game – Definition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A congestion model	 			  is defined as follows:</a:t>
            </a:r>
          </a:p>
          <a:p>
            <a:r>
              <a:rPr lang="en-US" dirty="0" smtClean="0"/>
              <a:t>N = {1, 2, ..., n} denote the set of </a:t>
            </a:r>
            <a:r>
              <a:rPr lang="en-US" i="1" dirty="0" smtClean="0"/>
              <a:t>n</a:t>
            </a:r>
            <a:r>
              <a:rPr lang="en-US" dirty="0" smtClean="0"/>
              <a:t> players.</a:t>
            </a:r>
          </a:p>
          <a:p>
            <a:r>
              <a:rPr lang="en-US" dirty="0" smtClean="0"/>
              <a:t>M = {1, 2, ...,m} denote the set of </a:t>
            </a:r>
            <a:r>
              <a:rPr lang="en-US" i="1" dirty="0" smtClean="0"/>
              <a:t>m</a:t>
            </a:r>
            <a:r>
              <a:rPr lang="en-US" dirty="0" smtClean="0"/>
              <a:t> resources.</a:t>
            </a:r>
          </a:p>
          <a:p>
            <a:r>
              <a:rPr lang="en-US" dirty="0" smtClean="0"/>
              <a:t>     = set of strategies of player </a:t>
            </a:r>
            <a:r>
              <a:rPr lang="en-US" i="1" dirty="0" smtClean="0"/>
              <a:t>i.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where each strategy             is a non empty subset of the resources.</a:t>
            </a:r>
          </a:p>
          <a:p>
            <a:r>
              <a:rPr lang="en-US" dirty="0" smtClean="0"/>
              <a:t>               = vector of costs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where 	        is the cost related to resource </a:t>
            </a:r>
            <a:r>
              <a:rPr lang="en-US" i="1" dirty="0" smtClean="0"/>
              <a:t>j</a:t>
            </a:r>
            <a:r>
              <a:rPr lang="en-US" dirty="0" smtClean="0"/>
              <a:t>, if there are exactly </a:t>
            </a:r>
            <a:r>
              <a:rPr lang="en-US" i="1" dirty="0" smtClean="0"/>
              <a:t>k</a:t>
            </a:r>
            <a:r>
              <a:rPr lang="en-US" dirty="0" smtClean="0"/>
              <a:t> players using that resource.</a:t>
            </a:r>
            <a:endParaRPr lang="he-IL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3321067" y="1527175"/>
          <a:ext cx="3679825" cy="549275"/>
        </p:xfrm>
        <a:graphic>
          <a:graphicData uri="http://schemas.openxmlformats.org/presentationml/2006/ole">
            <p:oleObj spid="_x0000_s2055" name="Εξίσωση" r:id="rId3" imgW="139680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85852" y="3500438"/>
          <a:ext cx="785818" cy="392909"/>
        </p:xfrm>
        <a:graphic>
          <a:graphicData uri="http://schemas.openxmlformats.org/presentationml/2006/ole">
            <p:oleObj spid="_x0000_s2056" name="Εξίσωση" r:id="rId4" imgW="355320" imgH="17748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854052" y="3044826"/>
          <a:ext cx="431800" cy="598488"/>
        </p:xfrm>
        <a:graphic>
          <a:graphicData uri="http://schemas.openxmlformats.org/presentationml/2006/ole">
            <p:oleObj spid="_x0000_s2058" name="Εξίσωση" r:id="rId5" imgW="164880" imgH="228600" progId="Equation.3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786182" y="3830645"/>
          <a:ext cx="907308" cy="527049"/>
        </p:xfrm>
        <a:graphic>
          <a:graphicData uri="http://schemas.openxmlformats.org/presentationml/2006/ole">
            <p:oleObj spid="_x0000_s2059" name="Εξίσωση" r:id="rId6" imgW="393480" imgH="228600" progId="Equation.3">
              <p:embed/>
            </p:oleObj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1214414" y="4991694"/>
          <a:ext cx="928694" cy="437570"/>
        </p:xfrm>
        <a:graphic>
          <a:graphicData uri="http://schemas.openxmlformats.org/presentationml/2006/ole">
            <p:oleObj spid="_x0000_s2062" name="Εξίσωση" r:id="rId7" imgW="431640" imgH="203040" progId="Equation.3">
              <p:embed/>
            </p:oleObj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928662" y="4429132"/>
          <a:ext cx="1262062" cy="665163"/>
        </p:xfrm>
        <a:graphic>
          <a:graphicData uri="http://schemas.openxmlformats.org/presentationml/2006/ole">
            <p:oleObj spid="_x0000_s2063" name="Εξίσωση" r:id="rId8" imgW="482400" imgH="253800" progId="Equation.3">
              <p:embed/>
            </p:oleObj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2116604" y="5291156"/>
          <a:ext cx="799070" cy="523938"/>
        </p:xfrm>
        <a:graphic>
          <a:graphicData uri="http://schemas.openxmlformats.org/presentationml/2006/ole">
            <p:oleObj spid="_x0000_s2064" name="Εξίσωση" r:id="rId9" imgW="3682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Strong Equilibrium - Fair Cost Sharing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cont:</a:t>
            </a:r>
          </a:p>
          <a:p>
            <a:pPr lvl="1"/>
            <a:r>
              <a:rPr lang="en-US" dirty="0" smtClean="0"/>
              <a:t>We represent the game as a 2x2 table: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We conclude that this game is equivalent to the prisoner’s dilemma, and </a:t>
            </a:r>
            <a:r>
              <a:rPr lang="en-US" b="1" dirty="0" smtClean="0"/>
              <a:t>has no strong equilibrium</a:t>
            </a:r>
            <a:r>
              <a:rPr lang="en-US" dirty="0" smtClean="0"/>
              <a:t>.</a:t>
            </a:r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571744"/>
            <a:ext cx="4357718" cy="1922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Strong Equilibrium - Fair Cost Sharing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Next, we can look at a strong equilibrium(in fair cost sharing game) </a:t>
            </a:r>
            <a:r>
              <a:rPr lang="en-US" i="1" dirty="0" smtClean="0">
                <a:latin typeface="Bell MT" pitchFamily="18" charset="0"/>
              </a:rPr>
              <a:t>SPoA</a:t>
            </a:r>
            <a:r>
              <a:rPr lang="en-US" dirty="0" smtClean="0"/>
              <a:t> and prove a non-trivial upper bound of </a:t>
            </a:r>
            <a:r>
              <a:rPr lang="en-US" i="1" dirty="0" smtClean="0">
                <a:latin typeface="Bell MT" pitchFamily="18" charset="0"/>
              </a:rPr>
              <a:t>H(n)≈log(n)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Theorem 4.15 </a:t>
            </a:r>
            <a:r>
              <a:rPr lang="en-US" i="1" dirty="0" smtClean="0"/>
              <a:t>For every fair cost sharing game, if a strong equilibrium exists then </a:t>
            </a:r>
            <a:r>
              <a:rPr lang="en-US" i="1" dirty="0" err="1" smtClean="0">
                <a:latin typeface="Bell MT" pitchFamily="18" charset="0"/>
              </a:rPr>
              <a:t>SPoA≤H</a:t>
            </a:r>
            <a:r>
              <a:rPr lang="en-US" i="1" dirty="0" smtClean="0">
                <a:latin typeface="Bell MT" pitchFamily="18" charset="0"/>
              </a:rPr>
              <a:t>(n)</a:t>
            </a:r>
            <a:r>
              <a:rPr lang="en-US" i="1" dirty="0" smtClean="0"/>
              <a:t>.</a:t>
            </a:r>
            <a:endParaRPr lang="he-I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4.15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Bell MT" pitchFamily="18" charset="0"/>
              </a:rPr>
              <a:t>S</a:t>
            </a:r>
            <a:r>
              <a:rPr lang="en-US" dirty="0" smtClean="0"/>
              <a:t> - a strong equilibrium</a:t>
            </a:r>
          </a:p>
          <a:p>
            <a:r>
              <a:rPr lang="en-US" dirty="0" smtClean="0"/>
              <a:t>   - an optimal solution</a:t>
            </a:r>
          </a:p>
          <a:p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coalition of all players</a:t>
            </a:r>
          </a:p>
          <a:p>
            <a:r>
              <a:rPr lang="en-US" dirty="0" smtClean="0"/>
              <a:t>Because </a:t>
            </a:r>
            <a:r>
              <a:rPr lang="en-US" i="1" dirty="0" smtClean="0">
                <a:latin typeface="Bell MT" pitchFamily="18" charset="0"/>
              </a:rPr>
              <a:t>S</a:t>
            </a:r>
            <a:r>
              <a:rPr lang="en-US" dirty="0" smtClean="0"/>
              <a:t> is a strong equilibrium, there exists a player </a:t>
            </a:r>
            <a:r>
              <a:rPr lang="en-US" i="1" dirty="0" smtClean="0">
                <a:latin typeface="Bell MT" pitchFamily="18" charset="0"/>
              </a:rPr>
              <a:t>k</a:t>
            </a:r>
            <a:r>
              <a:rPr lang="en-US" dirty="0" smtClean="0"/>
              <a:t> that will not benefit from moving to the optimal solution:</a:t>
            </a:r>
          </a:p>
          <a:p>
            <a:pPr lvl="1"/>
            <a:r>
              <a:rPr lang="nl-NL" dirty="0" smtClean="0"/>
              <a:t> </a:t>
            </a:r>
            <a:endParaRPr lang="he-IL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7383" y="2822280"/>
          <a:ext cx="2280457" cy="578144"/>
        </p:xfrm>
        <a:graphic>
          <a:graphicData uri="http://schemas.openxmlformats.org/presentationml/2006/ole">
            <p:oleObj spid="_x0000_s69634" name="Εξίσωση" r:id="rId3" imgW="901440" imgH="228600" progId="Equation.3">
              <p:embed/>
            </p:oleObj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803248" y="2193916"/>
          <a:ext cx="449263" cy="514350"/>
        </p:xfrm>
        <a:graphic>
          <a:graphicData uri="http://schemas.openxmlformats.org/presentationml/2006/ole">
            <p:oleObj spid="_x0000_s69635" name="Εξίσωση" r:id="rId4" imgW="177480" imgH="203040" progId="Equation.3">
              <p:embed/>
            </p:oleObj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1254126" y="5365764"/>
          <a:ext cx="3244850" cy="641350"/>
        </p:xfrm>
        <a:graphic>
          <a:graphicData uri="http://schemas.openxmlformats.org/presentationml/2006/ole">
            <p:oleObj spid="_x0000_s69636" name="Εξίσωση" r:id="rId5" imgW="12826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4.15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Assume </a:t>
            </a:r>
            <a:r>
              <a:rPr lang="en-US" i="1" dirty="0" smtClean="0">
                <a:latin typeface="Bell MT" pitchFamily="18" charset="0"/>
              </a:rPr>
              <a:t>k=n</a:t>
            </a:r>
            <a:r>
              <a:rPr lang="en-US" dirty="0" smtClean="0"/>
              <a:t> (</a:t>
            </a:r>
            <a:r>
              <a:rPr lang="en-US" sz="2800" dirty="0" smtClean="0"/>
              <a:t>WLOG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new coalition by removing player </a:t>
            </a:r>
            <a:r>
              <a:rPr lang="en-US" i="1" dirty="0" smtClean="0"/>
              <a:t>n</a:t>
            </a:r>
          </a:p>
          <a:p>
            <a:pPr lvl="1"/>
            <a:r>
              <a:rPr lang="en-US" dirty="0" smtClean="0"/>
              <a:t>We apply the same argument again (</a:t>
            </a:r>
            <a:r>
              <a:rPr lang="en-US" i="1" dirty="0" smtClean="0">
                <a:latin typeface="Bell MT" pitchFamily="18" charset="0"/>
              </a:rPr>
              <a:t>k=n-1</a:t>
            </a:r>
            <a:r>
              <a:rPr lang="en-US" dirty="0" smtClean="0"/>
              <a:t>, </a:t>
            </a:r>
            <a:r>
              <a:rPr lang="en-US" sz="2400" dirty="0" smtClean="0"/>
              <a:t>WLOG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We continue this way to define coalitions 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for every </a:t>
            </a:r>
            <a:r>
              <a:rPr lang="en-US" i="1" dirty="0" smtClean="0">
                <a:latin typeface="Bell MT" pitchFamily="18" charset="0"/>
              </a:rPr>
              <a:t>0≤k≤n</a:t>
            </a:r>
            <a:endParaRPr lang="he-IL" i="1" dirty="0">
              <a:latin typeface="Bell MT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47752" y="2201854"/>
          <a:ext cx="2685715" cy="525466"/>
        </p:xfrm>
        <a:graphic>
          <a:graphicData uri="http://schemas.openxmlformats.org/presentationml/2006/ole">
            <p:oleObj spid="_x0000_s70658" name="Εξίσωση" r:id="rId3" imgW="1168200" imgH="228600" progId="Equation.3">
              <p:embed/>
            </p:oleObj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1630343" y="4608242"/>
          <a:ext cx="1928825" cy="489227"/>
        </p:xfrm>
        <a:graphic>
          <a:graphicData uri="http://schemas.openxmlformats.org/presentationml/2006/ole">
            <p:oleObj spid="_x0000_s70659" name="Εξίσωση" r:id="rId4" imgW="901440" imgH="228600" progId="Equation.3">
              <p:embed/>
            </p:oleObj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1681166" y="3597276"/>
          <a:ext cx="3340100" cy="542925"/>
        </p:xfrm>
        <a:graphic>
          <a:graphicData uri="http://schemas.openxmlformats.org/presentationml/2006/ole">
            <p:oleObj spid="_x0000_s70660" name="Εξίσωση" r:id="rId5" imgW="1562040" imgH="253800" progId="Equation.3">
              <p:embed/>
            </p:oleObj>
          </a:graphicData>
        </a:graphic>
      </p:graphicFrame>
      <p:graphicFrame>
        <p:nvGraphicFramePr>
          <p:cNvPr id="70661" name="Object 5"/>
          <p:cNvGraphicFramePr>
            <a:graphicFrameLocks noChangeAspect="1"/>
          </p:cNvGraphicFramePr>
          <p:nvPr/>
        </p:nvGraphicFramePr>
        <p:xfrm>
          <a:off x="1663680" y="4995877"/>
          <a:ext cx="2743200" cy="542925"/>
        </p:xfrm>
        <a:graphic>
          <a:graphicData uri="http://schemas.openxmlformats.org/presentationml/2006/ole">
            <p:oleObj spid="_x0000_s70661" name="Εξίσωση" r:id="rId6" imgW="12826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4.15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- the game played only by the players of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 players play according to </a:t>
            </a:r>
            <a:r>
              <a:rPr lang="en-US" i="1" dirty="0" smtClean="0">
                <a:latin typeface="Bell MT" pitchFamily="18" charset="0"/>
              </a:rPr>
              <a:t>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players not in     are not existent in the game</a:t>
            </a:r>
          </a:p>
          <a:p>
            <a:r>
              <a:rPr lang="en-US" dirty="0" smtClean="0"/>
              <a:t>            – the same as           only according to</a:t>
            </a:r>
          </a:p>
          <a:p>
            <a:r>
              <a:rPr lang="en-US" dirty="0" smtClean="0"/>
              <a:t>Clearly, </a:t>
            </a:r>
          </a:p>
          <a:p>
            <a:pPr lvl="1"/>
            <a:r>
              <a:rPr lang="en-US" dirty="0" smtClean="0"/>
              <a:t>since the players in     play the same </a:t>
            </a:r>
          </a:p>
          <a:p>
            <a:pPr lvl="1"/>
            <a:r>
              <a:rPr lang="en-US" dirty="0" smtClean="0"/>
              <a:t>and the number of players is reduced in</a:t>
            </a:r>
            <a:endParaRPr lang="he-IL" dirty="0"/>
          </a:p>
        </p:txBody>
      </p:sp>
      <p:graphicFrame>
        <p:nvGraphicFramePr>
          <p:cNvPr id="71682" name="Object 2"/>
          <p:cNvGraphicFramePr>
            <a:graphicFrameLocks noChangeAspect="1"/>
          </p:cNvGraphicFramePr>
          <p:nvPr/>
        </p:nvGraphicFramePr>
        <p:xfrm>
          <a:off x="798486" y="1643050"/>
          <a:ext cx="996950" cy="577850"/>
        </p:xfrm>
        <a:graphic>
          <a:graphicData uri="http://schemas.openxmlformats.org/presentationml/2006/ole">
            <p:oleObj spid="_x0000_s71682" name="Εξίσωση" r:id="rId3" imgW="393480" imgH="228600" progId="Equation.3">
              <p:embed/>
            </p:oleObj>
          </a:graphicData>
        </a:graphic>
      </p:graphicFrame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830263" y="2124075"/>
          <a:ext cx="449262" cy="577850"/>
        </p:xfrm>
        <a:graphic>
          <a:graphicData uri="http://schemas.openxmlformats.org/presentationml/2006/ole">
            <p:oleObj spid="_x0000_s71683" name="Εξίσωση" r:id="rId4" imgW="177480" imgH="228600" progId="Equation.3">
              <p:embed/>
            </p:oleObj>
          </a:graphicData>
        </a:graphic>
      </p:graphicFrame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3250456" y="3330571"/>
          <a:ext cx="380150" cy="488957"/>
        </p:xfrm>
        <a:graphic>
          <a:graphicData uri="http://schemas.openxmlformats.org/presentationml/2006/ole">
            <p:oleObj spid="_x0000_s71685" name="Εξίσωση" r:id="rId5" imgW="177480" imgH="228600" progId="Equation.3">
              <p:embed/>
            </p:oleObj>
          </a:graphicData>
        </a:graphic>
      </p:graphicFrame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798486" y="3798890"/>
          <a:ext cx="1125537" cy="609600"/>
        </p:xfrm>
        <a:graphic>
          <a:graphicData uri="http://schemas.openxmlformats.org/presentationml/2006/ole">
            <p:oleObj spid="_x0000_s71686" name="Εξίσωση" r:id="rId6" imgW="444240" imgH="241200" progId="Equation.3">
              <p:embed/>
            </p:oleObj>
          </a:graphicData>
        </a:graphic>
      </p:graphicFrame>
      <p:graphicFrame>
        <p:nvGraphicFramePr>
          <p:cNvPr id="71688" name="Object 8"/>
          <p:cNvGraphicFramePr>
            <a:graphicFrameLocks noChangeAspect="1"/>
          </p:cNvGraphicFramePr>
          <p:nvPr/>
        </p:nvGraphicFramePr>
        <p:xfrm>
          <a:off x="4260854" y="3856044"/>
          <a:ext cx="996950" cy="577850"/>
        </p:xfrm>
        <a:graphic>
          <a:graphicData uri="http://schemas.openxmlformats.org/presentationml/2006/ole">
            <p:oleObj spid="_x0000_s71688" name="Εξίσωση" r:id="rId7" imgW="393480" imgH="228600" progId="Equation.3">
              <p:embed/>
            </p:oleObj>
          </a:graphicData>
        </a:graphic>
      </p:graphicFrame>
      <p:graphicFrame>
        <p:nvGraphicFramePr>
          <p:cNvPr id="71689" name="Object 9"/>
          <p:cNvGraphicFramePr>
            <a:graphicFrameLocks noChangeAspect="1"/>
          </p:cNvGraphicFramePr>
          <p:nvPr/>
        </p:nvGraphicFramePr>
        <p:xfrm>
          <a:off x="8110565" y="3811590"/>
          <a:ext cx="449263" cy="512762"/>
        </p:xfrm>
        <a:graphic>
          <a:graphicData uri="http://schemas.openxmlformats.org/presentationml/2006/ole">
            <p:oleObj spid="_x0000_s71689" name="Εξίσωση" r:id="rId8" imgW="177480" imgH="203040" progId="Equation.3">
              <p:embed/>
            </p:oleObj>
          </a:graphicData>
        </a:graphic>
      </p:graphicFrame>
      <p:graphicFrame>
        <p:nvGraphicFramePr>
          <p:cNvPr id="71690" name="Object 10"/>
          <p:cNvGraphicFramePr>
            <a:graphicFrameLocks noChangeAspect="1"/>
          </p:cNvGraphicFramePr>
          <p:nvPr/>
        </p:nvGraphicFramePr>
        <p:xfrm>
          <a:off x="7046931" y="5515238"/>
          <a:ext cx="928694" cy="502988"/>
        </p:xfrm>
        <a:graphic>
          <a:graphicData uri="http://schemas.openxmlformats.org/presentationml/2006/ole">
            <p:oleObj spid="_x0000_s71690" name="Εξίσωση" r:id="rId9" imgW="444240" imgH="241200" progId="Equation.3">
              <p:embed/>
            </p:oleObj>
          </a:graphicData>
        </a:graphic>
      </p:graphicFrame>
      <p:graphicFrame>
        <p:nvGraphicFramePr>
          <p:cNvPr id="71692" name="Object 12"/>
          <p:cNvGraphicFramePr>
            <a:graphicFrameLocks noChangeAspect="1"/>
          </p:cNvGraphicFramePr>
          <p:nvPr/>
        </p:nvGraphicFramePr>
        <p:xfrm>
          <a:off x="4049711" y="5006990"/>
          <a:ext cx="379413" cy="488950"/>
        </p:xfrm>
        <a:graphic>
          <a:graphicData uri="http://schemas.openxmlformats.org/presentationml/2006/ole">
            <p:oleObj spid="_x0000_s71692" name="Εξίσωση" r:id="rId10" imgW="177480" imgH="228600" progId="Equation.3">
              <p:embed/>
            </p:oleObj>
          </a:graphicData>
        </a:graphic>
      </p:graphicFrame>
      <p:graphicFrame>
        <p:nvGraphicFramePr>
          <p:cNvPr id="71693" name="Object 13"/>
          <p:cNvGraphicFramePr>
            <a:graphicFrameLocks noChangeAspect="1"/>
          </p:cNvGraphicFramePr>
          <p:nvPr/>
        </p:nvGraphicFramePr>
        <p:xfrm>
          <a:off x="2162186" y="4392624"/>
          <a:ext cx="4019550" cy="641350"/>
        </p:xfrm>
        <a:graphic>
          <a:graphicData uri="http://schemas.openxmlformats.org/presentationml/2006/ole">
            <p:oleObj spid="_x0000_s71693" name="Εξίσωση" r:id="rId11" imgW="15872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4.15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Fair cost sharing game is a congestion game</a:t>
            </a:r>
          </a:p>
          <a:p>
            <a:r>
              <a:rPr lang="en-US" dirty="0" smtClean="0"/>
              <a:t>We can define the potential function    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Therefore </a:t>
            </a:r>
          </a:p>
          <a:p>
            <a:r>
              <a:rPr lang="en-US" dirty="0" smtClean="0"/>
              <a:t>Using all the claims we made so far we get: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 </a:t>
            </a:r>
            <a:endParaRPr lang="he-IL" dirty="0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831824" y="2597144"/>
          <a:ext cx="4373563" cy="673100"/>
        </p:xfrm>
        <a:graphic>
          <a:graphicData uri="http://schemas.openxmlformats.org/presentationml/2006/ole">
            <p:oleObj spid="_x0000_s72706" name="Εξίσωση" r:id="rId4" imgW="1726920" imgH="266400" progId="Equation.3">
              <p:embed/>
            </p:oleObj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831824" y="3195641"/>
          <a:ext cx="1639887" cy="576263"/>
        </p:xfrm>
        <a:graphic>
          <a:graphicData uri="http://schemas.openxmlformats.org/presentationml/2006/ole">
            <p:oleObj spid="_x0000_s72707" name="Εξίσωση" r:id="rId5" imgW="647640" imgH="228600" progId="Equation.3">
              <p:embed/>
            </p:oleObj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2668574" y="3695704"/>
          <a:ext cx="4008439" cy="617921"/>
        </p:xfrm>
        <a:graphic>
          <a:graphicData uri="http://schemas.openxmlformats.org/presentationml/2006/ole">
            <p:oleObj spid="_x0000_s72708" name="Εξίσωση" r:id="rId6" imgW="1562040" imgH="241200" progId="Equation.3">
              <p:embed/>
            </p:oleObj>
          </a:graphicData>
        </a:graphic>
      </p:graphicFrame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1928794" y="4826012"/>
          <a:ext cx="5345112" cy="1301750"/>
        </p:xfrm>
        <a:graphic>
          <a:graphicData uri="http://schemas.openxmlformats.org/presentationml/2006/ole">
            <p:oleObj spid="_x0000_s72709" name="Εξίσωση" r:id="rId7" imgW="208260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4.15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Summing up on </a:t>
            </a:r>
            <a:r>
              <a:rPr lang="en-US" i="1" dirty="0" smtClean="0">
                <a:latin typeface="Bell MT" pitchFamily="18" charset="0"/>
              </a:rPr>
              <a:t>k</a:t>
            </a:r>
            <a:r>
              <a:rPr lang="en-US" dirty="0" smtClean="0"/>
              <a:t> we get the desired bound:</a:t>
            </a:r>
            <a:endParaRPr lang="he-IL" dirty="0"/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901700" y="2252677"/>
          <a:ext cx="7300913" cy="3319463"/>
        </p:xfrm>
        <a:graphic>
          <a:graphicData uri="http://schemas.openxmlformats.org/presentationml/2006/ole">
            <p:oleObj spid="_x0000_s73730" name="Εξίσωση" r:id="rId3" imgW="2844720" imgH="1295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Strong Equilibrium - General Cost Sharing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115064" cy="132873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strong equilibrium doesn’t always exist in a connection game with general cost sharing</a:t>
            </a:r>
          </a:p>
        </p:txBody>
      </p:sp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1642784"/>
            <a:ext cx="4206191" cy="4907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895596"/>
            <a:ext cx="4471990" cy="348298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Consider the single source game of 3 players (edges with no price tag are free, i.e. zero cost):</a:t>
            </a:r>
            <a:endParaRPr kumimoji="0" lang="he-IL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Strong Equilibrium - General Cost Sharing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 cont:</a:t>
            </a:r>
          </a:p>
          <a:p>
            <a:pPr lvl="1"/>
            <a:r>
              <a:rPr lang="en-US" dirty="0" smtClean="0"/>
              <a:t>If all 3 players choose the edge of price 3</a:t>
            </a:r>
          </a:p>
          <a:p>
            <a:pPr lvl="2"/>
            <a:r>
              <a:rPr lang="en-US" dirty="0" smtClean="0"/>
              <a:t>there are 2 players which pay together at least 2</a:t>
            </a:r>
          </a:p>
          <a:p>
            <a:pPr lvl="2"/>
            <a:r>
              <a:rPr lang="en-US" dirty="0" smtClean="0"/>
              <a:t>they can unite and migrate to an edge of price 2−ε and improve their utility.</a:t>
            </a:r>
          </a:p>
          <a:p>
            <a:pPr lvl="1"/>
            <a:r>
              <a:rPr lang="en-US" dirty="0" smtClean="0"/>
              <a:t>If 2 players share an edge of price 2 − ε</a:t>
            </a:r>
          </a:p>
          <a:p>
            <a:pPr lvl="2"/>
            <a:r>
              <a:rPr lang="en-US" dirty="0" smtClean="0"/>
              <a:t>the third player pays at least 2 − ε for his edge</a:t>
            </a:r>
          </a:p>
          <a:p>
            <a:pPr lvl="2"/>
            <a:r>
              <a:rPr lang="en-US" dirty="0" smtClean="0"/>
              <a:t>all 3 together pay 4 − 2ε and thus can improve their benefit if all would move to the edge of price 3.</a:t>
            </a:r>
          </a:p>
          <a:p>
            <a:pPr lvl="1"/>
            <a:r>
              <a:rPr lang="en-US" dirty="0" smtClean="0"/>
              <a:t>So in any case, there is a coalition of players that can change their move and benefit</a:t>
            </a:r>
          </a:p>
          <a:p>
            <a:pPr lvl="1"/>
            <a:r>
              <a:rPr lang="en-US" dirty="0" smtClean="0"/>
              <a:t>It follows that </a:t>
            </a:r>
            <a:r>
              <a:rPr lang="en-US" b="1" dirty="0" smtClean="0"/>
              <a:t>a strong equilibrium doesn’t exist</a:t>
            </a:r>
            <a:endParaRPr lang="he-I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Strong Equilibrium - General Cost Sharing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before, we’ll bound the </a:t>
            </a:r>
            <a:r>
              <a:rPr lang="en-US" i="1" dirty="0" smtClean="0">
                <a:latin typeface="Bell MT" pitchFamily="18" charset="0"/>
              </a:rPr>
              <a:t>SPoA</a:t>
            </a:r>
            <a:r>
              <a:rPr lang="en-US" dirty="0" smtClean="0"/>
              <a:t> when it does exist. In fact, we’ll show </a:t>
            </a:r>
            <a:r>
              <a:rPr lang="en-US" i="1" dirty="0" smtClean="0">
                <a:latin typeface="Bell MT" pitchFamily="18" charset="0"/>
              </a:rPr>
              <a:t>SPoA=1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meaning that a strong Nash equilibrium has an optimal cost. </a:t>
            </a:r>
          </a:p>
          <a:p>
            <a:pPr lvl="1"/>
            <a:r>
              <a:rPr lang="en-US" dirty="0" smtClean="0"/>
              <a:t>The bound will hold for single source cost sharing only.</a:t>
            </a:r>
          </a:p>
          <a:p>
            <a:r>
              <a:rPr lang="en-US" b="1" dirty="0" smtClean="0"/>
              <a:t>Theorem 4.16</a:t>
            </a:r>
            <a:r>
              <a:rPr lang="en-US" dirty="0" smtClean="0"/>
              <a:t> </a:t>
            </a:r>
            <a:r>
              <a:rPr lang="en-US" i="1" dirty="0" smtClean="0"/>
              <a:t>In a single source general cost sharing game, every strong equilibrium is optimal.</a:t>
            </a:r>
            <a:endParaRPr lang="he-I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game – Definition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	          be the set of all possible joint actions. </a:t>
            </a:r>
          </a:p>
          <a:p>
            <a:r>
              <a:rPr lang="en-US" dirty="0" smtClean="0"/>
              <a:t>For any            and for any </a:t>
            </a:r>
            <a:r>
              <a:rPr lang="en-US" i="1" dirty="0" err="1" smtClean="0">
                <a:latin typeface="Bell MT" pitchFamily="18" charset="0"/>
              </a:rPr>
              <a:t>j∈M</a:t>
            </a:r>
            <a:r>
              <a:rPr lang="en-US" dirty="0" smtClean="0"/>
              <a:t>, let             be the number of players using resource </a:t>
            </a:r>
            <a:r>
              <a:rPr lang="en-US" i="1" dirty="0" smtClean="0">
                <a:latin typeface="Bell MT" pitchFamily="18" charset="0"/>
              </a:rPr>
              <a:t>j</a:t>
            </a:r>
            <a:r>
              <a:rPr lang="en-US" dirty="0" smtClean="0"/>
              <a:t>, assuming     is the current joint action, i.e.</a:t>
            </a:r>
          </a:p>
          <a:p>
            <a:endParaRPr lang="en-US" dirty="0" smtClean="0"/>
          </a:p>
          <a:p>
            <a:r>
              <a:rPr lang="en-US" dirty="0" smtClean="0"/>
              <a:t>The cost function for player </a:t>
            </a:r>
            <a:r>
              <a:rPr lang="en-US" i="1" dirty="0" smtClean="0">
                <a:latin typeface="Bell MT" pitchFamily="18" charset="0"/>
              </a:rPr>
              <a:t>i</a:t>
            </a:r>
            <a:r>
              <a:rPr lang="en-US" dirty="0" smtClean="0"/>
              <a:t>  is: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83794" y="1598116"/>
          <a:ext cx="1893083" cy="642934"/>
        </p:xfrm>
        <a:graphic>
          <a:graphicData uri="http://schemas.openxmlformats.org/presentationml/2006/ole">
            <p:oleObj spid="_x0000_s19458" name="Εξίσωση" r:id="rId3" imgW="67284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105690" y="2697158"/>
          <a:ext cx="1108988" cy="517528"/>
        </p:xfrm>
        <a:graphic>
          <a:graphicData uri="http://schemas.openxmlformats.org/presentationml/2006/ole">
            <p:oleObj spid="_x0000_s19461" name="Εξίσωση" r:id="rId4" imgW="380880" imgH="177480" progId="Equation.3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2500298" y="3657537"/>
          <a:ext cx="369887" cy="517525"/>
        </p:xfrm>
        <a:graphic>
          <a:graphicData uri="http://schemas.openxmlformats.org/presentationml/2006/ole">
            <p:oleObj spid="_x0000_s19463" name="Εξίσωση" r:id="rId5" imgW="126720" imgH="177480" progId="Equation.3">
              <p:embed/>
            </p:oleObj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6559012" y="2641047"/>
          <a:ext cx="1109663" cy="703263"/>
        </p:xfrm>
        <a:graphic>
          <a:graphicData uri="http://schemas.openxmlformats.org/presentationml/2006/ole">
            <p:oleObj spid="_x0000_s19464" name="Εξίσωση" r:id="rId6" imgW="380880" imgH="241200" progId="Equation.3">
              <p:embed/>
            </p:oleObj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857224" y="4214818"/>
          <a:ext cx="3440113" cy="703263"/>
        </p:xfrm>
        <a:graphic>
          <a:graphicData uri="http://schemas.openxmlformats.org/presentationml/2006/ole">
            <p:oleObj spid="_x0000_s19465" name="Εξίσωση" r:id="rId7" imgW="1180800" imgH="241200" progId="Equation.3">
              <p:embed/>
            </p:oleObj>
          </a:graphicData>
        </a:graphic>
      </p:graphicFrame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928662" y="5357826"/>
          <a:ext cx="4252913" cy="814387"/>
        </p:xfrm>
        <a:graphic>
          <a:graphicData uri="http://schemas.openxmlformats.org/presentationml/2006/ole">
            <p:oleObj spid="_x0000_s19467" name="Εξίσωση" r:id="rId8" imgW="146016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</a:p>
          <a:p>
            <a:r>
              <a:rPr lang="en-US" dirty="0" smtClean="0"/>
              <a:t>The optimal solution must be a tree</a:t>
            </a:r>
          </a:p>
          <a:p>
            <a:pPr lvl="1"/>
            <a:r>
              <a:rPr lang="en-US" dirty="0" smtClean="0"/>
              <a:t>otherwise we would have a vertex with 2 edges pointing it, one of them can be discarded, in contradiction to the optimality of   .</a:t>
            </a:r>
          </a:p>
          <a:p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tree of an optimal solution</a:t>
            </a:r>
          </a:p>
          <a:p>
            <a:pPr lvl="2"/>
            <a:r>
              <a:rPr lang="en-US" dirty="0" smtClean="0"/>
              <a:t>with root s, the players’ source point</a:t>
            </a:r>
          </a:p>
          <a:p>
            <a:pPr lvl="1"/>
            <a:r>
              <a:rPr lang="en-US" dirty="0" smtClean="0"/>
              <a:t>the set of edges used by an optimal solution</a:t>
            </a: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785786" y="1571612"/>
          <a:ext cx="2900363" cy="585788"/>
        </p:xfrm>
        <a:graphic>
          <a:graphicData uri="http://schemas.openxmlformats.org/presentationml/2006/ole">
            <p:oleObj spid="_x0000_s75778" name="Εξίσωση" r:id="rId3" imgW="1130040" imgH="228600" progId="Equation.3">
              <p:embed/>
            </p:oleObj>
          </a:graphicData>
        </a:graphic>
      </p:graphicFrame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839762" y="3870328"/>
          <a:ext cx="488950" cy="488950"/>
        </p:xfrm>
        <a:graphic>
          <a:graphicData uri="http://schemas.openxmlformats.org/presentationml/2006/ole">
            <p:oleObj spid="_x0000_s75779" name="Εξίσωση" r:id="rId4" imgW="190440" imgH="190440" progId="Equation.3">
              <p:embed/>
            </p:oleObj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6115069" y="3400433"/>
          <a:ext cx="431795" cy="431795"/>
        </p:xfrm>
        <a:graphic>
          <a:graphicData uri="http://schemas.openxmlformats.org/presentationml/2006/ole">
            <p:oleObj spid="_x0000_s75780" name="Εξίσωση" r:id="rId5" imgW="19044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- the subtree of     that disconnects from </a:t>
            </a:r>
            <a:r>
              <a:rPr lang="en-US" i="1" dirty="0" smtClean="0">
                <a:latin typeface="Bell MT" pitchFamily="18" charset="0"/>
              </a:rPr>
              <a:t>s</a:t>
            </a:r>
            <a:r>
              <a:rPr lang="en-US" dirty="0" smtClean="0"/>
              <a:t> when </a:t>
            </a:r>
            <a:r>
              <a:rPr lang="en-US" i="1" dirty="0" smtClean="0">
                <a:latin typeface="Bell MT" pitchFamily="18" charset="0"/>
              </a:rPr>
              <a:t>e</a:t>
            </a:r>
            <a:r>
              <a:rPr lang="en-US" dirty="0" smtClean="0"/>
              <a:t> is removed</a:t>
            </a:r>
          </a:p>
          <a:p>
            <a:r>
              <a:rPr lang="en-US" dirty="0" smtClean="0"/>
              <a:t>           - the set of players whose sink is in</a:t>
            </a:r>
          </a:p>
          <a:p>
            <a:r>
              <a:rPr lang="en-US" dirty="0" smtClean="0"/>
              <a:t>           - the total cost (by </a:t>
            </a:r>
            <a:r>
              <a:rPr lang="en-US" i="1" dirty="0" smtClean="0">
                <a:latin typeface="Bell MT" pitchFamily="18" charset="0"/>
              </a:rPr>
              <a:t>p</a:t>
            </a:r>
            <a:r>
              <a:rPr lang="en-US" dirty="0" smtClean="0"/>
              <a:t>) for players in</a:t>
            </a:r>
          </a:p>
          <a:p>
            <a:pPr lvl="1"/>
            <a:r>
              <a:rPr lang="en-US" dirty="0" err="1" smtClean="0"/>
              <a:t>i.e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                 - the cost for a set of edges </a:t>
            </a:r>
            <a:r>
              <a:rPr lang="en-US" i="1" dirty="0" smtClean="0">
                <a:latin typeface="Bell MT" pitchFamily="18" charset="0"/>
              </a:rPr>
              <a:t>E</a:t>
            </a:r>
            <a:endParaRPr lang="he-IL" dirty="0"/>
          </a:p>
        </p:txBody>
      </p:sp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830240" y="1617650"/>
          <a:ext cx="488950" cy="619125"/>
        </p:xfrm>
        <a:graphic>
          <a:graphicData uri="http://schemas.openxmlformats.org/presentationml/2006/ole">
            <p:oleObj spid="_x0000_s76803" name="Εξίσωση" r:id="rId3" imgW="190440" imgH="241200" progId="Equation.3">
              <p:embed/>
            </p:oleObj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3752844" y="1609712"/>
          <a:ext cx="488950" cy="488950"/>
        </p:xfrm>
        <a:graphic>
          <a:graphicData uri="http://schemas.openxmlformats.org/presentationml/2006/ole">
            <p:oleObj spid="_x0000_s76804" name="Εξίσωση" r:id="rId4" imgW="190440" imgH="190440" progId="Equation.3">
              <p:embed/>
            </p:oleObj>
          </a:graphicData>
        </a:graphic>
      </p:graphicFrame>
      <p:graphicFrame>
        <p:nvGraphicFramePr>
          <p:cNvPr id="76805" name="Object 5"/>
          <p:cNvGraphicFramePr>
            <a:graphicFrameLocks noChangeAspect="1"/>
          </p:cNvGraphicFramePr>
          <p:nvPr/>
        </p:nvGraphicFramePr>
        <p:xfrm>
          <a:off x="827069" y="2692399"/>
          <a:ext cx="1042987" cy="619125"/>
        </p:xfrm>
        <a:graphic>
          <a:graphicData uri="http://schemas.openxmlformats.org/presentationml/2006/ole">
            <p:oleObj spid="_x0000_s76805" name="Εξίσωση" r:id="rId5" imgW="406080" imgH="241200" progId="Equation.3">
              <p:embed/>
            </p:oleObj>
          </a:graphicData>
        </a:graphic>
      </p:graphicFrame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7618434" y="2689220"/>
          <a:ext cx="488950" cy="619125"/>
        </p:xfrm>
        <a:graphic>
          <a:graphicData uri="http://schemas.openxmlformats.org/presentationml/2006/ole">
            <p:oleObj spid="_x0000_s76806" name="Εξίσωση" r:id="rId6" imgW="190440" imgH="241200" progId="Equation.3">
              <p:embed/>
            </p:oleObj>
          </a:graphicData>
        </a:graphic>
      </p:graphicFrame>
      <p:graphicFrame>
        <p:nvGraphicFramePr>
          <p:cNvPr id="76807" name="Object 7"/>
          <p:cNvGraphicFramePr>
            <a:graphicFrameLocks noChangeAspect="1"/>
          </p:cNvGraphicFramePr>
          <p:nvPr/>
        </p:nvGraphicFramePr>
        <p:xfrm>
          <a:off x="798486" y="3284541"/>
          <a:ext cx="1042987" cy="619125"/>
        </p:xfrm>
        <a:graphic>
          <a:graphicData uri="http://schemas.openxmlformats.org/presentationml/2006/ole">
            <p:oleObj spid="_x0000_s76807" name="Εξίσωση" r:id="rId7" imgW="406080" imgH="241200" progId="Equation.3">
              <p:embed/>
            </p:oleObj>
          </a:graphicData>
        </a:graphic>
      </p:graphicFrame>
      <p:graphicFrame>
        <p:nvGraphicFramePr>
          <p:cNvPr id="76808" name="Object 8"/>
          <p:cNvGraphicFramePr>
            <a:graphicFrameLocks noChangeAspect="1"/>
          </p:cNvGraphicFramePr>
          <p:nvPr/>
        </p:nvGraphicFramePr>
        <p:xfrm>
          <a:off x="7542241" y="3263903"/>
          <a:ext cx="1042987" cy="619125"/>
        </p:xfrm>
        <a:graphic>
          <a:graphicData uri="http://schemas.openxmlformats.org/presentationml/2006/ole">
            <p:oleObj spid="_x0000_s76808" name="Εξίσωση" r:id="rId8" imgW="406080" imgH="241200" progId="Equation.3">
              <p:embed/>
            </p:oleObj>
          </a:graphicData>
        </a:graphic>
      </p:graphicFrame>
      <p:graphicFrame>
        <p:nvGraphicFramePr>
          <p:cNvPr id="76809" name="Object 9"/>
          <p:cNvGraphicFramePr>
            <a:graphicFrameLocks noChangeAspect="1"/>
          </p:cNvGraphicFramePr>
          <p:nvPr/>
        </p:nvGraphicFramePr>
        <p:xfrm>
          <a:off x="1830392" y="3828018"/>
          <a:ext cx="3376612" cy="688421"/>
        </p:xfrm>
        <a:graphic>
          <a:graphicData uri="http://schemas.openxmlformats.org/presentationml/2006/ole">
            <p:oleObj spid="_x0000_s76809" name="Εξίσωση" r:id="rId9" imgW="1371600" imgH="279360" progId="Equation.3">
              <p:embed/>
            </p:oleObj>
          </a:graphicData>
        </a:graphic>
      </p:graphicFrame>
      <p:graphicFrame>
        <p:nvGraphicFramePr>
          <p:cNvPr id="76810" name="Object 10"/>
          <p:cNvGraphicFramePr>
            <a:graphicFrameLocks noChangeAspect="1"/>
          </p:cNvGraphicFramePr>
          <p:nvPr/>
        </p:nvGraphicFramePr>
        <p:xfrm>
          <a:off x="806443" y="4362462"/>
          <a:ext cx="2836863" cy="684212"/>
        </p:xfrm>
        <a:graphic>
          <a:graphicData uri="http://schemas.openxmlformats.org/presentationml/2006/ole">
            <p:oleObj spid="_x0000_s76810" name="Εξίσωση" r:id="rId10" imgW="110484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Assume by contradiction that p is not optimal.</a:t>
            </a:r>
          </a:p>
          <a:p>
            <a:pPr lvl="1"/>
            <a:r>
              <a:rPr lang="en-US" dirty="0" smtClean="0"/>
              <a:t>i.e.   </a:t>
            </a:r>
          </a:p>
          <a:p>
            <a:r>
              <a:rPr lang="en-US" dirty="0" smtClean="0"/>
              <a:t>We’ll show a sub-tree </a:t>
            </a:r>
            <a:r>
              <a:rPr lang="en-US" i="1" dirty="0" smtClean="0">
                <a:latin typeface="Bell MT" pitchFamily="18" charset="0"/>
              </a:rPr>
              <a:t>T′ </a:t>
            </a:r>
            <a:r>
              <a:rPr lang="en-US" dirty="0" smtClean="0"/>
              <a:t>such that the set of players </a:t>
            </a:r>
            <a:r>
              <a:rPr lang="en-US" i="1" dirty="0" smtClean="0">
                <a:latin typeface="Bell MT" pitchFamily="18" charset="0"/>
              </a:rPr>
              <a:t>Γ(T′) </a:t>
            </a:r>
            <a:r>
              <a:rPr lang="en-US" dirty="0" smtClean="0"/>
              <a:t>can change their payments, so each one of them will benefit. </a:t>
            </a:r>
          </a:p>
          <a:p>
            <a:r>
              <a:rPr lang="en-US" dirty="0" smtClean="0"/>
              <a:t>This will contradict the fact that p is a strong equilibrium. </a:t>
            </a:r>
          </a:p>
          <a:p>
            <a:r>
              <a:rPr lang="en-US" dirty="0" smtClean="0"/>
              <a:t>First we’ll show how to build </a:t>
            </a:r>
            <a:r>
              <a:rPr lang="en-US" i="1" dirty="0" smtClean="0">
                <a:latin typeface="Bell MT" pitchFamily="18" charset="0"/>
              </a:rPr>
              <a:t>T′</a:t>
            </a:r>
            <a:r>
              <a:rPr lang="en-US" dirty="0" smtClean="0"/>
              <a:t>, then we’ll construct the new payments of the coalition players.</a:t>
            </a:r>
            <a:endParaRPr lang="he-IL" dirty="0"/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1792288" y="2027756"/>
          <a:ext cx="1922456" cy="551931"/>
        </p:xfrm>
        <a:graphic>
          <a:graphicData uri="http://schemas.openxmlformats.org/presentationml/2006/ole">
            <p:oleObj spid="_x0000_s77826" name="Εξίσωση" r:id="rId3" imgW="7999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start with building </a:t>
            </a:r>
            <a:r>
              <a:rPr lang="en-US" i="1" dirty="0" smtClean="0">
                <a:latin typeface="Bell MT" pitchFamily="18" charset="0"/>
              </a:rPr>
              <a:t>T′.</a:t>
            </a:r>
          </a:p>
          <a:p>
            <a:r>
              <a:rPr lang="en-US" dirty="0" smtClean="0"/>
              <a:t>We define an edge e as bad if: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Meaning the players with sinks in      pay no more than the cost of the sub-tree      (including the edge that connects it to the main tree      ).</a:t>
            </a:r>
          </a:p>
          <a:p>
            <a:pPr lvl="1"/>
            <a:r>
              <a:rPr lang="en-US" dirty="0" smtClean="0"/>
              <a:t>These players will not be part of the coalition.</a:t>
            </a:r>
            <a:endParaRPr lang="he-IL" dirty="0"/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2786050" y="2703511"/>
          <a:ext cx="3021012" cy="582613"/>
        </p:xfrm>
        <a:graphic>
          <a:graphicData uri="http://schemas.openxmlformats.org/presentationml/2006/ole">
            <p:oleObj spid="_x0000_s78850" name="Εξίσωση" r:id="rId3" imgW="1257120" imgH="241200" progId="Equation.3">
              <p:embed/>
            </p:oleObj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6110298" y="3344109"/>
          <a:ext cx="461966" cy="584957"/>
        </p:xfrm>
        <a:graphic>
          <a:graphicData uri="http://schemas.openxmlformats.org/presentationml/2006/ole">
            <p:oleObj spid="_x0000_s78851" name="Εξίσωση" r:id="rId4" imgW="190440" imgH="241200" progId="Equation.3">
              <p:embed/>
            </p:oleObj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6773882" y="4202122"/>
          <a:ext cx="461962" cy="584200"/>
        </p:xfrm>
        <a:graphic>
          <a:graphicData uri="http://schemas.openxmlformats.org/presentationml/2006/ole">
            <p:oleObj spid="_x0000_s78852" name="Εξίσωση" r:id="rId5" imgW="190440" imgH="241200" progId="Equation.3">
              <p:embed/>
            </p:oleObj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5441956" y="3760794"/>
          <a:ext cx="461962" cy="584200"/>
        </p:xfrm>
        <a:graphic>
          <a:graphicData uri="http://schemas.openxmlformats.org/presentationml/2006/ole">
            <p:oleObj spid="_x0000_s78853" name="Εξίσωση" r:id="rId6" imgW="1904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define </a:t>
            </a:r>
            <a:r>
              <a:rPr lang="en-US" i="1" dirty="0" smtClean="0">
                <a:latin typeface="Bell MT" pitchFamily="18" charset="0"/>
              </a:rPr>
              <a:t>T′</a:t>
            </a:r>
            <a:r>
              <a:rPr lang="en-US" dirty="0" smtClean="0"/>
              <a:t> as the tree derived from     after we remove all bad edges, including their sub-trees:  </a:t>
            </a:r>
          </a:p>
          <a:p>
            <a:pPr lvl="1"/>
            <a:r>
              <a:rPr lang="en-US" dirty="0" smtClean="0"/>
              <a:t>Note that it’s enough to remove only the top (closest to the root) edge and its sub-tree from each path containing bad edges.</a:t>
            </a:r>
          </a:p>
          <a:p>
            <a:pPr lvl="1"/>
            <a:r>
              <a:rPr lang="en-US" dirty="0" smtClean="0"/>
              <a:t>Thus we can assume the trees removed to be disjoint.</a:t>
            </a:r>
            <a:endParaRPr lang="he-IL" dirty="0"/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1870056" y="2584445"/>
          <a:ext cx="4011496" cy="617542"/>
        </p:xfrm>
        <a:graphic>
          <a:graphicData uri="http://schemas.openxmlformats.org/presentationml/2006/ole">
            <p:oleObj spid="_x0000_s79874" name="Εξίσωση" r:id="rId3" imgW="1574640" imgH="241200" progId="Equation.3">
              <p:embed/>
            </p:oleObj>
          </a:graphicData>
        </a:graphic>
      </p:graphicFrame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7158059" y="1617654"/>
          <a:ext cx="485775" cy="487362"/>
        </p:xfrm>
        <a:graphic>
          <a:graphicData uri="http://schemas.openxmlformats.org/presentationml/2006/ole">
            <p:oleObj spid="_x0000_s79875" name="Εξίσωση" r:id="rId4" imgW="19044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definition of a bad edge it follows that every sub-tree that we removed from didn’t decrease the difference between the payments and the cost of the remaining tree. </a:t>
            </a:r>
          </a:p>
          <a:p>
            <a:r>
              <a:rPr lang="en-US" dirty="0" smtClean="0"/>
              <a:t>Therefore, for every edge </a:t>
            </a:r>
            <a:r>
              <a:rPr lang="en-US" i="1" dirty="0" smtClean="0">
                <a:latin typeface="Bell MT" pitchFamily="18" charset="0"/>
              </a:rPr>
              <a:t>e</a:t>
            </a:r>
            <a:r>
              <a:rPr lang="en-US" dirty="0" smtClean="0"/>
              <a:t> we have that            .                              .</a:t>
            </a:r>
            <a:endParaRPr lang="he-IL" dirty="0"/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/>
        </p:nvGraphicFramePr>
        <p:xfrm>
          <a:off x="7870848" y="2105016"/>
          <a:ext cx="485775" cy="487362"/>
        </p:xfrm>
        <a:graphic>
          <a:graphicData uri="http://schemas.openxmlformats.org/presentationml/2006/ole">
            <p:oleObj spid="_x0000_s80898" name="Εξίσωση" r:id="rId3" imgW="190440" imgH="190440" progId="Equation.3">
              <p:embed/>
            </p:oleObj>
          </a:graphicData>
        </a:graphic>
      </p:graphicFrame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844524" y="4168780"/>
          <a:ext cx="2928937" cy="582612"/>
        </p:xfrm>
        <a:graphic>
          <a:graphicData uri="http://schemas.openxmlformats.org/presentationml/2006/ole">
            <p:oleObj spid="_x0000_s80899" name="Εξίσωση" r:id="rId4" imgW="12189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Now that we defined </a:t>
            </a:r>
            <a:r>
              <a:rPr lang="en-US" i="1" dirty="0" smtClean="0">
                <a:latin typeface="Bell MT" pitchFamily="18" charset="0"/>
              </a:rPr>
              <a:t>T′</a:t>
            </a:r>
            <a:r>
              <a:rPr lang="en-US" dirty="0" smtClean="0"/>
              <a:t>, we got a coalition </a:t>
            </a:r>
            <a:r>
              <a:rPr lang="en-US" i="1" dirty="0" smtClean="0">
                <a:latin typeface="Bell MT" pitchFamily="18" charset="0"/>
              </a:rPr>
              <a:t>Γ(T′).</a:t>
            </a:r>
          </a:p>
          <a:p>
            <a:r>
              <a:rPr lang="en-US" dirty="0" smtClean="0"/>
              <a:t>We can define new payments     for them, such that:  </a:t>
            </a:r>
          </a:p>
          <a:p>
            <a:pPr lvl="1"/>
            <a:r>
              <a:rPr lang="en-US" dirty="0" smtClean="0"/>
              <a:t>for every </a:t>
            </a:r>
            <a:r>
              <a:rPr lang="en-US" i="1" dirty="0" smtClean="0">
                <a:latin typeface="Bell MT" pitchFamily="18" charset="0"/>
              </a:rPr>
              <a:t>i∈Γ(T′)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Note that the coalition is not empty </a:t>
            </a:r>
          </a:p>
          <a:p>
            <a:pPr lvl="1"/>
            <a:r>
              <a:rPr lang="en-US" dirty="0" smtClean="0"/>
              <a:t>Since                      </a:t>
            </a:r>
          </a:p>
          <a:p>
            <a:pPr lvl="1"/>
            <a:r>
              <a:rPr lang="en-US" dirty="0" smtClean="0"/>
              <a:t>Thus at least one of the edges the starts from </a:t>
            </a:r>
            <a:r>
              <a:rPr lang="en-US" i="1" dirty="0" smtClean="0">
                <a:latin typeface="Bell MT" pitchFamily="18" charset="0"/>
              </a:rPr>
              <a:t>s</a:t>
            </a:r>
            <a:r>
              <a:rPr lang="en-US" dirty="0" smtClean="0"/>
              <a:t> is not a bad edge.</a:t>
            </a:r>
            <a:endParaRPr lang="he-IL" dirty="0"/>
          </a:p>
        </p:txBody>
      </p:sp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5799149" y="2630482"/>
          <a:ext cx="365125" cy="460375"/>
        </p:xfrm>
        <a:graphic>
          <a:graphicData uri="http://schemas.openxmlformats.org/presentationml/2006/ole">
            <p:oleObj spid="_x0000_s81922" name="Εξίσωση" r:id="rId3" imgW="152280" imgH="190440" progId="Equation.3">
              <p:embed/>
            </p:oleObj>
          </a:graphicData>
        </a:graphic>
      </p:graphicFrame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2571736" y="2993263"/>
          <a:ext cx="2071702" cy="578613"/>
        </p:xfrm>
        <a:graphic>
          <a:graphicData uri="http://schemas.openxmlformats.org/presentationml/2006/ole">
            <p:oleObj spid="_x0000_s81923" name="Εξίσωση" r:id="rId4" imgW="825480" imgH="228600" progId="Equation.3">
              <p:embed/>
            </p:oleObj>
          </a:graphicData>
        </a:graphic>
      </p:graphicFrame>
      <p:graphicFrame>
        <p:nvGraphicFramePr>
          <p:cNvPr id="81924" name="Object 4"/>
          <p:cNvGraphicFramePr>
            <a:graphicFrameLocks noChangeAspect="1"/>
          </p:cNvGraphicFramePr>
          <p:nvPr/>
        </p:nvGraphicFramePr>
        <p:xfrm>
          <a:off x="2076446" y="4481524"/>
          <a:ext cx="2008188" cy="577850"/>
        </p:xfrm>
        <a:graphic>
          <a:graphicData uri="http://schemas.openxmlformats.org/presentationml/2006/ole">
            <p:oleObj spid="_x0000_s81924" name="Εξίσωση" r:id="rId5" imgW="7999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 - the new payment of player </a:t>
            </a:r>
            <a:r>
              <a:rPr lang="en-US" i="1" dirty="0" smtClean="0">
                <a:latin typeface="Bell MT" pitchFamily="18" charset="0"/>
              </a:rPr>
              <a:t>i</a:t>
            </a:r>
            <a:r>
              <a:rPr lang="en-US" dirty="0" smtClean="0"/>
              <a:t> for the sub-tree  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Note we have not yet defined    . </a:t>
            </a:r>
          </a:p>
          <a:p>
            <a:r>
              <a:rPr lang="en-US" dirty="0" smtClean="0"/>
              <a:t>We will show that for every sub-tree    :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Therefore,   </a:t>
            </a:r>
            <a:endParaRPr lang="he-IL" dirty="0"/>
          </a:p>
        </p:txBody>
      </p:sp>
      <p:graphicFrame>
        <p:nvGraphicFramePr>
          <p:cNvPr id="82946" name="Object 2"/>
          <p:cNvGraphicFramePr>
            <a:graphicFrameLocks noChangeAspect="1"/>
          </p:cNvGraphicFramePr>
          <p:nvPr/>
        </p:nvGraphicFramePr>
        <p:xfrm>
          <a:off x="2330437" y="2106608"/>
          <a:ext cx="396875" cy="582612"/>
        </p:xfrm>
        <a:graphic>
          <a:graphicData uri="http://schemas.openxmlformats.org/presentationml/2006/ole">
            <p:oleObj spid="_x0000_s82946" name="Εξίσωση" r:id="rId3" imgW="164880" imgH="241200" progId="Equation.3">
              <p:embed/>
            </p:oleObj>
          </a:graphicData>
        </a:graphic>
      </p:graphicFrame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857224" y="1584312"/>
          <a:ext cx="1445224" cy="641350"/>
        </p:xfrm>
        <a:graphic>
          <a:graphicData uri="http://schemas.openxmlformats.org/presentationml/2006/ole">
            <p:oleObj spid="_x0000_s82947" name="Εξίσωση" r:id="rId4" imgW="545760" imgH="241200" progId="Equation.3">
              <p:embed/>
            </p:oleObj>
          </a:graphicData>
        </a:graphic>
      </p:graphicFrame>
      <p:graphicFrame>
        <p:nvGraphicFramePr>
          <p:cNvPr id="82948" name="Object 4"/>
          <p:cNvGraphicFramePr>
            <a:graphicFrameLocks noChangeAspect="1"/>
          </p:cNvGraphicFramePr>
          <p:nvPr/>
        </p:nvGraphicFramePr>
        <p:xfrm>
          <a:off x="1239814" y="2614612"/>
          <a:ext cx="4167188" cy="742950"/>
        </p:xfrm>
        <a:graphic>
          <a:graphicData uri="http://schemas.openxmlformats.org/presentationml/2006/ole">
            <p:oleObj spid="_x0000_s82948" name="Εξίσωση" r:id="rId5" imgW="1574640" imgH="279360" progId="Equation.3">
              <p:embed/>
            </p:oleObj>
          </a:graphicData>
        </a:graphic>
      </p:graphicFrame>
      <p:graphicFrame>
        <p:nvGraphicFramePr>
          <p:cNvPr id="82949" name="Object 5"/>
          <p:cNvGraphicFramePr>
            <a:graphicFrameLocks noChangeAspect="1"/>
          </p:cNvGraphicFramePr>
          <p:nvPr/>
        </p:nvGraphicFramePr>
        <p:xfrm>
          <a:off x="5773738" y="3313115"/>
          <a:ext cx="365125" cy="460375"/>
        </p:xfrm>
        <a:graphic>
          <a:graphicData uri="http://schemas.openxmlformats.org/presentationml/2006/ole">
            <p:oleObj spid="_x0000_s82949" name="Εξίσωση" r:id="rId6" imgW="152280" imgH="190440" progId="Equation.3">
              <p:embed/>
            </p:oleObj>
          </a:graphicData>
        </a:graphic>
      </p:graphicFrame>
      <p:graphicFrame>
        <p:nvGraphicFramePr>
          <p:cNvPr id="82950" name="Object 6"/>
          <p:cNvGraphicFramePr>
            <a:graphicFrameLocks noChangeAspect="1"/>
          </p:cNvGraphicFramePr>
          <p:nvPr/>
        </p:nvGraphicFramePr>
        <p:xfrm>
          <a:off x="6923107" y="3795720"/>
          <a:ext cx="396875" cy="582612"/>
        </p:xfrm>
        <a:graphic>
          <a:graphicData uri="http://schemas.openxmlformats.org/presentationml/2006/ole">
            <p:oleObj spid="_x0000_s82950" name="Εξίσωση" r:id="rId7" imgW="164880" imgH="241200" progId="Equation.3">
              <p:embed/>
            </p:oleObj>
          </a:graphicData>
        </a:graphic>
      </p:graphicFrame>
      <p:graphicFrame>
        <p:nvGraphicFramePr>
          <p:cNvPr id="82951" name="Object 7"/>
          <p:cNvGraphicFramePr>
            <a:graphicFrameLocks noChangeAspect="1"/>
          </p:cNvGraphicFramePr>
          <p:nvPr/>
        </p:nvGraphicFramePr>
        <p:xfrm>
          <a:off x="1260452" y="4344994"/>
          <a:ext cx="3071834" cy="553171"/>
        </p:xfrm>
        <a:graphic>
          <a:graphicData uri="http://schemas.openxmlformats.org/presentationml/2006/ole">
            <p:oleObj spid="_x0000_s82951" name="Εξίσωση" r:id="rId8" imgW="1346040" imgH="241200" progId="Equation.3">
              <p:embed/>
            </p:oleObj>
          </a:graphicData>
        </a:graphic>
      </p:graphicFrame>
      <p:graphicFrame>
        <p:nvGraphicFramePr>
          <p:cNvPr id="82952" name="Object 8"/>
          <p:cNvGraphicFramePr>
            <a:graphicFrameLocks noChangeAspect="1"/>
          </p:cNvGraphicFramePr>
          <p:nvPr/>
        </p:nvGraphicFramePr>
        <p:xfrm>
          <a:off x="2922589" y="4894276"/>
          <a:ext cx="1884363" cy="522288"/>
        </p:xfrm>
        <a:graphic>
          <a:graphicData uri="http://schemas.openxmlformats.org/presentationml/2006/ole">
            <p:oleObj spid="_x0000_s82952" name="Εξίσωση" r:id="rId9" imgW="825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define the new payments     by edge</a:t>
            </a:r>
          </a:p>
          <a:p>
            <a:pPr lvl="1"/>
            <a:r>
              <a:rPr lang="en-US" dirty="0" smtClean="0"/>
              <a:t> Going bottom-up on the tree </a:t>
            </a:r>
            <a:r>
              <a:rPr lang="en-US" i="1" dirty="0" smtClean="0">
                <a:latin typeface="Bell MT" pitchFamily="18" charset="0"/>
              </a:rPr>
              <a:t>T′</a:t>
            </a:r>
            <a:endParaRPr lang="en-US" dirty="0" smtClean="0"/>
          </a:p>
          <a:p>
            <a:r>
              <a:rPr lang="en-US" dirty="0" smtClean="0"/>
              <a:t>When we’re done assigning payments for a sub-tree     , we have that : 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Meaning the sum of payments of the coalition embers for edges in this sub-tree equals the price of the sub-tree  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5773738" y="1722426"/>
          <a:ext cx="365125" cy="460375"/>
        </p:xfrm>
        <a:graphic>
          <a:graphicData uri="http://schemas.openxmlformats.org/presentationml/2006/ole">
            <p:oleObj spid="_x0000_s83970" name="Εξίσωση" r:id="rId3" imgW="152280" imgH="190440" progId="Equation.3">
              <p:embed/>
            </p:oleObj>
          </a:graphicData>
        </a:graphic>
      </p:graphicFrame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2311384" y="3216278"/>
          <a:ext cx="396875" cy="582612"/>
        </p:xfrm>
        <a:graphic>
          <a:graphicData uri="http://schemas.openxmlformats.org/presentationml/2006/ole">
            <p:oleObj spid="_x0000_s83971" name="Εξίσωση" r:id="rId4" imgW="164880" imgH="241200" progId="Equation.3">
              <p:embed/>
            </p:oleObj>
          </a:graphicData>
        </a:graphic>
      </p:graphicFrame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785786" y="3694114"/>
          <a:ext cx="3571875" cy="673100"/>
        </p:xfrm>
        <a:graphic>
          <a:graphicData uri="http://schemas.openxmlformats.org/presentationml/2006/ole">
            <p:oleObj spid="_x0000_s83972" name="Εξίσωση" r:id="rId5" imgW="1485720" imgH="279360" progId="Equation.3">
              <p:embed/>
            </p:oleObj>
          </a:graphicData>
        </a:graphic>
      </p:graphicFrame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3484818" y="5203845"/>
          <a:ext cx="788730" cy="536571"/>
        </p:xfrm>
        <a:graphic>
          <a:graphicData uri="http://schemas.openxmlformats.org/presentationml/2006/ole">
            <p:oleObj spid="_x0000_s83973" name="Εξίσωση" r:id="rId6" imgW="3553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Recall that                                                     . </a:t>
            </a:r>
          </a:p>
          <a:p>
            <a:r>
              <a:rPr lang="en-US" dirty="0" smtClean="0"/>
              <a:t>We can use this difference to split the cost of the edge as follows:</a:t>
            </a:r>
          </a:p>
          <a:p>
            <a:pPr lvl="1"/>
            <a:r>
              <a:rPr lang="en-US" dirty="0" smtClean="0"/>
              <a:t>for every  </a:t>
            </a:r>
          </a:p>
          <a:p>
            <a:pPr lvl="1"/>
            <a:r>
              <a:rPr lang="en-US" dirty="0" smtClean="0"/>
              <a:t> </a:t>
            </a:r>
            <a:r>
              <a:rPr lang="en-US" sz="3600" dirty="0" smtClean="0"/>
              <a:t> </a:t>
            </a:r>
            <a:r>
              <a:rPr lang="en-US" dirty="0" smtClean="0"/>
              <a:t> </a:t>
            </a:r>
            <a:endParaRPr lang="it-IT" sz="3600" dirty="0" smtClean="0"/>
          </a:p>
          <a:p>
            <a:pPr lvl="1"/>
            <a:r>
              <a:rPr lang="it-IT" dirty="0" smtClean="0"/>
              <a:t> </a:t>
            </a:r>
            <a:r>
              <a:rPr lang="it-IT" sz="3600" dirty="0" smtClean="0"/>
              <a:t> </a:t>
            </a:r>
            <a:endParaRPr lang="he-IL" sz="3600" dirty="0"/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2643174" y="1622412"/>
          <a:ext cx="4929188" cy="584200"/>
        </p:xfrm>
        <a:graphic>
          <a:graphicData uri="http://schemas.openxmlformats.org/presentationml/2006/ole">
            <p:oleObj spid="_x0000_s84994" name="Εξίσωση" r:id="rId3" imgW="2057400" imgH="241200" progId="Equation.3">
              <p:embed/>
            </p:oleObj>
          </a:graphicData>
        </a:graphic>
      </p:graphicFrame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2590795" y="3265486"/>
          <a:ext cx="1266825" cy="536575"/>
        </p:xfrm>
        <a:graphic>
          <a:graphicData uri="http://schemas.openxmlformats.org/presentationml/2006/ole">
            <p:oleObj spid="_x0000_s84995" name="Εξίσωση" r:id="rId4" imgW="571320" imgH="241200" progId="Equation.3">
              <p:embed/>
            </p:oleObj>
          </a:graphicData>
        </a:graphic>
      </p:graphicFrame>
      <p:graphicFrame>
        <p:nvGraphicFramePr>
          <p:cNvPr id="84996" name="Object 4"/>
          <p:cNvGraphicFramePr>
            <a:graphicFrameLocks noChangeAspect="1"/>
          </p:cNvGraphicFramePr>
          <p:nvPr/>
        </p:nvGraphicFramePr>
        <p:xfrm>
          <a:off x="1254122" y="3819528"/>
          <a:ext cx="2927350" cy="763588"/>
        </p:xfrm>
        <a:graphic>
          <a:graphicData uri="http://schemas.openxmlformats.org/presentationml/2006/ole">
            <p:oleObj spid="_x0000_s84996" name="Εξίσωση" r:id="rId5" imgW="1320480" imgH="342720" progId="Equation.3">
              <p:embed/>
            </p:oleObj>
          </a:graphicData>
        </a:graphic>
      </p:graphicFrame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1254122" y="4557719"/>
          <a:ext cx="2871788" cy="536575"/>
        </p:xfrm>
        <a:graphic>
          <a:graphicData uri="http://schemas.openxmlformats.org/presentationml/2006/ole">
            <p:oleObj spid="_x0000_s84997" name="Εξίσωση" r:id="rId6" imgW="12952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game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Remark 4.1 </a:t>
            </a:r>
            <a:r>
              <a:rPr lang="en-US" i="1" dirty="0" smtClean="0"/>
              <a:t>In our example we used </a:t>
            </a:r>
            <a:r>
              <a:rPr lang="en-US" dirty="0" smtClean="0"/>
              <a:t>Routing with unspllitable flow</a:t>
            </a:r>
            <a:r>
              <a:rPr lang="en-US" i="1" dirty="0" smtClean="0"/>
              <a:t>. This game can be easy viewed as a congestion game. The resources are the edges </a:t>
            </a:r>
            <a:r>
              <a:rPr lang="en-US" i="1" dirty="0" smtClean="0">
                <a:latin typeface="Bell MT" pitchFamily="18" charset="0"/>
              </a:rPr>
              <a:t>M=E</a:t>
            </a:r>
            <a:r>
              <a:rPr lang="en-US" i="1" dirty="0" smtClean="0"/>
              <a:t>, the possible strategies are the possible routes for player </a:t>
            </a:r>
            <a:r>
              <a:rPr lang="en-US" i="1" dirty="0" smtClean="0">
                <a:latin typeface="Bell MT" pitchFamily="18" charset="0"/>
              </a:rPr>
              <a:t>i:A</a:t>
            </a:r>
            <a:r>
              <a:rPr lang="en-US" sz="1800" i="1" dirty="0" smtClean="0">
                <a:latin typeface="Bell MT" pitchFamily="18" charset="0"/>
              </a:rPr>
              <a:t>i</a:t>
            </a:r>
            <a:r>
              <a:rPr lang="en-US" i="1" dirty="0" smtClean="0">
                <a:latin typeface="Bell MT" pitchFamily="18" charset="0"/>
              </a:rPr>
              <a:t> = P</a:t>
            </a:r>
            <a:r>
              <a:rPr lang="en-US" sz="1800" i="1" dirty="0" smtClean="0">
                <a:latin typeface="Bell MT" pitchFamily="18" charset="0"/>
              </a:rPr>
              <a:t>i</a:t>
            </a:r>
            <a:r>
              <a:rPr lang="en-US" i="1" dirty="0" smtClean="0">
                <a:latin typeface="Bell MT" pitchFamily="18" charset="0"/>
              </a:rPr>
              <a:t> </a:t>
            </a:r>
            <a:r>
              <a:rPr lang="en-US" i="1" dirty="0" smtClean="0"/>
              <a:t>and the cost of the edge is it's latency, i.e. </a:t>
            </a:r>
            <a:r>
              <a:rPr lang="en-US" i="1" dirty="0" err="1" smtClean="0">
                <a:latin typeface="Bell MT" pitchFamily="18" charset="0"/>
              </a:rPr>
              <a:t>c</a:t>
            </a:r>
            <a:r>
              <a:rPr lang="en-US" sz="1800" i="1" dirty="0" err="1" smtClean="0">
                <a:latin typeface="Bell MT" pitchFamily="18" charset="0"/>
              </a:rPr>
              <a:t>e</a:t>
            </a:r>
            <a:r>
              <a:rPr lang="en-US" i="1" dirty="0" smtClean="0">
                <a:latin typeface="Bell MT" pitchFamily="18" charset="0"/>
              </a:rPr>
              <a:t>(k)=l</a:t>
            </a:r>
            <a:r>
              <a:rPr lang="en-US" sz="1800" i="1" dirty="0" smtClean="0">
                <a:latin typeface="Bell MT" pitchFamily="18" charset="0"/>
              </a:rPr>
              <a:t>e</a:t>
            </a:r>
            <a:r>
              <a:rPr lang="en-US" i="1" dirty="0" smtClean="0">
                <a:latin typeface="Bell MT" pitchFamily="18" charset="0"/>
              </a:rPr>
              <a:t>(k)</a:t>
            </a:r>
            <a:endParaRPr lang="he-IL" i="1" dirty="0" smtClean="0">
              <a:latin typeface="Bell MT" pitchFamily="18" charset="0"/>
            </a:endParaRPr>
          </a:p>
          <a:p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 new payments   , we have for every </a:t>
            </a:r>
          </a:p>
          <a:p>
            <a:pPr>
              <a:buNone/>
            </a:pPr>
            <a:r>
              <a:rPr lang="en-US" dirty="0" smtClean="0"/>
              <a:t>                   : </a:t>
            </a:r>
          </a:p>
          <a:p>
            <a:pPr>
              <a:buNone/>
            </a:pPr>
            <a:r>
              <a:rPr lang="en-US" dirty="0" smtClean="0"/>
              <a:t>     </a:t>
            </a:r>
            <a:endParaRPr lang="he-IL" dirty="0"/>
          </a:p>
        </p:txBody>
      </p:sp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4811714" y="1728779"/>
          <a:ext cx="365125" cy="460375"/>
        </p:xfrm>
        <a:graphic>
          <a:graphicData uri="http://schemas.openxmlformats.org/presentationml/2006/ole">
            <p:oleObj spid="_x0000_s86018" name="Εξίσωση" r:id="rId3" imgW="152280" imgH="190440" progId="Equation.3">
              <p:embed/>
            </p:oleObj>
          </a:graphicData>
        </a:graphic>
      </p:graphicFrame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844524" y="2188215"/>
          <a:ext cx="1441460" cy="610543"/>
        </p:xfrm>
        <a:graphic>
          <a:graphicData uri="http://schemas.openxmlformats.org/presentationml/2006/ole">
            <p:oleObj spid="_x0000_s86019" name="Εξίσωση" r:id="rId4" imgW="571320" imgH="241200" progId="Equation.3">
              <p:embed/>
            </p:oleObj>
          </a:graphicData>
        </a:graphic>
      </p:graphicFrame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2533636" y="2252654"/>
          <a:ext cx="4746625" cy="4059238"/>
        </p:xfrm>
        <a:graphic>
          <a:graphicData uri="http://schemas.openxmlformats.org/presentationml/2006/ole">
            <p:oleObj spid="_x0000_s86020" name="Εξίσωση" r:id="rId5" imgW="1981080" imgH="1676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4.16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This completes the proof. </a:t>
            </a:r>
          </a:p>
          <a:p>
            <a:endParaRPr lang="en-US" dirty="0" smtClean="0"/>
          </a:p>
          <a:p>
            <a:r>
              <a:rPr lang="en-US" dirty="0" smtClean="0"/>
              <a:t>We have shown that if p creates a sub-optimal tree, then it is not a strong equilibrium.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Congestion game – Pure Nash equilibrium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Theorem 4.2 :</a:t>
            </a:r>
            <a:r>
              <a:rPr lang="en-US" dirty="0" smtClean="0"/>
              <a:t> </a:t>
            </a:r>
            <a:r>
              <a:rPr lang="en-US" i="1" dirty="0" smtClean="0"/>
              <a:t>Every finite congestion game has a pure Nash equilibrium.</a:t>
            </a:r>
            <a:endParaRPr lang="he-I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Theorem 4.2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- joint action</a:t>
            </a:r>
          </a:p>
          <a:p>
            <a:r>
              <a:rPr lang="en-US" dirty="0" smtClean="0"/>
              <a:t>                      - potential function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         - change in cost</a:t>
            </a:r>
          </a:p>
          <a:p>
            <a:pPr lvl="1"/>
            <a:r>
              <a:rPr lang="en-US" dirty="0" smtClean="0"/>
              <a:t>player </a:t>
            </a:r>
            <a:r>
              <a:rPr lang="en-US" i="1" dirty="0" smtClean="0">
                <a:latin typeface="Bell MT" pitchFamily="18" charset="0"/>
              </a:rPr>
              <a:t>i</a:t>
            </a:r>
            <a:r>
              <a:rPr lang="en-US" dirty="0" smtClean="0"/>
              <a:t>  changes its strategy from     to     </a:t>
            </a:r>
          </a:p>
          <a:p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endParaRPr lang="he-IL" dirty="0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928662" y="1611368"/>
          <a:ext cx="1109663" cy="517525"/>
        </p:xfrm>
        <a:graphic>
          <a:graphicData uri="http://schemas.openxmlformats.org/presentationml/2006/ole">
            <p:oleObj spid="_x0000_s20483" name="Εξίσωση" r:id="rId4" imgW="38088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70476" y="2197092"/>
          <a:ext cx="1959213" cy="517528"/>
        </p:xfrm>
        <a:graphic>
          <a:graphicData uri="http://schemas.openxmlformats.org/presentationml/2006/ole">
            <p:oleObj spid="_x0000_s20484" name="Εξίσωση" r:id="rId5" imgW="67284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85852" y="2714620"/>
          <a:ext cx="3679847" cy="723904"/>
        </p:xfrm>
        <a:graphic>
          <a:graphicData uri="http://schemas.openxmlformats.org/presentationml/2006/ole">
            <p:oleObj spid="_x0000_s20485" name="Εξίσωση" r:id="rId6" imgW="1549080" imgH="30456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28662" y="3272269"/>
          <a:ext cx="769942" cy="692948"/>
        </p:xfrm>
        <a:graphic>
          <a:graphicData uri="http://schemas.openxmlformats.org/presentationml/2006/ole">
            <p:oleObj spid="_x0000_s20486" name="Εξίσωση" r:id="rId7" imgW="253800" imgH="228600" progId="Equation.3">
              <p:embed/>
            </p:oleObj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6111954" y="3857628"/>
          <a:ext cx="389837" cy="584756"/>
        </p:xfrm>
        <a:graphic>
          <a:graphicData uri="http://schemas.openxmlformats.org/presentationml/2006/ole">
            <p:oleObj spid="_x0000_s20488" name="Εξίσωση" r:id="rId8" imgW="152280" imgH="228600" progId="Equation.3">
              <p:embed/>
            </p:oleObj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6876446" y="3857627"/>
          <a:ext cx="365001" cy="598485"/>
        </p:xfrm>
        <a:graphic>
          <a:graphicData uri="http://schemas.openxmlformats.org/presentationml/2006/ole">
            <p:oleObj spid="_x0000_s20489" name="Εξίσωση" r:id="rId9" imgW="139680" imgH="228600" progId="Equation.3">
              <p:embed/>
            </p:oleObj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914807" y="4429132"/>
          <a:ext cx="6275388" cy="1773237"/>
        </p:xfrm>
        <a:graphic>
          <a:graphicData uri="http://schemas.openxmlformats.org/presentationml/2006/ole">
            <p:oleObj spid="_x0000_s20490" name="Εξίσωση" r:id="rId10" imgW="2070000" imgH="583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36099</TotalTime>
  <Words>3718</Words>
  <Application>Microsoft Office PowerPoint</Application>
  <PresentationFormat>On-screen Show (4:3)</PresentationFormat>
  <Paragraphs>487</Paragraphs>
  <Slides>71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3" baseType="lpstr">
      <vt:lpstr>Office Theme</vt:lpstr>
      <vt:lpstr>Εξίσωση</vt:lpstr>
      <vt:lpstr>Computational Game Theory</vt:lpstr>
      <vt:lpstr>Overview</vt:lpstr>
      <vt:lpstr>Congestion Game – Example</vt:lpstr>
      <vt:lpstr>Congestion Game – Example</vt:lpstr>
      <vt:lpstr>Congestion game – Definition</vt:lpstr>
      <vt:lpstr>Congestion game – Definition</vt:lpstr>
      <vt:lpstr>Congestion game</vt:lpstr>
      <vt:lpstr>Congestion game – Pure Nash equilibrium</vt:lpstr>
      <vt:lpstr>Proof Theorem 4.2 </vt:lpstr>
      <vt:lpstr>Proof Theorem 4.2 - cont</vt:lpstr>
      <vt:lpstr>Proof Theorem 4.2 - cont</vt:lpstr>
      <vt:lpstr>Potential functions</vt:lpstr>
      <vt:lpstr>Potential functions</vt:lpstr>
      <vt:lpstr>Potential functions</vt:lpstr>
      <vt:lpstr>Potential games</vt:lpstr>
      <vt:lpstr>Proof Theorem 4.5 </vt:lpstr>
      <vt:lpstr>Proof Theorem 4.5  – cont</vt:lpstr>
      <vt:lpstr>Example – Exact potential game (party affiliation game)</vt:lpstr>
      <vt:lpstr>Example – Exact potential game</vt:lpstr>
      <vt:lpstr>Example – Exact potential game</vt:lpstr>
      <vt:lpstr>Example – Exact potential game</vt:lpstr>
      <vt:lpstr>Weighted potential game</vt:lpstr>
      <vt:lpstr>Weighted potential game</vt:lpstr>
      <vt:lpstr>Weighted potential game</vt:lpstr>
      <vt:lpstr>Weighted potential game</vt:lpstr>
      <vt:lpstr>Proof Lemma 4.7 </vt:lpstr>
      <vt:lpstr>Connection Game (General Cost Sharing)</vt:lpstr>
      <vt:lpstr>Connection Game</vt:lpstr>
      <vt:lpstr>Connection Game</vt:lpstr>
      <vt:lpstr>Proof Theorem 4.9 </vt:lpstr>
      <vt:lpstr>Proof Theorem 4.9 </vt:lpstr>
      <vt:lpstr>Proof Theorem 4.9 </vt:lpstr>
      <vt:lpstr>Connection Game PoA</vt:lpstr>
      <vt:lpstr>Connection Game PoA</vt:lpstr>
      <vt:lpstr>Connection Game PoA</vt:lpstr>
      <vt:lpstr>Connection Game PoS</vt:lpstr>
      <vt:lpstr>Connection Game High PoS</vt:lpstr>
      <vt:lpstr>Connection Game High PoS</vt:lpstr>
      <vt:lpstr>Network Creation Game with fair cost sharing</vt:lpstr>
      <vt:lpstr>Network Creation Game with fair cost sharing</vt:lpstr>
      <vt:lpstr>Network Creation Game with fair cost sharing</vt:lpstr>
      <vt:lpstr>Network Creation Game with fair cost sharing</vt:lpstr>
      <vt:lpstr>Proof Theorem 4.12</vt:lpstr>
      <vt:lpstr>Network Creation Game with fair cost sharing</vt:lpstr>
      <vt:lpstr>Proof Theorem 4.13</vt:lpstr>
      <vt:lpstr>Proof Theorem 4.13</vt:lpstr>
      <vt:lpstr>Strong Equilibrium - Symmetric Games</vt:lpstr>
      <vt:lpstr>Proof Theorem 4.14 </vt:lpstr>
      <vt:lpstr>Strong Equilibrium - Fair Cost Sharing</vt:lpstr>
      <vt:lpstr>Strong Equilibrium - Fair Cost Sharing</vt:lpstr>
      <vt:lpstr>Strong Equilibrium - Fair Cost Sharing</vt:lpstr>
      <vt:lpstr>Proof Theorem 4.15</vt:lpstr>
      <vt:lpstr>Proof Theorem 4.15</vt:lpstr>
      <vt:lpstr>Proof Theorem 4.15</vt:lpstr>
      <vt:lpstr>Proof Theorem 4.15</vt:lpstr>
      <vt:lpstr>Proof Theorem 4.15</vt:lpstr>
      <vt:lpstr>Strong Equilibrium - General Cost Sharing</vt:lpstr>
      <vt:lpstr>Strong Equilibrium - General Cost Sharing</vt:lpstr>
      <vt:lpstr>Strong Equilibrium - General Cost Sharing</vt:lpstr>
      <vt:lpstr>Proof Theorem 4.16</vt:lpstr>
      <vt:lpstr>Proof Theorem 4.16</vt:lpstr>
      <vt:lpstr>Proof Theorem 4.16</vt:lpstr>
      <vt:lpstr>Proof Theorem 4.16</vt:lpstr>
      <vt:lpstr>Proof Theorem 4.16</vt:lpstr>
      <vt:lpstr>Proof Theorem 4.16</vt:lpstr>
      <vt:lpstr>Proof Theorem 4.16</vt:lpstr>
      <vt:lpstr>Proof Theorem 4.16</vt:lpstr>
      <vt:lpstr>Proof Theorem 4.16</vt:lpstr>
      <vt:lpstr>Proof Theorem 4.16</vt:lpstr>
      <vt:lpstr>Proof Theorem 4.16</vt:lpstr>
      <vt:lpstr>Proof Theorem 4.16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</dc:creator>
  <cp:lastModifiedBy>Ran</cp:lastModifiedBy>
  <cp:revision>1272</cp:revision>
  <dcterms:created xsi:type="dcterms:W3CDTF">2010-09-14T08:13:13Z</dcterms:created>
  <dcterms:modified xsi:type="dcterms:W3CDTF">2010-10-16T17:57:04Z</dcterms:modified>
</cp:coreProperties>
</file>