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39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62" autoAdjust="0"/>
    <p:restoredTop sz="94660"/>
  </p:normalViewPr>
  <p:slideViewPr>
    <p:cSldViewPr snapToGrid="0">
      <p:cViewPr varScale="1">
        <p:scale>
          <a:sx n="75" d="100"/>
          <a:sy n="75" d="100"/>
        </p:scale>
        <p:origin x="714" y="60"/>
      </p:cViewPr>
      <p:guideLst>
        <p:guide pos="3840"/>
        <p:guide pos="39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מציין מיקום של תאריך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75A59-AE5B-41BF-A772-B482EBC982FF}" type="datetimeFigureOut">
              <a:rPr lang="en-GB" smtClean="0"/>
              <a:t>08/12/2014</a:t>
            </a:fld>
            <a:endParaRPr lang="en-GB"/>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GB"/>
          </a:p>
        </p:txBody>
      </p:sp>
      <p:sp>
        <p:nvSpPr>
          <p:cNvPr id="6" name="מציין מיקום של כותרת תחתונה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מציין מיקום של מספר שקופית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B646A-E8BD-4BCF-A477-54B906AAF914}" type="slidenum">
              <a:rPr lang="en-GB" smtClean="0"/>
              <a:t>‹#›</a:t>
            </a:fld>
            <a:endParaRPr lang="en-GB"/>
          </a:p>
        </p:txBody>
      </p:sp>
    </p:spTree>
    <p:extLst>
      <p:ext uri="{BB962C8B-B14F-4D97-AF65-F5344CB8AC3E}">
        <p14:creationId xmlns:p14="http://schemas.microsoft.com/office/powerpoint/2010/main" val="2688362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GB"/>
          </a:p>
        </p:txBody>
      </p:sp>
      <p:sp>
        <p:nvSpPr>
          <p:cNvPr id="4" name="מציין מיקום של מספר שקופית 3"/>
          <p:cNvSpPr>
            <a:spLocks noGrp="1"/>
          </p:cNvSpPr>
          <p:nvPr>
            <p:ph type="sldNum" sz="quarter" idx="10"/>
          </p:nvPr>
        </p:nvSpPr>
        <p:spPr/>
        <p:txBody>
          <a:bodyPr/>
          <a:lstStyle/>
          <a:p>
            <a:fld id="{695B646A-E8BD-4BCF-A477-54B906AAF914}" type="slidenum">
              <a:rPr lang="en-GB" smtClean="0"/>
              <a:t>1</a:t>
            </a:fld>
            <a:endParaRPr lang="en-GB"/>
          </a:p>
        </p:txBody>
      </p:sp>
    </p:spTree>
    <p:extLst>
      <p:ext uri="{BB962C8B-B14F-4D97-AF65-F5344CB8AC3E}">
        <p14:creationId xmlns:p14="http://schemas.microsoft.com/office/powerpoint/2010/main" val="4210840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ECE58DA-B5A8-48BB-B6E9-7D619299F3EE}" type="datetime1">
              <a:rPr lang="en-US" smtClean="0"/>
              <a:t>12/8/2014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4352DB14-689A-4A7C-B7DB-60FE78DFD03C}" type="datetime1">
              <a:rPr lang="en-US" smtClean="0"/>
              <a:t>12/8/2014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he-IL" smtClean="0"/>
              <a:t>לחץ כדי לערוך סגנון כותרת של תבנית בסיס</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D0F458B8-C87A-4211-8B84-726B1D33A7C2}" type="datetime1">
              <a:rPr lang="en-US" smtClean="0"/>
              <a:t>12/8/2014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he-IL" smtClean="0"/>
              <a:t>לחץ כדי לערוך סגנון כותרת של תבנית בסיס</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he-IL" smtClean="0"/>
              <a:t>לחץ כדי לערוך סגנונות טקסט של תבנית בסיס</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A5FE6E8F-075F-421F-AFEC-81A16CB1CF24}" type="datetime1">
              <a:rPr lang="en-US" smtClean="0"/>
              <a:t>12/8/2014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5CE98314-FF1E-4DAA-8CE5-EA5F6A804C20}" type="datetime1">
              <a:rPr lang="en-US" smtClean="0"/>
              <a:t>12/8/2014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BE77241-52EC-427D-A783-567CC012B8A4}" type="datetime1">
              <a:rPr lang="en-US" smtClean="0"/>
              <a:t>12/8/2014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55B9E4-2398-4051-BF0B-5DD2D260154E}" type="datetime1">
              <a:rPr lang="en-US" smtClean="0"/>
              <a:t>12/8/2014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nchorCtr="0"/>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C41E916E-76DD-40A4-B03C-EBE5A93C3001}" type="datetime1">
              <a:rPr lang="en-US" smtClean="0"/>
              <a:t>12/8/2014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89BCBE70-889B-4EDB-BBEA-51BD562687E3}" type="datetime1">
              <a:rPr lang="en-US" smtClean="0"/>
              <a:t>12/8/2014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3"/>
          <p:cNvSpPr>
            <a:spLocks noGrp="1"/>
          </p:cNvSpPr>
          <p:nvPr>
            <p:ph type="dt" sz="half" idx="10"/>
          </p:nvPr>
        </p:nvSpPr>
        <p:spPr/>
        <p:txBody>
          <a:bodyPr/>
          <a:lstStyle/>
          <a:p>
            <a:fld id="{C53632B2-2671-478C-9F90-6E1364561229}" type="datetime1">
              <a:rPr lang="en-US" smtClean="0"/>
              <a:t>12/8/2014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p>
            <a:fld id="{D602B6B4-A57D-4764-92C2-3EECDDE01E6B}" type="datetime1">
              <a:rPr lang="en-US" smtClean="0"/>
              <a:t>12/8/2014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92433F24-44A8-4F9A-9134-2E1A8BFD63B7}" type="datetime1">
              <a:rPr lang="en-US" smtClean="0"/>
              <a:t>12/8/2014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883B27D6-9330-40D8-B981-F60659C4E919}" type="datetime1">
              <a:rPr lang="en-US" smtClean="0"/>
              <a:t>12/8/2014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7" name="Date Placeholder 2"/>
          <p:cNvSpPr>
            <a:spLocks noGrp="1"/>
          </p:cNvSpPr>
          <p:nvPr>
            <p:ph type="dt" sz="half" idx="10"/>
          </p:nvPr>
        </p:nvSpPr>
        <p:spPr/>
        <p:txBody>
          <a:bodyPr/>
          <a:lstStyle/>
          <a:p>
            <a:fld id="{8D2050EB-61FA-4920-B38C-DFEAA2DD693E}" type="datetime1">
              <a:rPr lang="en-US" smtClean="0"/>
              <a:t>12/8/2014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18C3058-1CE8-46E0-94A9-C743503073D0}" type="datetime1">
              <a:rPr lang="en-US" smtClean="0"/>
              <a:t>12/8/2014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7" name="Date Placeholder 4"/>
          <p:cNvSpPr>
            <a:spLocks noGrp="1"/>
          </p:cNvSpPr>
          <p:nvPr>
            <p:ph type="dt" sz="half" idx="10"/>
          </p:nvPr>
        </p:nvSpPr>
        <p:spPr/>
        <p:txBody>
          <a:bodyPr/>
          <a:lstStyle/>
          <a:p>
            <a:fld id="{298A50C9-3C2F-487A-878F-7EC940109DF2}" type="datetime1">
              <a:rPr lang="en-US" smtClean="0"/>
              <a:t>12/8/2014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Date Placeholder 4"/>
          <p:cNvSpPr>
            <a:spLocks noGrp="1"/>
          </p:cNvSpPr>
          <p:nvPr>
            <p:ph type="dt" sz="half" idx="10"/>
          </p:nvPr>
        </p:nvSpPr>
        <p:spPr/>
        <p:txBody>
          <a:bodyPr/>
          <a:lstStyle/>
          <a:p>
            <a:fld id="{7C07AA6B-8284-467C-B890-AE94193CF4D7}" type="datetime1">
              <a:rPr lang="en-US" smtClean="0"/>
              <a:t>12/8/2014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7848E0A-1246-45C6-94DF-1A3D25522C6B}" type="datetime1">
              <a:rPr lang="en-US" smtClean="0"/>
              <a:t>12/8/2014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154955" y="2298700"/>
            <a:ext cx="8825658" cy="1359991"/>
          </a:xfrm>
        </p:spPr>
        <p:txBody>
          <a:bodyPr/>
          <a:lstStyle/>
          <a:p>
            <a:pPr algn="ctr"/>
            <a:r>
              <a:rPr lang="en-GB" sz="4400" dirty="0" smtClean="0">
                <a:latin typeface="Times New Roman" panose="02020603050405020304" pitchFamily="18" charset="0"/>
                <a:cs typeface="Times New Roman" panose="02020603050405020304" pitchFamily="18" charset="0"/>
              </a:rPr>
              <a:t>Mathematical Modelling Of Infectious Diseases </a:t>
            </a:r>
            <a:endParaRPr lang="en-GB"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10184" y="3873500"/>
            <a:ext cx="7315200" cy="677108"/>
          </a:xfrm>
          <a:prstGeom prst="rect">
            <a:avLst/>
          </a:prstGeom>
          <a:noFill/>
        </p:spPr>
        <p:txBody>
          <a:bodyPr wrap="square" rtlCol="0">
            <a:spAutoFit/>
          </a:bodyPr>
          <a:lstStyle/>
          <a:p>
            <a:pPr algn="ctr"/>
            <a:r>
              <a:rPr lang="en-GB" sz="3800" dirty="0" smtClean="0">
                <a:latin typeface="Times New Roman" panose="02020603050405020304" pitchFamily="18" charset="0"/>
                <a:cs typeface="Times New Roman" panose="02020603050405020304" pitchFamily="18" charset="0"/>
              </a:rPr>
              <a:t>Overview And Classical Models</a:t>
            </a:r>
            <a:endParaRPr lang="en-GB" sz="3800" dirty="0">
              <a:latin typeface="Times New Roman" panose="02020603050405020304" pitchFamily="18" charset="0"/>
              <a:cs typeface="Times New Roman" panose="02020603050405020304" pitchFamily="18" charset="0"/>
            </a:endParaRPr>
          </a:p>
        </p:txBody>
      </p:sp>
      <p:sp>
        <p:nvSpPr>
          <p:cNvPr id="5" name="מציין מיקום של מספר שקופית 4"/>
          <p:cNvSpPr>
            <a:spLocks noGrp="1"/>
          </p:cNvSpPr>
          <p:nvPr>
            <p:ph type="sldNum" sz="quarter" idx="12"/>
          </p:nvPr>
        </p:nvSpPr>
        <p:spPr/>
        <p:txBody>
          <a:bodyPr/>
          <a:lstStyle/>
          <a:p>
            <a:fld id="{D57F1E4F-1CFF-5643-939E-02111984F565}" type="slidenum">
              <a:rPr lang="en-US" smtClean="0"/>
              <a:t>1</a:t>
            </a:fld>
            <a:endParaRPr lang="en-US" dirty="0"/>
          </a:p>
        </p:txBody>
      </p:sp>
    </p:spTree>
    <p:extLst>
      <p:ext uri="{BB962C8B-B14F-4D97-AF65-F5344CB8AC3E}">
        <p14:creationId xmlns:p14="http://schemas.microsoft.com/office/powerpoint/2010/main" val="4166656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10</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Assumptions And Notations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329586"/>
            <a:ext cx="10544628" cy="5401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Denote the contact number by </a:t>
            </a:r>
            <a:r>
              <a:rPr lang="el-GR" sz="3000" dirty="0" smtClean="0">
                <a:latin typeface="Times New Roman" panose="02020603050405020304" pitchFamily="18" charset="0"/>
                <a:cs typeface="Times New Roman" panose="02020603050405020304" pitchFamily="18" charset="0"/>
              </a:rPr>
              <a:t>σ</a:t>
            </a:r>
            <a:r>
              <a:rPr lang="en-GB" sz="3000" dirty="0" smtClean="0">
                <a:latin typeface="Times New Roman" panose="02020603050405020304" pitchFamily="18" charset="0"/>
                <a:cs typeface="Times New Roman" panose="02020603050405020304" pitchFamily="18" charset="0"/>
              </a:rPr>
              <a:t>. It is defined to be the average number of adequate contacts (with both </a:t>
            </a:r>
            <a:r>
              <a:rPr lang="en-GB" sz="3000" dirty="0" err="1" smtClean="0">
                <a:latin typeface="Times New Roman" panose="02020603050405020304" pitchFamily="18" charset="0"/>
                <a:cs typeface="Times New Roman" panose="02020603050405020304" pitchFamily="18" charset="0"/>
              </a:rPr>
              <a:t>susceptibles</a:t>
            </a:r>
            <a:r>
              <a:rPr lang="en-GB" sz="3000" dirty="0" smtClean="0">
                <a:latin typeface="Times New Roman" panose="02020603050405020304" pitchFamily="18" charset="0"/>
                <a:cs typeface="Times New Roman" panose="02020603050405020304" pitchFamily="18" charset="0"/>
              </a:rPr>
              <a:t> and others) of an infective during an average infectious period. The contact number allows us to define the average number of infections produced when one infected individual is introduced into a susceptible population, denoted by Rₒ.</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2174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11</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Goal</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329586"/>
            <a:ext cx="10544628" cy="5401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A basic concept in epidemiology is the existence of thresholds. These critical values for quantities such as the contact number, population size or vector density that must be exceed in order for an epidemic to occur or for a disease to remain endemic.</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Since mathematical models of infectious diseases focus on the spread of the disease in the population, they are usually formulated in terms of proportions rather than sizes of the classes.</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430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12</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No Vital Dynamics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200"/>
            <a:ext cx="10544628" cy="5401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Also called the classic epidemic model, since it imitates the spread of a disease which goes through the population in a relatively short period of time (usually up to one year). Therefore, the model does not include vital dynamics.</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We consider diseases for which infection confers permanent immunity. </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Epidemics are common for diseases such as influenza, measles, rubella and chickenpox.</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a:blip r:embed="rId2"/>
          <a:stretch>
            <a:fillRect/>
          </a:stretch>
        </p:blipFill>
        <p:spPr>
          <a:xfrm>
            <a:off x="1900875" y="5293365"/>
            <a:ext cx="7831900" cy="1412235"/>
          </a:xfrm>
          <a:prstGeom prst="rect">
            <a:avLst/>
          </a:prstGeom>
        </p:spPr>
      </p:pic>
    </p:spTree>
    <p:extLst>
      <p:ext uri="{BB962C8B-B14F-4D97-AF65-F5344CB8AC3E}">
        <p14:creationId xmlns:p14="http://schemas.microsoft.com/office/powerpoint/2010/main" val="41053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13</a:t>
            </a:fld>
            <a:endParaRPr lang="en-US" dirty="0"/>
          </a:p>
        </p:txBody>
      </p:sp>
      <p:sp>
        <p:nvSpPr>
          <p:cNvPr id="6"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No Vital Dynamics</a:t>
            </a:r>
            <a:endParaRPr lang="en-GB" sz="4000" dirty="0">
              <a:latin typeface="Times New Roman" panose="02020603050405020304" pitchFamily="18" charset="0"/>
              <a:cs typeface="Times New Roman" panose="02020603050405020304" pitchFamily="18" charset="0"/>
            </a:endParaRPr>
          </a:p>
        </p:txBody>
      </p:sp>
      <p:sp>
        <p:nvSpPr>
          <p:cNvPr id="7" name="מציין מיקום תוכן 2"/>
          <p:cNvSpPr txBox="1">
            <a:spLocks/>
          </p:cNvSpPr>
          <p:nvPr/>
        </p:nvSpPr>
        <p:spPr>
          <a:xfrm>
            <a:off x="646111" y="1219199"/>
            <a:ext cx="10544628" cy="92018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 IVP for the SIR model without vital dynamics is given by (the contact rate is, therefore, </a:t>
            </a:r>
            <a:r>
              <a:rPr lang="el-GR" sz="3000" dirty="0" smtClean="0">
                <a:latin typeface="Times New Roman" panose="02020603050405020304" pitchFamily="18" charset="0"/>
                <a:cs typeface="Times New Roman" panose="02020603050405020304" pitchFamily="18" charset="0"/>
              </a:rPr>
              <a:t>σ</a:t>
            </a:r>
            <a:r>
              <a:rPr lang="en-GB" sz="3000" dirty="0" smtClean="0">
                <a:latin typeface="Times New Roman" panose="02020603050405020304" pitchFamily="18" charset="0"/>
                <a:cs typeface="Times New Roman" panose="02020603050405020304" pitchFamily="18" charset="0"/>
              </a:rPr>
              <a:t> </a:t>
            </a:r>
            <a:r>
              <a:rPr lang="el-GR" sz="3000" dirty="0" smtClean="0">
                <a:latin typeface="Times New Roman" panose="02020603050405020304" pitchFamily="18" charset="0"/>
                <a:cs typeface="Times New Roman" panose="02020603050405020304" pitchFamily="18" charset="0"/>
              </a:rPr>
              <a:t>=</a:t>
            </a:r>
            <a:r>
              <a:rPr lang="en-GB" sz="3000" dirty="0" smtClean="0">
                <a:latin typeface="Times New Roman" panose="02020603050405020304" pitchFamily="18" charset="0"/>
                <a:cs typeface="Times New Roman" panose="02020603050405020304" pitchFamily="18" charset="0"/>
              </a:rPr>
              <a:t> </a:t>
            </a:r>
            <a:r>
              <a:rPr lang="el-GR" sz="3000" dirty="0" smtClean="0">
                <a:latin typeface="Times New Roman" panose="02020603050405020304" pitchFamily="18" charset="0"/>
                <a:cs typeface="Times New Roman" panose="02020603050405020304" pitchFamily="18" charset="0"/>
              </a:rPr>
              <a:t>λ/γ</a:t>
            </a:r>
            <a:r>
              <a:rPr lang="en-GB" sz="3000" dirty="0" smtClean="0">
                <a:latin typeface="Times New Roman" panose="02020603050405020304" pitchFamily="18" charset="0"/>
                <a:cs typeface="Times New Roman" panose="02020603050405020304" pitchFamily="18" charset="0"/>
              </a:rPr>
              <a:t>)</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8" name="תמונה 7"/>
          <p:cNvPicPr>
            <a:picLocks noChangeAspect="1"/>
          </p:cNvPicPr>
          <p:nvPr/>
        </p:nvPicPr>
        <p:blipFill>
          <a:blip r:embed="rId2"/>
          <a:stretch>
            <a:fillRect/>
          </a:stretch>
        </p:blipFill>
        <p:spPr>
          <a:xfrm>
            <a:off x="3038367" y="2283034"/>
            <a:ext cx="5760115" cy="1653035"/>
          </a:xfrm>
          <a:prstGeom prst="rect">
            <a:avLst/>
          </a:prstGeom>
        </p:spPr>
      </p:pic>
      <p:pic>
        <p:nvPicPr>
          <p:cNvPr id="10" name="תמונה 9"/>
          <p:cNvPicPr>
            <a:picLocks noChangeAspect="1"/>
          </p:cNvPicPr>
          <p:nvPr/>
        </p:nvPicPr>
        <p:blipFill>
          <a:blip r:embed="rId3"/>
          <a:stretch>
            <a:fillRect/>
          </a:stretch>
        </p:blipFill>
        <p:spPr>
          <a:xfrm>
            <a:off x="4203128" y="5391767"/>
            <a:ext cx="3430589" cy="1121725"/>
          </a:xfrm>
          <a:prstGeom prst="rect">
            <a:avLst/>
          </a:prstGeom>
        </p:spPr>
      </p:pic>
      <p:sp>
        <p:nvSpPr>
          <p:cNvPr id="11" name="חץ למטה 10"/>
          <p:cNvSpPr/>
          <p:nvPr/>
        </p:nvSpPr>
        <p:spPr>
          <a:xfrm>
            <a:off x="5277073" y="4079718"/>
            <a:ext cx="1282700" cy="1168400"/>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62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14</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No Vital Dynamics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200"/>
            <a:ext cx="10544628" cy="31242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Since the model should imitate reality, a question arises regarding the well-</a:t>
            </a:r>
            <a:r>
              <a:rPr lang="en-GB" sz="3000" dirty="0" err="1" smtClean="0">
                <a:latin typeface="Times New Roman" panose="02020603050405020304" pitchFamily="18" charset="0"/>
                <a:cs typeface="Times New Roman" panose="02020603050405020304" pitchFamily="18" charset="0"/>
              </a:rPr>
              <a:t>posedness</a:t>
            </a:r>
            <a:r>
              <a:rPr lang="en-GB" sz="3000" dirty="0" smtClean="0">
                <a:latin typeface="Times New Roman" panose="02020603050405020304" pitchFamily="18" charset="0"/>
                <a:cs typeface="Times New Roman" panose="02020603050405020304" pitchFamily="18" charset="0"/>
              </a:rPr>
              <a:t> of the model. However, in addition to mathematical well-</a:t>
            </a:r>
            <a:r>
              <a:rPr lang="en-GB" sz="3000" dirty="0" err="1" smtClean="0">
                <a:latin typeface="Times New Roman" panose="02020603050405020304" pitchFamily="18" charset="0"/>
                <a:cs typeface="Times New Roman" panose="02020603050405020304" pitchFamily="18" charset="0"/>
              </a:rPr>
              <a:t>posedness</a:t>
            </a:r>
            <a:r>
              <a:rPr lang="en-GB" sz="3000" dirty="0" smtClean="0">
                <a:latin typeface="Times New Roman" panose="02020603050405020304" pitchFamily="18" charset="0"/>
                <a:cs typeface="Times New Roman" panose="02020603050405020304" pitchFamily="18" charset="0"/>
              </a:rPr>
              <a:t>, we require epidemiological well-</a:t>
            </a:r>
            <a:r>
              <a:rPr lang="en-GB" sz="3000" dirty="0" err="1" smtClean="0">
                <a:latin typeface="Times New Roman" panose="02020603050405020304" pitchFamily="18" charset="0"/>
                <a:cs typeface="Times New Roman" panose="02020603050405020304" pitchFamily="18" charset="0"/>
              </a:rPr>
              <a:t>posedness</a:t>
            </a:r>
            <a:r>
              <a:rPr lang="en-GB" sz="3000" dirty="0" smtClean="0">
                <a:latin typeface="Times New Roman" panose="02020603050405020304" pitchFamily="18" charset="0"/>
                <a:cs typeface="Times New Roman" panose="02020603050405020304" pitchFamily="18" charset="0"/>
              </a:rPr>
              <a:t>.</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Thus, we are interested in the epidemiologically reasonable region in the SI plane.</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8" name="תמונה 7"/>
          <p:cNvPicPr>
            <a:picLocks noChangeAspect="1"/>
          </p:cNvPicPr>
          <p:nvPr/>
        </p:nvPicPr>
        <p:blipFill>
          <a:blip r:embed="rId2"/>
          <a:stretch>
            <a:fillRect/>
          </a:stretch>
        </p:blipFill>
        <p:spPr>
          <a:xfrm>
            <a:off x="4017764" y="4343400"/>
            <a:ext cx="3801322" cy="475245"/>
          </a:xfrm>
          <a:prstGeom prst="rect">
            <a:avLst/>
          </a:prstGeom>
        </p:spPr>
      </p:pic>
      <p:sp>
        <p:nvSpPr>
          <p:cNvPr id="9" name="מציין מיקום תוכן 2"/>
          <p:cNvSpPr txBox="1">
            <a:spLocks/>
          </p:cNvSpPr>
          <p:nvPr/>
        </p:nvSpPr>
        <p:spPr>
          <a:xfrm>
            <a:off x="646111" y="4978400"/>
            <a:ext cx="10544628" cy="16002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Theorem [Nagumo,1942] : A compact set is invariant if the direction field of the differential equation is tangent or pointing into the set at every boundary point.</a:t>
            </a: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881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15</a:t>
            </a:fld>
            <a:endParaRPr lang="en-US" dirty="0"/>
          </a:p>
        </p:txBody>
      </p:sp>
      <p:pic>
        <p:nvPicPr>
          <p:cNvPr id="5" name="תמונה 4"/>
          <p:cNvPicPr>
            <a:picLocks noChangeAspect="1"/>
          </p:cNvPicPr>
          <p:nvPr/>
        </p:nvPicPr>
        <p:blipFill>
          <a:blip r:embed="rId2"/>
          <a:stretch>
            <a:fillRect/>
          </a:stretch>
        </p:blipFill>
        <p:spPr>
          <a:xfrm>
            <a:off x="519111" y="1704637"/>
            <a:ext cx="5209931" cy="4525165"/>
          </a:xfrm>
          <a:prstGeom prst="rect">
            <a:avLst/>
          </a:prstGeom>
        </p:spPr>
      </p:pic>
      <p:sp>
        <p:nvSpPr>
          <p:cNvPr id="6"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No Vital Dynamics</a:t>
            </a:r>
            <a:endParaRPr lang="en-GB" sz="4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a:blip r:embed="rId3"/>
          <a:stretch>
            <a:fillRect/>
          </a:stretch>
        </p:blipFill>
        <p:spPr>
          <a:xfrm>
            <a:off x="6004752" y="1704637"/>
            <a:ext cx="5727106" cy="4525165"/>
          </a:xfrm>
          <a:prstGeom prst="rect">
            <a:avLst/>
          </a:prstGeom>
        </p:spPr>
      </p:pic>
    </p:spTree>
    <p:extLst>
      <p:ext uri="{BB962C8B-B14F-4D97-AF65-F5344CB8AC3E}">
        <p14:creationId xmlns:p14="http://schemas.microsoft.com/office/powerpoint/2010/main" val="373840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16</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No Vital Dynamics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186156"/>
            <a:ext cx="10544628" cy="622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Is the model compatible with reality?</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a:blip r:embed="rId2"/>
          <a:stretch>
            <a:fillRect/>
          </a:stretch>
        </p:blipFill>
        <p:spPr>
          <a:xfrm>
            <a:off x="418838" y="1735220"/>
            <a:ext cx="6658798" cy="2540000"/>
          </a:xfrm>
          <a:prstGeom prst="rect">
            <a:avLst/>
          </a:prstGeom>
        </p:spPr>
      </p:pic>
      <p:pic>
        <p:nvPicPr>
          <p:cNvPr id="8" name="תמונה 7"/>
          <p:cNvPicPr>
            <a:picLocks noChangeAspect="1"/>
          </p:cNvPicPr>
          <p:nvPr/>
        </p:nvPicPr>
        <p:blipFill>
          <a:blip r:embed="rId3"/>
          <a:stretch>
            <a:fillRect/>
          </a:stretch>
        </p:blipFill>
        <p:spPr>
          <a:xfrm>
            <a:off x="2896365" y="4358163"/>
            <a:ext cx="3834636" cy="2354311"/>
          </a:xfrm>
          <a:prstGeom prst="rect">
            <a:avLst/>
          </a:prstGeom>
        </p:spPr>
      </p:pic>
      <p:pic>
        <p:nvPicPr>
          <p:cNvPr id="9" name="תמונה 8"/>
          <p:cNvPicPr>
            <a:picLocks noChangeAspect="1"/>
          </p:cNvPicPr>
          <p:nvPr/>
        </p:nvPicPr>
        <p:blipFill>
          <a:blip r:embed="rId4"/>
          <a:stretch>
            <a:fillRect/>
          </a:stretch>
        </p:blipFill>
        <p:spPr>
          <a:xfrm>
            <a:off x="6872768" y="4358162"/>
            <a:ext cx="4543230" cy="2354311"/>
          </a:xfrm>
          <a:prstGeom prst="rect">
            <a:avLst/>
          </a:prstGeom>
        </p:spPr>
      </p:pic>
    </p:spTree>
    <p:extLst>
      <p:ext uri="{BB962C8B-B14F-4D97-AF65-F5344CB8AC3E}">
        <p14:creationId xmlns:p14="http://schemas.microsoft.com/office/powerpoint/2010/main" val="188822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17</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No Vital Dynamics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200"/>
            <a:ext cx="10544628" cy="11837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Thus, the intuition derived from the model can be summarized in the following theorem</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a:blip r:embed="rId2"/>
          <a:stretch>
            <a:fillRect/>
          </a:stretch>
        </p:blipFill>
        <p:spPr>
          <a:xfrm>
            <a:off x="1718452" y="2402975"/>
            <a:ext cx="8399945" cy="1900304"/>
          </a:xfrm>
          <a:prstGeom prst="rect">
            <a:avLst/>
          </a:prstGeom>
        </p:spPr>
      </p:pic>
      <p:sp>
        <p:nvSpPr>
          <p:cNvPr id="8" name="מציין מיקום תוכן 2"/>
          <p:cNvSpPr txBox="1">
            <a:spLocks/>
          </p:cNvSpPr>
          <p:nvPr/>
        </p:nvSpPr>
        <p:spPr>
          <a:xfrm>
            <a:off x="646111" y="4610100"/>
            <a:ext cx="10544628" cy="2006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As we have seen, a relatively simplistic model allows us to have compatibility with reality, on the one hand, and to reach some threshold parameters, on the other hand. Let us look at another application derived from the predictions of the model. </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62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18</a:t>
            </a:fld>
            <a:endParaRPr lang="en-US" dirty="0"/>
          </a:p>
        </p:txBody>
      </p:sp>
      <p:sp>
        <p:nvSpPr>
          <p:cNvPr id="5" name="כותרת 1"/>
          <p:cNvSpPr>
            <a:spLocks noGrp="1"/>
          </p:cNvSpPr>
          <p:nvPr>
            <p:ph type="title"/>
          </p:nvPr>
        </p:nvSpPr>
        <p:spPr>
          <a:xfrm>
            <a:off x="947817" y="4146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Infectivity Estimation</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200"/>
            <a:ext cx="10544628" cy="40132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Rapid detection, rapid response. But how rapid?</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There is a need for an indicator of infectivity, which allow us to compare various diseases and to estimate a suitable response time. The given theorem allows us to do just that, under a very reasonable assumption.</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If we assume Iₒ to be extremely small (an assumption which is supported by available data) we have 1-Rₒ ≈ Sₒ. Substituting this into the equation in the theorem we get</a:t>
            </a: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a:blip r:embed="rId2"/>
          <a:stretch>
            <a:fillRect/>
          </a:stretch>
        </p:blipFill>
        <p:spPr>
          <a:xfrm>
            <a:off x="4900836" y="5563446"/>
            <a:ext cx="2035178" cy="726970"/>
          </a:xfrm>
          <a:prstGeom prst="rect">
            <a:avLst/>
          </a:prstGeom>
        </p:spPr>
      </p:pic>
    </p:spTree>
    <p:extLst>
      <p:ext uri="{BB962C8B-B14F-4D97-AF65-F5344CB8AC3E}">
        <p14:creationId xmlns:p14="http://schemas.microsoft.com/office/powerpoint/2010/main" val="123599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19</a:t>
            </a:fld>
            <a:endParaRPr lang="en-US" dirty="0"/>
          </a:p>
        </p:txBody>
      </p:sp>
      <p:sp>
        <p:nvSpPr>
          <p:cNvPr id="5" name="כותרת 1"/>
          <p:cNvSpPr>
            <a:spLocks noGrp="1"/>
          </p:cNvSpPr>
          <p:nvPr>
            <p:ph type="title"/>
          </p:nvPr>
        </p:nvSpPr>
        <p:spPr>
          <a:xfrm>
            <a:off x="947817" y="4146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Infectivity Estimation</a:t>
            </a:r>
            <a:endParaRPr lang="en-GB" sz="4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מציין מיקום תוכן 2"/>
              <p:cNvSpPr txBox="1">
                <a:spLocks/>
              </p:cNvSpPr>
              <p:nvPr/>
            </p:nvSpPr>
            <p:spPr>
              <a:xfrm>
                <a:off x="646111" y="1219200"/>
                <a:ext cx="10544628" cy="40132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By using data regarding epidemics in homogenous population without vaccination, we can estimate the contact numbers of various diseases under various circumstances. This is done by estimating Sₒ and S(</a:t>
                </a:r>
                <a14:m>
                  <m:oMath xmlns:m="http://schemas.openxmlformats.org/officeDocument/2006/math">
                    <m:r>
                      <a:rPr lang="en-GB" sz="30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GB" sz="3000" dirty="0" smtClean="0">
                    <a:latin typeface="Times New Roman" panose="02020603050405020304" pitchFamily="18" charset="0"/>
                    <a:cs typeface="Times New Roman" panose="02020603050405020304" pitchFamily="18" charset="0"/>
                  </a:rPr>
                  <a:t>) via serologic studies.</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Evans (1982) reports on </a:t>
                </a:r>
                <a:r>
                  <a:rPr lang="en-GB" sz="3000" dirty="0" err="1" smtClean="0">
                    <a:latin typeface="Times New Roman" panose="02020603050405020304" pitchFamily="18" charset="0"/>
                    <a:cs typeface="Times New Roman" panose="02020603050405020304" pitchFamily="18" charset="0"/>
                  </a:rPr>
                  <a:t>sero</a:t>
                </a:r>
                <a:r>
                  <a:rPr lang="en-GB" sz="3000" dirty="0" smtClean="0">
                    <a:latin typeface="Times New Roman" panose="02020603050405020304" pitchFamily="18" charset="0"/>
                    <a:cs typeface="Times New Roman" panose="02020603050405020304" pitchFamily="18" charset="0"/>
                  </a:rPr>
                  <a:t>-surveys conducted on freshman at Yale university. The results were </a:t>
                </a:r>
                <a:r>
                  <a:rPr lang="el-GR" sz="3000" dirty="0" smtClean="0">
                    <a:latin typeface="Times New Roman" panose="02020603050405020304" pitchFamily="18" charset="0"/>
                    <a:cs typeface="Times New Roman" panose="02020603050405020304" pitchFamily="18" charset="0"/>
                  </a:rPr>
                  <a:t>σ</a:t>
                </a:r>
                <a:r>
                  <a:rPr lang="en-GB" sz="3000" dirty="0">
                    <a:latin typeface="Times New Roman" panose="02020603050405020304" pitchFamily="18" charset="0"/>
                    <a:cs typeface="Times New Roman" panose="02020603050405020304" pitchFamily="18" charset="0"/>
                  </a:rPr>
                  <a:t> </a:t>
                </a:r>
                <a:r>
                  <a:rPr lang="en-GB" sz="3000" dirty="0" smtClean="0">
                    <a:latin typeface="Times New Roman" panose="02020603050405020304" pitchFamily="18" charset="0"/>
                    <a:cs typeface="Times New Roman" panose="02020603050405020304" pitchFamily="18" charset="0"/>
                  </a:rPr>
                  <a:t>= 6.2 for rubella and </a:t>
                </a:r>
                <a:r>
                  <a:rPr lang="el-GR" sz="3000" dirty="0" smtClean="0">
                    <a:latin typeface="Times New Roman" panose="02020603050405020304" pitchFamily="18" charset="0"/>
                    <a:cs typeface="Times New Roman" panose="02020603050405020304" pitchFamily="18" charset="0"/>
                  </a:rPr>
                  <a:t>σ</a:t>
                </a:r>
                <a:r>
                  <a:rPr lang="en-GB" sz="3000" dirty="0" smtClean="0">
                    <a:latin typeface="Times New Roman" panose="02020603050405020304" pitchFamily="18" charset="0"/>
                    <a:cs typeface="Times New Roman" panose="02020603050405020304" pitchFamily="18" charset="0"/>
                  </a:rPr>
                  <a:t> = 1.44 for influenza.</a:t>
                </a: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mc:Choice>
        <mc:Fallback xmlns="">
          <p:sp>
            <p:nvSpPr>
              <p:cNvPr id="6" name="מציין מיקום תוכן 2"/>
              <p:cNvSpPr txBox="1">
                <a:spLocks noRot="1" noChangeAspect="1" noMove="1" noResize="1" noEditPoints="1" noAdjustHandles="1" noChangeArrowheads="1" noChangeShapeType="1" noTextEdit="1"/>
              </p:cNvSpPr>
              <p:nvPr/>
            </p:nvSpPr>
            <p:spPr>
              <a:xfrm>
                <a:off x="646111" y="1219200"/>
                <a:ext cx="10544628" cy="4013200"/>
              </a:xfrm>
              <a:prstGeom prst="rect">
                <a:avLst/>
              </a:prstGeom>
              <a:blipFill rotWithShape="0">
                <a:blip r:embed="rId2"/>
                <a:stretch>
                  <a:fillRect l="-809" t="-1976" r="-867"/>
                </a:stretch>
              </a:blipFill>
            </p:spPr>
            <p:txBody>
              <a:bodyPr/>
              <a:lstStyle/>
              <a:p>
                <a:r>
                  <a:rPr lang="en-GB">
                    <a:noFill/>
                  </a:rPr>
                  <a:t> </a:t>
                </a:r>
              </a:p>
            </p:txBody>
          </p:sp>
        </mc:Fallback>
      </mc:AlternateContent>
    </p:spTree>
    <p:extLst>
      <p:ext uri="{BB962C8B-B14F-4D97-AF65-F5344CB8AC3E}">
        <p14:creationId xmlns:p14="http://schemas.microsoft.com/office/powerpoint/2010/main" val="596694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History And Motivation</a:t>
            </a:r>
            <a:endParaRPr lang="en-GB" sz="4000" dirty="0">
              <a:latin typeface="Times New Roman" panose="02020603050405020304" pitchFamily="18" charset="0"/>
              <a:cs typeface="Times New Roman" panose="02020603050405020304" pitchFamily="18" charset="0"/>
            </a:endParaRPr>
          </a:p>
        </p:txBody>
      </p:sp>
      <p:pic>
        <p:nvPicPr>
          <p:cNvPr id="5" name="The Influenza Pandemic of 191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92422" y="1219200"/>
            <a:ext cx="7912100" cy="5395169"/>
          </a:xfrm>
        </p:spPr>
      </p:pic>
      <p:sp>
        <p:nvSpPr>
          <p:cNvPr id="4" name="מציין מיקום של מספר שקופית 3"/>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1164668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20</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With Vital Dynamics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200"/>
            <a:ext cx="10544628" cy="51562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We introduce births and deaths into the model (the size of the population remains constant). By doing so we obtain a model suitable for describing diseases which persist in the population over a long period of time. Such diseases are called endemic.</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Therefor, we introduce into the model a new parameter </a:t>
            </a:r>
            <a:r>
              <a:rPr lang="el-GR" sz="3000" dirty="0" smtClean="0">
                <a:latin typeface="Times New Roman" panose="02020603050405020304" pitchFamily="18" charset="0"/>
                <a:cs typeface="Times New Roman" panose="02020603050405020304" pitchFamily="18" charset="0"/>
              </a:rPr>
              <a:t>μ</a:t>
            </a:r>
            <a:r>
              <a:rPr lang="en-GB" sz="3000" dirty="0" smtClean="0">
                <a:latin typeface="Times New Roman" panose="02020603050405020304" pitchFamily="18" charset="0"/>
                <a:cs typeface="Times New Roman" panose="02020603050405020304" pitchFamily="18" charset="0"/>
              </a:rPr>
              <a:t>, which denotes the death rate constant. Deaths can occur in every class and their number is proportional to the size of the class.</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We also update the contact number to account for the new parameter : </a:t>
            </a:r>
            <a:r>
              <a:rPr lang="el-GR" sz="3000" dirty="0" smtClean="0">
                <a:latin typeface="Times New Roman" panose="02020603050405020304" pitchFamily="18" charset="0"/>
                <a:cs typeface="Times New Roman" panose="02020603050405020304" pitchFamily="18" charset="0"/>
              </a:rPr>
              <a:t>σ</a:t>
            </a:r>
            <a:r>
              <a:rPr lang="en-GB" sz="3000" dirty="0" smtClean="0">
                <a:latin typeface="Times New Roman" panose="02020603050405020304" pitchFamily="18" charset="0"/>
                <a:cs typeface="Times New Roman" panose="02020603050405020304" pitchFamily="18" charset="0"/>
              </a:rPr>
              <a:t> </a:t>
            </a:r>
            <a:r>
              <a:rPr lang="el-GR" sz="3000" dirty="0" smtClean="0">
                <a:latin typeface="Times New Roman" panose="02020603050405020304" pitchFamily="18" charset="0"/>
                <a:cs typeface="Times New Roman" panose="02020603050405020304" pitchFamily="18" charset="0"/>
              </a:rPr>
              <a:t>=</a:t>
            </a:r>
            <a:r>
              <a:rPr lang="en-GB" sz="3000" dirty="0" smtClean="0">
                <a:latin typeface="Times New Roman" panose="02020603050405020304" pitchFamily="18" charset="0"/>
                <a:cs typeface="Times New Roman" panose="02020603050405020304" pitchFamily="18" charset="0"/>
              </a:rPr>
              <a:t> </a:t>
            </a:r>
            <a:r>
              <a:rPr lang="el-GR" sz="3000" dirty="0" smtClean="0">
                <a:latin typeface="Times New Roman" panose="02020603050405020304" pitchFamily="18" charset="0"/>
                <a:cs typeface="Times New Roman" panose="02020603050405020304" pitchFamily="18" charset="0"/>
              </a:rPr>
              <a:t>λ/</a:t>
            </a:r>
            <a:r>
              <a:rPr lang="en-GB" sz="3000" dirty="0" smtClean="0">
                <a:latin typeface="Times New Roman" panose="02020603050405020304" pitchFamily="18" charset="0"/>
                <a:cs typeface="Times New Roman" panose="02020603050405020304" pitchFamily="18" charset="0"/>
              </a:rPr>
              <a:t>(</a:t>
            </a:r>
            <a:r>
              <a:rPr lang="el-GR" sz="3000" dirty="0" smtClean="0">
                <a:latin typeface="Times New Roman" panose="02020603050405020304" pitchFamily="18" charset="0"/>
                <a:cs typeface="Times New Roman" panose="02020603050405020304" pitchFamily="18" charset="0"/>
              </a:rPr>
              <a:t>μ+γ</a:t>
            </a:r>
            <a:r>
              <a:rPr lang="en-GB" sz="3000" dirty="0" smtClean="0">
                <a:latin typeface="Times New Roman" panose="02020603050405020304" pitchFamily="18" charset="0"/>
                <a:cs typeface="Times New Roman" panose="02020603050405020304" pitchFamily="18" charset="0"/>
              </a:rPr>
              <a:t>) .</a:t>
            </a: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209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21</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With Vital Dynamics</a:t>
            </a:r>
            <a:endParaRPr lang="en-GB" sz="4000" dirty="0">
              <a:latin typeface="Times New Roman" panose="02020603050405020304" pitchFamily="18" charset="0"/>
              <a:cs typeface="Times New Roman" panose="02020603050405020304" pitchFamily="18" charset="0"/>
            </a:endParaRPr>
          </a:p>
        </p:txBody>
      </p:sp>
      <p:pic>
        <p:nvPicPr>
          <p:cNvPr id="6" name="תמונה 5"/>
          <p:cNvPicPr>
            <a:picLocks noChangeAspect="1"/>
          </p:cNvPicPr>
          <p:nvPr/>
        </p:nvPicPr>
        <p:blipFill>
          <a:blip r:embed="rId2"/>
          <a:stretch>
            <a:fillRect/>
          </a:stretch>
        </p:blipFill>
        <p:spPr>
          <a:xfrm>
            <a:off x="3154671" y="3071862"/>
            <a:ext cx="5530602" cy="1812513"/>
          </a:xfrm>
          <a:prstGeom prst="rect">
            <a:avLst/>
          </a:prstGeom>
        </p:spPr>
      </p:pic>
      <p:sp>
        <p:nvSpPr>
          <p:cNvPr id="7" name="מציין מיקום תוכן 2"/>
          <p:cNvSpPr txBox="1">
            <a:spLocks/>
          </p:cNvSpPr>
          <p:nvPr/>
        </p:nvSpPr>
        <p:spPr>
          <a:xfrm>
            <a:off x="646111" y="1219200"/>
            <a:ext cx="10544628" cy="1206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Some diseases which can be described with the help of this model are Polio, HIV and Cholera . </a:t>
            </a: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1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22</a:t>
            </a:fld>
            <a:endParaRPr lang="en-US" dirty="0"/>
          </a:p>
        </p:txBody>
      </p:sp>
      <p:sp>
        <p:nvSpPr>
          <p:cNvPr id="5" name="מציין מיקום תוכן 2"/>
          <p:cNvSpPr txBox="1">
            <a:spLocks/>
          </p:cNvSpPr>
          <p:nvPr/>
        </p:nvSpPr>
        <p:spPr>
          <a:xfrm>
            <a:off x="646111" y="1219199"/>
            <a:ext cx="10544628" cy="7112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 IVP for the SIR model with vital dynamics is given by</a:t>
            </a:r>
            <a:endParaRPr lang="en-GB" sz="3000" dirty="0">
              <a:latin typeface="Times New Roman" panose="02020603050405020304" pitchFamily="18" charset="0"/>
              <a:cs typeface="Times New Roman" panose="02020603050405020304" pitchFamily="18" charset="0"/>
            </a:endParaRPr>
          </a:p>
        </p:txBody>
      </p:sp>
      <p:sp>
        <p:nvSpPr>
          <p:cNvPr id="6"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With Vital Dynamics</a:t>
            </a:r>
            <a:endParaRPr lang="en-GB" sz="4000" dirty="0">
              <a:latin typeface="Times New Roman" panose="02020603050405020304" pitchFamily="18" charset="0"/>
              <a:cs typeface="Times New Roman" panose="02020603050405020304" pitchFamily="18" charset="0"/>
            </a:endParaRPr>
          </a:p>
        </p:txBody>
      </p:sp>
      <p:grpSp>
        <p:nvGrpSpPr>
          <p:cNvPr id="9" name="קבוצה 8"/>
          <p:cNvGrpSpPr/>
          <p:nvPr/>
        </p:nvGrpSpPr>
        <p:grpSpPr>
          <a:xfrm>
            <a:off x="1334922" y="2086183"/>
            <a:ext cx="9662668" cy="1101517"/>
            <a:chOff x="1334922" y="2086183"/>
            <a:chExt cx="9662668" cy="1101517"/>
          </a:xfrm>
        </p:grpSpPr>
        <p:pic>
          <p:nvPicPr>
            <p:cNvPr id="7" name="תמונה 6"/>
            <p:cNvPicPr>
              <a:picLocks noChangeAspect="1"/>
            </p:cNvPicPr>
            <p:nvPr/>
          </p:nvPicPr>
          <p:blipFill>
            <a:blip r:embed="rId2"/>
            <a:stretch>
              <a:fillRect/>
            </a:stretch>
          </p:blipFill>
          <p:spPr>
            <a:xfrm>
              <a:off x="1334922" y="2086183"/>
              <a:ext cx="3827586" cy="1101517"/>
            </a:xfrm>
            <a:prstGeom prst="rect">
              <a:avLst/>
            </a:prstGeom>
          </p:spPr>
        </p:pic>
        <p:pic>
          <p:nvPicPr>
            <p:cNvPr id="8" name="תמונה 7"/>
            <p:cNvPicPr>
              <a:picLocks noChangeAspect="1"/>
            </p:cNvPicPr>
            <p:nvPr/>
          </p:nvPicPr>
          <p:blipFill>
            <a:blip r:embed="rId3"/>
            <a:stretch>
              <a:fillRect/>
            </a:stretch>
          </p:blipFill>
          <p:spPr>
            <a:xfrm>
              <a:off x="5335997" y="2283032"/>
              <a:ext cx="5661593" cy="707817"/>
            </a:xfrm>
            <a:prstGeom prst="rect">
              <a:avLst/>
            </a:prstGeom>
          </p:spPr>
        </p:pic>
      </p:grpSp>
      <p:sp>
        <p:nvSpPr>
          <p:cNvPr id="10" name="חץ למטה 9"/>
          <p:cNvSpPr/>
          <p:nvPr/>
        </p:nvSpPr>
        <p:spPr>
          <a:xfrm>
            <a:off x="5277074" y="3256273"/>
            <a:ext cx="1282700" cy="1168400"/>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תמונה 10"/>
          <p:cNvPicPr>
            <a:picLocks noChangeAspect="1"/>
          </p:cNvPicPr>
          <p:nvPr/>
        </p:nvPicPr>
        <p:blipFill>
          <a:blip r:embed="rId4"/>
          <a:stretch>
            <a:fillRect/>
          </a:stretch>
        </p:blipFill>
        <p:spPr>
          <a:xfrm>
            <a:off x="4422404" y="4524581"/>
            <a:ext cx="2992041" cy="1002818"/>
          </a:xfrm>
          <a:prstGeom prst="rect">
            <a:avLst/>
          </a:prstGeom>
        </p:spPr>
      </p:pic>
      <p:sp>
        <p:nvSpPr>
          <p:cNvPr id="12" name="מציין מיקום תוכן 2"/>
          <p:cNvSpPr txBox="1">
            <a:spLocks/>
          </p:cNvSpPr>
          <p:nvPr/>
        </p:nvSpPr>
        <p:spPr>
          <a:xfrm>
            <a:off x="646110" y="5671783"/>
            <a:ext cx="10544628" cy="7112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We use the same epidemiologically reasonable region T.</a:t>
            </a: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1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23</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With Vital Dynamics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1271337"/>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We use numerical integration in order to present the phase plane portraits for this model. With vital dynamics there are two options.</a:t>
            </a: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rotWithShape="1">
          <a:blip r:embed="rId2"/>
          <a:srcRect l="8983"/>
          <a:stretch/>
        </p:blipFill>
        <p:spPr>
          <a:xfrm>
            <a:off x="1242109" y="2490536"/>
            <a:ext cx="4106363" cy="3852073"/>
          </a:xfrm>
          <a:prstGeom prst="rect">
            <a:avLst/>
          </a:prstGeom>
        </p:spPr>
      </p:pic>
      <p:pic>
        <p:nvPicPr>
          <p:cNvPr id="8" name="תמונה 7"/>
          <p:cNvPicPr>
            <a:picLocks noChangeAspect="1"/>
          </p:cNvPicPr>
          <p:nvPr/>
        </p:nvPicPr>
        <p:blipFill>
          <a:blip r:embed="rId3"/>
          <a:stretch>
            <a:fillRect/>
          </a:stretch>
        </p:blipFill>
        <p:spPr>
          <a:xfrm>
            <a:off x="5918424" y="2490535"/>
            <a:ext cx="4216897" cy="3852073"/>
          </a:xfrm>
          <a:prstGeom prst="rect">
            <a:avLst/>
          </a:prstGeom>
        </p:spPr>
      </p:pic>
    </p:spTree>
    <p:extLst>
      <p:ext uri="{BB962C8B-B14F-4D97-AF65-F5344CB8AC3E}">
        <p14:creationId xmlns:p14="http://schemas.microsoft.com/office/powerpoint/2010/main" val="311178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24</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With Vital Dynamics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10668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 behaviour of the disease in this model is summarized by the following theorem</a:t>
            </a: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a:blip r:embed="rId2"/>
          <a:stretch>
            <a:fillRect/>
          </a:stretch>
        </p:blipFill>
        <p:spPr>
          <a:xfrm>
            <a:off x="1970624" y="2441783"/>
            <a:ext cx="7895271" cy="1386797"/>
          </a:xfrm>
          <a:prstGeom prst="rect">
            <a:avLst/>
          </a:prstGeom>
        </p:spPr>
      </p:pic>
      <p:sp>
        <p:nvSpPr>
          <p:cNvPr id="8" name="מציין מיקום תוכן 2"/>
          <p:cNvSpPr txBox="1">
            <a:spLocks/>
          </p:cNvSpPr>
          <p:nvPr/>
        </p:nvSpPr>
        <p:spPr>
          <a:xfrm>
            <a:off x="646111" y="4150894"/>
            <a:ext cx="10544628" cy="218974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As can be seen in the theorem, this model is characterized by a </a:t>
            </a:r>
            <a:r>
              <a:rPr lang="en-GB" sz="3000" dirty="0" err="1" smtClean="0">
                <a:latin typeface="Times New Roman" panose="02020603050405020304" pitchFamily="18" charset="0"/>
                <a:cs typeface="Times New Roman" panose="02020603050405020304" pitchFamily="18" charset="0"/>
              </a:rPr>
              <a:t>transcritical</a:t>
            </a:r>
            <a:r>
              <a:rPr lang="en-GB" sz="3000" dirty="0" smtClean="0">
                <a:latin typeface="Times New Roman" panose="02020603050405020304" pitchFamily="18" charset="0"/>
                <a:cs typeface="Times New Roman" panose="02020603050405020304" pitchFamily="18" charset="0"/>
              </a:rPr>
              <a:t> </a:t>
            </a:r>
            <a:r>
              <a:rPr lang="en-GB" sz="3000" dirty="0" err="1" smtClean="0">
                <a:latin typeface="Times New Roman" panose="02020603050405020304" pitchFamily="18" charset="0"/>
                <a:cs typeface="Times New Roman" panose="02020603050405020304" pitchFamily="18" charset="0"/>
              </a:rPr>
              <a:t>bifurication</a:t>
            </a:r>
            <a:r>
              <a:rPr lang="en-GB" sz="3000" dirty="0" smtClean="0">
                <a:latin typeface="Times New Roman" panose="02020603050405020304" pitchFamily="18" charset="0"/>
                <a:cs typeface="Times New Roman" panose="02020603050405020304" pitchFamily="18" charset="0"/>
              </a:rPr>
              <a:t> at </a:t>
            </a:r>
            <a:r>
              <a:rPr lang="el-GR" sz="3000" dirty="0" smtClean="0">
                <a:latin typeface="Times New Roman" panose="02020603050405020304" pitchFamily="18" charset="0"/>
                <a:cs typeface="Times New Roman" panose="02020603050405020304" pitchFamily="18" charset="0"/>
              </a:rPr>
              <a:t>σ</a:t>
            </a:r>
            <a:r>
              <a:rPr lang="en-GB" sz="3000" dirty="0" smtClean="0">
                <a:latin typeface="Times New Roman" panose="02020603050405020304" pitchFamily="18" charset="0"/>
                <a:cs typeface="Times New Roman" panose="02020603050405020304" pitchFamily="18" charset="0"/>
              </a:rPr>
              <a:t> </a:t>
            </a:r>
            <a:r>
              <a:rPr lang="el-GR" sz="3000" dirty="0" smtClean="0">
                <a:latin typeface="Times New Roman" panose="02020603050405020304" pitchFamily="18" charset="0"/>
                <a:cs typeface="Times New Roman" panose="02020603050405020304" pitchFamily="18" charset="0"/>
              </a:rPr>
              <a:t>=</a:t>
            </a:r>
            <a:r>
              <a:rPr lang="en-GB" sz="3000" dirty="0" smtClean="0">
                <a:latin typeface="Times New Roman" panose="02020603050405020304" pitchFamily="18" charset="0"/>
                <a:cs typeface="Times New Roman" panose="02020603050405020304" pitchFamily="18" charset="0"/>
              </a:rPr>
              <a:t> 1. The value of  this threshold parameter dictates which of the equilibriums of the model are stable.</a:t>
            </a: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3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25</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Classic SIR Model – With Vital Dynamics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103521"/>
            <a:ext cx="10544628" cy="164431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We can observe this phenomenon by looking at the appropriate </a:t>
            </a:r>
            <a:r>
              <a:rPr lang="en-GB" sz="3000" dirty="0" err="1" smtClean="0">
                <a:latin typeface="Times New Roman" panose="02020603050405020304" pitchFamily="18" charset="0"/>
                <a:cs typeface="Times New Roman" panose="02020603050405020304" pitchFamily="18" charset="0"/>
              </a:rPr>
              <a:t>bifurication</a:t>
            </a:r>
            <a:r>
              <a:rPr lang="en-GB" sz="3000" dirty="0" smtClean="0">
                <a:latin typeface="Times New Roman" panose="02020603050405020304" pitchFamily="18" charset="0"/>
                <a:cs typeface="Times New Roman" panose="02020603050405020304" pitchFamily="18" charset="0"/>
              </a:rPr>
              <a:t> diagram. Afterwards let us look at some implications. </a:t>
            </a: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rotWithShape="1">
          <a:blip r:embed="rId2"/>
          <a:srcRect l="2782"/>
          <a:stretch/>
        </p:blipFill>
        <p:spPr>
          <a:xfrm>
            <a:off x="3248526" y="2298031"/>
            <a:ext cx="5486400" cy="4460555"/>
          </a:xfrm>
          <a:prstGeom prst="rect">
            <a:avLst/>
          </a:prstGeom>
        </p:spPr>
      </p:pic>
    </p:spTree>
    <p:extLst>
      <p:ext uri="{BB962C8B-B14F-4D97-AF65-F5344CB8AC3E}">
        <p14:creationId xmlns:p14="http://schemas.microsoft.com/office/powerpoint/2010/main" val="177586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26</a:t>
            </a:fld>
            <a:endParaRPr lang="en-US" dirty="0"/>
          </a:p>
        </p:txBody>
      </p:sp>
      <p:sp>
        <p:nvSpPr>
          <p:cNvPr id="5" name="כותרת 1"/>
          <p:cNvSpPr>
            <a:spLocks noGrp="1"/>
          </p:cNvSpPr>
          <p:nvPr>
            <p:ph type="title"/>
          </p:nvPr>
        </p:nvSpPr>
        <p:spPr>
          <a:xfrm>
            <a:off x="947817" y="4146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Infectivity Estimation</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48808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Previously, we presented a way to estimate the contact number from epidemic data. With vital dynamics, it is also possible to do so. If  disease is near it’s endemic equilibrium, we can perform a serological survey and use the estimate </a:t>
            </a:r>
            <a:r>
              <a:rPr lang="el-GR" sz="3000" dirty="0" smtClean="0">
                <a:latin typeface="Times New Roman" panose="02020603050405020304" pitchFamily="18" charset="0"/>
                <a:cs typeface="Times New Roman" panose="02020603050405020304" pitchFamily="18" charset="0"/>
              </a:rPr>
              <a:t>σ=1/</a:t>
            </a:r>
            <a:r>
              <a:rPr lang="en-GB" sz="3000" dirty="0" smtClean="0">
                <a:latin typeface="Times New Roman" panose="02020603050405020304" pitchFamily="18" charset="0"/>
                <a:cs typeface="Times New Roman" panose="02020603050405020304" pitchFamily="18" charset="0"/>
              </a:rPr>
              <a:t>Sᵉ .Thus, we obtain an infectivity parameter for the disease.</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By using this method, the following estimates can be obtained:</a:t>
            </a:r>
          </a:p>
          <a:p>
            <a:pPr lvl="1">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Measles - </a:t>
            </a:r>
            <a:r>
              <a:rPr lang="el-GR" sz="3000" dirty="0" smtClean="0">
                <a:latin typeface="Times New Roman" panose="02020603050405020304" pitchFamily="18" charset="0"/>
                <a:cs typeface="Times New Roman" panose="02020603050405020304" pitchFamily="18" charset="0"/>
              </a:rPr>
              <a:t>σ</a:t>
            </a:r>
            <a:r>
              <a:rPr lang="en-GB" sz="3000" dirty="0" smtClean="0">
                <a:latin typeface="Times New Roman" panose="02020603050405020304" pitchFamily="18" charset="0"/>
                <a:cs typeface="Times New Roman" panose="02020603050405020304" pitchFamily="18" charset="0"/>
              </a:rPr>
              <a:t> </a:t>
            </a:r>
            <a:r>
              <a:rPr lang="el-GR" sz="3000" dirty="0" smtClean="0">
                <a:latin typeface="Times New Roman" panose="02020603050405020304" pitchFamily="18" charset="0"/>
                <a:cs typeface="Times New Roman" panose="02020603050405020304" pitchFamily="18" charset="0"/>
              </a:rPr>
              <a:t>=</a:t>
            </a:r>
            <a:r>
              <a:rPr lang="en-GB" sz="3000" dirty="0" smtClean="0">
                <a:latin typeface="Times New Roman" panose="02020603050405020304" pitchFamily="18" charset="0"/>
                <a:cs typeface="Times New Roman" panose="02020603050405020304" pitchFamily="18" charset="0"/>
              </a:rPr>
              <a:t> 16</a:t>
            </a:r>
          </a:p>
          <a:p>
            <a:pPr lvl="1">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Polio - </a:t>
            </a:r>
            <a:r>
              <a:rPr lang="el-GR" sz="3000" dirty="0">
                <a:latin typeface="Times New Roman" panose="02020603050405020304" pitchFamily="18" charset="0"/>
                <a:cs typeface="Times New Roman" panose="02020603050405020304" pitchFamily="18" charset="0"/>
              </a:rPr>
              <a:t>σ</a:t>
            </a:r>
            <a:r>
              <a:rPr lang="en-GB" sz="3000" dirty="0">
                <a:latin typeface="Times New Roman" panose="02020603050405020304" pitchFamily="18" charset="0"/>
                <a:cs typeface="Times New Roman" panose="02020603050405020304" pitchFamily="18" charset="0"/>
              </a:rPr>
              <a:t> </a:t>
            </a:r>
            <a:r>
              <a:rPr lang="el-GR" sz="3000" dirty="0" smtClean="0">
                <a:latin typeface="Times New Roman" panose="02020603050405020304" pitchFamily="18" charset="0"/>
                <a:cs typeface="Times New Roman" panose="02020603050405020304" pitchFamily="18" charset="0"/>
              </a:rPr>
              <a:t>=</a:t>
            </a:r>
            <a:r>
              <a:rPr lang="en-GB" sz="3000" dirty="0" smtClean="0">
                <a:latin typeface="Times New Roman" panose="02020603050405020304" pitchFamily="18" charset="0"/>
                <a:cs typeface="Times New Roman" panose="02020603050405020304" pitchFamily="18" charset="0"/>
              </a:rPr>
              <a:t> 5</a:t>
            </a:r>
          </a:p>
          <a:p>
            <a:pPr lvl="1">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Mumps - </a:t>
            </a:r>
            <a:r>
              <a:rPr lang="el-GR" sz="3000" dirty="0">
                <a:latin typeface="Times New Roman" panose="02020603050405020304" pitchFamily="18" charset="0"/>
                <a:cs typeface="Times New Roman" panose="02020603050405020304" pitchFamily="18" charset="0"/>
              </a:rPr>
              <a:t>σ</a:t>
            </a:r>
            <a:r>
              <a:rPr lang="en-GB" sz="3000" dirty="0">
                <a:latin typeface="Times New Roman" panose="02020603050405020304" pitchFamily="18" charset="0"/>
                <a:cs typeface="Times New Roman" panose="02020603050405020304" pitchFamily="18" charset="0"/>
              </a:rPr>
              <a:t> </a:t>
            </a:r>
            <a:r>
              <a:rPr lang="el-GR" sz="3000" dirty="0" smtClean="0">
                <a:latin typeface="Times New Roman" panose="02020603050405020304" pitchFamily="18" charset="0"/>
                <a:cs typeface="Times New Roman" panose="02020603050405020304" pitchFamily="18" charset="0"/>
              </a:rPr>
              <a:t>=</a:t>
            </a:r>
            <a:r>
              <a:rPr lang="en-GB" sz="3000" dirty="0" smtClean="0">
                <a:latin typeface="Times New Roman" panose="02020603050405020304" pitchFamily="18" charset="0"/>
                <a:cs typeface="Times New Roman" panose="02020603050405020304" pitchFamily="18" charset="0"/>
              </a:rPr>
              <a:t> 12</a:t>
            </a:r>
          </a:p>
          <a:p>
            <a:pPr>
              <a:buClr>
                <a:schemeClr val="tx1"/>
              </a:buClr>
              <a:buFont typeface="Wingdings" panose="05000000000000000000" pitchFamily="2" charset="2"/>
              <a:buChar char="§"/>
            </a:pPr>
            <a:endParaRPr lang="en-GB" sz="30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825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27</a:t>
            </a:fld>
            <a:endParaRPr lang="en-US" dirty="0"/>
          </a:p>
        </p:txBody>
      </p:sp>
      <p:sp>
        <p:nvSpPr>
          <p:cNvPr id="5" name="כותרת 1"/>
          <p:cNvSpPr>
            <a:spLocks noGrp="1"/>
          </p:cNvSpPr>
          <p:nvPr>
            <p:ph type="title"/>
          </p:nvPr>
        </p:nvSpPr>
        <p:spPr>
          <a:xfrm>
            <a:off x="947817" y="4146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Herd Immunity - Theory</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48808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This model provides a mechanism which can (possibly) allow us to eradicate certain diseases. This mechanism is mass vaccinations.</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Herd immunity for a disease occurs if enough people have disease-acquired or vaccination-acquired immunity.</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grpSp>
        <p:nvGrpSpPr>
          <p:cNvPr id="10" name="קבוצה 9"/>
          <p:cNvGrpSpPr/>
          <p:nvPr/>
        </p:nvGrpSpPr>
        <p:grpSpPr>
          <a:xfrm>
            <a:off x="2659806" y="3876173"/>
            <a:ext cx="5774331" cy="2741195"/>
            <a:chOff x="2659806" y="3876173"/>
            <a:chExt cx="5774331" cy="2741195"/>
          </a:xfrm>
        </p:grpSpPr>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806" y="3876174"/>
              <a:ext cx="1925962" cy="2741194"/>
            </a:xfrm>
            <a:prstGeom prst="rect">
              <a:avLst/>
            </a:prstGeom>
          </p:spPr>
        </p:pic>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767" y="3876173"/>
              <a:ext cx="2013695" cy="2741195"/>
            </a:xfrm>
            <a:prstGeom prst="rect">
              <a:avLst/>
            </a:prstGeom>
          </p:spPr>
        </p:pic>
        <p:pic>
          <p:nvPicPr>
            <p:cNvPr id="9" name="תמונה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462" y="3887560"/>
              <a:ext cx="1834675" cy="2718419"/>
            </a:xfrm>
            <a:prstGeom prst="rect">
              <a:avLst/>
            </a:prstGeom>
          </p:spPr>
        </p:pic>
      </p:grpSp>
    </p:spTree>
    <p:extLst>
      <p:ext uri="{BB962C8B-B14F-4D97-AF65-F5344CB8AC3E}">
        <p14:creationId xmlns:p14="http://schemas.microsoft.com/office/powerpoint/2010/main" val="416831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28</a:t>
            </a:fld>
            <a:endParaRPr lang="en-US" dirty="0"/>
          </a:p>
        </p:txBody>
      </p:sp>
      <p:sp>
        <p:nvSpPr>
          <p:cNvPr id="5" name="כותרת 1"/>
          <p:cNvSpPr>
            <a:spLocks noGrp="1"/>
          </p:cNvSpPr>
          <p:nvPr>
            <p:ph type="title"/>
          </p:nvPr>
        </p:nvSpPr>
        <p:spPr>
          <a:xfrm>
            <a:off x="947817" y="4146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Herd Immunity - Theory</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52658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Let us remember that the contact number denotes average  number of adequate contacts (those which are sufficient for transmission if all contacted people are susceptible). On the other hand, we have seen that the value of </a:t>
            </a:r>
            <a:r>
              <a:rPr lang="el-GR" sz="3000" dirty="0" smtClean="0">
                <a:latin typeface="Times New Roman" panose="02020603050405020304" pitchFamily="18" charset="0"/>
                <a:cs typeface="Times New Roman" panose="02020603050405020304" pitchFamily="18" charset="0"/>
              </a:rPr>
              <a:t>σ</a:t>
            </a:r>
            <a:r>
              <a:rPr lang="en-GB" sz="3000" dirty="0" smtClean="0">
                <a:latin typeface="Times New Roman" panose="02020603050405020304" pitchFamily="18" charset="0"/>
                <a:cs typeface="Times New Roman" panose="02020603050405020304" pitchFamily="18" charset="0"/>
              </a:rPr>
              <a:t>S (replacement number – the number of secondary </a:t>
            </a:r>
            <a:r>
              <a:rPr lang="en-GB" sz="3000" dirty="0" err="1" smtClean="0">
                <a:latin typeface="Times New Roman" panose="02020603050405020304" pitchFamily="18" charset="0"/>
                <a:cs typeface="Times New Roman" panose="02020603050405020304" pitchFamily="18" charset="0"/>
              </a:rPr>
              <a:t>infectives</a:t>
            </a:r>
            <a:r>
              <a:rPr lang="en-GB" sz="3000" dirty="0" smtClean="0">
                <a:latin typeface="Times New Roman" panose="02020603050405020304" pitchFamily="18" charset="0"/>
                <a:cs typeface="Times New Roman" panose="02020603050405020304" pitchFamily="18" charset="0"/>
              </a:rPr>
              <a:t> an infective produces) determines the way the infection spreads.</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Therefore, if the population is homogenously mixing and the immune people are distributed uniformly then by vaccinating a sufficient fraction of the population we can cause the replacement number to be smaller than 1. In this case, the disease won’t reach the endemic equilibrium.</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4610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29</a:t>
            </a:fld>
            <a:endParaRPr lang="en-US" dirty="0"/>
          </a:p>
        </p:txBody>
      </p:sp>
      <p:sp>
        <p:nvSpPr>
          <p:cNvPr id="5" name="כותרת 1"/>
          <p:cNvSpPr>
            <a:spLocks noGrp="1"/>
          </p:cNvSpPr>
          <p:nvPr>
            <p:ph type="title"/>
          </p:nvPr>
        </p:nvSpPr>
        <p:spPr>
          <a:xfrm>
            <a:off x="947817" y="4146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Herd Immunity - Theory</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52658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Therefore, after estimating the contact number of a disease, vaccinating enough people in order to achieve </a:t>
            </a:r>
            <a:r>
              <a:rPr lang="el-GR" sz="3000" dirty="0" smtClean="0">
                <a:latin typeface="Times New Roman" panose="02020603050405020304" pitchFamily="18" charset="0"/>
                <a:cs typeface="Times New Roman" panose="02020603050405020304" pitchFamily="18" charset="0"/>
              </a:rPr>
              <a:t>σ</a:t>
            </a:r>
            <a:r>
              <a:rPr lang="en-GB" sz="3000" dirty="0" smtClean="0">
                <a:latin typeface="Times New Roman" panose="02020603050405020304" pitchFamily="18" charset="0"/>
                <a:cs typeface="Times New Roman" panose="02020603050405020304" pitchFamily="18" charset="0"/>
              </a:rPr>
              <a:t>S &lt; 1 will result in herd immunity. Under our previous assumption, it is enough to demand </a:t>
            </a:r>
            <a:r>
              <a:rPr lang="el-GR" sz="3000" dirty="0" smtClean="0">
                <a:latin typeface="Times New Roman" panose="02020603050405020304" pitchFamily="18" charset="0"/>
                <a:cs typeface="Times New Roman" panose="02020603050405020304" pitchFamily="18" charset="0"/>
              </a:rPr>
              <a:t>σ</a:t>
            </a:r>
            <a:r>
              <a:rPr lang="en-GB" sz="3000" dirty="0" smtClean="0">
                <a:latin typeface="Times New Roman" panose="02020603050405020304" pitchFamily="18" charset="0"/>
                <a:cs typeface="Times New Roman" panose="02020603050405020304" pitchFamily="18" charset="0"/>
              </a:rPr>
              <a:t>(1-R) &lt; 1.</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a:blip r:embed="rId2"/>
          <a:stretch>
            <a:fillRect/>
          </a:stretch>
        </p:blipFill>
        <p:spPr>
          <a:xfrm>
            <a:off x="4352280" y="2743200"/>
            <a:ext cx="3132290" cy="4005888"/>
          </a:xfrm>
          <a:prstGeom prst="rect">
            <a:avLst/>
          </a:prstGeom>
        </p:spPr>
      </p:pic>
    </p:spTree>
    <p:extLst>
      <p:ext uri="{BB962C8B-B14F-4D97-AF65-F5344CB8AC3E}">
        <p14:creationId xmlns:p14="http://schemas.microsoft.com/office/powerpoint/2010/main" val="301360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46111" y="1219201"/>
            <a:ext cx="10544628" cy="1066800"/>
          </a:xfrm>
        </p:spPr>
        <p:txBody>
          <a:bodyPr>
            <a:normAutofit/>
          </a:body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Diseases and epidemics have been a natural component of our ecological system since the beginning of time. </a:t>
            </a:r>
            <a:endParaRPr lang="en-GB" sz="3000" dirty="0">
              <a:latin typeface="Times New Roman" panose="02020603050405020304" pitchFamily="18" charset="0"/>
              <a:cs typeface="Times New Roman" panose="02020603050405020304" pitchFamily="18" charset="0"/>
            </a:endParaRPr>
          </a:p>
        </p:txBody>
      </p:sp>
      <p:sp>
        <p:nvSpPr>
          <p:cNvPr id="4" name="מציין מיקום של מספר שקופית 3"/>
          <p:cNvSpPr>
            <a:spLocks noGrp="1"/>
          </p:cNvSpPr>
          <p:nvPr>
            <p:ph type="sldNum" sz="quarter" idx="12"/>
          </p:nvPr>
        </p:nvSpPr>
        <p:spPr/>
        <p:txBody>
          <a:bodyPr/>
          <a:lstStyle/>
          <a:p>
            <a:fld id="{D57F1E4F-1CFF-5643-939E-02111984F565}" type="slidenum">
              <a:rPr lang="en-US" smtClean="0"/>
              <a:t>3</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History And Motivation</a:t>
            </a:r>
            <a:endParaRPr lang="en-GB" sz="4000" dirty="0">
              <a:latin typeface="Times New Roman" panose="02020603050405020304" pitchFamily="18" charset="0"/>
              <a:cs typeface="Times New Roman" panose="02020603050405020304" pitchFamily="18" charset="0"/>
            </a:endParaRPr>
          </a:p>
        </p:txBody>
      </p:sp>
      <p:grpSp>
        <p:nvGrpSpPr>
          <p:cNvPr id="14" name="קבוצה 13"/>
          <p:cNvGrpSpPr/>
          <p:nvPr/>
        </p:nvGrpSpPr>
        <p:grpSpPr>
          <a:xfrm>
            <a:off x="1039495" y="2441786"/>
            <a:ext cx="8733828" cy="4244871"/>
            <a:chOff x="1039495" y="2441786"/>
            <a:chExt cx="8733828" cy="4244871"/>
          </a:xfrm>
        </p:grpSpPr>
        <p:pic>
          <p:nvPicPr>
            <p:cNvPr id="13" name="תמונה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1514" y="2441786"/>
              <a:ext cx="3111809" cy="1904999"/>
            </a:xfrm>
            <a:prstGeom prst="rect">
              <a:avLst/>
            </a:prstGeom>
          </p:spPr>
        </p:pic>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495" y="2441786"/>
              <a:ext cx="2924175" cy="1905000"/>
            </a:xfrm>
            <a:prstGeom prst="rect">
              <a:avLst/>
            </a:prstGeom>
          </p:spPr>
        </p:pic>
        <p:pic>
          <p:nvPicPr>
            <p:cNvPr id="9" name="תמונה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582" y="4346785"/>
              <a:ext cx="2244180" cy="2339872"/>
            </a:xfrm>
            <a:prstGeom prst="rect">
              <a:avLst/>
            </a:prstGeom>
          </p:spPr>
        </p:pic>
        <p:pic>
          <p:nvPicPr>
            <p:cNvPr id="10" name="תמונה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5762" y="4319055"/>
              <a:ext cx="1705450" cy="2367602"/>
            </a:xfrm>
            <a:prstGeom prst="rect">
              <a:avLst/>
            </a:prstGeom>
          </p:spPr>
        </p:pic>
        <p:pic>
          <p:nvPicPr>
            <p:cNvPr id="12" name="תמונה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212" y="4346785"/>
              <a:ext cx="1626211" cy="2339872"/>
            </a:xfrm>
            <a:prstGeom prst="rect">
              <a:avLst/>
            </a:prstGeom>
          </p:spPr>
        </p:pic>
        <p:pic>
          <p:nvPicPr>
            <p:cNvPr id="11" name="תמונה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3670" y="2441786"/>
              <a:ext cx="2697844" cy="1904999"/>
            </a:xfrm>
            <a:prstGeom prst="rect">
              <a:avLst/>
            </a:prstGeom>
          </p:spPr>
        </p:pic>
      </p:grpSp>
    </p:spTree>
    <p:extLst>
      <p:ext uri="{BB962C8B-B14F-4D97-AF65-F5344CB8AC3E}">
        <p14:creationId xmlns:p14="http://schemas.microsoft.com/office/powerpoint/2010/main" val="249441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30</a:t>
            </a:fld>
            <a:endParaRPr lang="en-US" dirty="0"/>
          </a:p>
        </p:txBody>
      </p:sp>
      <p:sp>
        <p:nvSpPr>
          <p:cNvPr id="5" name="כותרת 1"/>
          <p:cNvSpPr>
            <a:spLocks noGrp="1"/>
          </p:cNvSpPr>
          <p:nvPr>
            <p:ph type="title"/>
          </p:nvPr>
        </p:nvSpPr>
        <p:spPr>
          <a:xfrm>
            <a:off x="947817" y="4146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Herd Immunity - Practice</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52658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Attainment of herd immunity for a disease can be quite difficult</a:t>
            </a:r>
          </a:p>
          <a:p>
            <a:pPr lvl="1">
              <a:buClr>
                <a:schemeClr val="tx1"/>
              </a:buClr>
              <a:buFont typeface="Wingdings" panose="05000000000000000000" pitchFamily="2" charset="2"/>
              <a:buChar char="§"/>
            </a:pPr>
            <a:r>
              <a:rPr lang="en-GB" sz="2800" dirty="0" smtClean="0">
                <a:latin typeface="Times New Roman" panose="02020603050405020304" pitchFamily="18" charset="0"/>
                <a:cs typeface="Times New Roman" panose="02020603050405020304" pitchFamily="18" charset="0"/>
              </a:rPr>
              <a:t>Vaccinations are not uniformly distributed in a population – fear and mistrust, non-accessible populations, religious reasons etc.</a:t>
            </a:r>
          </a:p>
          <a:p>
            <a:pPr lvl="1">
              <a:buClr>
                <a:schemeClr val="tx1"/>
              </a:buClr>
              <a:buFont typeface="Wingdings" panose="05000000000000000000" pitchFamily="2" charset="2"/>
              <a:buChar char="§"/>
            </a:pPr>
            <a:r>
              <a:rPr lang="en-GB" sz="2800" dirty="0" smtClean="0">
                <a:latin typeface="Times New Roman" panose="02020603050405020304" pitchFamily="18" charset="0"/>
                <a:cs typeface="Times New Roman" panose="02020603050405020304" pitchFamily="18" charset="0"/>
              </a:rPr>
              <a:t>For various reasons a small fraction of those who are vaccinated do not become immune.</a:t>
            </a:r>
          </a:p>
          <a:p>
            <a:pPr lvl="1">
              <a:buClr>
                <a:schemeClr val="tx1"/>
              </a:buClr>
              <a:buFont typeface="Wingdings" panose="05000000000000000000" pitchFamily="2" charset="2"/>
              <a:buChar char="§"/>
            </a:pPr>
            <a:r>
              <a:rPr lang="en-GB" sz="2800" dirty="0" smtClean="0">
                <a:latin typeface="Times New Roman" panose="02020603050405020304" pitchFamily="18" charset="0"/>
                <a:cs typeface="Times New Roman" panose="02020603050405020304" pitchFamily="18" charset="0"/>
              </a:rPr>
              <a:t>The models are simplified proxies.</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Nevertheless, several serious diseases were eradicated over the course of the 20</a:t>
            </a:r>
            <a:r>
              <a:rPr lang="en-GB" sz="3000" baseline="30000" dirty="0" smtClean="0">
                <a:latin typeface="Times New Roman" panose="02020603050405020304" pitchFamily="18" charset="0"/>
                <a:cs typeface="Times New Roman" panose="02020603050405020304" pitchFamily="18" charset="0"/>
              </a:rPr>
              <a:t>th</a:t>
            </a:r>
            <a:r>
              <a:rPr lang="en-GB" sz="3000" dirty="0" smtClean="0">
                <a:latin typeface="Times New Roman" panose="02020603050405020304" pitchFamily="18" charset="0"/>
                <a:cs typeface="Times New Roman" panose="02020603050405020304" pitchFamily="18" charset="0"/>
              </a:rPr>
              <a:t> century : smallpox was eradicated globally in 1977 and the number of rubella, measles, mumps and polio cases diminished significantly.  </a:t>
            </a:r>
          </a:p>
          <a:p>
            <a:pPr lvl="1">
              <a:buClr>
                <a:schemeClr val="tx1"/>
              </a:buClr>
              <a:buFont typeface="Wingdings" panose="05000000000000000000" pitchFamily="2" charset="2"/>
              <a:buChar char="§"/>
            </a:pPr>
            <a:endParaRPr lang="en-GB" sz="28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
        <p:nvSpPr>
          <p:cNvPr id="2" name="יהלום 1">
            <a:hlinkClick r:id="rId2" action="ppaction://hlinksldjump"/>
          </p:cNvPr>
          <p:cNvSpPr/>
          <p:nvPr/>
        </p:nvSpPr>
        <p:spPr>
          <a:xfrm>
            <a:off x="10934700" y="6184900"/>
            <a:ext cx="444500" cy="469900"/>
          </a:xfrm>
          <a:prstGeom prst="diamond">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0350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31</a:t>
            </a:fld>
            <a:endParaRPr lang="en-US" dirty="0"/>
          </a:p>
        </p:txBody>
      </p:sp>
      <p:sp>
        <p:nvSpPr>
          <p:cNvPr id="5" name="כותרת 1"/>
          <p:cNvSpPr>
            <a:spLocks noGrp="1"/>
          </p:cNvSpPr>
          <p:nvPr>
            <p:ph type="title"/>
          </p:nvPr>
        </p:nvSpPr>
        <p:spPr>
          <a:xfrm>
            <a:off x="947817" y="4146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Limitations and Extensions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52658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We have seen that the classic models allow us to reach some interesting conclusions regarding  Epidemiology. However, these models make some binding assumptions. Let us address some these assumptions</a:t>
            </a:r>
          </a:p>
          <a:p>
            <a:pPr lvl="1">
              <a:buClr>
                <a:schemeClr val="tx1"/>
              </a:buClr>
              <a:buFont typeface="Wingdings" panose="05000000000000000000" pitchFamily="2" charset="2"/>
              <a:buChar char="§"/>
            </a:pPr>
            <a:r>
              <a:rPr lang="en-GB" sz="2800" dirty="0" smtClean="0">
                <a:latin typeface="Times New Roman" panose="02020603050405020304" pitchFamily="18" charset="0"/>
                <a:cs typeface="Times New Roman" panose="02020603050405020304" pitchFamily="18" charset="0"/>
              </a:rPr>
              <a:t>Constant population size – The classic models do not deal with changes in N and therefore with diseases with high mortality, such as </a:t>
            </a:r>
            <a:r>
              <a:rPr lang="en-GB" sz="2800" dirty="0" err="1" smtClean="0">
                <a:latin typeface="Times New Roman" panose="02020603050405020304" pitchFamily="18" charset="0"/>
                <a:cs typeface="Times New Roman" panose="02020603050405020304" pitchFamily="18" charset="0"/>
              </a:rPr>
              <a:t>ebola</a:t>
            </a:r>
            <a:r>
              <a:rPr lang="en-GB" sz="2800" dirty="0" smtClean="0">
                <a:latin typeface="Times New Roman" panose="02020603050405020304" pitchFamily="18" charset="0"/>
                <a:cs typeface="Times New Roman" panose="02020603050405020304" pitchFamily="18" charset="0"/>
              </a:rPr>
              <a:t>, plague and some strains of flu. The MSEIR model with exponentially changing size is the basic model that takes into account changes in N.</a:t>
            </a:r>
          </a:p>
          <a:p>
            <a:pPr lvl="1">
              <a:buClr>
                <a:schemeClr val="tx1"/>
              </a:buClr>
              <a:buFont typeface="Wingdings" panose="05000000000000000000" pitchFamily="2" charset="2"/>
              <a:buChar char="§"/>
            </a:pPr>
            <a:r>
              <a:rPr lang="en-GB" sz="2800" dirty="0" smtClean="0">
                <a:latin typeface="Times New Roman" panose="02020603050405020304" pitchFamily="18" charset="0"/>
                <a:cs typeface="Times New Roman" panose="02020603050405020304" pitchFamily="18" charset="0"/>
              </a:rPr>
              <a:t>Age structure – The models do not take into account the division of the population into age groups</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3855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32</a:t>
            </a:fld>
            <a:endParaRPr lang="en-US" dirty="0"/>
          </a:p>
        </p:txBody>
      </p:sp>
      <p:sp>
        <p:nvSpPr>
          <p:cNvPr id="5" name="כותרת 1"/>
          <p:cNvSpPr>
            <a:spLocks noGrp="1"/>
          </p:cNvSpPr>
          <p:nvPr>
            <p:ph type="title"/>
          </p:nvPr>
        </p:nvSpPr>
        <p:spPr>
          <a:xfrm>
            <a:off x="947817" y="4146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Limitations and Extensions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52658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lvl="1">
              <a:buClr>
                <a:schemeClr val="tx1"/>
              </a:buClr>
              <a:buFont typeface="Wingdings" panose="05000000000000000000" pitchFamily="2" charset="2"/>
              <a:buChar char="§"/>
            </a:pPr>
            <a:r>
              <a:rPr lang="en-GB" sz="2800" dirty="0" smtClean="0">
                <a:latin typeface="Times New Roman" panose="02020603050405020304" pitchFamily="18" charset="0"/>
                <a:cs typeface="Times New Roman" panose="02020603050405020304" pitchFamily="18" charset="0"/>
              </a:rPr>
              <a:t>Gender.</a:t>
            </a:r>
          </a:p>
          <a:p>
            <a:pPr lvl="1">
              <a:buClr>
                <a:schemeClr val="tx1"/>
              </a:buClr>
              <a:buFont typeface="Wingdings" panose="05000000000000000000" pitchFamily="2" charset="2"/>
              <a:buChar char="§"/>
            </a:pPr>
            <a:r>
              <a:rPr lang="en-GB" sz="2800" dirty="0" smtClean="0">
                <a:latin typeface="Times New Roman" panose="02020603050405020304" pitchFamily="18" charset="0"/>
                <a:cs typeface="Times New Roman" panose="02020603050405020304" pitchFamily="18" charset="0"/>
              </a:rPr>
              <a:t>Immunity of some parts of the population.</a:t>
            </a:r>
          </a:p>
          <a:p>
            <a:pPr lvl="1">
              <a:buClr>
                <a:schemeClr val="tx1"/>
              </a:buClr>
              <a:buFont typeface="Wingdings" panose="05000000000000000000" pitchFamily="2" charset="2"/>
              <a:buChar char="§"/>
            </a:pPr>
            <a:r>
              <a:rPr lang="en-GB" sz="2800" dirty="0" smtClean="0">
                <a:latin typeface="Times New Roman" panose="02020603050405020304" pitchFamily="18" charset="0"/>
                <a:cs typeface="Times New Roman" panose="02020603050405020304" pitchFamily="18" charset="0"/>
              </a:rPr>
              <a:t> Changing daily contact rate </a:t>
            </a:r>
            <a:r>
              <a:rPr lang="el-GR" sz="2800" dirty="0" smtClean="0">
                <a:latin typeface="Times New Roman" panose="02020603050405020304" pitchFamily="18" charset="0"/>
                <a:cs typeface="Times New Roman" panose="02020603050405020304" pitchFamily="18" charset="0"/>
              </a:rPr>
              <a:t>λ</a:t>
            </a:r>
            <a:r>
              <a:rPr lang="en-GB" sz="2800" dirty="0" smtClean="0">
                <a:latin typeface="Times New Roman" panose="02020603050405020304" pitchFamily="18" charset="0"/>
                <a:cs typeface="Times New Roman" panose="02020603050405020304" pitchFamily="18" charset="0"/>
              </a:rPr>
              <a:t> – between age groups, climate zones, seasons etc.</a:t>
            </a:r>
          </a:p>
          <a:p>
            <a:pPr lvl="1">
              <a:buClr>
                <a:schemeClr val="tx1"/>
              </a:buClr>
              <a:buFont typeface="Wingdings" panose="05000000000000000000" pitchFamily="2" charset="2"/>
              <a:buChar char="§"/>
            </a:pPr>
            <a:r>
              <a:rPr lang="en-GB" sz="2800" dirty="0" smtClean="0">
                <a:latin typeface="Times New Roman" panose="02020603050405020304" pitchFamily="18" charset="0"/>
                <a:cs typeface="Times New Roman" panose="02020603050405020304" pitchFamily="18" charset="0"/>
              </a:rPr>
              <a:t>Non homogenous mixing of the population – In reality, the transmission of infection depends strongly on the pattern of contacts between members of the population. This leads to stochastic epidemic models.</a:t>
            </a:r>
          </a:p>
          <a:p>
            <a:pPr lvl="1">
              <a:buClr>
                <a:schemeClr val="tx1"/>
              </a:buClr>
              <a:buFont typeface="Wingdings" panose="05000000000000000000" pitchFamily="2" charset="2"/>
              <a:buChar char="§"/>
            </a:pPr>
            <a:r>
              <a:rPr lang="en-GB" sz="2800" dirty="0" smtClean="0">
                <a:latin typeface="Times New Roman" panose="02020603050405020304" pitchFamily="18" charset="0"/>
                <a:cs typeface="Times New Roman" panose="02020603050405020304" pitchFamily="18" charset="0"/>
              </a:rPr>
              <a:t>Mutating viruses – For example</a:t>
            </a:r>
            <a:r>
              <a:rPr lang="he-IL" sz="2800" smtClean="0">
                <a:latin typeface="Times New Roman" panose="02020603050405020304" pitchFamily="18" charset="0"/>
                <a:cs typeface="Times New Roman" panose="02020603050405020304" pitchFamily="18" charset="0"/>
              </a:rPr>
              <a:t>,</a:t>
            </a:r>
            <a:r>
              <a:rPr lang="en-GB" sz="2800" smtClean="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HIV and Flu.</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654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33</a:t>
            </a:fld>
            <a:endParaRPr lang="en-US" dirty="0"/>
          </a:p>
        </p:txBody>
      </p:sp>
      <p:sp>
        <p:nvSpPr>
          <p:cNvPr id="5" name="כותרת 1"/>
          <p:cNvSpPr>
            <a:spLocks noGrp="1"/>
          </p:cNvSpPr>
          <p:nvPr>
            <p:ph type="title"/>
          </p:nvPr>
        </p:nvSpPr>
        <p:spPr>
          <a:xfrm>
            <a:off x="947817" y="4146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Conclusion</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52658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
        <p:nvSpPr>
          <p:cNvPr id="8" name="מציין מיקום תוכן 2"/>
          <p:cNvSpPr txBox="1">
            <a:spLocks/>
          </p:cNvSpPr>
          <p:nvPr/>
        </p:nvSpPr>
        <p:spPr>
          <a:xfrm>
            <a:off x="798511" y="1371599"/>
            <a:ext cx="10544628" cy="41388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lvl="1" indent="0">
              <a:buClr>
                <a:schemeClr val="tx1"/>
              </a:buClr>
              <a:buNone/>
            </a:pPr>
            <a:r>
              <a:rPr lang="en-US" sz="3000" dirty="0">
                <a:latin typeface="Times New Roman" panose="02020603050405020304" pitchFamily="18" charset="0"/>
                <a:ea typeface="Times New Roman" panose="02020603050405020304" pitchFamily="18" charset="0"/>
                <a:cs typeface="Times New Roman" panose="02020603050405020304" pitchFamily="18" charset="0"/>
              </a:rPr>
              <a:t>It is a most extraordinary thing, but I never read a patent medicine advertisement without being impelled to the conclusion that I am suffering from the particular disease therein dealt with in its most virulent form. The diagnosis seems in every case to correspond exactly with all the sensations that I have ever felt</a:t>
            </a:r>
            <a:r>
              <a:rPr lang="en-US" sz="3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lvl="1" indent="0" algn="r">
              <a:buClr>
                <a:schemeClr val="tx1"/>
              </a:buClr>
              <a:buNone/>
            </a:pPr>
            <a:r>
              <a:rPr lang="en-GB" sz="3000" dirty="0" smtClean="0">
                <a:latin typeface="Times New Roman" panose="02020603050405020304" pitchFamily="18" charset="0"/>
                <a:ea typeface="Times New Roman" panose="02020603050405020304" pitchFamily="18" charset="0"/>
                <a:cs typeface="Times New Roman" panose="02020603050405020304" pitchFamily="18" charset="0"/>
              </a:rPr>
              <a:t>Three Men In A Boat</a:t>
            </a:r>
          </a:p>
          <a:p>
            <a:pPr marL="457200" lvl="1" indent="0" algn="r">
              <a:buClr>
                <a:schemeClr val="tx1"/>
              </a:buClr>
              <a:buNone/>
            </a:pPr>
            <a:r>
              <a:rPr lang="en-GB" sz="3000" dirty="0" smtClean="0">
                <a:latin typeface="Times New Roman" panose="02020603050405020304" pitchFamily="18" charset="0"/>
                <a:ea typeface="Times New Roman" panose="02020603050405020304" pitchFamily="18" charset="0"/>
                <a:cs typeface="Times New Roman" panose="02020603050405020304" pitchFamily="18" charset="0"/>
              </a:rPr>
              <a:t>Jerome K. Jerome</a:t>
            </a:r>
            <a:endParaRPr lang="en-GB" sz="30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lvl="1" indent="0">
              <a:buClr>
                <a:schemeClr val="tx1"/>
              </a:buClr>
              <a:buNone/>
            </a:pPr>
            <a:endParaRPr lang="en-GB" sz="28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4940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34</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SIS Model With Disease Fatalities </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52658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In this model with vital dynamics, recovery gives no immunity to the disease.</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We expect to see the disease reach the endemic equilibrium.</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Assume that the rate of removal of </a:t>
            </a:r>
            <a:r>
              <a:rPr lang="en-GB" sz="3000" dirty="0" err="1" smtClean="0">
                <a:latin typeface="Times New Roman" panose="02020603050405020304" pitchFamily="18" charset="0"/>
                <a:cs typeface="Times New Roman" panose="02020603050405020304" pitchFamily="18" charset="0"/>
              </a:rPr>
              <a:t>infectives</a:t>
            </a:r>
            <a:r>
              <a:rPr lang="en-GB" sz="3000" dirty="0" smtClean="0">
                <a:latin typeface="Times New Roman" panose="02020603050405020304" pitchFamily="18" charset="0"/>
                <a:cs typeface="Times New Roman" panose="02020603050405020304" pitchFamily="18" charset="0"/>
              </a:rPr>
              <a:t> by death due to the disease is proportional to the number of </a:t>
            </a:r>
            <a:r>
              <a:rPr lang="en-GB" sz="3000" dirty="0" err="1" smtClean="0">
                <a:latin typeface="Times New Roman" panose="02020603050405020304" pitchFamily="18" charset="0"/>
                <a:cs typeface="Times New Roman" panose="02020603050405020304" pitchFamily="18" charset="0"/>
              </a:rPr>
              <a:t>infectives</a:t>
            </a:r>
            <a:r>
              <a:rPr lang="en-GB" sz="3000" dirty="0" smtClean="0">
                <a:latin typeface="Times New Roman" panose="02020603050405020304" pitchFamily="18" charset="0"/>
                <a:cs typeface="Times New Roman" panose="02020603050405020304" pitchFamily="18" charset="0"/>
              </a:rPr>
              <a:t>. We denote this removal rate by </a:t>
            </a:r>
            <a:r>
              <a:rPr lang="el-GR" sz="3000" dirty="0" smtClean="0">
                <a:latin typeface="Times New Roman" panose="02020603050405020304" pitchFamily="18" charset="0"/>
                <a:cs typeface="Times New Roman" panose="02020603050405020304" pitchFamily="18" charset="0"/>
              </a:rPr>
              <a:t>η</a:t>
            </a:r>
            <a:r>
              <a:rPr lang="en-GB" sz="3000" dirty="0" smtClean="0">
                <a:latin typeface="Times New Roman" panose="02020603050405020304" pitchFamily="18" charset="0"/>
                <a:cs typeface="Times New Roman" panose="02020603050405020304" pitchFamily="18" charset="0"/>
              </a:rPr>
              <a:t>.</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In this model, denote by NR(t) the number of people who have died due to the disease.</a:t>
            </a:r>
            <a:endParaRPr lang="en-GB" sz="28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5178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35</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SIS Model With Disease Fatalities </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6731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 IVP for this model is given by</a:t>
            </a:r>
            <a:endParaRPr lang="en-GB" sz="28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
        <p:nvSpPr>
          <p:cNvPr id="7" name="מציין מיקום תוכן 2"/>
          <p:cNvSpPr txBox="1">
            <a:spLocks/>
          </p:cNvSpPr>
          <p:nvPr/>
        </p:nvSpPr>
        <p:spPr>
          <a:xfrm>
            <a:off x="646111" y="5079999"/>
            <a:ext cx="10544628" cy="6731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We call </a:t>
            </a:r>
            <a:r>
              <a:rPr lang="el-GR" sz="3000" dirty="0" smtClean="0">
                <a:latin typeface="Times New Roman" panose="02020603050405020304" pitchFamily="18" charset="0"/>
                <a:cs typeface="Times New Roman" panose="02020603050405020304" pitchFamily="18" charset="0"/>
              </a:rPr>
              <a:t>η</a:t>
            </a:r>
            <a:r>
              <a:rPr lang="en-GB" sz="3000" dirty="0" smtClean="0">
                <a:latin typeface="Times New Roman" panose="02020603050405020304" pitchFamily="18" charset="0"/>
                <a:cs typeface="Times New Roman" panose="02020603050405020304" pitchFamily="18" charset="0"/>
              </a:rPr>
              <a:t> – the daily disease related death rate.</a:t>
            </a:r>
            <a:endParaRPr lang="en-GB" sz="28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2"/>
          <a:stretch>
            <a:fillRect/>
          </a:stretch>
        </p:blipFill>
        <p:spPr>
          <a:xfrm>
            <a:off x="2321810" y="2048083"/>
            <a:ext cx="6053324" cy="2634754"/>
          </a:xfrm>
          <a:prstGeom prst="rect">
            <a:avLst/>
          </a:prstGeom>
        </p:spPr>
      </p:pic>
    </p:spTree>
    <p:extLst>
      <p:ext uri="{BB962C8B-B14F-4D97-AF65-F5344CB8AC3E}">
        <p14:creationId xmlns:p14="http://schemas.microsoft.com/office/powerpoint/2010/main" val="195354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36</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SIS Model With Disease Fatalities </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219199"/>
            <a:ext cx="10544628" cy="11176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Numerical integration provides us with the following SI phase plane portrait</a:t>
            </a:r>
            <a:endParaRPr lang="en-GB" sz="28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2"/>
          <a:stretch>
            <a:fillRect/>
          </a:stretch>
        </p:blipFill>
        <p:spPr>
          <a:xfrm>
            <a:off x="3408966" y="2001759"/>
            <a:ext cx="5018917" cy="4683281"/>
          </a:xfrm>
          <a:prstGeom prst="rect">
            <a:avLst/>
          </a:prstGeom>
        </p:spPr>
      </p:pic>
    </p:spTree>
    <p:extLst>
      <p:ext uri="{BB962C8B-B14F-4D97-AF65-F5344CB8AC3E}">
        <p14:creationId xmlns:p14="http://schemas.microsoft.com/office/powerpoint/2010/main" val="18485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37</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SIS Model With Disease Fatalities </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142999"/>
            <a:ext cx="10544628" cy="6985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Define </a:t>
            </a:r>
            <a:r>
              <a:rPr lang="el-GR" sz="3000" dirty="0" smtClean="0">
                <a:latin typeface="Times New Roman" panose="02020603050405020304" pitchFamily="18" charset="0"/>
                <a:cs typeface="Times New Roman" panose="02020603050405020304" pitchFamily="18" charset="0"/>
              </a:rPr>
              <a:t>ξ</a:t>
            </a:r>
            <a:r>
              <a:rPr lang="en-GB" sz="3000" dirty="0" smtClean="0">
                <a:latin typeface="Times New Roman" panose="02020603050405020304" pitchFamily="18" charset="0"/>
                <a:cs typeface="Times New Roman" panose="02020603050405020304" pitchFamily="18" charset="0"/>
              </a:rPr>
              <a:t> to be </a:t>
            </a:r>
            <a:r>
              <a:rPr lang="el-GR" sz="3000" dirty="0" smtClean="0">
                <a:latin typeface="Times New Roman" panose="02020603050405020304" pitchFamily="18" charset="0"/>
                <a:cs typeface="Times New Roman" panose="02020603050405020304" pitchFamily="18" charset="0"/>
              </a:rPr>
              <a:t>ξ</a:t>
            </a:r>
            <a:r>
              <a:rPr lang="en-GB" sz="3000" dirty="0" smtClean="0">
                <a:latin typeface="Times New Roman" panose="02020603050405020304" pitchFamily="18" charset="0"/>
                <a:cs typeface="Times New Roman" panose="02020603050405020304" pitchFamily="18" charset="0"/>
              </a:rPr>
              <a:t> </a:t>
            </a:r>
            <a:r>
              <a:rPr lang="el-GR" sz="3000" dirty="0" smtClean="0">
                <a:latin typeface="Times New Roman" panose="02020603050405020304" pitchFamily="18" charset="0"/>
                <a:cs typeface="Times New Roman" panose="02020603050405020304" pitchFamily="18" charset="0"/>
              </a:rPr>
              <a:t>=</a:t>
            </a:r>
            <a:r>
              <a:rPr lang="en-GB" sz="3000" dirty="0" smtClean="0">
                <a:latin typeface="Times New Roman" panose="02020603050405020304" pitchFamily="18" charset="0"/>
                <a:cs typeface="Times New Roman" panose="02020603050405020304" pitchFamily="18" charset="0"/>
              </a:rPr>
              <a:t> </a:t>
            </a:r>
            <a:r>
              <a:rPr lang="el-GR" sz="3000" dirty="0" smtClean="0">
                <a:latin typeface="Times New Roman" panose="02020603050405020304" pitchFamily="18" charset="0"/>
                <a:cs typeface="Times New Roman" panose="02020603050405020304" pitchFamily="18" charset="0"/>
              </a:rPr>
              <a:t>η/</a:t>
            </a:r>
            <a:r>
              <a:rPr lang="en-GB" sz="3000" dirty="0" smtClean="0">
                <a:latin typeface="Times New Roman" panose="02020603050405020304" pitchFamily="18" charset="0"/>
                <a:cs typeface="Times New Roman" panose="02020603050405020304" pitchFamily="18" charset="0"/>
              </a:rPr>
              <a:t>(</a:t>
            </a:r>
            <a:r>
              <a:rPr lang="el-GR" sz="3000" dirty="0" smtClean="0">
                <a:latin typeface="Times New Roman" panose="02020603050405020304" pitchFamily="18" charset="0"/>
                <a:cs typeface="Times New Roman" panose="02020603050405020304" pitchFamily="18" charset="0"/>
              </a:rPr>
              <a:t>γ+δ</a:t>
            </a:r>
            <a:r>
              <a:rPr lang="en-GB" sz="3000" dirty="0" smtClean="0">
                <a:latin typeface="Times New Roman" panose="02020603050405020304" pitchFamily="18" charset="0"/>
                <a:cs typeface="Times New Roman" panose="02020603050405020304" pitchFamily="18" charset="0"/>
              </a:rPr>
              <a:t>). We have the following result</a:t>
            </a:r>
            <a:endParaRPr lang="en-GB" sz="28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
        <p:nvSpPr>
          <p:cNvPr id="7" name="מציין מיקום תוכן 2"/>
          <p:cNvSpPr txBox="1">
            <a:spLocks/>
          </p:cNvSpPr>
          <p:nvPr/>
        </p:nvSpPr>
        <p:spPr>
          <a:xfrm>
            <a:off x="646111" y="5270499"/>
            <a:ext cx="10544628" cy="14732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Therefore, in a disease with no immunity where the disease causes death, the disease always disappears and the final susceptible fraction is positive.</a:t>
            </a:r>
            <a:endParaRPr lang="en-GB" sz="28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2"/>
          <a:stretch>
            <a:fillRect/>
          </a:stretch>
        </p:blipFill>
        <p:spPr>
          <a:xfrm>
            <a:off x="2976035" y="1773295"/>
            <a:ext cx="5884779" cy="3565410"/>
          </a:xfrm>
          <a:prstGeom prst="rect">
            <a:avLst/>
          </a:prstGeom>
        </p:spPr>
      </p:pic>
    </p:spTree>
    <p:extLst>
      <p:ext uri="{BB962C8B-B14F-4D97-AF65-F5344CB8AC3E}">
        <p14:creationId xmlns:p14="http://schemas.microsoft.com/office/powerpoint/2010/main" val="871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38</a:t>
            </a:fld>
            <a:endParaRPr lang="en-US" dirty="0"/>
          </a:p>
        </p:txBody>
      </p:sp>
      <p:sp>
        <p:nvSpPr>
          <p:cNvPr id="5" name="מציין מיקום תוכן 2"/>
          <p:cNvSpPr txBox="1">
            <a:spLocks/>
          </p:cNvSpPr>
          <p:nvPr/>
        </p:nvSpPr>
        <p:spPr>
          <a:xfrm>
            <a:off x="646111" y="1219199"/>
            <a:ext cx="10544628" cy="53340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 fraction R is increasing inasmuch as the disease is fatal to a fixed proportion of the </a:t>
            </a:r>
            <a:r>
              <a:rPr lang="en-GB" sz="3000" dirty="0" err="1" smtClean="0">
                <a:latin typeface="Times New Roman" panose="02020603050405020304" pitchFamily="18" charset="0"/>
                <a:cs typeface="Times New Roman" panose="02020603050405020304" pitchFamily="18" charset="0"/>
              </a:rPr>
              <a:t>infectives</a:t>
            </a:r>
            <a:r>
              <a:rPr lang="en-GB" sz="3000" dirty="0" smtClean="0">
                <a:latin typeface="Times New Roman" panose="02020603050405020304" pitchFamily="18" charset="0"/>
                <a:cs typeface="Times New Roman" panose="02020603050405020304" pitchFamily="18" charset="0"/>
              </a:rPr>
              <a:t>, so that the reproducing population S+I decreases until the birth of new </a:t>
            </a:r>
            <a:r>
              <a:rPr lang="en-GB" sz="3000" dirty="0" err="1" smtClean="0">
                <a:latin typeface="Times New Roman" panose="02020603050405020304" pitchFamily="18" charset="0"/>
                <a:cs typeface="Times New Roman" panose="02020603050405020304" pitchFamily="18" charset="0"/>
              </a:rPr>
              <a:t>susceptibles</a:t>
            </a:r>
            <a:r>
              <a:rPr lang="en-GB" sz="3000" dirty="0" smtClean="0">
                <a:latin typeface="Times New Roman" panose="02020603050405020304" pitchFamily="18" charset="0"/>
                <a:cs typeface="Times New Roman" panose="02020603050405020304" pitchFamily="18" charset="0"/>
              </a:rPr>
              <a:t> is not sufficient to keep the disease endemic.</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 model is not realistic in a human population, since for a potentially fatal disease, preventive measures would be taken, which will invalidate one of the model assumptions, such as homogenous mixing.</a:t>
            </a:r>
            <a:endParaRPr lang="en-GB" sz="2800" dirty="0" smtClean="0">
              <a:latin typeface="Times New Roman" panose="02020603050405020304" pitchFamily="18" charset="0"/>
              <a:cs typeface="Times New Roman" panose="02020603050405020304" pitchFamily="18" charset="0"/>
            </a:endParaRP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
        <p:nvSpPr>
          <p:cNvPr id="6"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SIS Model With Disease Fatalities </a:t>
            </a:r>
            <a:endParaRPr lang="en-GB" sz="4000" dirty="0">
              <a:latin typeface="Times New Roman" panose="02020603050405020304" pitchFamily="18" charset="0"/>
              <a:cs typeface="Times New Roman" panose="02020603050405020304" pitchFamily="18" charset="0"/>
            </a:endParaRPr>
          </a:p>
        </p:txBody>
      </p:sp>
      <p:sp>
        <p:nvSpPr>
          <p:cNvPr id="7" name="יהלום 6">
            <a:hlinkClick r:id="rId2" action="ppaction://hlinksldjump"/>
          </p:cNvPr>
          <p:cNvSpPr/>
          <p:nvPr/>
        </p:nvSpPr>
        <p:spPr>
          <a:xfrm>
            <a:off x="10934700" y="6184900"/>
            <a:ext cx="444500" cy="469900"/>
          </a:xfrm>
          <a:prstGeom prst="diamond">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7369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4</a:t>
            </a:fld>
            <a:endParaRPr lang="en-US" dirty="0"/>
          </a:p>
        </p:txBody>
      </p:sp>
      <p:sp>
        <p:nvSpPr>
          <p:cNvPr id="5" name="כותרת 1"/>
          <p:cNvSpPr txBox="1">
            <a:spLocks/>
          </p:cNvSpPr>
          <p:nvPr/>
        </p:nvSpPr>
        <p:spPr>
          <a:xfrm>
            <a:off x="646111" y="452718"/>
            <a:ext cx="9404723" cy="76648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000" dirty="0" smtClean="0">
                <a:latin typeface="Times New Roman" panose="02020603050405020304" pitchFamily="18" charset="0"/>
                <a:cs typeface="Times New Roman" panose="02020603050405020304" pitchFamily="18" charset="0"/>
              </a:rPr>
              <a:t>History And Motivation</a:t>
            </a:r>
            <a:endParaRPr lang="en-GB" sz="4000" dirty="0">
              <a:latin typeface="Times New Roman" panose="02020603050405020304" pitchFamily="18" charset="0"/>
              <a:cs typeface="Times New Roman" panose="02020603050405020304" pitchFamily="18" charset="0"/>
            </a:endParaRPr>
          </a:p>
        </p:txBody>
      </p:sp>
      <p:pic>
        <p:nvPicPr>
          <p:cNvPr id="6" name="תמונה 5"/>
          <p:cNvPicPr>
            <a:picLocks noChangeAspect="1"/>
          </p:cNvPicPr>
          <p:nvPr/>
        </p:nvPicPr>
        <p:blipFill>
          <a:blip r:embed="rId2"/>
          <a:stretch>
            <a:fillRect/>
          </a:stretch>
        </p:blipFill>
        <p:spPr>
          <a:xfrm>
            <a:off x="646111" y="1435100"/>
            <a:ext cx="9844089" cy="5202199"/>
          </a:xfrm>
          <a:prstGeom prst="rect">
            <a:avLst/>
          </a:prstGeom>
        </p:spPr>
      </p:pic>
    </p:spTree>
    <p:extLst>
      <p:ext uri="{BB962C8B-B14F-4D97-AF65-F5344CB8AC3E}">
        <p14:creationId xmlns:p14="http://schemas.microsoft.com/office/powerpoint/2010/main" val="2610195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46111" y="1329586"/>
            <a:ext cx="10544628" cy="2519083"/>
          </a:xfrm>
        </p:spPr>
        <p:txBody>
          <a:bodyPr>
            <a:normAutofit/>
          </a:body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During the first years of the 20</a:t>
            </a:r>
            <a:r>
              <a:rPr lang="en-GB" sz="3000" baseline="30000" dirty="0" smtClean="0">
                <a:latin typeface="Times New Roman" panose="02020603050405020304" pitchFamily="18" charset="0"/>
                <a:cs typeface="Times New Roman" panose="02020603050405020304" pitchFamily="18" charset="0"/>
              </a:rPr>
              <a:t>th</a:t>
            </a:r>
            <a:r>
              <a:rPr lang="en-GB" sz="3000" dirty="0" smtClean="0">
                <a:latin typeface="Times New Roman" panose="02020603050405020304" pitchFamily="18" charset="0"/>
                <a:cs typeface="Times New Roman" panose="02020603050405020304" pitchFamily="18" charset="0"/>
              </a:rPr>
              <a:t> century, a revolutionary idea has emerged. Pioneers such as Ronald Ross, Lowell Reed, Wade Frost and Vito </a:t>
            </a:r>
            <a:r>
              <a:rPr lang="en-GB" sz="3000" dirty="0" err="1" smtClean="0">
                <a:latin typeface="Times New Roman" panose="02020603050405020304" pitchFamily="18" charset="0"/>
                <a:cs typeface="Times New Roman" panose="02020603050405020304" pitchFamily="18" charset="0"/>
              </a:rPr>
              <a:t>Volterra</a:t>
            </a:r>
            <a:r>
              <a:rPr lang="en-GB" sz="3000" dirty="0" smtClean="0">
                <a:latin typeface="Times New Roman" panose="02020603050405020304" pitchFamily="18" charset="0"/>
                <a:cs typeface="Times New Roman" panose="02020603050405020304" pitchFamily="18" charset="0"/>
              </a:rPr>
              <a:t> have begun to construct mathematical models which qualitatively imitate the natural processes of population dynamics.</a:t>
            </a:r>
            <a:endParaRPr lang="en-GB" sz="3000" dirty="0">
              <a:latin typeface="Times New Roman" panose="02020603050405020304" pitchFamily="18" charset="0"/>
              <a:cs typeface="Times New Roman" panose="02020603050405020304" pitchFamily="18" charset="0"/>
            </a:endParaRPr>
          </a:p>
        </p:txBody>
      </p:sp>
      <p:sp>
        <p:nvSpPr>
          <p:cNvPr id="4" name="מציין מיקום של מספר שקופית 3"/>
          <p:cNvSpPr>
            <a:spLocks noGrp="1"/>
          </p:cNvSpPr>
          <p:nvPr>
            <p:ph type="sldNum" sz="quarter" idx="12"/>
          </p:nvPr>
        </p:nvSpPr>
        <p:spPr/>
        <p:txBody>
          <a:bodyPr/>
          <a:lstStyle/>
          <a:p>
            <a:fld id="{D57F1E4F-1CFF-5643-939E-02111984F565}" type="slidenum">
              <a:rPr lang="en-US" smtClean="0"/>
              <a:t>5</a:t>
            </a:fld>
            <a:endParaRPr lang="en-US" dirty="0"/>
          </a:p>
        </p:txBody>
      </p:sp>
      <p:sp>
        <p:nvSpPr>
          <p:cNvPr id="5" name="כותרת 1"/>
          <p:cNvSpPr txBox="1">
            <a:spLocks/>
          </p:cNvSpPr>
          <p:nvPr/>
        </p:nvSpPr>
        <p:spPr>
          <a:xfrm>
            <a:off x="646111" y="452718"/>
            <a:ext cx="9404723" cy="76648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000" dirty="0" smtClean="0">
                <a:latin typeface="Times New Roman" panose="02020603050405020304" pitchFamily="18" charset="0"/>
                <a:cs typeface="Times New Roman" panose="02020603050405020304" pitchFamily="18" charset="0"/>
              </a:rPr>
              <a:t>History And Motivation</a:t>
            </a:r>
            <a:endParaRPr lang="en-GB" sz="4000" dirty="0">
              <a:latin typeface="Times New Roman" panose="02020603050405020304" pitchFamily="18" charset="0"/>
              <a:cs typeface="Times New Roman" panose="02020603050405020304" pitchFamily="18" charset="0"/>
            </a:endParaRPr>
          </a:p>
        </p:txBody>
      </p:sp>
      <p:pic>
        <p:nvPicPr>
          <p:cNvPr id="6" name="תמונה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3922" y="3343701"/>
            <a:ext cx="2246817" cy="2859585"/>
          </a:xfrm>
          <a:prstGeom prst="rect">
            <a:avLst/>
          </a:prstGeom>
        </p:spPr>
      </p:pic>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105" y="3848669"/>
            <a:ext cx="2246817" cy="2859585"/>
          </a:xfrm>
          <a:prstGeom prst="rect">
            <a:avLst/>
          </a:prstGeom>
        </p:spPr>
      </p:pic>
    </p:spTree>
    <p:extLst>
      <p:ext uri="{BB962C8B-B14F-4D97-AF65-F5344CB8AC3E}">
        <p14:creationId xmlns:p14="http://schemas.microsoft.com/office/powerpoint/2010/main" val="2672027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6</a:t>
            </a:fld>
            <a:endParaRPr lang="en-US" dirty="0"/>
          </a:p>
        </p:txBody>
      </p:sp>
      <p:sp>
        <p:nvSpPr>
          <p:cNvPr id="5" name="כותרת 1"/>
          <p:cNvSpPr txBox="1">
            <a:spLocks/>
          </p:cNvSpPr>
          <p:nvPr/>
        </p:nvSpPr>
        <p:spPr>
          <a:xfrm>
            <a:off x="646111" y="452718"/>
            <a:ext cx="9404723" cy="76648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000" dirty="0" smtClean="0">
                <a:latin typeface="Times New Roman" panose="02020603050405020304" pitchFamily="18" charset="0"/>
                <a:cs typeface="Times New Roman" panose="02020603050405020304" pitchFamily="18" charset="0"/>
              </a:rPr>
              <a:t>History And Motivation</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124869"/>
            <a:ext cx="10544628" cy="25190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These new ideas have greatly contributed to the understanding of infectious diseases and provided valuable insights into prevention and containment of epidemics. Mathematical models have become an indispensable tool in determining public health policies – healthcare programs, vaccination campaigns etc.</a:t>
            </a:r>
            <a:endParaRPr lang="en-GB" sz="3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rotWithShape="1">
          <a:blip r:embed="rId2"/>
          <a:srcRect l="3462" t="8909" r="6959" b="41092"/>
          <a:stretch/>
        </p:blipFill>
        <p:spPr>
          <a:xfrm>
            <a:off x="1046083" y="3643952"/>
            <a:ext cx="9735417" cy="3111690"/>
          </a:xfrm>
          <a:prstGeom prst="rect">
            <a:avLst/>
          </a:prstGeom>
        </p:spPr>
      </p:pic>
    </p:spTree>
    <p:extLst>
      <p:ext uri="{BB962C8B-B14F-4D97-AF65-F5344CB8AC3E}">
        <p14:creationId xmlns:p14="http://schemas.microsoft.com/office/powerpoint/2010/main" val="382239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7</a:t>
            </a:fld>
            <a:endParaRPr lang="en-US" dirty="0"/>
          </a:p>
        </p:txBody>
      </p:sp>
      <p:pic>
        <p:nvPicPr>
          <p:cNvPr id="9" name="תמונה 8"/>
          <p:cNvPicPr>
            <a:picLocks noChangeAspect="1"/>
          </p:cNvPicPr>
          <p:nvPr/>
        </p:nvPicPr>
        <p:blipFill>
          <a:blip r:embed="rId2"/>
          <a:stretch>
            <a:fillRect/>
          </a:stretch>
        </p:blipFill>
        <p:spPr>
          <a:xfrm>
            <a:off x="2438083" y="2919940"/>
            <a:ext cx="7315834" cy="1018120"/>
          </a:xfrm>
          <a:prstGeom prst="rect">
            <a:avLst/>
          </a:prstGeom>
        </p:spPr>
      </p:pic>
    </p:spTree>
    <p:extLst>
      <p:ext uri="{BB962C8B-B14F-4D97-AF65-F5344CB8AC3E}">
        <p14:creationId xmlns:p14="http://schemas.microsoft.com/office/powerpoint/2010/main" val="2880126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8</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Assumptions And Notations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a:spLocks noGrp="1"/>
          </p:cNvSpPr>
          <p:nvPr>
            <p:ph idx="1"/>
          </p:nvPr>
        </p:nvSpPr>
        <p:spPr>
          <a:xfrm>
            <a:off x="646111" y="1329586"/>
            <a:ext cx="10544628" cy="4080614"/>
          </a:xfrm>
        </p:spPr>
        <p:txBody>
          <a:bodyPr>
            <a:normAutofit/>
          </a:body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Denote by N the size of the population. We will assume that N remains constant. Thus, in models with vital dynamics (births and deaths), the number of births will be equal to the number of deaths.</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 population is divided into epidemiological classes, which are denoted by capital letters M,S,E,I and R. The precise classes that are chosen vary from model to model.</a:t>
            </a:r>
            <a:endParaRPr lang="en-GB" sz="3000" dirty="0">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a:blip r:embed="rId2"/>
          <a:stretch>
            <a:fillRect/>
          </a:stretch>
        </p:blipFill>
        <p:spPr>
          <a:xfrm>
            <a:off x="1700018" y="4811577"/>
            <a:ext cx="8652522" cy="1933846"/>
          </a:xfrm>
          <a:prstGeom prst="rect">
            <a:avLst/>
          </a:prstGeom>
        </p:spPr>
      </p:pic>
    </p:spTree>
    <p:extLst>
      <p:ext uri="{BB962C8B-B14F-4D97-AF65-F5344CB8AC3E}">
        <p14:creationId xmlns:p14="http://schemas.microsoft.com/office/powerpoint/2010/main" val="416513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p:txBody>
          <a:bodyPr/>
          <a:lstStyle/>
          <a:p>
            <a:fld id="{D57F1E4F-1CFF-5643-939E-02111984F565}" type="slidenum">
              <a:rPr lang="en-US" smtClean="0"/>
              <a:t>9</a:t>
            </a:fld>
            <a:endParaRPr lang="en-US" dirty="0"/>
          </a:p>
        </p:txBody>
      </p:sp>
      <p:sp>
        <p:nvSpPr>
          <p:cNvPr id="5" name="כותרת 1"/>
          <p:cNvSpPr>
            <a:spLocks noGrp="1"/>
          </p:cNvSpPr>
          <p:nvPr>
            <p:ph type="title"/>
          </p:nvPr>
        </p:nvSpPr>
        <p:spPr>
          <a:xfrm>
            <a:off x="646111" y="452718"/>
            <a:ext cx="9404723" cy="766482"/>
          </a:xfrm>
        </p:spPr>
        <p:txBody>
          <a:bodyPr/>
          <a:lstStyle/>
          <a:p>
            <a:pPr algn="ctr"/>
            <a:r>
              <a:rPr lang="en-GB" sz="4000" dirty="0" smtClean="0">
                <a:latin typeface="Times New Roman" panose="02020603050405020304" pitchFamily="18" charset="0"/>
                <a:cs typeface="Times New Roman" panose="02020603050405020304" pitchFamily="18" charset="0"/>
              </a:rPr>
              <a:t>Assumptions And Notations</a:t>
            </a:r>
            <a:endParaRPr lang="en-GB" sz="4000" dirty="0">
              <a:latin typeface="Times New Roman" panose="02020603050405020304" pitchFamily="18" charset="0"/>
              <a:cs typeface="Times New Roman" panose="02020603050405020304" pitchFamily="18" charset="0"/>
            </a:endParaRPr>
          </a:p>
        </p:txBody>
      </p:sp>
      <p:sp>
        <p:nvSpPr>
          <p:cNvPr id="6" name="מציין מיקום תוכן 2"/>
          <p:cNvSpPr txBox="1">
            <a:spLocks/>
          </p:cNvSpPr>
          <p:nvPr/>
        </p:nvSpPr>
        <p:spPr>
          <a:xfrm>
            <a:off x="646111" y="1329586"/>
            <a:ext cx="10544628" cy="5401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Denote by S(t),I(t),R(t)… the fractions of the population in these classes and assume N to be large enough for the sizes of the classes to be described by a continuous function. </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The population is homogenously mixing. Denote by </a:t>
            </a:r>
            <a:r>
              <a:rPr lang="el-GR" sz="3000" dirty="0" smtClean="0">
                <a:latin typeface="Times New Roman" panose="02020603050405020304" pitchFamily="18" charset="0"/>
                <a:cs typeface="Times New Roman" panose="02020603050405020304" pitchFamily="18" charset="0"/>
              </a:rPr>
              <a:t>λ</a:t>
            </a:r>
            <a:r>
              <a:rPr lang="en-GB" sz="3000" dirty="0" smtClean="0">
                <a:latin typeface="Times New Roman" panose="02020603050405020304" pitchFamily="18" charset="0"/>
                <a:cs typeface="Times New Roman" panose="02020603050405020304" pitchFamily="18" charset="0"/>
              </a:rPr>
              <a:t> the daily contact rate – the average number of adequate contacts per infective, per day. Therefore, the average number of </a:t>
            </a:r>
            <a:r>
              <a:rPr lang="en-GB" sz="3000" dirty="0" err="1" smtClean="0">
                <a:latin typeface="Times New Roman" panose="02020603050405020304" pitchFamily="18" charset="0"/>
                <a:cs typeface="Times New Roman" panose="02020603050405020304" pitchFamily="18" charset="0"/>
              </a:rPr>
              <a:t>susceptibles</a:t>
            </a:r>
            <a:r>
              <a:rPr lang="en-GB" sz="3000" dirty="0" smtClean="0">
                <a:latin typeface="Times New Roman" panose="02020603050405020304" pitchFamily="18" charset="0"/>
                <a:cs typeface="Times New Roman" panose="02020603050405020304" pitchFamily="18" charset="0"/>
              </a:rPr>
              <a:t> infected by the infective class per day is </a:t>
            </a:r>
            <a:r>
              <a:rPr lang="el-GR" sz="3000" dirty="0" smtClean="0">
                <a:latin typeface="Times New Roman" panose="02020603050405020304" pitchFamily="18" charset="0"/>
                <a:cs typeface="Times New Roman" panose="02020603050405020304" pitchFamily="18" charset="0"/>
              </a:rPr>
              <a:t>λ</a:t>
            </a:r>
            <a:r>
              <a:rPr lang="en-GB" sz="3000" dirty="0" smtClean="0">
                <a:latin typeface="Times New Roman" panose="02020603050405020304" pitchFamily="18" charset="0"/>
                <a:cs typeface="Times New Roman" panose="02020603050405020304" pitchFamily="18" charset="0"/>
              </a:rPr>
              <a:t>SNI. We assume the daily contact rate to be fixed.</a:t>
            </a:r>
          </a:p>
          <a:p>
            <a:pPr>
              <a:buClr>
                <a:schemeClr val="tx1"/>
              </a:buClr>
              <a:buFont typeface="Wingdings" panose="05000000000000000000" pitchFamily="2" charset="2"/>
              <a:buChar char="§"/>
            </a:pPr>
            <a:r>
              <a:rPr lang="en-GB" sz="3000" dirty="0" smtClean="0">
                <a:latin typeface="Times New Roman" panose="02020603050405020304" pitchFamily="18" charset="0"/>
                <a:cs typeface="Times New Roman" panose="02020603050405020304" pitchFamily="18" charset="0"/>
              </a:rPr>
              <a:t>Individuals move between the classes at a rate proportional to their size with a proportionality constant .This corresponds to an exponentially distributed random variable</a:t>
            </a:r>
          </a:p>
          <a:p>
            <a:pPr marL="0" indent="0">
              <a:buClr>
                <a:schemeClr val="tx1"/>
              </a:buClr>
              <a:buNone/>
            </a:pPr>
            <a:endParaRPr lang="en-GB"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83626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יונים">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988</TotalTime>
  <Words>2053</Words>
  <Application>Microsoft Office PowerPoint</Application>
  <PresentationFormat>מסך רחב</PresentationFormat>
  <Paragraphs>157</Paragraphs>
  <Slides>38</Slides>
  <Notes>1</Notes>
  <HiddenSlides>0</HiddenSlides>
  <MMClips>1</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38</vt:i4>
      </vt:variant>
    </vt:vector>
  </HeadingPairs>
  <TitlesOfParts>
    <vt:vector size="46" baseType="lpstr">
      <vt:lpstr>Arial</vt:lpstr>
      <vt:lpstr>Calibri</vt:lpstr>
      <vt:lpstr>Cambria Math</vt:lpstr>
      <vt:lpstr>Century Gothic</vt:lpstr>
      <vt:lpstr>Times New Roman</vt:lpstr>
      <vt:lpstr>Wingdings</vt:lpstr>
      <vt:lpstr>Wingdings 3</vt:lpstr>
      <vt:lpstr>יונים</vt:lpstr>
      <vt:lpstr>Mathematical Modelling Of Infectious Diseases </vt:lpstr>
      <vt:lpstr>History And Motivation</vt:lpstr>
      <vt:lpstr>History And Motivation</vt:lpstr>
      <vt:lpstr>מצגת של PowerPoint</vt:lpstr>
      <vt:lpstr>מצגת של PowerPoint</vt:lpstr>
      <vt:lpstr>מצגת של PowerPoint</vt:lpstr>
      <vt:lpstr>מצגת של PowerPoint</vt:lpstr>
      <vt:lpstr>Assumptions And Notations</vt:lpstr>
      <vt:lpstr>Assumptions And Notations</vt:lpstr>
      <vt:lpstr>Assumptions And Notations</vt:lpstr>
      <vt:lpstr>Goal</vt:lpstr>
      <vt:lpstr>Classic SIR Model – No Vital Dynamics</vt:lpstr>
      <vt:lpstr>Classic SIR Model – No Vital Dynamics</vt:lpstr>
      <vt:lpstr>Classic SIR Model – No Vital Dynamics</vt:lpstr>
      <vt:lpstr>Classic SIR Model – No Vital Dynamics</vt:lpstr>
      <vt:lpstr>Classic SIR Model – No Vital Dynamics</vt:lpstr>
      <vt:lpstr>Classic SIR Model – No Vital Dynamics</vt:lpstr>
      <vt:lpstr>Infectivity Estimation</vt:lpstr>
      <vt:lpstr>Infectivity Estimation</vt:lpstr>
      <vt:lpstr>Classic SIR Model – With Vital Dynamics</vt:lpstr>
      <vt:lpstr>Classic SIR Model – With Vital Dynamics</vt:lpstr>
      <vt:lpstr>Classic SIR Model – With Vital Dynamics</vt:lpstr>
      <vt:lpstr>Classic SIR Model – With Vital Dynamics</vt:lpstr>
      <vt:lpstr>Classic SIR Model – With Vital Dynamics</vt:lpstr>
      <vt:lpstr>Classic SIR Model – With Vital Dynamics</vt:lpstr>
      <vt:lpstr>Infectivity Estimation</vt:lpstr>
      <vt:lpstr>Herd Immunity - Theory</vt:lpstr>
      <vt:lpstr>Herd Immunity - Theory</vt:lpstr>
      <vt:lpstr>Herd Immunity - Theory</vt:lpstr>
      <vt:lpstr>Herd Immunity - Practice</vt:lpstr>
      <vt:lpstr>Limitations and Extensions</vt:lpstr>
      <vt:lpstr>Limitations and Extensions</vt:lpstr>
      <vt:lpstr>Conclusion</vt:lpstr>
      <vt:lpstr>SIS Model With Disease Fatalities </vt:lpstr>
      <vt:lpstr>SIS Model With Disease Fatalities </vt:lpstr>
      <vt:lpstr>SIS Model With Disease Fatalities </vt:lpstr>
      <vt:lpstr>SIS Model With Disease Fatalities </vt:lpstr>
      <vt:lpstr>SIS Model With Disease Fatalities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Mathematical Modelling Of Infectious Diseases </dc:title>
  <dc:creator>Rami</dc:creator>
  <cp:lastModifiedBy>Rami</cp:lastModifiedBy>
  <cp:revision>112</cp:revision>
  <dcterms:created xsi:type="dcterms:W3CDTF">2014-12-05T11:02:45Z</dcterms:created>
  <dcterms:modified xsi:type="dcterms:W3CDTF">2014-12-08T11:24:09Z</dcterms:modified>
</cp:coreProperties>
</file>