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02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459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338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0768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0AA7-EFC6-4FB4-A91F-0A8BB297295E}" type="datetime8">
              <a:rPr lang="he-IL" smtClean="0"/>
              <a:t>20 אוקטובר 15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368C5-7030-4AAA-9ED1-AACB32B3E1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446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561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35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750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669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232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859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734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098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28C2F-35AC-4BFE-8E3F-7436D7BF53B6}" type="datetimeFigureOut">
              <a:rPr lang="he-IL" smtClean="0"/>
              <a:t>ז'/חשון/תשע"ו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39F43-ADD6-40FE-9490-0C44176382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083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new.tau.ac.i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hyperlink" Target="http://new.tau.ac.il/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m/url?sa=i&amp;source=images&amp;cd=&amp;cad=rja&amp;uact=8&amp;docid=a3W-ymUe5cxUbM&amp;tbnid=80ukE9IUVGnQJM:&amp;ved=0CAgQjRw&amp;url=http://www.ehs.ucsf.edu/chemical-safety-0&amp;ei=O8zpU9ndLIaUPLvNgagP&amp;psig=AFQjCNFsc-rz80YkvK13TVJwiEqx57_IPg&amp;ust=1407917499820891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1340768"/>
            <a:ext cx="49685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800" dirty="0">
                <a:solidFill>
                  <a:srgbClr val="3D6BFD"/>
                </a:solidFill>
              </a:rPr>
              <a:t>גיליון הבטיחות </a:t>
            </a:r>
            <a:r>
              <a:rPr lang="en-US" sz="8800" dirty="0">
                <a:solidFill>
                  <a:srgbClr val="3D6BFD"/>
                </a:solidFill>
              </a:rPr>
              <a:t>MSDS</a:t>
            </a:r>
            <a:endParaRPr lang="he-IL" sz="8800" dirty="0">
              <a:solidFill>
                <a:srgbClr val="3D6BFD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6453336"/>
            <a:ext cx="9144000" cy="492069"/>
            <a:chOff x="0" y="6453336"/>
            <a:chExt cx="9144000" cy="492069"/>
          </a:xfrm>
        </p:grpSpPr>
        <p:sp>
          <p:nvSpPr>
            <p:cNvPr id="7" name="Bevel 6"/>
            <p:cNvSpPr/>
            <p:nvPr/>
          </p:nvSpPr>
          <p:spPr>
            <a:xfrm>
              <a:off x="0" y="6453336"/>
              <a:ext cx="9144000" cy="468000"/>
            </a:xfrm>
            <a:prstGeom prst="bevel">
              <a:avLst/>
            </a:prstGeom>
            <a:solidFill>
              <a:schemeClr val="accent1">
                <a:alpha val="50000"/>
              </a:schemeClr>
            </a:solidFill>
            <a:ln>
              <a:solidFill>
                <a:schemeClr val="accent1">
                  <a:shade val="50000"/>
                  <a:alpha val="16000"/>
                </a:schemeClr>
              </a:solidFill>
            </a:ln>
            <a:scene3d>
              <a:camera prst="orthographicFront"/>
              <a:lightRig rig="freezing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pic>
          <p:nvPicPr>
            <p:cNvPr id="8" name="Picture 7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00" y="6513357"/>
              <a:ext cx="1456824" cy="432048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2555776" y="6525344"/>
              <a:ext cx="640871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>
                <a:solidFill>
                  <a:srgbClr val="3333CC"/>
                </a:solidFill>
              </a:endParaRPr>
            </a:p>
          </p:txBody>
        </p:sp>
      </p:grpSp>
      <p:pic>
        <p:nvPicPr>
          <p:cNvPr id="10" name="Picture 43" descr="דף הבית">
            <a:hlinkClick r:id="rId4" tooltip="דף הבית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6513357"/>
            <a:ext cx="5544616" cy="33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4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idx="1"/>
          </p:nvPr>
        </p:nvSpPr>
        <p:spPr>
          <a:xfrm>
            <a:off x="565150" y="827088"/>
            <a:ext cx="8229600" cy="4968875"/>
          </a:xfrm>
        </p:spPr>
        <p:txBody>
          <a:bodyPr>
            <a:normAutofit fontScale="92500" lnSpcReduction="10000"/>
          </a:bodyPr>
          <a:lstStyle/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זיהוי החומר המסוכן וזיהוי היצרן ויבואן החומר</a:t>
            </a:r>
            <a:endParaRPr lang="en-US" altLang="en-US" sz="1800" b="1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זיהוי המרכיבים</a:t>
            </a:r>
            <a:r>
              <a:rPr lang="en-US" altLang="en-US" sz="1800" smtClean="0">
                <a:cs typeface="Arial" pitchFamily="34" charset="0"/>
              </a:rPr>
              <a:t> </a:t>
            </a:r>
            <a:r>
              <a:rPr lang="he-IL" altLang="en-US" sz="1800" smtClean="0"/>
              <a:t> - חובה לציין מרכיבים מסוכנים ואחוז בתערובת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סיכונים</a:t>
            </a:r>
            <a:r>
              <a:rPr lang="he-IL" altLang="en-US" sz="1800" smtClean="0"/>
              <a:t> – סיכוני בריאות וסיכונים מיוחדים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עזרה ראשונה</a:t>
            </a:r>
            <a:r>
              <a:rPr lang="he-IL" altLang="en-US" sz="1800" smtClean="0"/>
              <a:t> במקרה של חשיפה לחומר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כיבוי אש</a:t>
            </a:r>
            <a:r>
              <a:rPr lang="he-IL" altLang="en-US" sz="1800" smtClean="0"/>
              <a:t> – אמצעי כיבוי אש מומלצים, מיגון אישי ואזהרות מיוחדות למקרה שריפה.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אמצעי זהירות</a:t>
            </a:r>
            <a:r>
              <a:rPr lang="he-IL" altLang="en-US" sz="1800" smtClean="0"/>
              <a:t> (אישיים, סביבתיים ושיטות טיהור) – טיפול בשפך או דליפה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טיפול ואחסנה</a:t>
            </a:r>
            <a:r>
              <a:rPr lang="he-IL" altLang="en-US" sz="1800" smtClean="0"/>
              <a:t> בשגרה – מגבלות על מקומות האחסון 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צמצום חשיפה ומיגון אישי</a:t>
            </a:r>
            <a:r>
              <a:rPr lang="he-IL" altLang="en-US" sz="1800" smtClean="0"/>
              <a:t> – ערכי סף לחשיפה, דרישה לאוורור מכני, אמצעי מיגון אישי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תכונות כימיות ופיסיקליות</a:t>
            </a:r>
            <a:r>
              <a:rPr lang="he-IL" altLang="en-US" sz="1800" smtClean="0"/>
              <a:t> של החומר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יציבות וראקטיביות</a:t>
            </a:r>
            <a:r>
              <a:rPr lang="he-IL" altLang="en-US" sz="1800" smtClean="0"/>
              <a:t> – תוצרי פירוק, פולימריזציה וראקציות מסוכנות עם אוויר, מים וחומרים אחרים.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טוקסיקולוגיה- </a:t>
            </a:r>
            <a:r>
              <a:rPr lang="en-US" altLang="en-US" sz="1800" b="1" smtClean="0">
                <a:cs typeface="Arial" pitchFamily="34" charset="0"/>
              </a:rPr>
              <a:t>LD</a:t>
            </a:r>
            <a:r>
              <a:rPr lang="en-US" altLang="en-US" sz="1800" b="1" baseline="-25000" smtClean="0">
                <a:cs typeface="Arial" pitchFamily="34" charset="0"/>
              </a:rPr>
              <a:t>50</a:t>
            </a:r>
            <a:r>
              <a:rPr lang="en-US" altLang="en-US" sz="1800" b="1" smtClean="0">
                <a:cs typeface="Arial" pitchFamily="34" charset="0"/>
              </a:rPr>
              <a:t>, LC</a:t>
            </a:r>
            <a:r>
              <a:rPr lang="en-US" altLang="en-US" sz="1800" b="1" baseline="-25000" smtClean="0">
                <a:cs typeface="Arial" pitchFamily="34" charset="0"/>
              </a:rPr>
              <a:t>50</a:t>
            </a: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מידע סביבתי</a:t>
            </a:r>
            <a:endParaRPr lang="en-US" altLang="en-US" sz="1800" b="1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המלצות בדבר סילוק</a:t>
            </a:r>
            <a:r>
              <a:rPr lang="he-IL" altLang="en-US" sz="1800" smtClean="0"/>
              <a:t> – טיפול בפסולת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נתונים להובלת החומר</a:t>
            </a:r>
            <a:r>
              <a:rPr lang="he-IL" altLang="en-US" sz="1800" smtClean="0"/>
              <a:t> - מספר או"ם, קבוצת סיכון וקבוצת אריזה.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חקיקה ותקינה</a:t>
            </a:r>
            <a:r>
              <a:rPr lang="he-IL" altLang="en-US" sz="1800" smtClean="0"/>
              <a:t> – כל תקינה אחרת הקשורה לחומר</a:t>
            </a:r>
            <a:endParaRPr lang="en-US" altLang="en-US" sz="1800" smtClean="0">
              <a:cs typeface="Arial" pitchFamily="34" charset="0"/>
            </a:endParaRPr>
          </a:p>
          <a:p>
            <a:pPr marL="762000" lvl="1" indent="-304800" algn="r" rtl="1" eaLnBrk="1" hangingPunct="1">
              <a:buFont typeface="Wingdings" pitchFamily="2" charset="2"/>
              <a:buAutoNum type="arabicPeriod"/>
            </a:pPr>
            <a:r>
              <a:rPr lang="he-IL" altLang="en-US" sz="1800" b="1" smtClean="0"/>
              <a:t>מידע אחר</a:t>
            </a:r>
            <a:endParaRPr lang="en-US" altLang="en-US" sz="1800" b="1" smtClean="0">
              <a:cs typeface="Arial" pitchFamily="34" charset="0"/>
            </a:endParaRPr>
          </a:p>
        </p:txBody>
      </p:sp>
      <p:sp>
        <p:nvSpPr>
          <p:cNvPr id="227331" name="WordArt 3"/>
          <p:cNvSpPr>
            <a:spLocks noChangeArrowheads="1" noChangeShapeType="1" noTextEdit="1"/>
          </p:cNvSpPr>
          <p:nvPr/>
        </p:nvSpPr>
        <p:spPr bwMode="auto">
          <a:xfrm>
            <a:off x="1475656" y="116632"/>
            <a:ext cx="6336704" cy="57606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0"/>
                <a:gd name="adj2" fmla="val 0"/>
              </a:avLst>
            </a:prstTxWarp>
          </a:bodyPr>
          <a:lstStyle/>
          <a:p>
            <a:pPr algn="ctr">
              <a:defRPr/>
            </a:pPr>
            <a:r>
              <a:rPr lang="he-IL" sz="3600" kern="10" dirty="0">
                <a:solidFill>
                  <a:srgbClr val="FF0000"/>
                </a:solidFill>
                <a:latin typeface="David"/>
                <a:cs typeface="David"/>
              </a:rPr>
              <a:t>גיליון בטיחות (</a:t>
            </a:r>
            <a:r>
              <a:rPr lang="en-US" sz="3600" kern="10" dirty="0">
                <a:solidFill>
                  <a:srgbClr val="FF0000"/>
                </a:solidFill>
                <a:latin typeface="David"/>
                <a:cs typeface="David"/>
              </a:rPr>
              <a:t>MSDS</a:t>
            </a:r>
            <a:r>
              <a:rPr lang="he-IL" sz="3600" kern="10" dirty="0">
                <a:solidFill>
                  <a:srgbClr val="FF0000"/>
                </a:solidFill>
                <a:latin typeface="David"/>
                <a:cs typeface="David"/>
              </a:rPr>
              <a:t>)</a:t>
            </a:r>
            <a:endParaRPr lang="en-US" sz="3600" kern="10" dirty="0">
              <a:solidFill>
                <a:srgbClr val="FF0000"/>
              </a:solidFill>
              <a:latin typeface="David"/>
              <a:cs typeface="David"/>
            </a:endParaRPr>
          </a:p>
        </p:txBody>
      </p:sp>
    </p:spTree>
    <p:extLst>
      <p:ext uri="{BB962C8B-B14F-4D97-AF65-F5344CB8AC3E}">
        <p14:creationId xmlns:p14="http://schemas.microsoft.com/office/powerpoint/2010/main" val="232105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9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9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9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91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91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91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91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91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59" name="Picture 3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1628775"/>
            <a:ext cx="735965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67745" y="-171400"/>
            <a:ext cx="48965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he-IL" altLang="en-US" sz="6000" kern="10" dirty="0">
                <a:solidFill>
                  <a:srgbClr val="FF0000"/>
                </a:solidFill>
                <a:latin typeface="David"/>
                <a:cs typeface="David"/>
              </a:rPr>
              <a:t>גיליון בטיחות</a:t>
            </a:r>
          </a:p>
        </p:txBody>
      </p:sp>
    </p:spTree>
    <p:extLst>
      <p:ext uri="{BB962C8B-B14F-4D97-AF65-F5344CB8AC3E}">
        <p14:creationId xmlns:p14="http://schemas.microsoft.com/office/powerpoint/2010/main" val="320895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01663"/>
            <a:ext cx="7931150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4739" name="Rectangle 3"/>
          <p:cNvSpPr>
            <a:spLocks noChangeArrowheads="1"/>
          </p:cNvSpPr>
          <p:nvPr/>
        </p:nvSpPr>
        <p:spPr bwMode="auto">
          <a:xfrm>
            <a:off x="4065588" y="1625600"/>
            <a:ext cx="4259262" cy="25082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5667375" y="1892300"/>
            <a:ext cx="2651125" cy="188913"/>
          </a:xfrm>
          <a:prstGeom prst="rect">
            <a:avLst/>
          </a:prstGeom>
          <a:noFill/>
          <a:ln w="38100">
            <a:solidFill>
              <a:srgbClr val="66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5603875" y="2789238"/>
            <a:ext cx="2651125" cy="188912"/>
          </a:xfrm>
          <a:prstGeom prst="rect">
            <a:avLst/>
          </a:prstGeom>
          <a:noFill/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4742" name="Rectangle 6"/>
          <p:cNvSpPr>
            <a:spLocks noChangeArrowheads="1"/>
          </p:cNvSpPr>
          <p:nvPr/>
        </p:nvSpPr>
        <p:spPr bwMode="auto">
          <a:xfrm>
            <a:off x="5651500" y="2565400"/>
            <a:ext cx="2651125" cy="188913"/>
          </a:xfrm>
          <a:prstGeom prst="rect">
            <a:avLst/>
          </a:prstGeom>
          <a:noFill/>
          <a:ln w="38100">
            <a:solidFill>
              <a:srgbClr val="FF99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5446713" y="3019425"/>
            <a:ext cx="2887662" cy="441325"/>
          </a:xfrm>
          <a:prstGeom prst="rect">
            <a:avLst/>
          </a:prstGeom>
          <a:noFill/>
          <a:ln w="38100">
            <a:solidFill>
              <a:srgbClr val="99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4744" name="Rectangle 8"/>
          <p:cNvSpPr>
            <a:spLocks noChangeArrowheads="1"/>
          </p:cNvSpPr>
          <p:nvPr/>
        </p:nvSpPr>
        <p:spPr bwMode="auto">
          <a:xfrm>
            <a:off x="5667375" y="995363"/>
            <a:ext cx="2651125" cy="188912"/>
          </a:xfrm>
          <a:prstGeom prst="rect">
            <a:avLst/>
          </a:prstGeom>
          <a:noFill/>
          <a:ln w="38100">
            <a:solidFill>
              <a:srgbClr val="66FF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4745" name="Rectangle 9"/>
          <p:cNvSpPr>
            <a:spLocks noChangeArrowheads="1"/>
          </p:cNvSpPr>
          <p:nvPr/>
        </p:nvSpPr>
        <p:spPr bwMode="auto">
          <a:xfrm>
            <a:off x="5364163" y="1211263"/>
            <a:ext cx="2951162" cy="201612"/>
          </a:xfrm>
          <a:prstGeom prst="rect">
            <a:avLst/>
          </a:prstGeom>
          <a:noFill/>
          <a:ln w="57150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4746" name="Rectangle 10"/>
          <p:cNvSpPr>
            <a:spLocks noChangeArrowheads="1"/>
          </p:cNvSpPr>
          <p:nvPr/>
        </p:nvSpPr>
        <p:spPr bwMode="auto">
          <a:xfrm>
            <a:off x="5667375" y="2124075"/>
            <a:ext cx="2651125" cy="188913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4747" name="Rectangle 11"/>
          <p:cNvSpPr>
            <a:spLocks noChangeArrowheads="1"/>
          </p:cNvSpPr>
          <p:nvPr/>
        </p:nvSpPr>
        <p:spPr bwMode="auto">
          <a:xfrm>
            <a:off x="5751513" y="4759325"/>
            <a:ext cx="2609850" cy="1323975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680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7544" y="1422068"/>
            <a:ext cx="84582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rtl="1"/>
            <a:r>
              <a:rPr lang="he-IL" altLang="en-US" sz="3600" dirty="0" smtClean="0"/>
              <a:t>סיכוני </a:t>
            </a:r>
            <a:r>
              <a:rPr lang="he-IL" altLang="en-US" sz="3600" dirty="0"/>
              <a:t>בטיחות </a:t>
            </a:r>
            <a:r>
              <a:rPr lang="he-IL" altLang="en-US" sz="3600" dirty="0" smtClean="0"/>
              <a:t>וגהות </a:t>
            </a:r>
            <a:r>
              <a:rPr lang="he-IL" altLang="en-US" sz="3600" dirty="0"/>
              <a:t>מדורגים בסולם שבין </a:t>
            </a:r>
            <a:r>
              <a:rPr lang="he-IL" altLang="en-US" sz="3600" dirty="0" smtClean="0"/>
              <a:t>0-4 </a:t>
            </a:r>
            <a:r>
              <a:rPr lang="he-IL" altLang="en-US" sz="3600" dirty="0"/>
              <a:t>(0) - </a:t>
            </a:r>
            <a:r>
              <a:rPr lang="he-IL" alt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אין סיכון</a:t>
            </a:r>
            <a:r>
              <a:rPr lang="he-IL" alt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</a:p>
          <a:p>
            <a:pPr algn="r" rtl="1"/>
            <a:r>
              <a:rPr lang="he-IL" altLang="en-US" sz="3600" dirty="0" smtClean="0"/>
              <a:t>(</a:t>
            </a:r>
            <a:r>
              <a:rPr lang="he-IL" altLang="en-US" sz="3600" dirty="0"/>
              <a:t>4) - </a:t>
            </a:r>
            <a:r>
              <a:rPr lang="he-IL" altLang="en-US" sz="3600" dirty="0">
                <a:solidFill>
                  <a:srgbClr val="FF0000"/>
                </a:solidFill>
              </a:rPr>
              <a:t>סיכון גבוה וחמור</a:t>
            </a:r>
            <a:r>
              <a:rPr lang="en-US" altLang="en-US" sz="3600" dirty="0" smtClean="0"/>
              <a:t>.</a:t>
            </a:r>
          </a:p>
          <a:p>
            <a:pPr marL="342900" indent="-342900" algn="r" rtl="1">
              <a:buFont typeface="Wingdings" panose="05000000000000000000" pitchFamily="2" charset="2"/>
              <a:buChar char="v"/>
            </a:pPr>
            <a:endParaRPr lang="en-US" altLang="en-US" sz="3600" dirty="0"/>
          </a:p>
          <a:p>
            <a:pPr marL="342900" indent="-342900" algn="r" rtl="1">
              <a:buFont typeface="Wingdings" panose="05000000000000000000" pitchFamily="2" charset="2"/>
              <a:buChar char="v"/>
            </a:pPr>
            <a:endParaRPr lang="en-US" alt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6453336"/>
            <a:ext cx="9144000" cy="492069"/>
            <a:chOff x="0" y="6453336"/>
            <a:chExt cx="9144000" cy="492069"/>
          </a:xfrm>
        </p:grpSpPr>
        <p:sp>
          <p:nvSpPr>
            <p:cNvPr id="9" name="Bevel 8"/>
            <p:cNvSpPr/>
            <p:nvPr/>
          </p:nvSpPr>
          <p:spPr>
            <a:xfrm>
              <a:off x="0" y="6453336"/>
              <a:ext cx="9144000" cy="468000"/>
            </a:xfrm>
            <a:prstGeom prst="bevel">
              <a:avLst/>
            </a:prstGeom>
            <a:solidFill>
              <a:schemeClr val="accent1">
                <a:alpha val="50000"/>
              </a:schemeClr>
            </a:solidFill>
            <a:ln>
              <a:solidFill>
                <a:schemeClr val="accent1">
                  <a:shade val="50000"/>
                  <a:alpha val="16000"/>
                </a:schemeClr>
              </a:solidFill>
            </a:ln>
            <a:scene3d>
              <a:camera prst="orthographicFront"/>
              <a:lightRig rig="freezing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pic>
          <p:nvPicPr>
            <p:cNvPr id="10" name="Picture 9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00" y="6513357"/>
              <a:ext cx="1456824" cy="432048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555776" y="6525344"/>
              <a:ext cx="640871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>
                <a:solidFill>
                  <a:srgbClr val="3333CC"/>
                </a:solidFill>
              </a:endParaRPr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70" t="-923" r="12" b="923"/>
          <a:stretch/>
        </p:blipFill>
        <p:spPr bwMode="auto">
          <a:xfrm>
            <a:off x="1763688" y="44265"/>
            <a:ext cx="64282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NFPA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6" name="AutoShape 2" descr="data:image/jpeg;base64,/9j/4AAQSkZJRgABAQAAAQABAAD/2wCEAAkGBxQTEhMTExQWFhUWGRYaGRgYGRweIBYaGhkcFx8gGB8YHiggGRolHxgWIjMjJSkrLy4uHR82ODkyQyotLysBCgoKDg0OGxAQGywmICQsLDQ0ODQwNCwtLiw0NC0sLCw0Ly8vMCwsNCwsLywwLiwsLCwsNCwsLDcsLCw0LCw0LP/AABEIAOEA4QMBEQACEQEDEQH/xAAcAAEAAgMBAQEAAAAAAAAAAAAABAUDBgcCCAH/xABEEAACAQIEBAMEBggDBwUAAAABAgMAEQQFEiEGMUFREyIyB0JSYRQjYnGBkTNDU3KhscHRY4LhFjRUc5KT8AgVJLKz/8QAGwEBAAEFAQAAAAAAAAAAAAAAAAQBAgMFBgf/xAA4EQACAQIEBAMIAgICAQUBAAAAAQIDEQQSITEFQVFhEyKxBnGBkaHB4fAyUqLRFCNCNGJygvEk/9oADAMBAAIRAxEAPwDuNAKAUAoBQCgFAKAUAoBQCgFAKAUAoBQCgFAKAUAoBQCgFAKAUAoBQCgFAKAUAoBQCgFAKAUAoBQCgFAeIpVYXUgi5Fwb7g2I26ggigPdAKAUAoBQCgFAKA0THe1PCRSPGyTXRmU7JuVYqbXflcVgeIgm107Gzp8HxU4RmkrSV1eSWnxZccN8YwY2Voog4ZY45DqAtpkVWHJjvZhWVSTdkQalCcIqUrWd+ae2jNjq4xCgFAKAUAoDUsq4/wAPPgZ8ekcojhLBlIXUSArbWa3vDr3qVPB1YVo0X/KVrfHYtUk1c2DJcyXEwRYhAwWVFcBrXAYX3sSL/jUecHCTi907FyJtWg1/MOLYYcbHgnV/EkiaXWANCqodjffVe0bcgelZlQm6TqrZNL4spfWxEbj/AApXBvH4kiYuYQRsq2s2oJdw5UhQSOQNX/8AEq5pxas4K792n+0UzI2uoxcKAUAoBQCgOX+0bj0gvhMG/mFxNMp9HdIz8fME+7yG/pjYjEKmrLc3nBuDTxs889Ka379l939zTuCeKHy6Tygth2P1kQ6chrj+2AOXJvvsaiYfFtPLN6G+4z7PwqQ8XCxtJLZc0unf1O8Zdj4540lhcPG4urDr/YjkR0NbQ4ZqzsyTQoYJsYiMiM6q0hIQE2LkC5C9zbe330FjDm+bRYaMyzOEUd+bHso5s3yFUlJRV2ZKVKdWahTV2zmebe1eUkjDwoq9GluzH/KpAX8zUGeOSflR1OH9lKko3rTUey1+pO4f4pzfEAFMLE6H33Vo1I+yxbcfNQazUqlWe8bGrx2CwOHuoVnJ9Er/AFul6nQMseYoDiEjST4Y3Z1t97Ihv8rVJNMS6A41w4uOOJzH6CsR+ubX4tufiS6dN/8ANf8ACodPxM0stt+Z0WM/4fg0PHz5vDj/ABtbn1P3PcZKs+cDxHUqmG9LsAp1wA6bHy82G3erpzkvE12SMWFw9KSwl4rzSkn3V0V+ZRYiIYTDmbFTriEXEOsWoyMXS2lfUWChL7i27G3KyeZNRu3e703/APwuwrpVI1KyjCOXLFZruKvfV6O8nbc3/wBlWOxEmGkTECS8UmlDIGDadKmx1C5sb7/O3SstHNl836jX8RVHxr0WrNJu38VLmlfW19jdaykAUAoBQHzZw3gMa2T4uSLEKmFVm8WIjdzpjvY6Ta4K9eldbiKmGWOpRnTbl/165rLlbS3L3mBKWV69TLJPiMT9HgVMQ6QYKEokL6NLFFbxHuCCLtvyNgN6jpUqUJVJOF5VJrzRctFbRWTtvq9H0K6vTsZ80zDFYlYY53xMssWGkYxRNp0aWIWaV7kPtpvtfYbi9YoKhTc6lLJ4bnZOSctLXyqNr+96ctSursnuY8olfFz4HxpHLNgcWpcN5rIcWo8x62UC5q7G04UadeMFoqkbLls3t07FIu9r9DDl2UhsFlVpJFOJx2gkN+is6oGi+Ft7/eBUmvWtjsTJxTtT2to9Yb23/UUS8q9/+zo/sqV4cXmmD8WSSKCSPw9ZuV1GS/5gLe3atRxDLOjRrKKi5J3srJ2dr2Whkhu0dKrVl4oBQCgOX+0fjwgvg8I1mF1mmX3O6Rke/wB2Hp5c/TGxGIVJWW5vODcGljZ556U1v37L7v7nL1UAWHKtO227s9Gp0404qEFZLY/aoZDYODOK5MBLcXeBz9ZF2+3H0Ddx7332NTcNisvllt6HLcc4Gq969Befmv7fn1O7Zdj454kmiYPG4urDqP6H5HlW1OCatozQPbO5VMIVJBEjkEGxBCgggjkaiYxtQTXU6H2bpwq4qUJq6cH6o51mub4jGSIZWaRwFRFA/DZR7zHmRzP3ADXzq1KzSOvwuAwnDKcprRc297dP3c6XwV7O0iAmxaq8uxEZsVj/AHujt/AdL862FDCqnq9WcdxbjtTFtwp+WH1fv/18zezi4w4i1oJCNQS41aeVwvO2x3+VSzQCDGRuzojozJs6hgSv7wHLkedAZ6Apsh4ciwj4h4y5M7631EGxuxstgLDznnerYwUb25matiJ1VFTf8VZe4hY7gjDyvinZpQcUED2ZfLoZWGi67bovO/WqOnF37mSGMqw8PK/4Ntdm9fie844Mw+ISBXMinDqFSRGAYKABYmxB5A8u9rXNJQUrX5FtDFVKOZRtaW6aTT+DJHCWWYbDwaMIwdNRLOGDFn2B1Fdr2AFttgKrGKirItr151p557/L3aLYu6uMIoBQCgNKybIcsTLsRBDOjYRyxlkE6sFOlQbuDpWwC/8AhqVPEV5VY1JPzK1tOmxbZWsecR7OsuxMcDLqKpEkaSRyfpIwPLci4bY8x/arqePxFO6T3d9Un5uuqdn7g4pmXFezLAPosskYWPwrRyMutLk2f4rk3PfrRcQxGvmveWbVJ+bqrrR+4ZEZcq9neDgkhkQSEwpJGoZ7jTIXLAi2/wClf8/lVlXGVqqkpyvmd3tq1zCikYcv9meChMZTxfqpkmUGS4DpuOnLYffV1THV6kpSlLWSyvRarTt2Wu/cKKRZw5bhMBLicW8ixHEsviNLIqrqGqwXVYDm21YXUqVIxpvVRvbtfVlbJamwViKigFAcv9o3HpBfCYN/MLrNMp9HdIz8fME+7yG/pjYjEKmrLc3nBuDTxs889Ka3fXsvu/vty5EAAAFgK07bbuz0anThTioQVktj1VDIKAUBf8GcVyZfISAXw7m8kQ53+OP7dhuOTD52NTcLicvllt6HLcc4H4969Befmv7fn1Oj8aZO2a4fDSYOSFlBZtTswBBFttKtuCLEEC29Tq9LxYWTOW4Tj1gMQ6kot6NW25r/AEajH7L8wUhlkwwIIIIllBBG4IIh2NRI4KUXdSOgq+1FCrBwnSbT7o6rw+uJEKrizEZhsWiJIYdCdSrZu4At+dhsY3tqcfVcHNummo8r7mg8Y5m+HzqKWOF52GGUeGgYk3acXGhWO33VHqScaqaV9PujbYWhGtgJRlNR/wCyOrvb+MtNLlLkXEM0LZriki0ysYrrJcCLVJLcuG0nblbbcirYTd5yS1039xmxWHpqGGpSneNp6xTd/M3ZLry95eZLxbj8QuJjjfCmSHQ/inUIzHvq5jpYbkDr8qvhUlK6Vrr5EbFYOhQ8OclNRle6dsyt9NfcRMDx1mBws2IZIioZI0kK6VVjfUTdgWHpH3sPmKpCrOUXKy7dPeZMRgMNSrwpZpaq8la8k7XUbLm/ofi+0PFjDYpiYGkheILIqkoyuXB2NiR5Njtz5VRV3lk9Ha2xfLhVN1qUFmipqT826snvb3dL2JH+1OayS/RFihE4VpHvy0EBgPV5bBgOpJI5Vc6lTMopK+7I8cJhFSlXlKWXNljZK7drtvlbtuWnsWFsA/8Azm//ADjquH/h8X6lvGLf8p2d1ljr18q1N+rOasUAoBQHzZw3nc8eT4vDphHkhkZi84JtGSsYsRpN7WB5jnXWYihRlj6U5VUn/wBelnflzStr7/eYE3lenU2TEcaYvCYTBRQvDAi4OKTXJ5mma1tKKLkDpcr0O4rX0sJSr1qmZTk87Vo7JXerbVvhp7y9yaSLDOePcxTB4bGocKqThVWIq7O0gZlbSAfT5b7nrbna9tDh9GWJnh55vK3dqySiubug5u1zzxTx3mOG8NXbD4d1gjkcMNTTSNzRVXUVA5b2FwfNyqmDwVCvNxSnJZmtFZKPKTbVr9tBKTRnPHOY4meCLCrCokwseIfUCSgv59JJ+QAFjz/GscsFRpUalSpJ3jOUVbm0tH2V9/oMzbSRqvFvEOYY/AnEyLEMG04VVUedCt7feN7E9+grYUcLhsNiPCzS8RQlfbK24O6XPS+/Ytcm1fkfQlc0ZhQHMfaPx4VL4PCN591mlH6vukZ/ad2Hp+/lGxGIVNWW5vOD8Hnjp556U1u+vZfdnLVWwsK07bbuz0anThTgoQVktj9qhkFAKAUAoDYODOK5MBLcXeBz9ZH2+3H2buPe++xqbhsVl8stvQ5bjnA/HvXoLz81/b8+p3bLsfHPEk0TB43F1YdR/Q/I8q2pwTVtGSaA1rEcPyNmseNBTw1g8Mi51arycha1vOOverMnnzdrElYi2GdC28lK/uTVvqavmvs8xEj411kj+ulSRFJaxAaQkPtttIOV+X41jlRvm13t9CZQ4iqfhJxfkjNaOz819Vpo1ciP7P8AHnx9L4WMYjRrWLUihV9xQEsFvb77b3uao6Mmpa72L6fEaMJ034bahmer1bdrN6cv9GbEcC5hJh44Hmw5SEq0cYWwY7htZVBzuSed7nvVXSk45brS3LQtp4+lTrOpGMvMpJtyTlrzTsrMxN7OcW0WLQnDK05iYBNSqhUuSoUJsvnsP3fnVPBbUrve30LlxOEJ0nCDtBTWru3mvrt3Ng4g4WxX0sYvBSxpI0fhyB+VrAXGxvsF2+yPnV8oPPmi+xGoYqmsO6FaLavmVnZp2s909GWPs+4ekwOGaKVlZjIz3UkixVV94A38pqtOGSNr3MeNxKxFXxIxyqyVvckjZqyEQUAoBQHOuHvZ/NBlOKwDSxmScsVYatIuqLvcX9w9OtbGtj/ExUK+X+OXS/8AW3rYsUbRsVOI9l+LDIYpcMdWFSCQyKzFCqBCYfL1tzNiLmsix9OVNxqRb87ktbJ3to9OVuWu+wyu+hGg9mGZI+GdcThr4YWiBDEIdTPfSUsTdr37gdhWV8UoyjVjKm/+yV3aVnblH+L0uUyPTXYlZl7OcwllllbEYV3xEQSZ3QkqQLfUgJYAgKL7EAmsNLHUYQjFwbyTclro9v5aa2turFXF3LnhPgSbDYmKaWSNlTB/RmCark6r3FwNrD86w4jGeLTlC283L5q1iqjZ/A1/E+y/H+C2DjxUH0QS+JGGDaiTt57Ltb5E3Papb4nSc/GdNuo4tN30/jlzJW3t8C3I7WvodhrTGQ5j7RuPSpbCYN/PylmU/o+6Rn9p0J937+UbEYhU1Zbm84PweeOnnnpTW769l93yOWIgAsOQrTyk27s9Gp04UoKEFZLY9VQyCgFAKAUAoBQF/wAGcVyZfISAXw7m8kQ7/HH9vYXHJh87GpuFxWXyy29DluOcD8e9egvPzX9vz6nd8ux8c8aSwuHjcXVhyP8AYjkR0NbU4NqzsyTQoKAUAoBQCgFAKAUAoBQGocWZ/wDR8wyuIkhZ3mVt9jdVRQR187rapNHDSq0qlRf+CT+bsUbs0jb6jFRQCgFAKA5j7R+PCpfB4RvPus0w/V90jP7Tuw9P38o2IxCpKy3N5wfg88bPPPSmt317L7v7nLVWwsK08pNu7PRqdOFKChBWSP2qGQUAoBQCgFAKAUAoDYODOK5MBLcXeBz9ZH2+3H2buPe++xqbhsVl8stvQ5bjnA/HvXoLz81/b8+p3bLsfHPEk0Th43AKsOo/mD8juK2pwTVtGSaAUAoBQCgFAKAUAoBQHFv/AFAoyzYGVbiyygEdGVkYb99/4V1XsvGFSValPaUV8tU/UwVtLM6J7P8AihcwwiS3HiqAsq9nA52+FuY/0NaHH4KeDrypS+Hdcn+8zLGWZXNlqGXCgFAco9qvtJ8HXg8G313KWUfqu6r/AInf4fv5bvg/B546eaWlNbvr2X3fIx1KmX3nGssx3h2RvR0Pw/f8vnVntL7MuhfE4ZeXmun4Op9nfaBU7YbEPy8n07Pt3/Ve1wp6AKFRQCgFAKAUAoBQCgJGWZdLiZRBALudyT6Y1+J7ch2HMnbvbHXrU6FN1ar0+rfRfuhp+K8Vhg45Y6zey6d329fnbq+TZM2WIGw2uVOeIiJuZj1kjHJZeQ07BgAOYBrX8N9pH4zhiLKD2/8Ab27rvuee4hSqydSTvJ6vubxl+OjnjWWJg6MNiPyIPYg3BB3BBFdsnfVEMkUAoBQCgFAKAUAoBQGre0bhb/3DBtEtvFQ64idvOARY/JgSPyPSp3DsbLB4iNVbc+65/vUtnHMrHz/wtxFPlmKLqDdSUliY2DgEgq3Zgb2PQ/iD6Bj8DQ4ph1KL13i/36oiRk4M6pwdx5JmObgKGjw6Qy6Iydybp5pLbFuw5D8yeO4jwj/g4WE6j88pa9ErbfkkQqZpaHVa0RlOUe1X2k+DrweDb67cSyj9V9lf8T5+79/Ld8H4PPHTzS0prd9ey+75GOpUy+84aT/53r0elShSgoQVkiG3cVe0mrMoTstx+iyOfJ0Pw/I/L+VeZe0vs06DeJwy8vNdPwdv7Pe0OS2GxL05Pp2fb09LyuFO/FCooBQCgFAKAUBIyzLpcTKIIBdzuSfTGvLU/wAuw5k8vljr1qeHpurVen1b6L90NPxXiscHHLHWb2XTu+3r87dn4a4fiwUXhx7k7vIfVI3dv6DkBXF43G1MVUzz25LkkcJOcqk3Obu3uy2qGWlVLHJhpGxGHUsrG88A9/8AxIuglA5j3/vsa6ngfHPAaoV35OT/AK/j0MFWlfVGz5fjo541liYMji4P9wdwRyIO4Nd4mnqiKSKqBQCgFAKAUAoBQHiaQKrMeSgk2BOwF+Q3P4UB84e0OWbH4x5osDPGlgoPgyBpAPek25/yFhXc8Dr4XB0LVK6u9bX0X56kaqpSeiLf2KZVPHmOqSGVF8GQanjZRe6dWFqj+0mOw+IowjSmpNS5e4rRi09TYvar7SvB14PBv9byllX9V3VD+07n3fv5arg/B546eeelNbvr2X3ZfUqZfecPr0alShSgoQVktiI3cVkKCgFUaTVmCdluP0WRz5eh+H5H5fyrzH2l9mnQbxOGXl5rp39x3Hs97Q5LYbEvTk+nZ9v33XlcMd8KFRQCgFAKAk5VlsuJlEEAu53Zj6Yl+J7fwHMn8SMVevTw9PxKu31b6L79DT8V4rHBxyx1m9l07vt6/O3ZuG+H4sHF4cQuTu7n1SNa12/oOQFcXjMZUxVTPP4Lkl0OEnOVSTnN3b3ZbVELRQCgKmWN8LI2Iw6llY3ngH6zvJF2m5XHJwO9jXU8D446FqFd+Tk/6/j0MFWlfVG0Zfjo541liYOjDYj8iD2IIIIO4IIrvU76oikigFAKAUAoBQCgFAKA5N7VvaT4WvB4NvrdxLKP1XdUPx/Men7+W74PweeOnnnpTW769l93yMdSpl95w+vR6dOFOChBWSIbdxWQoKAUAoBVGk1Zgn5bmGiyOfL0Pw/I/L+VeY+0vs06DeJwy8nNdPwdz7Pe0OW2GxL05Pp2f7+LuuGO9FCooBQEnKsulxMwggF3O7MfTEvLU/8AQcyfxIxV69PD03VqPT6t9F/vkafivFY4OOWOs3sund9vX527Nw3kEWDiEcYuTu7n1SN3b+g5AbCuLxmMqYqpnn8FyS6HCTnKpJzm7t7stqiFooBQCgFAVUscmGkbEYdSysbzwD3/APEi6CUDmPf++xrqeB8c8BqhXfk5P+v49DBVpX1Rs+X46OeNZYmDI4uCP6g7gjkQdwa7xO6uiKSKqBQCgFAKAUAoDkftV9pfh68Hgn+s5SzKf0fdEP7ToT7v38t5wbg08bLPPSmt+/Zfd/cxVKmX3nEq9Gp04UoKEFZLYiN3FZCgoBQCgFAKAVRpNWYJ+W4/RZHPl6H4fkflXmHtL7NPDt4nDLyc10/B3Ps97Q5bYbEvTk+nZ9v33XdcOd6KFSTleWy4mUQQC7ndmPpiX4nt/AcyfxIxV69PD0/Eq7fVvovv0NPxXiscHHLHWb2XTu+3r87dn4byCLBxCOPcnd3Pqkbu39ByA2ri8ZjKmKqZ5/Bckuhwk5yqSc5u7e7LWohaKAUAoBQCgFAVE8UmFkbEYZS6sbz4cW+t+3FewE/LsHGx3sR1HA+OPDtUK78nJ/1/HoYKtK+qNoy3HxzxrLEwdG5EfI2IPYgggg7ggg13yd9URSTQCgFAKAUByP2r+0nw9eCwb/WbrNKp/R91jPx77sPT9/LecG4NPGzzz0prfv2X3f3MVSpl95xKvRqdONOChBWS2IjdxWQoKAUAoBQCgFAKAVRpNWYJ+W5hosjny9D8PyPy/lXmHtL7NPDt4nDLyc10/B3Ps97Q5bYbEvTk/s/s/wBWyZVl0uJlEEAu53Zj6Y15an/oOZP4kcFXr08PTdWq9Pq30X++R03FeKxwcMsdZvZdO77evzt2bhvIIsHEI4xcnd3Pqkbu39ByA2FcXjMZUxVTPP4Lkl0OEnOVSTnN3b3ZbVELRQCgFAKAUAoBQCgKmaKTDSNiMOpZWN54B+s6a4+izAdOT8jvYjqOB8ceHaoV35OT/r+PQwVaV9UbPluPjnjSWJtSOLg7j8CDurA7EHcG4Nd6mnqiKSaqBQCgMONw/iRvGWZdaldSGzLcWup6H50B8u8a8ITZbN4cnmja/hSgbOOx7OOo/EV6HwHi1LEU1QaUZRW2ya6r7oiVabTua9XRmEUAoBQCgFAKAUAoBQFtwxw7Nj5xBAtyd3c+mNfic/yHU1pOMcWp4Knl0c3svu+3r87ZadNyZ23K8kGTAJfXhZCuqcga4pLafrrC3gmwCt7t7Haxrwv2i4TUxH/9FLVrePbsvVG0p1nfzM2wGuCJIoBQCgFAKAUAoBQCgIeaZisCamBYkhURRdpHPJUHVj+Q3JsATUrB4SriqqpUlq/kl1ZbKSirsz8KZO8ImllsJcQwd409Ee1gB8T2tqf3iOwFeo4HCLC0I0VJu3X90XREKUszuX9Sy0UAoBQFdxBkkOMgeCddSN+anoynow71dCcoSUouzQPmnjbhCbLpvDk80bX8KUDaQDofhcdR+I2r0TgvGo4yPh1NKi/y7r7oiVKeXVbGu10BhFAKAUAoBQCgFAW3DHDs2PnWCBd+bufTGt7Fm/oOZNaXi/F4YGFlrN7L7vt6/O2SnTzPsfS/CHC8GXwCGEb83c+qRu7f0HICvN61adabqVHdsmJJKyLmaJWUqwDKwIIIuCDsQQeYrGVNMmibLmCsS2CYgI53OFJNgkhO5hJNlb3eR2sa5HjvAs98Rh1rzXXuu/Vc/WRSq20ZeCuHJIoBQCgFAKAUAoCHmmYpAmprkkhURRdpHPJUHVj/AAFybAE1KwmEq4qqqVJXb+i6stlJRV2ZeH8lcP8ASsVY4hhZVBuuGQ2ukZsNTG3mfmx22AAr0zh3DqWBpZIavm+b/eSIc5uTNhrYFgoBQCgFAKAr8+yWHGQPBOmpG/NT0ZT0YdDV0JyhJSi7NA+aeN+D5sum8OTzRNfwpQNnHY9nHUfiK9D4LxqOMj4dTSov8u679V8u0SpTy6rY1yuhMIoBQCgFAKAteGuH58dOsEC3Y7sx9Ma/E5HIdh1O1abi/F4YGFlrN7L7vt6mSnTcj6X4P4Why+AQwi5O8kh9Ujd2+XYdBXm9atOtN1Kju2TEklZF7WIqKA8TRKylWAZWBBBFwQdiCDzFAaZNE2XMFYlsExARzucKTySQ/sOQVj6eR2sa5HjvAs98Rh1rzXXuu/Vfrz0qttGXgrhyUKAUAoBQCgIeaZisCamuxJCoii7SOeSoOrH8huTYAmpWEwlXFVVSpLV/JLqy2UlFXZmyDJHD/SsVZsQQQqjdcOh9xO7nbU/vEbWAAr0zh3DqWBpZIbvd82/9dEQ5zcmbBWwLBQCgFAKAUAoBQFdn2Sw4yB4J01I35qejKejDoauhOUJKUXZoHzVxvwfNls3hyeaJr+FLbZx2PwuOo/EV6HwXjUcZHwqmlRf5d136r9USpTy6rY1yuhMIoBQCgLThrh+bHTrh4Fux3Zj6Y1vYs3y+XU7Vp+L8WhgadlrN7L7vt6mSnTzM+mOD+FocvgEMIuTYySH1St3b5dhyArzatWnWqOpUd2yYkkrIvaxFRQCgFAeJolZSrAMrAggi4IOxBB5igNLljbLnCsS2BYgRudzhSdgkhO5iJPlf3fSdrGuR47wLPfEYda8117rv1XMkUqvJl7XDkkUAoBQEPNMxSBNTXJJCoii7SOeSoOrH+AuTYAmpWEwlXFVVSpK7f0XVlspKKuzLw/kjh/pWKscQwIVQbrhkNrpGbDUxsNT82OwsABXpnDuHUsDSyQ1fN83+8kQ5zcmbDWwLBQCgFAKAUAoBQCgFAV2fZLDjIHgnTUjfmp6Mp6MOhq6E5QkpRdmgfNXG/B82XTaJPNE1/ClA2cdj2cdR+Ir0PgvGo4yPhVdKi/y7rv1Xy7RKlPLqtjXK6EwigLThvIJsdOsGHW7HdmPpjXqzkch/M7CtPxbi1PA0+s3svu+3qZKdNyZ9L8HcKQ5dAIYRdjvJIfVI3c9h2HQfiT5tXr1K9R1Kju2TEklZF9WIqKAUAoBQCgPE0KurI6hlYEMpFwQdiCDzFAaXLG2XMEclsCxAjkJucKSdkkP7HkFc+nkehrkeO8Cz3xGHWvNde679USKVW2jL2uHJIoCHmmYrAmprsSQqIou0jnkqDqx/Ibk2AJqVhMJVxVVUqS1fyS6stlJRV2eMswiwOMVj5I1xDgqilgFgTmUj1HzPa2t+bfIACvSsBgaHD6OVNXe7fN/66Ihyk5stv9ocL/xMP/cX+9TP+RS/uvmi2zJmDxscqlonV1BsSpBAI6bddxWWMlJXTuihnqoFAKAUAoBQCgFAKAUBX57k0OLheCdA8b/mD0ZT0YdDV0ZShJSi7NA+auOeDpstm0Pd4nv4UttnHZvhcdR+Ir0LgvGo4uPhVdKi/wAu679V8u0SpTy6rYruHMhmxs64eBbsdyT6Y1vYs56AfmeQqVxbi1PA0+s3svu+3qW06bkz6Y4N4Uhy6AQxC7GxkkPqlbuew7DkPzJ82r16leo6lR3bJiSSsi+rEVFAKAUAoBQCgFAeJoldWVgGVgQVIuCDsQQeYoDS5Imy5gjEtgWIEchuThSdgkpO7REnyufTsp6GuQ47wLPfEYda8117r7rmSKVXkyxzPMUhQM12LEKiKLtI55Kg6sf4C5NgCa5LCYOriqqpUlr6d2Z5SUVdmXIMkcP9KxVjiGBCqDdcMhtdIzbdjYan5sdhYACvTOHcOpYGlkhu93zb/dkQ5zcmZc6/3jD/ALk/84q1XtV/6OP/AMl6MvofyMeM1aDo9W3a9r76b7arXtfa9r1w2EdHxo+PfJfW3T93+hJle2hbZWY/CXwvR053vffVffVe9773vevWqOTw4+HbLZWttbkQXe+pKrIUFAKAUAoBQCgFAKAUAoCvz3JocXC8E6akf8wehU9GHQ1dCUoSUouzQNZ4ByqLLr4FkCzMWdZv+LUdQejoDYx9OYuCTV9atUrTdSo7tlEktEbtWIqKAUAoBQCgFAKAUAoCvz3GxRQsZhqVvII7ajKW2CKvvFuVvvvtegKXg/hfwPrprmTcRRs2sYSIm4jQnmRyL8zYC9gKwUsNRpSlKnFJyd33KuTe5tVZyhU5tl8kksLIwVVEgZuoDaPQLWJ8p57DnvyqDj8DDGRjCpspX9++n1LoycdUR8Zgxh/On6H3wTfR9sE9Orf9XxX0fHOBxqw8bDxSlFapc0vuvqZaVWzsxgpPDnUD0T3BHaRVLAj95VYH91fnUf2WxzebCye2q+6+/wAyteP/AJF9XZEcUAoBQCgIWc4sxQs6+rygX3ALMEBPcDVc/dQGt5fmU2tSHeUlgGjLIzKNQU+IixqYWAJYWJXYg9DQFnHxVCTYJLYXJOi3lHvKCdTr+6CR1tQGfE8QxI+izN3ZdNuQY2BYM9gQToDUAxPEMSsFAZ723TTa5UMANTAudJDWQMbEd6A17GcRyLiZ9MuqNowIRYaRI4h0m5UenxCTdt9YHMUBjyjOpmxcaNOzRiSVXv4dgFjlIDskdjcoHuCNOkqb0Bc43HYfFjwHDqCVMcmwKPzRksxeJvhLKt+W97EDPlOZukgwuKI8axMcgFlxKjmVHJZAPUnTmNuQF5QCgFAKAUAoBQCgIWbZmmHj1vfchVVRdpHPJUHvMe39qAgZTljtJ9KxVvGsRHGDdcMh5qp95zYan68hsNwLygFAKA/CL7UBqhjMc0cHwTIU/wCUwcj/AKQsid7Lc865WGAWG4zGUF5ZqT9ztqvv8TPmvTNsrqjAKAUAoBQEDPdfgSeGqu1h5XUsCtxquoILeXVYX3NqA00ThyiRlmlUEDzK48T3WhJZpVGqxOo2Car0BjweMjUaDu94HB2uqoblFHqYsAwAUG/iG/WgIsOEfDiKKSwkjCgXLgMwlaUFtMq618yEaUc6gw6AUBJwEYw6mOeMFnU2EjBdGtxLe9wdI1BfJcgwgdjQHiNCr4gGPw7QOSm50ArhOZO/utz7N2oDLNC0ghjX1SQsE6X+qxg/Lzpv9od6AmYSdJJYkWFZHEzOWLEMA8wkHlXcFFtcOAAyKBzFgNrzbLI8RGY5L8wVZTZo2HJkbmrDv/rQEDKczkWT6LireNYmOQCy4lB1X4ZB7yfiNuQF5QCgFAKAUAoCFm+aJh49b3NyFRFF2kc8lQdWP9ybAE0BAyjK5Gk+lYqxnsQkY3TDIfdX4pD70nXkLDmBeUAoBQCgFAVWOywvisPOCNMYk1DuSLJ+V5PzqyVOLmptaq9vjv6FblrV5QUAoBQCgIuZ4oxRPIFDFQLAmwJJA3NjYb9jQFRjOI2TDJOIlLM0qlPEIA8NZWNm0G9/CNthzoDNk+Ghwx0GYapdJVXZQbAWAUCxNAWb46IEgyICOYLDb+NAfr42MOIzIgduSlhqP3C9zQA4yMMFMiaidIGoXLWvYC/O3SgKzGcQKssUcYSQMbOwk9B8SOO1gDc3kvYkcqAuqAUBCzbLI8RH4cgPMMrKbNG49LofdYHkf9aAgZTmbpIMLiiPGsTHIBZcSo5lRyWQD1J05jbkBeUAoBQCgIOb5omHj1vc3IVEUXaRzyRB7zH+5NgCaA17GYCYIcXO1sQzRIiqQRhY5JUVljJG7sD5pLXPIWAFRcbVlSw1SpHdRbXyLoq7SIcGayKEkWbVcFiniiQ7W8silBoJ9IIOzFRvetWq2Mo+DUnVUlNxVsqT83NNN3t6F9ou6SL+TieISaLHSL3e68gSCwXVqKCx3t0JFxvU+XEqEavhtve17PKn0vtctyO1zzPxVErlQrMBquwKclJDFVLamAKtyG+k2valTiVCnNwk3o0m7Oyb2Tdrcyig2jJieI41k0BSwuRqBXfT6tCk6n09dI7gXO1UrcTw9Gq6c76Wu7O0b7XfK5VQbVzXsVxO7+NpZtDkrFpChl0MgOqzalD3YBjyuvK9WPG3qVqesckb3s9NHd9Hbkueoy6Jlxk3EC6NEniao4y7O1rNpVXNiGJJAbnbezdqk0cTCVoZrvKpbWunz/HIo09ymzjiZxJ4yeKiiMjQ2m3iXnTzgPa2pQxa9lEZvzNYY4yE6kZRk7ODlbK7tXXm6/Dne5XLoW2UcS+cwSh2cOV8UBAhu9l5N6vMikAbEi9r1ZgeIxr0qUp6Snfk7XWrt8BKFm7FtlebLOXCK4CW3a1mBJsVsTsdN97GxBtvU6lXhVzZH/FtP3rctasWFZSgoBQFdxD/ALvJ/l/+woDTMwwxEBl8mmQ4tQgEnkIjxB1DVKUudBvZB6jyoDCQTK+7Ojs50nTfSTIvm8w1r5D7rFVVd1NAe4lw5Mf1gRZYzqaR7q5axlcBzpuCSq92LG1l3AjTNcylWLIwnZeVwpSV1LeYarWUhtJI8g1CxFATXy9JDM7CxVkLMoALK2OmDa2tcqqhj/mb5WAy4cLrhYWLlovFFh9SwxMelBb0D1+X7APzIG/UBTZ+rqPGErqiCzoCBcX5qSPXva3XkN6AxCFv2sv/AFf6UB7jwC4rChJixOptLg2dGR2CujD0uLDf+5oD8ynM5Fk+i4q3jWJjkAsuJQdV+GQe8n4jbkBeUAoCDnGaJh49b3JJCoii7SOeSoOrH8gLk2AJoCDlGVOZPpWKsZyCEQG6YZD7qd3PvSe9yFgAKAzcUD/452JtJATYE7CZCTYb7AE1D4hCU8LUjFXbi/Qug7SRrmKiZIcNL5yZArN5SbSArIpsFuvJtjt0rVLhkKHgVaMGpKUc2+zVpXuX573TKybBSoQiq3iqEVV0nSSqeHc3vqYi9m02AbcixrAsG7zo1I1Hmm3p/Bpu6d+3Nb6Fc3NWMH0cx6laNkaza1RGK6/DkU3sLXuVAYKLg3LHVarsbSr1Y1U1O+dWS0jlTjr3+bd+Wgi0rFjErRrLG0Qcy6bB0ZhtLJKp0ixe4kUjTya97WqW51aFWtHwnPNJNaaNNJWb5Zbcy2yaWp+YlWieVWiILeH5Y1JVAogY2t7g0Ootflar69Oo6mIiovzQVnybSkre/XYK1kes0wbCLDyKCAyecaWOoKW8lgLguksg36hawYmjXjRpSpR82TI+qulr/wDVoqmru5kzXL3DpCqsz/RxcgGzOYsWGN+Vy7jrzYd6mQw7p4yGVeWNNxv8Y2XyRbe8X7zzi0MmHYx3R453CyOp0/XtrQi+9ll8G429J+RrX04TpcNpzlFqVJp22ej1+cWy96zfc2XhDDBMMpHKTzD5pYJGf+2sdbbh9J08PHNu9X73q/qzHJ3ZdVNLRQCgMOLwyyIyOLqwsRcj+I3H4UBDmyKBolhZLxqSQNTcyGBuQdRuHa9zvc0BjxHDmHdizI1yb7SSAA3vcBWAUki9wN9+5oDFFwnhVQIqOqAWCiaUADsAHsBQHqbhfCtzjPXYSSAC+x0gNZb3N7c7nuaAl4XJ4Y/E0p+kFnBJYMPMbWYkAXdjYdzQGCPh3Dh1fSxZPSWlka24PJnIsCAbctqAkY3NI4zpvqfpGm7H8PdH2msPnQFbIzMfFmIAXdVv5Y/mSbamt1Ow6dSQCmVh4iJ9WPdIOtx8SjpboDu3y2uBO4ea8CkciZCOmxkY9aAyZtlkeIj8OQHmGVlNmjcel0PusDyP+tAQMpzN0kGFxRHjWJjkAsuJUcyo5LIB6k6cxtyAnZxmqYePW9ySQqIu7SueSRjqxsfuAJNgCaAg5PlLmT6VirHEEEIg3XDIbXSM23Y2Gp+bHYWAAoC8oBQCgFAKAUAoBQCgK3OMnXEeHqZl0FvTbfULH1A2NuosRc2rBiMNDERUKm10+l7deq7FU2tiwjQKAoFgAAB2A2rOUPVAKAUAoBQCgFAKAUBV5vkonKkzTx6ekUhUN+8OTfiKAi4fIHjGmOZVH/JS/wCOmwJ/CgJeHyVAQ0jPMRuNenSp7hVAW/YkEjvQFnQCgFAQs2yyPERmOS/MFWU2aNhyZGG6sO9AQMnyN1k8fEy+POAURtOlY0+wlyFdtizdTtsABQF5QCgFAKAUAoBQCgFAKAUAoBQCgFAKAUAoBQCgFAKAUAoBQCgFAKAUAoBQCgFAKAUAoBQCgFAKAUAoBQCgFAKAUAoBQCgFAKAUAoBQCgFAKAUAoBQCgFAKAUAoBQCgFAKAUAoD/9k="/>
          <p:cNvSpPr>
            <a:spLocks noChangeAspect="1" noChangeArrowheads="1"/>
          </p:cNvSpPr>
          <p:nvPr/>
        </p:nvSpPr>
        <p:spPr bwMode="auto">
          <a:xfrm>
            <a:off x="-61913" y="-13652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1268" name="Picture 4" descr="http://t0.gstatic.com/images?q=tbn:ANd9GcQigFi4RO65Hxh_X4bAt1TDbhpNZi7jZfAxZ2J18IGdKoiFPRNs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38456"/>
            <a:ext cx="3352800" cy="2931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3" name="Picture 43" descr="דף הבית">
            <a:hlinkClick r:id="rId7" tooltip="דף הבית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6513357"/>
            <a:ext cx="5544616" cy="33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47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WordArt 17"/>
          <p:cNvSpPr>
            <a:spLocks noChangeArrowheads="1" noChangeShapeType="1" noTextEdit="1"/>
          </p:cNvSpPr>
          <p:nvPr/>
        </p:nvSpPr>
        <p:spPr bwMode="auto">
          <a:xfrm>
            <a:off x="2679701" y="188913"/>
            <a:ext cx="3980532" cy="50378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0"/>
                <a:gd name="adj2" fmla="val 0"/>
              </a:avLst>
            </a:prstTxWarp>
          </a:bodyPr>
          <a:lstStyle/>
          <a:p>
            <a:pPr algn="ctr" rtl="0"/>
            <a:r>
              <a:rPr lang="en-US" sz="3600" kern="10" dirty="0">
                <a:solidFill>
                  <a:srgbClr val="FF0000"/>
                </a:solidFill>
                <a:latin typeface="David"/>
                <a:cs typeface="David"/>
              </a:rPr>
              <a:t>NFPA Code</a:t>
            </a:r>
            <a:endParaRPr lang="he-IL" sz="3600" kern="10" dirty="0">
              <a:solidFill>
                <a:srgbClr val="FF0000"/>
              </a:solidFill>
              <a:latin typeface="David"/>
              <a:cs typeface="David"/>
            </a:endParaRPr>
          </a:p>
        </p:txBody>
      </p:sp>
      <p:pic>
        <p:nvPicPr>
          <p:cNvPr id="716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052513"/>
            <a:ext cx="8347075" cy="576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43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NFPA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menachem</dc:creator>
  <cp:lastModifiedBy>menachem</cp:lastModifiedBy>
  <cp:revision>1</cp:revision>
  <dcterms:created xsi:type="dcterms:W3CDTF">2015-10-20T08:13:59Z</dcterms:created>
  <dcterms:modified xsi:type="dcterms:W3CDTF">2015-10-20T08:16:04Z</dcterms:modified>
</cp:coreProperties>
</file>