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70" r:id="rId4"/>
    <p:sldId id="271" r:id="rId5"/>
    <p:sldId id="284" r:id="rId6"/>
    <p:sldId id="273" r:id="rId7"/>
    <p:sldId id="274" r:id="rId8"/>
    <p:sldId id="275" r:id="rId9"/>
    <p:sldId id="276" r:id="rId10"/>
    <p:sldId id="283" r:id="rId11"/>
    <p:sldId id="279" r:id="rId12"/>
    <p:sldId id="280" r:id="rId13"/>
    <p:sldId id="286" r:id="rId14"/>
    <p:sldId id="287" r:id="rId15"/>
    <p:sldId id="281" r:id="rId16"/>
    <p:sldId id="282" r:id="rId17"/>
    <p:sldId id="285" r:id="rId18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150F87-E65A-4481-826C-95FA3896D45B}">
          <p14:sldIdLst>
            <p14:sldId id="256"/>
            <p14:sldId id="270"/>
            <p14:sldId id="271"/>
            <p14:sldId id="284"/>
            <p14:sldId id="273"/>
            <p14:sldId id="274"/>
            <p14:sldId id="275"/>
            <p14:sldId id="276"/>
            <p14:sldId id="283"/>
          </p14:sldIdLst>
        </p14:section>
        <p14:section name="portal" id="{47CF5101-AED9-4B76-A88C-2EF195D64F21}">
          <p14:sldIdLst>
            <p14:sldId id="279"/>
            <p14:sldId id="280"/>
            <p14:sldId id="286"/>
            <p14:sldId id="287"/>
            <p14:sldId id="281"/>
            <p14:sldId id="282"/>
            <p14:sldId id="28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ya Amichal" initials="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20" autoAdjust="0"/>
  </p:normalViewPr>
  <p:slideViewPr>
    <p:cSldViewPr>
      <p:cViewPr varScale="1">
        <p:scale>
          <a:sx n="60" d="100"/>
          <a:sy n="60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C3B087A9-9C5C-4558-9BD5-D5B7826502EA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071B318-0E3C-442D-A54D-8B4CE9344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3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דוגמא של רשימת פרסומים מתוך דף הבית של מדען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B318-0E3C-442D-A54D-8B4CE9344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8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B318-0E3C-442D-A54D-8B4CE9344B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1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מסך ראשי של הפורטל: שיתופי פעולה בעולם ב-5 שנים אחרונות ולפי: </a:t>
            </a:r>
          </a:p>
          <a:p>
            <a:r>
              <a:rPr lang="en-US" dirty="0" smtClean="0"/>
              <a:t>Top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B318-0E3C-442D-A54D-8B4CE9344B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  <a:p>
            <a:r>
              <a:rPr lang="he-IL" dirty="0" smtClean="0"/>
              <a:t>פרופילים</a:t>
            </a:r>
            <a:r>
              <a:rPr lang="he-IL" baseline="0" dirty="0" smtClean="0"/>
              <a:t> של מדענים, לפי אל"ף בית: ניתן לעשות פילטר עלפי:</a:t>
            </a:r>
            <a:endParaRPr lang="he-IL" dirty="0" smtClean="0"/>
          </a:p>
          <a:p>
            <a:r>
              <a:rPr lang="en-US" dirty="0" smtClean="0"/>
              <a:t>Concept, Time span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B318-0E3C-442D-A54D-8B4CE9344B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B318-0E3C-442D-A54D-8B4CE9344B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קשרים</a:t>
            </a:r>
            <a:r>
              <a:rPr lang="he-IL" baseline="0" dirty="0" smtClean="0"/>
              <a:t> של מדען בתוך המוסד ומחוצה לו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B318-0E3C-442D-A54D-8B4CE9344B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0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  <a:p>
            <a:r>
              <a:rPr lang="he-IL" baseline="0" dirty="0" smtClean="0"/>
              <a:t>המוסד, הפקולטות והמחלקות, עלפי הירארכיה והקשרים ביניהם</a:t>
            </a:r>
            <a:endParaRPr lang="en-US" baseline="0" dirty="0" smtClean="0"/>
          </a:p>
          <a:p>
            <a:r>
              <a:rPr lang="he-IL" baseline="0" dirty="0" smtClean="0"/>
              <a:t>ניתן לעשות פילטר עלפי:</a:t>
            </a:r>
          </a:p>
          <a:p>
            <a:r>
              <a:rPr lang="en-US" baseline="0" dirty="0" smtClean="0"/>
              <a:t>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B318-0E3C-442D-A54D-8B4CE9344B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7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הפרסומים של המדענים"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ניתן לעשות פילטר על פי קריטריונים רבים:</a:t>
            </a:r>
          </a:p>
          <a:p>
            <a:r>
              <a:rPr lang="en-US" dirty="0" smtClean="0"/>
              <a:t>Type, Language,</a:t>
            </a:r>
            <a:r>
              <a:rPr lang="en-US" baseline="0" dirty="0" smtClean="0"/>
              <a:t> publication Year, Top authors, Research units, collaborations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B318-0E3C-442D-A54D-8B4CE9344B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9A3E41-EB2B-4493-9AE9-6D265A7CE422}" type="datetime1">
              <a:rPr lang="en-US" smtClean="0"/>
              <a:t>7/27/2016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6FE75-29AE-473D-BA01-D8274A5ABAF7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2CCCA-0AA5-4C36-A0BB-A785F41C3A2E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9A3E41-EB2B-4493-9AE9-6D265A7CE422}" type="datetime1">
              <a:rPr lang="en-US" smtClean="0"/>
              <a:t>7/27/2016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F7619-E1EE-4149-B146-CE5FB95856A7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4B367-E6E6-4567-B0C1-9A60CD1A5465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DD0A9-C5D0-4535-8A3F-F9533A634BFD}" type="datetime1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FCC08-7C1A-4588-9758-78AB666BBF73}" type="datetime1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45A19-47B5-4E6C-B9FA-5500AE7BDB42}" type="datetime1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FFF7-9EBD-47D1-AEBA-DA07E96E88BF}" type="datetime1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E03D7C-BEE7-483C-988A-4260F1ACFC18}" type="datetime1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F7619-E1EE-4149-B146-CE5FB95856A7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C34BFE-7C61-4576-B1C5-8EB74BD580FF}" type="datetime1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6FE75-29AE-473D-BA01-D8274A5ABAF7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2CCCA-0AA5-4C36-A0BB-A785F41C3A2E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4B367-E6E6-4567-B0C1-9A60CD1A5465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DD0A9-C5D0-4535-8A3F-F9533A634BFD}" type="datetime1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FCC08-7C1A-4588-9758-78AB666BBF73}" type="datetime1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45A19-47B5-4E6C-B9FA-5500AE7BDB42}" type="datetime1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FFF7-9EBD-47D1-AEBA-DA07E96E88BF}" type="datetime1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E03D7C-BEE7-483C-988A-4260F1ACFC18}" type="datetime1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C34BFE-7C61-4576-B1C5-8EB74BD580FF}" type="datetime1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A9B922-92EC-4E78-9F2F-9E204F548C04}" type="datetime1">
              <a:rPr lang="en-US" smtClean="0"/>
              <a:t>7/27/2016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A9B922-92EC-4E78-9F2F-9E204F548C04}" type="datetime1">
              <a:rPr lang="en-US" smtClean="0"/>
              <a:t>7/27/2016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4D8BD0-CBBD-42A4-BDB4-3A9640727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ניטור מאמרים</a:t>
            </a:r>
            <a:endParaRPr lang="en-US" dirty="0"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he-IL" dirty="0" smtClean="0">
                <a:solidFill>
                  <a:schemeClr val="tx1"/>
                </a:solidFill>
              </a:rPr>
              <a:t>חדוה מילוא, ספריה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he-IL" dirty="0" smtClean="0">
                <a:solidFill>
                  <a:schemeClr val="tx1"/>
                </a:solidFill>
              </a:rPr>
              <a:t>מכון ויצמן למדע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813" y="0"/>
            <a:ext cx="3030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CCECFF"/>
                </a:solidFill>
              </a:rPr>
              <a:t>Division of Information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ECFF"/>
                </a:solidFill>
                <a:latin typeface="Bookman Old Style" pitchFamily="18" charset="0"/>
              </a:rPr>
              <a:t>LIBRARIES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rgbClr val="660033"/>
              </a:solidFill>
              <a:latin typeface="Univer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72" y="1"/>
            <a:ext cx="7008527" cy="68598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0" y="228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מסך ראשי של </a:t>
            </a:r>
            <a:r>
              <a:rPr lang="he-IL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הפורטל</a:t>
            </a:r>
            <a:r>
              <a:rPr lang="he-I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שיתופי פעולה בעולם ב-5 שנים אחרונות ולפי: </a:t>
            </a:r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Concepts</a:t>
            </a:r>
            <a:endParaRPr lang="en-US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17586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פרופילים של מדענים, לפי אל"ף בית: </a:t>
            </a:r>
            <a:r>
              <a:rPr lang="he-I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ניתן לעשות פילטר עלפי: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Concept, Time span </a:t>
            </a:r>
          </a:p>
        </p:txBody>
      </p:sp>
    </p:spTree>
    <p:extLst>
      <p:ext uri="{BB962C8B-B14F-4D97-AF65-F5344CB8AC3E}">
        <p14:creationId xmlns:p14="http://schemas.microsoft.com/office/powerpoint/2010/main" val="34777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573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3048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e-I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פרופיל של מדען</a:t>
            </a:r>
            <a:endParaRPr lang="en-US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9" y="1"/>
            <a:ext cx="7643811" cy="68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76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קשרים של מדען בתוך המוסד ומחוצה לו</a:t>
            </a:r>
            <a:endParaRPr lang="en-US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023"/>
            <a:ext cx="9144000" cy="53859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381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המוסד, הפקולטות והמחלקות, עלפי הירארכיה והקשרים ביניהם. ניתן לעשות פילטר עלפי: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</a:p>
        </p:txBody>
      </p:sp>
    </p:spTree>
    <p:extLst>
      <p:ext uri="{BB962C8B-B14F-4D97-AF65-F5344CB8AC3E}">
        <p14:creationId xmlns:p14="http://schemas.microsoft.com/office/powerpoint/2010/main" val="18231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en-US" dirty="0"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813" y="0"/>
            <a:ext cx="3030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CCECFF"/>
                </a:solidFill>
              </a:rPr>
              <a:t>Division of Information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ECFF"/>
                </a:solidFill>
                <a:latin typeface="Bookman Old Style" pitchFamily="18" charset="0"/>
              </a:rPr>
              <a:t>LIBRARIES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rgbClr val="660033"/>
              </a:solidFill>
              <a:latin typeface="Univers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0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הפרסומים של המדענים. ניתן לעשות פילטר על פי קריטריונים </a:t>
            </a:r>
            <a:r>
              <a:rPr lang="he-IL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רבים</a:t>
            </a:r>
            <a:endParaRPr lang="he-IL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 descr="Than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90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8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algn="r" rtl="1"/>
            <a:r>
              <a:rPr lang="he-IL" dirty="0" smtClean="0"/>
              <a:t>במכון ויצמן למדע, אין </a:t>
            </a:r>
            <a:r>
              <a:rPr lang="he-IL" dirty="0"/>
              <a:t>אכיפה </a:t>
            </a:r>
            <a:r>
              <a:rPr lang="he-IL" dirty="0" smtClean="0"/>
              <a:t>בנושא </a:t>
            </a:r>
            <a:r>
              <a:rPr lang="he-IL" dirty="0"/>
              <a:t>של הפקדת עותק מכל מאמר שנכתב והמדענים אינם מקפידים על </a:t>
            </a:r>
            <a:r>
              <a:rPr lang="he-IL" dirty="0" smtClean="0"/>
              <a:t>כך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r>
              <a:rPr lang="he-IL" dirty="0" smtClean="0"/>
              <a:t>לספרייה </a:t>
            </a:r>
            <a:r>
              <a:rPr lang="he-IL" dirty="0"/>
              <a:t>אין מנדט לבצע הערכות </a:t>
            </a:r>
            <a:r>
              <a:rPr lang="he-IL" dirty="0" smtClean="0"/>
              <a:t>מדעיות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he-IL" u="sng" dirty="0" smtClean="0">
                <a:cs typeface="+mn-cs"/>
              </a:rPr>
              <a:t>הפקדת עותק של מאמר</a:t>
            </a:r>
            <a:endParaRPr lang="en-US" u="sng" dirty="0"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813" y="0"/>
            <a:ext cx="3030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CCECFF"/>
                </a:solidFill>
              </a:rPr>
              <a:t>Division of Information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ECFF"/>
                </a:solidFill>
                <a:latin typeface="Bookman Old Style" pitchFamily="18" charset="0"/>
              </a:rPr>
              <a:t>LIBRARIES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rgbClr val="660033"/>
              </a:solidFill>
              <a:latin typeface="Univer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r" rtl="1">
              <a:buClr>
                <a:srgbClr val="7030A0"/>
              </a:buClr>
              <a:buFont typeface="Wingdings" pitchFamily="2" charset="2"/>
              <a:buChar char="v"/>
            </a:pPr>
            <a:r>
              <a:rPr lang="he-IL" dirty="0"/>
              <a:t>אנחנו קוצרים את המאמרים ממאגרי </a:t>
            </a:r>
            <a:r>
              <a:rPr lang="he-IL" dirty="0" smtClean="0"/>
              <a:t>מידע </a:t>
            </a:r>
            <a:r>
              <a:rPr lang="he-IL" dirty="0"/>
              <a:t>כגון </a:t>
            </a:r>
            <a:r>
              <a:rPr lang="en-US" dirty="0" smtClean="0"/>
              <a:t>Scopus, Web </a:t>
            </a:r>
            <a:r>
              <a:rPr lang="en-US" dirty="0"/>
              <a:t>of Science</a:t>
            </a:r>
          </a:p>
          <a:p>
            <a:pPr algn="r" rtl="1">
              <a:buClr>
                <a:srgbClr val="0070C0"/>
              </a:buClr>
              <a:buFont typeface="Wingdings" pitchFamily="2" charset="2"/>
              <a:buChar char="v"/>
            </a:pPr>
            <a:r>
              <a:rPr lang="he-IL" dirty="0" smtClean="0"/>
              <a:t>בראש וראשונה חיפשנו כלי שישמש אותנו כ- </a:t>
            </a:r>
            <a:r>
              <a:rPr lang="en-US" dirty="0" smtClean="0"/>
              <a:t>Repository </a:t>
            </a:r>
            <a:r>
              <a:rPr lang="he-IL" dirty="0" smtClean="0"/>
              <a:t> של המכון</a:t>
            </a:r>
            <a:endParaRPr lang="en-US" dirty="0" smtClean="0"/>
          </a:p>
          <a:p>
            <a:pPr algn="r" rtl="1">
              <a:buClr>
                <a:srgbClr val="00B050"/>
              </a:buClr>
              <a:buFont typeface="Wingdings" pitchFamily="2" charset="2"/>
              <a:buChar char="v"/>
            </a:pPr>
            <a:r>
              <a:rPr lang="he-IL" dirty="0" smtClean="0"/>
              <a:t>מאגר </a:t>
            </a:r>
            <a:r>
              <a:rPr lang="he-IL" dirty="0"/>
              <a:t>המידע שלנו מעדכן גם את רשימות הפרסומים של המדענים בדפי הבית </a:t>
            </a:r>
            <a:r>
              <a:rPr lang="he-IL" dirty="0" smtClean="0"/>
              <a:t>שלהם ומצאנו </a:t>
            </a:r>
            <a:r>
              <a:rPr lang="he-IL" dirty="0"/>
              <a:t>שכלי כ-</a:t>
            </a:r>
            <a:r>
              <a:rPr lang="he-IL" b="1" dirty="0"/>
              <a:t> </a:t>
            </a:r>
            <a:r>
              <a:rPr lang="en-US" dirty="0"/>
              <a:t>PURE</a:t>
            </a:r>
            <a:r>
              <a:rPr lang="he-IL" dirty="0"/>
              <a:t> הוא בעל יכולות  לשרת את </a:t>
            </a:r>
            <a:r>
              <a:rPr lang="he-IL" dirty="0" smtClean="0"/>
              <a:t>מטרותינו</a:t>
            </a: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>
                <a:cs typeface="+mn-cs"/>
              </a:rPr>
              <a:t>PURE</a:t>
            </a:r>
            <a:r>
              <a:rPr lang="he-IL" u="sng" dirty="0" smtClean="0">
                <a:cs typeface="+mn-cs"/>
              </a:rPr>
              <a:t> </a:t>
            </a:r>
            <a:r>
              <a:rPr lang="en-US" u="sng" dirty="0" smtClean="0"/>
              <a:t>:</a:t>
            </a:r>
            <a:r>
              <a:rPr lang="en-US" u="sng" dirty="0"/>
              <a:t>CRIS </a:t>
            </a:r>
            <a:r>
              <a:rPr lang="he-IL" u="sng" dirty="0">
                <a:cs typeface="+mn-cs"/>
              </a:rPr>
              <a:t>מערכת</a:t>
            </a:r>
            <a:endParaRPr lang="en-US" u="sng" dirty="0"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813" y="0"/>
            <a:ext cx="3030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CCECFF"/>
                </a:solidFill>
              </a:rPr>
              <a:t>Division of Information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ECFF"/>
                </a:solidFill>
                <a:latin typeface="Bookman Old Style" pitchFamily="18" charset="0"/>
              </a:rPr>
              <a:t>LIBRARIES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rgbClr val="660033"/>
              </a:solidFill>
              <a:latin typeface="Univer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Publication page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60" y="762000"/>
            <a:ext cx="5984240" cy="607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32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r" rtl="1">
              <a:buClr>
                <a:srgbClr val="FFC000"/>
              </a:buClr>
              <a:buFont typeface="Wingdings" pitchFamily="2" charset="2"/>
              <a:buChar char="ü"/>
            </a:pPr>
            <a:r>
              <a:rPr lang="he-IL" dirty="0" smtClean="0"/>
              <a:t>מספקת </a:t>
            </a:r>
            <a:r>
              <a:rPr lang="he-IL" dirty="0"/>
              <a:t>כלי לקצירה יעילה של מטה-דאטה של פרסומים מתוך מאגרי מידע מקוונים </a:t>
            </a:r>
            <a:endParaRPr lang="en-US" dirty="0" smtClean="0"/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he-IL" dirty="0" smtClean="0"/>
              <a:t>מייעלת </a:t>
            </a:r>
            <a:r>
              <a:rPr lang="he-IL" dirty="0"/>
              <a:t>ומפשטת את הטיפול בפרסומים על ידי אינטגרציה </a:t>
            </a:r>
            <a:r>
              <a:rPr lang="he-IL" b="1" dirty="0"/>
              <a:t>רציפה</a:t>
            </a:r>
            <a:r>
              <a:rPr lang="he-IL" dirty="0"/>
              <a:t> מתוך מאגרי מידע </a:t>
            </a:r>
            <a:r>
              <a:rPr lang="he-IL" dirty="0" smtClean="0"/>
              <a:t>מקוונים כגון </a:t>
            </a:r>
            <a:r>
              <a:rPr lang="en-US" dirty="0"/>
              <a:t>Web of </a:t>
            </a:r>
            <a:r>
              <a:rPr lang="en-US" dirty="0" smtClean="0"/>
              <a:t>Science</a:t>
            </a:r>
            <a:r>
              <a:rPr lang="he-IL" dirty="0" smtClean="0"/>
              <a:t>, </a:t>
            </a:r>
            <a:r>
              <a:rPr lang="en-US" dirty="0" smtClean="0"/>
              <a:t>PubMed</a:t>
            </a:r>
            <a:r>
              <a:rPr lang="he-IL" dirty="0" smtClean="0"/>
              <a:t>, </a:t>
            </a:r>
            <a:r>
              <a:rPr lang="en-US" dirty="0"/>
              <a:t>Scopus</a:t>
            </a:r>
            <a:r>
              <a:rPr lang="he-IL" dirty="0"/>
              <a:t> </a:t>
            </a:r>
            <a:r>
              <a:rPr lang="he-IL" dirty="0" smtClean="0"/>
              <a:t>ועוד</a:t>
            </a:r>
            <a:endParaRPr lang="en-US" dirty="0"/>
          </a:p>
          <a:p>
            <a:pPr algn="r" rtl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he-IL" dirty="0" smtClean="0"/>
              <a:t>קוצרת פרסומים </a:t>
            </a:r>
            <a:r>
              <a:rPr lang="he-IL" dirty="0"/>
              <a:t>על סמך שיוך מוסדי או פרופיל חוקר </a:t>
            </a:r>
            <a:r>
              <a:rPr lang="he-IL" dirty="0" smtClean="0"/>
              <a:t>(</a:t>
            </a:r>
            <a:r>
              <a:rPr lang="en-US" b="1" dirty="0" smtClean="0"/>
              <a:t>ORCID</a:t>
            </a:r>
            <a:r>
              <a:rPr lang="he-IL" b="1" dirty="0" smtClean="0"/>
              <a:t> </a:t>
            </a:r>
            <a:r>
              <a:rPr lang="he-IL" b="1" dirty="0"/>
              <a:t>או </a:t>
            </a:r>
            <a:r>
              <a:rPr lang="en-US" b="1" dirty="0"/>
              <a:t>Researcher </a:t>
            </a:r>
            <a:r>
              <a:rPr lang="en-US" b="1" dirty="0" smtClean="0"/>
              <a:t>Id</a:t>
            </a:r>
            <a:r>
              <a:rPr lang="he-IL" dirty="0" smtClean="0"/>
              <a:t>)</a:t>
            </a:r>
            <a:endParaRPr lang="en-US" dirty="0"/>
          </a:p>
          <a:p>
            <a:pPr algn="r" rtl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he-IL" dirty="0" smtClean="0"/>
              <a:t>מביאה </a:t>
            </a:r>
            <a:r>
              <a:rPr lang="he-IL" dirty="0"/>
              <a:t>פרסומים , ציטוטים , </a:t>
            </a:r>
            <a:r>
              <a:rPr lang="en-US" dirty="0"/>
              <a:t>DOI</a:t>
            </a:r>
            <a:r>
              <a:rPr lang="he-IL" dirty="0"/>
              <a:t> ואת מדיניות זכויות היוצרים של כתבי </a:t>
            </a:r>
            <a:r>
              <a:rPr lang="he-IL" dirty="0" smtClean="0"/>
              <a:t>העת </a:t>
            </a:r>
            <a:r>
              <a:rPr lang="he-IL" dirty="0"/>
              <a:t>שכלולים במקורות </a:t>
            </a:r>
            <a:r>
              <a:rPr lang="he-IL" dirty="0" smtClean="0"/>
              <a:t>המידע המקוונים</a:t>
            </a:r>
            <a:endParaRPr lang="en-US" dirty="0"/>
          </a:p>
          <a:p>
            <a:pPr algn="r" rtl="1">
              <a:buClr>
                <a:srgbClr val="FFC000"/>
              </a:buClr>
              <a:buFont typeface="Wingdings" pitchFamily="2" charset="2"/>
              <a:buChar char="ü"/>
            </a:pPr>
            <a:r>
              <a:rPr lang="he-IL" sz="3200" dirty="0" smtClean="0"/>
              <a:t>מכילה מידע </a:t>
            </a:r>
            <a:r>
              <a:rPr lang="he-IL" sz="3200" dirty="0"/>
              <a:t>על קרנות מימון </a:t>
            </a:r>
            <a:r>
              <a:rPr lang="he-IL" sz="3200" dirty="0" smtClean="0"/>
              <a:t>הכולל </a:t>
            </a:r>
            <a:r>
              <a:rPr lang="he-IL" sz="3200" dirty="0"/>
              <a:t>גם עדכון קבוע של ה- </a:t>
            </a:r>
            <a:r>
              <a:rPr lang="en-US" sz="3200" dirty="0" smtClean="0"/>
              <a:t>meta-data</a:t>
            </a:r>
            <a:endParaRPr lang="en-US" sz="3200" dirty="0"/>
          </a:p>
          <a:p>
            <a:pPr algn="r" rt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>
                <a:cs typeface="+mn-cs"/>
              </a:rPr>
              <a:t>PURE -  </a:t>
            </a:r>
            <a:r>
              <a:rPr lang="he-IL" u="sng" dirty="0" smtClean="0">
                <a:cs typeface="+mn-cs"/>
              </a:rPr>
              <a:t>מערכת</a:t>
            </a:r>
            <a:endParaRPr lang="en-US" u="sng" dirty="0"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813" y="0"/>
            <a:ext cx="3030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CCECFF"/>
                </a:solidFill>
              </a:rPr>
              <a:t>Division of Information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ECFF"/>
                </a:solidFill>
                <a:latin typeface="Bookman Old Style" pitchFamily="18" charset="0"/>
              </a:rPr>
              <a:t>LIBRARIES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rgbClr val="660033"/>
              </a:solidFill>
              <a:latin typeface="Univer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he-IL" dirty="0" smtClean="0"/>
              <a:t>מתממשקת  </a:t>
            </a:r>
            <a:r>
              <a:rPr lang="he-IL" dirty="0"/>
              <a:t>עם מערכות מוסדיות כגון:</a:t>
            </a:r>
            <a:endParaRPr lang="en-US" dirty="0"/>
          </a:p>
          <a:p>
            <a:pPr lvl="1" algn="r" rtl="1">
              <a:buFont typeface="Courier New" pitchFamily="49" charset="0"/>
              <a:buChar char="o"/>
            </a:pPr>
            <a:r>
              <a:rPr lang="he-IL" dirty="0" smtClean="0"/>
              <a:t>מערכות </a:t>
            </a:r>
            <a:r>
              <a:rPr lang="en-US" dirty="0" smtClean="0"/>
              <a:t>HR</a:t>
            </a:r>
            <a:r>
              <a:rPr lang="he-IL" dirty="0" smtClean="0"/>
              <a:t> על </a:t>
            </a:r>
            <a:r>
              <a:rPr lang="he-IL" dirty="0"/>
              <a:t>מנת להשיג נתונים אישיים </a:t>
            </a:r>
            <a:r>
              <a:rPr lang="he-IL" dirty="0" smtClean="0"/>
              <a:t>ונתונים על: פקולטות ומחלקות</a:t>
            </a:r>
            <a:endParaRPr lang="en-US" dirty="0"/>
          </a:p>
          <a:p>
            <a:pPr lvl="1" algn="r" rtl="1">
              <a:buFont typeface="Courier New" pitchFamily="49" charset="0"/>
              <a:buChar char="o"/>
            </a:pPr>
            <a:r>
              <a:rPr lang="he-IL" dirty="0" smtClean="0"/>
              <a:t>מערכות </a:t>
            </a:r>
            <a:r>
              <a:rPr lang="en-US" dirty="0"/>
              <a:t>IT</a:t>
            </a:r>
            <a:r>
              <a:rPr lang="he-IL" dirty="0"/>
              <a:t> מקומיות כדי לקבל גישה לנתוני מענקים ופרויקטים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>
                <a:cs typeface="+mn-cs"/>
              </a:rPr>
              <a:t>PURE</a:t>
            </a:r>
            <a:endParaRPr lang="en-US" u="sng" dirty="0"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813" y="0"/>
            <a:ext cx="3030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CCECFF"/>
                </a:solidFill>
              </a:rPr>
              <a:t>Division of Information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ECFF"/>
                </a:solidFill>
                <a:latin typeface="Bookman Old Style" pitchFamily="18" charset="0"/>
              </a:rPr>
              <a:t>LIBRARIES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rgbClr val="660033"/>
              </a:solidFill>
              <a:latin typeface="Univer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r" rtl="1">
              <a:buClr>
                <a:srgbClr val="00B050"/>
              </a:buClr>
            </a:pPr>
            <a:r>
              <a:rPr lang="he-IL" dirty="0" smtClean="0"/>
              <a:t>מכילה </a:t>
            </a:r>
            <a:r>
              <a:rPr lang="he-IL" dirty="0"/>
              <a:t>פרופילים מעודכנים של מדענים, פרטים על מחלקות ופקולטות והקשרים </a:t>
            </a:r>
            <a:r>
              <a:rPr lang="he-IL" dirty="0" smtClean="0"/>
              <a:t>ביניהם</a:t>
            </a:r>
          </a:p>
          <a:p>
            <a:pPr algn="r" rtl="1">
              <a:buClr>
                <a:schemeClr val="accent3">
                  <a:lumMod val="75000"/>
                </a:schemeClr>
              </a:buClr>
            </a:pPr>
            <a:r>
              <a:rPr lang="he-IL" dirty="0" smtClean="0"/>
              <a:t>ניתן </a:t>
            </a:r>
            <a:r>
              <a:rPr lang="he-IL" dirty="0"/>
              <a:t>לשלב נתונים אלה עם נתוני פרסומים מתוך מאגרי מידע מקוונים </a:t>
            </a:r>
            <a:r>
              <a:rPr lang="he-IL" dirty="0" smtClean="0"/>
              <a:t>וניתן </a:t>
            </a:r>
            <a:r>
              <a:rPr lang="he-IL" dirty="0"/>
              <a:t>לבצע </a:t>
            </a:r>
            <a:r>
              <a:rPr lang="en-US" dirty="0" smtClean="0"/>
              <a:t>Data Mining</a:t>
            </a:r>
            <a:r>
              <a:rPr lang="he-IL" dirty="0" smtClean="0"/>
              <a:t> </a:t>
            </a:r>
            <a:r>
              <a:rPr lang="he-IL" dirty="0"/>
              <a:t>באמצעות </a:t>
            </a:r>
            <a:r>
              <a:rPr lang="he-IL" dirty="0" smtClean="0"/>
              <a:t>כלים אנליטיים</a:t>
            </a:r>
          </a:p>
          <a:p>
            <a:pPr algn="r" rtl="1">
              <a:buClr>
                <a:srgbClr val="00B050"/>
              </a:buClr>
            </a:pPr>
            <a:r>
              <a:rPr lang="he-IL" dirty="0" smtClean="0"/>
              <a:t>ניתן </a:t>
            </a:r>
            <a:r>
              <a:rPr lang="he-IL" dirty="0"/>
              <a:t>לגשת לנתוני הפרסומים דרך הפורטל או באמצעות ממשקי</a:t>
            </a:r>
            <a:r>
              <a:rPr lang="en-US" dirty="0"/>
              <a:t> API </a:t>
            </a:r>
            <a:r>
              <a:rPr lang="he-IL" dirty="0" smtClean="0"/>
              <a:t>למשל</a:t>
            </a:r>
            <a:r>
              <a:rPr lang="he-IL" dirty="0"/>
              <a:t>, על מנת לעשות  </a:t>
            </a:r>
            <a:r>
              <a:rPr lang="en-US" dirty="0" smtClean="0"/>
              <a:t>Showcasing</a:t>
            </a:r>
            <a:r>
              <a:rPr lang="he-IL" dirty="0" smtClean="0"/>
              <a:t> </a:t>
            </a:r>
            <a:r>
              <a:rPr lang="he-IL" dirty="0"/>
              <a:t>למחלקה מסוימת או למדען </a:t>
            </a:r>
            <a:r>
              <a:rPr lang="he-IL" dirty="0" smtClean="0"/>
              <a:t>מסוים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he-IL" u="sng" dirty="0" smtClean="0">
                <a:cs typeface="+mn-cs"/>
              </a:rPr>
              <a:t>יכולות נוספות</a:t>
            </a:r>
            <a:endParaRPr lang="en-US" u="sng" dirty="0"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813" y="0"/>
            <a:ext cx="3030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CCECFF"/>
                </a:solidFill>
              </a:rPr>
              <a:t>Division of Information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ECFF"/>
                </a:solidFill>
                <a:latin typeface="Bookman Old Style" pitchFamily="18" charset="0"/>
              </a:rPr>
              <a:t>LIBRARIES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rgbClr val="660033"/>
              </a:solidFill>
              <a:latin typeface="Univer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r" rtl="1">
              <a:buClr>
                <a:schemeClr val="accent1">
                  <a:lumMod val="75000"/>
                </a:schemeClr>
              </a:buClr>
            </a:pPr>
            <a:r>
              <a:rPr lang="he-IL" dirty="0" smtClean="0"/>
              <a:t>מאפשרת </a:t>
            </a:r>
            <a:r>
              <a:rPr lang="he-IL" dirty="0"/>
              <a:t>ניהול של מחזור חיים של הפרסום מהשלב של </a:t>
            </a:r>
            <a:r>
              <a:rPr lang="en-US" dirty="0"/>
              <a:t>Prepublication</a:t>
            </a:r>
            <a:r>
              <a:rPr lang="he-IL" dirty="0"/>
              <a:t> </a:t>
            </a:r>
            <a:r>
              <a:rPr lang="he-IL" dirty="0" smtClean="0"/>
              <a:t>עד לשלב ה- </a:t>
            </a:r>
            <a:r>
              <a:rPr lang="en-US" dirty="0" smtClean="0"/>
              <a:t>Publication</a:t>
            </a:r>
            <a:r>
              <a:rPr lang="he-IL" dirty="0" smtClean="0"/>
              <a:t> </a:t>
            </a:r>
          </a:p>
          <a:p>
            <a:pPr algn="r" rtl="1">
              <a:buClr>
                <a:srgbClr val="00B0F0"/>
              </a:buClr>
            </a:pPr>
            <a:r>
              <a:rPr lang="he-IL" dirty="0" smtClean="0"/>
              <a:t>אינטראקציה </a:t>
            </a:r>
            <a:r>
              <a:rPr lang="he-IL" dirty="0"/>
              <a:t>ושיתוף פעולה בין השחקנים השונים - מדען וספרן - ומאפשרת לכל צד לבדוק ולאמת </a:t>
            </a:r>
            <a:r>
              <a:rPr lang="he-IL" dirty="0" smtClean="0"/>
              <a:t>נתונים, </a:t>
            </a:r>
            <a:r>
              <a:rPr lang="he-IL" dirty="0"/>
              <a:t>להגדיר תצוגה ולנהל עדכונים עלפי </a:t>
            </a:r>
            <a:r>
              <a:rPr lang="he-IL" dirty="0" smtClean="0"/>
              <a:t>דרישה</a:t>
            </a:r>
          </a:p>
          <a:p>
            <a:pPr algn="r" rtl="1">
              <a:buClr>
                <a:schemeClr val="tx2">
                  <a:lumMod val="60000"/>
                  <a:lumOff val="40000"/>
                </a:schemeClr>
              </a:buClr>
            </a:pPr>
            <a:r>
              <a:rPr lang="he-IL" dirty="0" smtClean="0"/>
              <a:t>אינטראקציה </a:t>
            </a:r>
            <a:r>
              <a:rPr lang="he-IL" dirty="0"/>
              <a:t>עם מערכות </a:t>
            </a:r>
            <a:r>
              <a:rPr lang="he-IL" dirty="0" smtClean="0"/>
              <a:t>אחרות</a:t>
            </a:r>
          </a:p>
          <a:p>
            <a:pPr algn="r" rtl="1"/>
            <a:r>
              <a:rPr lang="he-IL" b="1" dirty="0">
                <a:solidFill>
                  <a:srgbClr val="FF0000"/>
                </a:solidFill>
              </a:rPr>
              <a:t>הספרייה לא מיישמת  את כל היכולות שיש </a:t>
            </a:r>
            <a:r>
              <a:rPr lang="he-IL" b="1" dirty="0" smtClean="0">
                <a:solidFill>
                  <a:srgbClr val="FF0000"/>
                </a:solidFill>
              </a:rPr>
              <a:t>לכלי</a:t>
            </a:r>
            <a:endParaRPr lang="en-US" b="1" dirty="0">
              <a:solidFill>
                <a:srgbClr val="FF0000"/>
              </a:solidFill>
            </a:endParaRPr>
          </a:p>
          <a:p>
            <a:pPr algn="r" rt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he-IL" u="sng" dirty="0" smtClean="0">
                <a:cs typeface="+mn-cs"/>
              </a:rPr>
              <a:t>יכולות נוספות</a:t>
            </a:r>
            <a:endParaRPr lang="en-US" u="sng" dirty="0"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813" y="0"/>
            <a:ext cx="3030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CCECFF"/>
                </a:solidFill>
              </a:rPr>
              <a:t>Division of Information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ECFF"/>
                </a:solidFill>
                <a:latin typeface="Bookman Old Style" pitchFamily="18" charset="0"/>
              </a:rPr>
              <a:t>LIBRARIES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rgbClr val="660033"/>
              </a:solidFill>
              <a:latin typeface="Univer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r" rtl="1">
              <a:buClr>
                <a:srgbClr val="C00000"/>
              </a:buClr>
              <a:buFont typeface="Wingdings" pitchFamily="2" charset="2"/>
              <a:buChar char="Ø"/>
            </a:pPr>
            <a:r>
              <a:rPr lang="he-IL" dirty="0" smtClean="0"/>
              <a:t>האתגר  - יכולת קונפיגורציה חזקה יותר של ה- </a:t>
            </a:r>
            <a:r>
              <a:rPr lang="en-US" dirty="0" smtClean="0"/>
              <a:t>portal</a:t>
            </a:r>
            <a:endParaRPr lang="he-IL" dirty="0" smtClean="0"/>
          </a:p>
          <a:p>
            <a:pPr algn="r" rtl="1">
              <a:buClr>
                <a:srgbClr val="FF0000"/>
              </a:buClr>
              <a:buFont typeface="Wingdings" pitchFamily="2" charset="2"/>
              <a:buChar char="Ø"/>
            </a:pPr>
            <a:r>
              <a:rPr lang="he-IL" dirty="0" smtClean="0"/>
              <a:t>יכולת שליטה בנתונים המוצגים</a:t>
            </a:r>
            <a:endParaRPr lang="en-US" dirty="0" smtClean="0"/>
          </a:p>
          <a:p>
            <a:pPr algn="r" rtl="1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he-IL" dirty="0" smtClean="0"/>
              <a:t>למשל ב- </a:t>
            </a:r>
            <a:r>
              <a:rPr lang="en-US" dirty="0" smtClean="0"/>
              <a:t>profiles </a:t>
            </a:r>
            <a:r>
              <a:rPr lang="he-IL" dirty="0" smtClean="0"/>
              <a:t> :לעשות </a:t>
            </a:r>
            <a:r>
              <a:rPr lang="en-US" dirty="0" smtClean="0"/>
              <a:t>Suppress </a:t>
            </a:r>
            <a:r>
              <a:rPr lang="he-IL" dirty="0" smtClean="0"/>
              <a:t> לנתונים שמדען אינו רוצה להראות -</a:t>
            </a:r>
            <a:r>
              <a:rPr lang="en-US" dirty="0" smtClean="0"/>
              <a:t> </a:t>
            </a:r>
            <a:r>
              <a:rPr lang="he-IL" dirty="0" smtClean="0"/>
              <a:t> על פי קטגוריות (</a:t>
            </a:r>
            <a:r>
              <a:rPr lang="he-IL" dirty="0"/>
              <a:t>לא </a:t>
            </a:r>
            <a:r>
              <a:rPr lang="he-IL" dirty="0" smtClean="0"/>
              <a:t>להציג: </a:t>
            </a:r>
            <a:r>
              <a:rPr lang="he-IL" dirty="0"/>
              <a:t>כשהמדען אינו מחבר </a:t>
            </a:r>
            <a:r>
              <a:rPr lang="he-IL" dirty="0" smtClean="0"/>
              <a:t>ראשי, לא להציג </a:t>
            </a:r>
            <a:r>
              <a:rPr lang="en-US" dirty="0" smtClean="0"/>
              <a:t>reviews</a:t>
            </a:r>
            <a:r>
              <a:rPr lang="he-IL" dirty="0" smtClean="0"/>
              <a:t> </a:t>
            </a:r>
            <a:r>
              <a:rPr lang="en-US" dirty="0" smtClean="0"/>
              <a:t> </a:t>
            </a:r>
            <a:r>
              <a:rPr lang="he-IL" dirty="0" smtClean="0"/>
              <a:t> או </a:t>
            </a:r>
            <a:r>
              <a:rPr lang="en-US" dirty="0" smtClean="0"/>
              <a:t>editorial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8BD0-CBBD-42A4-BDB4-3A96407272F7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u="sng" dirty="0"/>
              <a:t>PURE</a:t>
            </a:r>
            <a:r>
              <a:rPr lang="he-IL" u="sng" dirty="0"/>
              <a:t> </a:t>
            </a:r>
            <a:r>
              <a:rPr lang="en-US" u="sng" dirty="0"/>
              <a:t>:CRIS </a:t>
            </a:r>
            <a:r>
              <a:rPr lang="he-IL" u="sng" dirty="0">
                <a:cs typeface="+mn-cs"/>
              </a:rPr>
              <a:t>מערכת</a:t>
            </a:r>
            <a:endParaRPr lang="en-US" u="sng" dirty="0"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813" y="0"/>
            <a:ext cx="3030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CCECFF"/>
                </a:solidFill>
              </a:rPr>
              <a:t>Division of Information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ECFF"/>
                </a:solidFill>
                <a:latin typeface="Bookman Old Style" pitchFamily="18" charset="0"/>
              </a:rPr>
              <a:t>LIBRARIES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rgbClr val="660033"/>
              </a:solidFill>
              <a:latin typeface="Univers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571</Words>
  <Application>Microsoft Office PowerPoint</Application>
  <PresentationFormat>On-screen Show (4:3)</PresentationFormat>
  <Paragraphs>96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1_Concourse</vt:lpstr>
      <vt:lpstr>ניטור מאמרים</vt:lpstr>
      <vt:lpstr>הפקדת עותק של מאמר</vt:lpstr>
      <vt:lpstr>PURE :CRIS מערכת</vt:lpstr>
      <vt:lpstr>Publication page</vt:lpstr>
      <vt:lpstr>PURE -  מערכת</vt:lpstr>
      <vt:lpstr>PURE</vt:lpstr>
      <vt:lpstr>יכולות נוספות</vt:lpstr>
      <vt:lpstr>יכולות נוספות</vt:lpstr>
      <vt:lpstr>PURE :CRIS מערכת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 Amichal</dc:creator>
  <cp:lastModifiedBy>Hedva Milo</cp:lastModifiedBy>
  <cp:revision>68</cp:revision>
  <cp:lastPrinted>2016-07-25T06:49:12Z</cp:lastPrinted>
  <dcterms:created xsi:type="dcterms:W3CDTF">2014-07-23T06:36:10Z</dcterms:created>
  <dcterms:modified xsi:type="dcterms:W3CDTF">2016-07-27T10:49:42Z</dcterms:modified>
</cp:coreProperties>
</file>