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60" r:id="rId3"/>
    <p:sldId id="278" r:id="rId4"/>
    <p:sldId id="282" r:id="rId5"/>
    <p:sldId id="287" r:id="rId6"/>
    <p:sldId id="283" r:id="rId7"/>
    <p:sldId id="284" r:id="rId8"/>
    <p:sldId id="302" r:id="rId9"/>
    <p:sldId id="303" r:id="rId10"/>
    <p:sldId id="301" r:id="rId11"/>
    <p:sldId id="285" r:id="rId12"/>
    <p:sldId id="291" r:id="rId13"/>
    <p:sldId id="292" r:id="rId14"/>
    <p:sldId id="293" r:id="rId15"/>
    <p:sldId id="294" r:id="rId16"/>
    <p:sldId id="295" r:id="rId17"/>
    <p:sldId id="297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orient="horz" pos="220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orient="horz" pos="1198">
          <p15:clr>
            <a:srgbClr val="A4A3A4"/>
          </p15:clr>
        </p15:guide>
        <p15:guide id="5" orient="horz" pos="2126">
          <p15:clr>
            <a:srgbClr val="A4A3A4"/>
          </p15:clr>
        </p15:guide>
        <p15:guide id="6" pos="5545">
          <p15:clr>
            <a:srgbClr val="A4A3A4"/>
          </p15:clr>
        </p15:guide>
        <p15:guide id="7" pos="215">
          <p15:clr>
            <a:srgbClr val="A4A3A4"/>
          </p15:clr>
        </p15:guide>
        <p15:guide id="8" pos="555">
          <p15:clr>
            <a:srgbClr val="A4A3A4"/>
          </p15:clr>
        </p15:guide>
        <p15:guide id="9" pos="2194">
          <p15:clr>
            <a:srgbClr val="A4A3A4"/>
          </p15:clr>
        </p15:guide>
        <p15:guide id="10" pos="40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9AC"/>
    <a:srgbClr val="6D6E71"/>
    <a:srgbClr val="7FDBE9"/>
    <a:srgbClr val="EEC567"/>
    <a:srgbClr val="E6AE23"/>
    <a:srgbClr val="9D9FA2"/>
    <a:srgbClr val="414042"/>
    <a:srgbClr val="009F4F"/>
    <a:srgbClr val="6DC299"/>
    <a:srgbClr val="75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8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092" y="90"/>
      </p:cViewPr>
      <p:guideLst>
        <p:guide orient="horz" pos="4088"/>
        <p:guide orient="horz" pos="220"/>
        <p:guide orient="horz" pos="3120"/>
        <p:guide orient="horz" pos="1198"/>
        <p:guide orient="horz" pos="2126"/>
        <p:guide pos="5545"/>
        <p:guide pos="215"/>
        <p:guide pos="555"/>
        <p:guide pos="2194"/>
        <p:guide pos="4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180992-EB2E-4C31-83BA-DB982A98DFC3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4C1278-CBC9-4A55-93EA-7AD3303EA2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717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68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03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63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93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568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08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1278-CBC9-4A55-93EA-7AD3303EA22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59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8742-C95B-4069-8DBF-BE785FB8CFFD}" type="datetime1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1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D077-106F-45C6-BF4F-5689E4ED306B}" type="datetime1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AA04-A2CF-4816-A951-0DA75B237B0F}" type="datetime1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18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632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771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26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53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280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92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5475-5A02-433A-9363-7663F1BF1478}" type="datetime1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41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0865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7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1CD-F245-4708-9858-510760B14D4C}" type="datetime1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9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9062-47B7-4372-9B6E-5DBB2AF27247}" type="datetime1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1A4-755F-48FE-9930-E095E701306B}" type="datetime1">
              <a:rPr lang="en-US" smtClean="0"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FA6C-8774-4095-86D5-8B355CD46B8A}" type="datetime1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9667-DB65-4BA6-99BB-D2E995BC5BA5}" type="datetime1">
              <a:rPr lang="en-US" smtClean="0"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DC4C-B2B8-44EE-B1AF-B4CC75D12C9B}" type="datetime1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54E8-0F3E-43E2-8A1E-A81F6EDC1822}" type="datetime1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Library Authority, 26/07/2016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A322-EFBA-49D2-955F-F446D242672D}" type="datetime1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Library Authority, 26/07/2016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7ABB-07EA-4840-9131-7596CD192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0045-4BB9-4E30-9994-3937C5B8CA82}" type="datetimeFigureOut">
              <a:rPr lang="he-IL" smtClean="0"/>
              <a:t>י"ח/תמוז/תשע"ו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0A51-9DCC-40A1-9DB4-84B5D7FDBD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570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ni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fi.fi.d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6141" y="2237539"/>
            <a:ext cx="5087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CRIS systems in Europe: brief overview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6140" y="4322280"/>
            <a:ext cx="5087697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Dr. Luba Gornstein, The Library Authority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July 2016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Aarhus University - Denmark</a:t>
            </a:r>
            <a:endParaRPr lang="he-IL" dirty="0"/>
          </a:p>
        </p:txBody>
      </p:sp>
      <p:sp>
        <p:nvSpPr>
          <p:cNvPr id="5" name="Rectangle 8"/>
          <p:cNvSpPr/>
          <p:nvPr/>
        </p:nvSpPr>
        <p:spPr>
          <a:xfrm>
            <a:off x="7055224" y="6384388"/>
            <a:ext cx="9054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Slide No.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8" y="1314714"/>
            <a:ext cx="5476190" cy="422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82" y="1417638"/>
            <a:ext cx="5586720" cy="3639104"/>
          </a:xfrm>
          <a:prstGeom prst="rect">
            <a:avLst/>
          </a:prstGeom>
        </p:spPr>
      </p:pic>
      <p:sp>
        <p:nvSpPr>
          <p:cNvPr id="16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6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– Internal reporting</a:t>
            </a:r>
            <a:endParaRPr lang="he-IL" dirty="0"/>
          </a:p>
        </p:txBody>
      </p:sp>
      <p:sp>
        <p:nvSpPr>
          <p:cNvPr id="8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026" name="Picture 2" descr="C:\Users\owner\AppData\Local\Temp\SNAGHTML35ad81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7" y="1167788"/>
            <a:ext cx="9096375" cy="51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052" name="Picture 4" descr="C:\Users\owner\AppData\Local\Temp\SNAGHTML35afc7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09"/>
            <a:ext cx="92011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3078" name="Picture 6" descr="C:\Users\owner\AppData\Local\Temp\SNAGHTML35b4ba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" y="231355"/>
            <a:ext cx="9044848" cy="59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SNAGHTML1c1503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5" y="604875"/>
            <a:ext cx="7946910" cy="56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2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88135"/>
            <a:ext cx="8912645" cy="6048260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5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7117"/>
            <a:ext cx="9144000" cy="62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96" y="828541"/>
            <a:ext cx="8229600" cy="114300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16096" y="2027104"/>
            <a:ext cx="7447403" cy="22224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Create the indicator for evaluation on the national level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Data quality assessment plan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Standards for reporting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Professional cooperation</a:t>
            </a:r>
            <a:endParaRPr lang="he-IL" dirty="0"/>
          </a:p>
        </p:txBody>
      </p:sp>
      <p:pic>
        <p:nvPicPr>
          <p:cNvPr id="3074" name="Picture 2" descr="Image result for Be re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3" y="277697"/>
            <a:ext cx="2203373" cy="11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4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Which modules to use?</a:t>
            </a:r>
          </a:p>
          <a:p>
            <a:pPr lvl="1"/>
            <a:r>
              <a:rPr lang="en-US" dirty="0" smtClean="0"/>
              <a:t>Which types of materials to include?</a:t>
            </a:r>
          </a:p>
          <a:p>
            <a:pPr lvl="1"/>
            <a:r>
              <a:rPr lang="en-US" dirty="0" smtClean="0"/>
              <a:t>Which parts will be public domain?</a:t>
            </a:r>
          </a:p>
          <a:p>
            <a:pPr lvl="1"/>
            <a:r>
              <a:rPr lang="en-US" dirty="0" smtClean="0"/>
              <a:t>What and how to measure?</a:t>
            </a:r>
          </a:p>
          <a:p>
            <a:pPr lvl="1"/>
            <a:r>
              <a:rPr lang="en-US" dirty="0" smtClean="0"/>
              <a:t>Who manages and maintains the system?</a:t>
            </a:r>
          </a:p>
          <a:p>
            <a:pPr lvl="1"/>
            <a:r>
              <a:rPr lang="en-US" dirty="0" smtClean="0"/>
              <a:t>National or institutional?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he-IL" dirty="0"/>
          </a:p>
        </p:txBody>
      </p:sp>
      <p:sp>
        <p:nvSpPr>
          <p:cNvPr id="4" name="Rectangle 12"/>
          <p:cNvSpPr>
            <a:spLocks noGrp="1"/>
          </p:cNvSpPr>
          <p:nvPr>
            <p:ph type="title"/>
          </p:nvPr>
        </p:nvSpPr>
        <p:spPr>
          <a:xfrm>
            <a:off x="457200" y="599917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600" b="1" dirty="0" smtClean="0">
                <a:solidFill>
                  <a:schemeClr val="accent1"/>
                </a:solidFill>
                <a:latin typeface="Arial"/>
                <a:cs typeface="Arial"/>
              </a:rPr>
              <a:t>Questions for discussion</a:t>
            </a:r>
            <a:endParaRPr lang="en-US" sz="26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055224" y="6384388"/>
            <a:ext cx="9054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Slide No.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 systems – brief history in Europe</a:t>
            </a:r>
            <a:endParaRPr lang="he-IL" dirty="0"/>
          </a:p>
        </p:txBody>
      </p:sp>
      <p:sp>
        <p:nvSpPr>
          <p:cNvPr id="4" name="Rectangle 8"/>
          <p:cNvSpPr/>
          <p:nvPr/>
        </p:nvSpPr>
        <p:spPr>
          <a:xfrm>
            <a:off x="7055224" y="6384388"/>
            <a:ext cx="9054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Slide No.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210" y="1417638"/>
            <a:ext cx="6940626" cy="4509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9704" y="1663547"/>
            <a:ext cx="3284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86 respondents</a:t>
            </a:r>
          </a:p>
          <a:p>
            <a:r>
              <a:rPr lang="en-US" dirty="0" smtClean="0"/>
              <a:t>20 countries</a:t>
            </a:r>
          </a:p>
        </p:txBody>
      </p:sp>
      <p:sp>
        <p:nvSpPr>
          <p:cNvPr id="12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349" y="1"/>
            <a:ext cx="9683825" cy="62796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 provider?</a:t>
            </a:r>
            <a:endParaRPr lang="he-IL" dirty="0"/>
          </a:p>
        </p:txBody>
      </p:sp>
      <p:sp>
        <p:nvSpPr>
          <p:cNvPr id="6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5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7055224" y="6384388"/>
            <a:ext cx="9054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Slide No.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405" y="-374573"/>
            <a:ext cx="10873648" cy="67544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functionalities</a:t>
            </a:r>
            <a:endParaRPr lang="he-IL" dirty="0"/>
          </a:p>
        </p:txBody>
      </p:sp>
      <p:sp>
        <p:nvSpPr>
          <p:cNvPr id="8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2115" y="0"/>
            <a:ext cx="8229600" cy="1201623"/>
          </a:xfrm>
        </p:spPr>
        <p:txBody>
          <a:bodyPr/>
          <a:lstStyle/>
          <a:p>
            <a:r>
              <a:rPr lang="en-US" dirty="0" smtClean="0"/>
              <a:t>Who manages?</a:t>
            </a:r>
            <a:endParaRPr lang="he-IL" dirty="0"/>
          </a:p>
        </p:txBody>
      </p:sp>
      <p:sp>
        <p:nvSpPr>
          <p:cNvPr id="6" name="Rectangle 8"/>
          <p:cNvSpPr/>
          <p:nvPr/>
        </p:nvSpPr>
        <p:spPr>
          <a:xfrm>
            <a:off x="7055224" y="6384388"/>
            <a:ext cx="9054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Arial"/>
                <a:cs typeface="Arial"/>
              </a:rPr>
              <a:t>Slide No.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333"/>
            <a:ext cx="9033831" cy="55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CRIS changes the scope of evaluation of the academic impact</a:t>
            </a:r>
            <a:endParaRPr lang="he-IL" dirty="0"/>
          </a:p>
        </p:txBody>
      </p:sp>
      <p:sp>
        <p:nvSpPr>
          <p:cNvPr id="8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788" y="1938969"/>
            <a:ext cx="6521985" cy="3884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Complements the data existing in the main international databases (</a:t>
            </a:r>
            <a:r>
              <a:rPr lang="en-US" dirty="0" err="1" smtClean="0"/>
              <a:t>WoS</a:t>
            </a:r>
            <a:r>
              <a:rPr lang="en-US" dirty="0" smtClean="0"/>
              <a:t>, Scopus, etc.)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Includes local publications in local languages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Includes the material types which are not covered by </a:t>
            </a:r>
            <a:r>
              <a:rPr lang="en-US" dirty="0" err="1" smtClean="0"/>
              <a:t>WoS</a:t>
            </a:r>
            <a:r>
              <a:rPr lang="en-US" dirty="0" smtClean="0"/>
              <a:t> and Scopus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Gives much better coverage to Humanities and Social Sciences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41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66" y="-18619"/>
            <a:ext cx="7694327" cy="5983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678" y="705081"/>
            <a:ext cx="1288974" cy="4219460"/>
          </a:xfrm>
          <a:prstGeom prst="rect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903382" y="5048076"/>
            <a:ext cx="655275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 smtClean="0">
                <a:hlinkClick r:id="rId4"/>
              </a:rPr>
              <a:t>BRI</a:t>
            </a:r>
            <a:r>
              <a:rPr lang="en-US" dirty="0" smtClean="0"/>
              <a:t> (Bibliometric research indicator) takes into account published research and review articles from peer-reviewed journals, monographs, anthology and proceedings papers and articles in books published by Danish research institutions”. </a:t>
            </a:r>
            <a:endParaRPr lang="he-IL" dirty="0"/>
          </a:p>
        </p:txBody>
      </p:sp>
      <p:sp>
        <p:nvSpPr>
          <p:cNvPr id="7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28269"/>
            <a:ext cx="8229600" cy="1143000"/>
          </a:xfrm>
        </p:spPr>
        <p:txBody>
          <a:bodyPr/>
          <a:lstStyle/>
          <a:p>
            <a:r>
              <a:rPr lang="en-US" dirty="0" smtClean="0"/>
              <a:t>National metrics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70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4" y="1366092"/>
            <a:ext cx="8705192" cy="4913522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361690" y="6379905"/>
            <a:ext cx="4738014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latin typeface="Arial"/>
                <a:cs typeface="Arial"/>
              </a:rPr>
              <a:t>The Library Authority  </a:t>
            </a:r>
            <a:r>
              <a:rPr lang="en-US" sz="1200" dirty="0" smtClean="0">
                <a:latin typeface="Arial"/>
                <a:cs typeface="Arial"/>
              </a:rPr>
              <a:t>07/26/2016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Aarhus University - Denmark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94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000000"/>
      </a:dk1>
      <a:lt1>
        <a:srgbClr val="FFFFFF"/>
      </a:lt1>
      <a:dk2>
        <a:srgbClr val="FFFFFF"/>
      </a:dk2>
      <a:lt2>
        <a:srgbClr val="431831"/>
      </a:lt2>
      <a:accent1>
        <a:srgbClr val="53A982"/>
      </a:accent1>
      <a:accent2>
        <a:srgbClr val="5E234B"/>
      </a:accent2>
      <a:accent3>
        <a:srgbClr val="59ACA0"/>
      </a:accent3>
      <a:accent4>
        <a:srgbClr val="40253C"/>
      </a:accent4>
      <a:accent5>
        <a:srgbClr val="FFFFFF"/>
      </a:accent5>
      <a:accent6>
        <a:srgbClr val="81BFA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287</Words>
  <Application>Microsoft Office PowerPoint</Application>
  <PresentationFormat>On-screen Show (4:3)</PresentationFormat>
  <Paragraphs>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Questions for discussion</vt:lpstr>
      <vt:lpstr>CRIS systems – brief history in Europe</vt:lpstr>
      <vt:lpstr>Who is a provider?</vt:lpstr>
      <vt:lpstr>Main functionalities</vt:lpstr>
      <vt:lpstr>Who manages?</vt:lpstr>
      <vt:lpstr>How CRIS changes the scope of evaluation of the academic impact</vt:lpstr>
      <vt:lpstr>National metrics</vt:lpstr>
      <vt:lpstr>PowerPoint Presentation</vt:lpstr>
      <vt:lpstr>Aarhus University - Denmark</vt:lpstr>
      <vt:lpstr>AU – Internal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owner</cp:lastModifiedBy>
  <cp:revision>104</cp:revision>
  <dcterms:created xsi:type="dcterms:W3CDTF">2015-02-25T21:36:04Z</dcterms:created>
  <dcterms:modified xsi:type="dcterms:W3CDTF">2016-07-24T12:15:09Z</dcterms:modified>
</cp:coreProperties>
</file>