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04" r:id="rId1"/>
  </p:sldMasterIdLst>
  <p:notesMasterIdLst>
    <p:notesMasterId r:id="rId12"/>
  </p:notesMasterIdLst>
  <p:handoutMasterIdLst>
    <p:handoutMasterId r:id="rId13"/>
  </p:handoutMasterIdLst>
  <p:sldIdLst>
    <p:sldId id="256" r:id="rId2"/>
    <p:sldId id="302" r:id="rId3"/>
    <p:sldId id="303" r:id="rId4"/>
    <p:sldId id="304" r:id="rId5"/>
    <p:sldId id="306" r:id="rId6"/>
    <p:sldId id="309" r:id="rId7"/>
    <p:sldId id="310" r:id="rId8"/>
    <p:sldId id="276" r:id="rId9"/>
    <p:sldId id="307" r:id="rId10"/>
    <p:sldId id="308" r:id="rId11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E3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374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75" d="100"/>
          <a:sy n="75" d="100"/>
        </p:scale>
        <p:origin x="-216" y="1032"/>
      </p:cViewPr>
      <p:guideLst>
        <p:guide orient="horz" pos="3024"/>
        <p:guide pos="2304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170138" cy="4795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427" y="0"/>
            <a:ext cx="3170138" cy="4795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9B9336-BBDC-4566-8713-7D399E3FAB56}" type="datetimeFigureOut">
              <a:rPr lang="en-US" smtClean="0"/>
              <a:pPr/>
              <a:t>3/2/2010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120172"/>
            <a:ext cx="3170138" cy="4795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427" y="9120172"/>
            <a:ext cx="3170138" cy="4795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71C8DE-4958-41B2-84D2-DF116C489CC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1" y="0"/>
            <a:ext cx="3170138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4143427" y="0"/>
            <a:ext cx="3170138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fld id="{902EAD9F-AD12-43BB-AB36-4B5D40F9F7DA}" type="datetimeFigureOut">
              <a:rPr lang="en-US"/>
              <a:pPr>
                <a:defRPr/>
              </a:pPr>
              <a:t>3/2/2010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731194" y="4561576"/>
            <a:ext cx="5852814" cy="4318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1" y="9120172"/>
            <a:ext cx="3170138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4143427" y="9120172"/>
            <a:ext cx="3170138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fld id="{21BA6C0D-56CA-4281-9022-B93C143E933D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DD6A49-AA71-444C-B466-8E7F13DEE5CC}" type="slidenum">
              <a:rPr lang="he-IL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BA6C0D-56CA-4281-9022-B93C143E933D}" type="slidenum">
              <a:rPr lang="he-IL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BA6C0D-56CA-4281-9022-B93C143E933D}" type="slidenum">
              <a:rPr lang="he-IL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BA6C0D-56CA-4281-9022-B93C143E933D}" type="slidenum">
              <a:rPr lang="he-IL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BA6C0D-56CA-4281-9022-B93C143E933D}" type="slidenum">
              <a:rPr lang="he-IL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BA6C0D-56CA-4281-9022-B93C143E933D}" type="slidenum">
              <a:rPr lang="he-IL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BA6C0D-56CA-4281-9022-B93C143E933D}" type="slidenum">
              <a:rPr lang="he-IL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BA6C0D-56CA-4281-9022-B93C143E933D}" type="slidenum">
              <a:rPr lang="he-IL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37F2E5-CA95-4A5D-A10D-B3E23AD9B089}" type="slidenum">
              <a:rPr lang="he-IL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BA6C0D-56CA-4281-9022-B93C143E933D}" type="slidenum">
              <a:rPr lang="he-IL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15"/>
          <p:cNvSpPr>
            <a:spLocks noGrp="1"/>
          </p:cNvSpPr>
          <p:nvPr>
            <p:ph type="dt" sz="half" idx="10"/>
          </p:nvPr>
        </p:nvSpPr>
        <p:spPr/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D38E27"/>
                </a:solidFill>
                <a:cs typeface="Arial" charset="0"/>
              </a:defRPr>
            </a:lvl1pPr>
          </a:lstStyle>
          <a:p>
            <a:pPr>
              <a:defRPr/>
            </a:pPr>
            <a:fld id="{736233AC-E35F-4524-B730-D324ADA3755B}" type="datetime1">
              <a:rPr lang="en-US"/>
              <a:pPr>
                <a:defRPr/>
              </a:pPr>
              <a:t>3/2/2010</a:t>
            </a:fld>
            <a:endParaRPr lang="en-US" dirty="0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79388" y="6381750"/>
            <a:ext cx="3352800" cy="2889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en-US"/>
              <a:t>Dr. Shlomo Wald</a:t>
            </a:r>
          </a:p>
        </p:txBody>
      </p:sp>
      <p:sp>
        <p:nvSpPr>
          <p:cNvPr id="7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604250" y="6473825"/>
            <a:ext cx="384175" cy="247650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D6D63FBF-0529-4041-9DE1-5525918C1E7D}" type="slidenum">
              <a:rPr lang="he-IL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85841D-7CCE-4E67-9916-E0E591F7D326}" type="datetime1">
              <a:rPr lang="en-US"/>
              <a:pPr>
                <a:defRPr/>
              </a:pPr>
              <a:t>3/2/2010</a:t>
            </a:fld>
            <a:endParaRPr lang="en-US" dirty="0"/>
          </a:p>
        </p:txBody>
      </p:sp>
      <p:sp>
        <p:nvSpPr>
          <p:cNvPr id="5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Dr. Shlomo Wald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F3DCBB-8D8A-46B0-A571-F0B56EA8037C}" type="slidenum">
              <a:rPr lang="he-IL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C6820C-EE83-4BE5-9C1C-C46382B0E91E}" type="datetime1">
              <a:rPr lang="en-US"/>
              <a:pPr>
                <a:defRPr/>
              </a:pPr>
              <a:t>3/2/2010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Dr. Shlomo Wald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7017C8-D82B-470D-9700-EED7280D3BF7}" type="slidenum">
              <a:rPr lang="he-IL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684F4-02CF-42EC-A8F7-12B0157FEBB3}" type="datetime1">
              <a:rPr lang="en-US"/>
              <a:pPr>
                <a:defRPr/>
              </a:pPr>
              <a:t>3/2/2010</a:t>
            </a:fld>
            <a:endParaRPr lang="en-US" dirty="0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Dr. Shlomo Wald</a:t>
            </a:r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0C871E-79F5-4703-A7DC-604EAC4108B1}" type="slidenum">
              <a:rPr lang="he-IL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C6B55A-B2FF-4CFD-8DE4-BA02A0C39DA7}" type="datetime1">
              <a:rPr lang="en-US"/>
              <a:pPr>
                <a:defRPr/>
              </a:pPr>
              <a:t>3/2/2010</a:t>
            </a:fld>
            <a:endParaRPr lang="en-US" dirty="0"/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Dr. Shlomo Wald</a:t>
            </a:r>
          </a:p>
        </p:txBody>
      </p:sp>
      <p:sp>
        <p:nvSpPr>
          <p:cNvPr id="9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384A64-C53B-42DA-B310-837C768B0692}" type="slidenum">
              <a:rPr lang="he-IL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1D0502-04FB-4E36-BC43-22BF4302554B}" type="datetime1">
              <a:rPr lang="en-US"/>
              <a:pPr>
                <a:defRPr/>
              </a:pPr>
              <a:t>3/2/2010</a:t>
            </a:fld>
            <a:endParaRPr lang="en-US" dirty="0"/>
          </a:p>
        </p:txBody>
      </p:sp>
      <p:sp>
        <p:nvSpPr>
          <p:cNvPr id="6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Dr. Shlomo Wald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3377E2-3DD9-4B8C-AD5D-78FA76BFD926}" type="slidenum">
              <a:rPr lang="he-IL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97A9BF-4DAF-4251-8098-DF11528A541F}" type="datetime1">
              <a:rPr lang="en-US"/>
              <a:pPr>
                <a:defRPr/>
              </a:pPr>
              <a:t>3/2/2010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Dr. Shlomo Wald</a:t>
            </a: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C3F4A6-57B1-4ABA-9A82-6D6596EAEA85}" type="slidenum">
              <a:rPr lang="he-IL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32D8E8-E058-46FF-938D-2EE7020FC9F6}" type="datetime1">
              <a:rPr lang="en-US"/>
              <a:pPr>
                <a:defRPr/>
              </a:pPr>
              <a:t>3/2/2010</a:t>
            </a:fld>
            <a:endParaRPr lang="en-US" dirty="0"/>
          </a:p>
        </p:txBody>
      </p:sp>
      <p:sp>
        <p:nvSpPr>
          <p:cNvPr id="4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Dr. Shlomo Wald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E8BC1E-E791-4031-850E-2649A0F070E6}" type="slidenum">
              <a:rPr lang="he-IL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2D5E6E-2272-460B-9619-8CB6D7043F69}" type="datetime1">
              <a:rPr lang="en-US"/>
              <a:pPr>
                <a:defRPr/>
              </a:pPr>
              <a:t>3/2/2010</a:t>
            </a:fld>
            <a:endParaRPr lang="en-US" dirty="0"/>
          </a:p>
        </p:txBody>
      </p:sp>
      <p:sp>
        <p:nvSpPr>
          <p:cNvPr id="3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Dr. Shlomo Wald</a:t>
            </a:r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D5D4EB-C1E5-4312-9F8F-C136EDFE30A6}" type="slidenum">
              <a:rPr lang="he-IL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A3C29-7BA2-4639-AFE1-029E967917A0}" type="datetime1">
              <a:rPr lang="en-US"/>
              <a:pPr>
                <a:defRPr/>
              </a:pPr>
              <a:t>3/2/2010</a:t>
            </a:fld>
            <a:endParaRPr lang="en-US" dirty="0"/>
          </a:p>
        </p:txBody>
      </p:sp>
      <p:sp>
        <p:nvSpPr>
          <p:cNvPr id="7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Dr. Shlomo Wald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B9EE32-0366-45A4-858D-8D74C138B308}" type="slidenum">
              <a:rPr lang="he-IL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431B43-1DE3-41B0-9120-F04BFC06C735}" type="datetime1">
              <a:rPr lang="en-US"/>
              <a:pPr>
                <a:defRPr/>
              </a:pPr>
              <a:t>3/2/2010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Dr. Shlomo Wald</a:t>
            </a:r>
          </a:p>
        </p:txBody>
      </p:sp>
      <p:sp>
        <p:nvSpPr>
          <p:cNvPr id="7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A73F89-12C7-4307-BE6F-AC6422BA677A}" type="slidenum">
              <a:rPr lang="he-IL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29" name="Text Placeholder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438B009-6B94-415F-B24B-110BF5524BE5}" type="datetime1">
              <a:rPr lang="en-US"/>
              <a:pPr>
                <a:defRPr/>
              </a:pPr>
              <a:t>3/2/2010</a:t>
            </a:fld>
            <a:endParaRPr lang="en-US" dirty="0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D38E27"/>
                </a:solidFill>
                <a:latin typeface="Franklin Gothic Book" pitchFamily="34" charset="0"/>
              </a:defRPr>
            </a:lvl1pPr>
          </a:lstStyle>
          <a:p>
            <a:pPr>
              <a:defRPr/>
            </a:pPr>
            <a:r>
              <a:rPr lang="en-US"/>
              <a:t>Dr. Shlomo Wald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D38E27"/>
                </a:solidFill>
                <a:latin typeface="Franklin Gothic Book" pitchFamily="34" charset="0"/>
              </a:defRPr>
            </a:lvl1pPr>
          </a:lstStyle>
          <a:p>
            <a:pPr>
              <a:defRPr/>
            </a:pPr>
            <a:fld id="{CC587DE2-5A71-4925-9B00-3840043B7331}" type="slidenum">
              <a:rPr lang="he-IL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2" r:id="rId1"/>
    <p:sldLayoutId id="2147483923" r:id="rId2"/>
    <p:sldLayoutId id="2147483924" r:id="rId3"/>
    <p:sldLayoutId id="2147483919" r:id="rId4"/>
    <p:sldLayoutId id="2147483925" r:id="rId5"/>
    <p:sldLayoutId id="2147483920" r:id="rId6"/>
    <p:sldLayoutId id="2147483926" r:id="rId7"/>
    <p:sldLayoutId id="2147483927" r:id="rId8"/>
    <p:sldLayoutId id="2147483928" r:id="rId9"/>
    <p:sldLayoutId id="2147483921" r:id="rId10"/>
    <p:sldLayoutId id="2147483929" r:id="rId1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Blip>
          <a:blip r:embed="rId13"/>
        </a:buBlip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Blip>
          <a:blip r:embed="rId14"/>
        </a:buBlip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Blip>
          <a:blip r:embed="rId15"/>
        </a:buBlip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Blip>
          <a:blip r:embed="rId16"/>
        </a:buBlip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357158" y="1357298"/>
            <a:ext cx="8458200" cy="1357308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rtl="1">
              <a:spcBef>
                <a:spcPts val="600"/>
              </a:spcBef>
              <a:spcAft>
                <a:spcPts val="600"/>
              </a:spcAft>
              <a:defRPr/>
            </a:pPr>
            <a:r>
              <a:rPr lang="he-IL" sz="3200" b="1" i="1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David" pitchFamily="2" charset="-79"/>
              </a:rPr>
              <a:t>היש מקום למימן במשק האנרגיה הישראלי?</a:t>
            </a:r>
            <a:r>
              <a:rPr lang="he-IL" sz="3200" b="1" i="1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David" pitchFamily="2" charset="-79"/>
              </a:rPr>
              <a:t/>
            </a:r>
            <a:br>
              <a:rPr lang="he-IL" sz="3200" b="1" i="1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David" pitchFamily="2" charset="-79"/>
              </a:rPr>
            </a:br>
            <a:r>
              <a:rPr lang="he-IL" sz="3200" b="1" i="1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David" pitchFamily="2" charset="-79"/>
              </a:rPr>
              <a:t/>
            </a:r>
            <a:br>
              <a:rPr lang="he-IL" sz="3200" b="1" i="1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David" pitchFamily="2" charset="-79"/>
              </a:rPr>
            </a:br>
            <a:r>
              <a:rPr lang="he-IL" sz="3200" b="1" i="1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David" pitchFamily="2" charset="-79"/>
              </a:rPr>
              <a:t>כנס מקורות אנרגיה מתקדמים</a:t>
            </a:r>
            <a:r>
              <a:rPr lang="he-IL" sz="3200" b="1" i="1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David" pitchFamily="2" charset="-79"/>
              </a:rPr>
              <a:t/>
            </a:r>
            <a:br>
              <a:rPr lang="he-IL" sz="3200" b="1" i="1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David" pitchFamily="2" charset="-79"/>
              </a:rPr>
            </a:br>
            <a:r>
              <a:rPr lang="he-IL" sz="3200" b="1" i="1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David" pitchFamily="2" charset="-79"/>
              </a:rPr>
              <a:t>אונ' תל-אביב</a:t>
            </a:r>
            <a:r>
              <a:rPr lang="he-IL" sz="3200" b="1" i="1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David" pitchFamily="2" charset="-79"/>
              </a:rPr>
              <a:t/>
            </a:r>
            <a:br>
              <a:rPr lang="he-IL" sz="3200" b="1" i="1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David" pitchFamily="2" charset="-79"/>
              </a:rPr>
            </a:br>
            <a:r>
              <a:rPr lang="he-IL" sz="2700" b="1" i="1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David" pitchFamily="2" charset="-79"/>
              </a:rPr>
              <a:t>5 </a:t>
            </a:r>
            <a:r>
              <a:rPr lang="he-IL" sz="2700" b="1" i="1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David" pitchFamily="2" charset="-79"/>
              </a:rPr>
              <a:t>בפברואר 2010</a:t>
            </a:r>
            <a:r>
              <a:rPr lang="en-US" sz="3200" b="1" i="1" cap="none" dirty="0" smtClean="0">
                <a:effectLst/>
              </a:rPr>
              <a:t/>
            </a:r>
            <a:br>
              <a:rPr lang="en-US" sz="3200" b="1" i="1" cap="none" dirty="0" smtClean="0">
                <a:effectLst/>
              </a:rPr>
            </a:br>
            <a:endParaRPr lang="en-US" sz="3200" b="1" i="1" cap="none" dirty="0" smtClean="0">
              <a:effectLst/>
            </a:endParaRPr>
          </a:p>
        </p:txBody>
      </p:sp>
      <p:sp>
        <p:nvSpPr>
          <p:cNvPr id="10243" name="Subtitle 2"/>
          <p:cNvSpPr>
            <a:spLocks noGrp="1"/>
          </p:cNvSpPr>
          <p:nvPr>
            <p:ph type="subTitle" idx="1"/>
          </p:nvPr>
        </p:nvSpPr>
        <p:spPr>
          <a:xfrm>
            <a:off x="1071538" y="4572008"/>
            <a:ext cx="7143800" cy="1928813"/>
          </a:xfrm>
        </p:spPr>
        <p:txBody>
          <a:bodyPr/>
          <a:lstStyle/>
          <a:p>
            <a:pPr indent="180975" algn="ctr" rtl="1">
              <a:buFont typeface="Wingdings 2" pitchFamily="18" charset="2"/>
              <a:buNone/>
            </a:pPr>
            <a:r>
              <a:rPr lang="he-IL" b="1" dirty="0" smtClean="0">
                <a:solidFill>
                  <a:srgbClr val="4433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avid" pitchFamily="2" charset="-79"/>
              </a:rPr>
              <a:t>סדר הדברים</a:t>
            </a:r>
            <a:endParaRPr lang="en-US" sz="2000" b="1" dirty="0" smtClean="0">
              <a:solidFill>
                <a:srgbClr val="44332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David" pitchFamily="2" charset="-79"/>
            </a:endParaRPr>
          </a:p>
          <a:p>
            <a:pPr indent="180975" algn="r" rtl="1">
              <a:buSzPct val="80000"/>
              <a:buFont typeface="Wingdings" pitchFamily="2" charset="2"/>
              <a:buChar char="§"/>
            </a:pPr>
            <a:r>
              <a:rPr lang="he-IL" sz="2000" b="1" dirty="0" smtClean="0">
                <a:solidFill>
                  <a:srgbClr val="4433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avid" pitchFamily="2" charset="-79"/>
              </a:rPr>
              <a:t>מדיניות מו"פ אנרגיה</a:t>
            </a:r>
            <a:endParaRPr lang="en-US" sz="2000" b="1" dirty="0" smtClean="0">
              <a:solidFill>
                <a:srgbClr val="44332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David" pitchFamily="2" charset="-79"/>
            </a:endParaRPr>
          </a:p>
          <a:p>
            <a:pPr indent="180975" algn="r" rtl="1">
              <a:buSzPct val="80000"/>
              <a:buFont typeface="Wingdings" pitchFamily="2" charset="2"/>
              <a:buChar char="§"/>
            </a:pPr>
            <a:r>
              <a:rPr lang="he-IL" sz="2000" b="1" dirty="0" smtClean="0">
                <a:solidFill>
                  <a:srgbClr val="4433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avid" pitchFamily="2" charset="-79"/>
              </a:rPr>
              <a:t>תחליפי נפט</a:t>
            </a:r>
            <a:endParaRPr lang="he-IL" sz="2000" b="1" dirty="0" smtClean="0">
              <a:solidFill>
                <a:srgbClr val="44332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David" pitchFamily="2" charset="-79"/>
            </a:endParaRPr>
          </a:p>
          <a:p>
            <a:pPr indent="180975" algn="r" rtl="1">
              <a:buSzPct val="80000"/>
              <a:buFont typeface="Wingdings" pitchFamily="2" charset="2"/>
              <a:buChar char="§"/>
            </a:pPr>
            <a:r>
              <a:rPr lang="he-IL" sz="2000" b="1" dirty="0" smtClean="0">
                <a:solidFill>
                  <a:srgbClr val="4433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avid" pitchFamily="2" charset="-79"/>
              </a:rPr>
              <a:t>מימן</a:t>
            </a:r>
            <a:endParaRPr lang="he-IL" sz="2000" b="1" dirty="0" smtClean="0">
              <a:solidFill>
                <a:srgbClr val="44332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David" pitchFamily="2" charset="-79"/>
            </a:endParaRPr>
          </a:p>
        </p:txBody>
      </p:sp>
      <p:pic>
        <p:nvPicPr>
          <p:cNvPr id="10244" name="Picture 5" descr="MNI_E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260350"/>
            <a:ext cx="8667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Text Box 6"/>
          <p:cNvSpPr txBox="1">
            <a:spLocks noChangeArrowheads="1"/>
          </p:cNvSpPr>
          <p:nvPr/>
        </p:nvSpPr>
        <p:spPr bwMode="auto">
          <a:xfrm>
            <a:off x="1116013" y="590116"/>
            <a:ext cx="388937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e-IL" sz="1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משרד התשתיות הלאומיות</a:t>
            </a:r>
            <a:endParaRPr lang="en-US" sz="1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</p:txBody>
      </p:sp>
      <p:sp>
        <p:nvSpPr>
          <p:cNvPr id="10246" name="Text Box 7"/>
          <p:cNvSpPr txBox="1">
            <a:spLocks noChangeArrowheads="1"/>
          </p:cNvSpPr>
          <p:nvPr/>
        </p:nvSpPr>
        <p:spPr bwMode="auto">
          <a:xfrm>
            <a:off x="1500166" y="4143380"/>
            <a:ext cx="61198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/>
            <a:r>
              <a:rPr lang="he-IL" b="1" i="1" dirty="0" smtClean="0">
                <a:solidFill>
                  <a:srgbClr val="663E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David" pitchFamily="2" charset="-79"/>
              </a:rPr>
              <a:t>ד"ר שלמה ולד</a:t>
            </a:r>
          </a:p>
          <a:p>
            <a:pPr algn="ctr" rtl="1"/>
            <a:r>
              <a:rPr lang="he-IL" sz="1400" b="1" i="1" dirty="0" smtClean="0">
                <a:solidFill>
                  <a:srgbClr val="663E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Arial Unicode MS" pitchFamily="34" charset="-128"/>
                <a:cs typeface="David" pitchFamily="2" charset="-79"/>
              </a:rPr>
              <a:t>המדען הראשי – משרד התשתיות הלאומיות</a:t>
            </a:r>
            <a:endParaRPr lang="en-US" sz="1400" b="1" dirty="0">
              <a:solidFill>
                <a:srgbClr val="663E3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David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Shlomo Wald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D5D4EB-C1E5-4312-9F8F-C136EDFE30A6}" type="slidenum">
              <a:rPr lang="he-IL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428604"/>
            <a:ext cx="8462990" cy="6258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686800" cy="614346"/>
          </a:xfrm>
        </p:spPr>
        <p:txBody>
          <a:bodyPr>
            <a:normAutofit fontScale="90000"/>
          </a:bodyPr>
          <a:lstStyle/>
          <a:p>
            <a:pPr algn="ctr"/>
            <a:r>
              <a:rPr lang="he-I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Arial" pitchFamily="34" charset="0"/>
                <a:cs typeface="David" pitchFamily="2" charset="-79"/>
              </a:rPr>
              <a:t>מדיניות מו"פ האנרגיה של משרד התשתיות</a:t>
            </a:r>
            <a:endParaRPr lang="he-I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Arial" pitchFamily="34" charset="0"/>
              <a:cs typeface="David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44" y="1071546"/>
            <a:ext cx="8929718" cy="5286412"/>
          </a:xfrm>
        </p:spPr>
        <p:txBody>
          <a:bodyPr/>
          <a:lstStyle/>
          <a:p>
            <a:pPr algn="r" rtl="1"/>
            <a:r>
              <a:rPr lang="he-IL" b="1" dirty="0" smtClean="0">
                <a:latin typeface="Arial" pitchFamily="34" charset="0"/>
                <a:cs typeface="David" pitchFamily="2" charset="-79"/>
                <a:sym typeface="Wingdings" pitchFamily="2" charset="2"/>
              </a:rPr>
              <a:t>ארבעה פרויקטים מערכתיים</a:t>
            </a:r>
          </a:p>
          <a:p>
            <a:pPr lvl="1" algn="r" rtl="1"/>
            <a:r>
              <a:rPr lang="he-IL" b="1" dirty="0" smtClean="0">
                <a:latin typeface="Arial" pitchFamily="34" charset="0"/>
                <a:cs typeface="David" pitchFamily="2" charset="-79"/>
                <a:sym typeface="Wingdings" pitchFamily="2" charset="2"/>
              </a:rPr>
              <a:t>התיעלות אנרגטית	</a:t>
            </a:r>
          </a:p>
          <a:p>
            <a:pPr lvl="1" algn="r" rtl="1"/>
            <a:r>
              <a:rPr lang="he-IL" b="1" dirty="0" smtClean="0">
                <a:latin typeface="Arial" pitchFamily="34" charset="0"/>
                <a:cs typeface="David" pitchFamily="2" charset="-79"/>
                <a:sym typeface="Wingdings" pitchFamily="2" charset="2"/>
              </a:rPr>
              <a:t>רשתות </a:t>
            </a:r>
            <a:r>
              <a:rPr lang="he-IL" b="1" dirty="0" smtClean="0">
                <a:latin typeface="Arial" pitchFamily="34" charset="0"/>
                <a:cs typeface="David" pitchFamily="2" charset="-79"/>
                <a:sym typeface="Wingdings" pitchFamily="2" charset="2"/>
              </a:rPr>
              <a:t>חכמות</a:t>
            </a:r>
            <a:endParaRPr lang="he-IL" b="1" dirty="0" smtClean="0">
              <a:latin typeface="Arial" pitchFamily="34" charset="0"/>
              <a:cs typeface="David" pitchFamily="2" charset="-79"/>
              <a:sym typeface="Wingdings" pitchFamily="2" charset="2"/>
            </a:endParaRPr>
          </a:p>
          <a:p>
            <a:pPr lvl="1" algn="r" rtl="1"/>
            <a:r>
              <a:rPr lang="he-IL" b="1" dirty="0" smtClean="0">
                <a:latin typeface="Arial" pitchFamily="34" charset="0"/>
                <a:cs typeface="David" pitchFamily="2" charset="-79"/>
                <a:sym typeface="Wingdings" pitchFamily="2" charset="2"/>
              </a:rPr>
              <a:t>תחליפי נפט לתחבורה </a:t>
            </a:r>
            <a:r>
              <a:rPr lang="he-IL" b="1" dirty="0" smtClean="0">
                <a:latin typeface="Arial" pitchFamily="34" charset="0"/>
                <a:cs typeface="David" pitchFamily="2" charset="-79"/>
                <a:sym typeface="Wingdings" pitchFamily="2" charset="2"/>
              </a:rPr>
              <a:t>ותעשיה –</a:t>
            </a:r>
            <a:r>
              <a:rPr lang="en-US" b="1" dirty="0" smtClean="0">
                <a:latin typeface="Arial" pitchFamily="34" charset="0"/>
                <a:cs typeface="David" pitchFamily="2" charset="-79"/>
                <a:sym typeface="Wingdings" pitchFamily="2" charset="2"/>
              </a:rPr>
              <a:t/>
            </a:r>
            <a:br>
              <a:rPr lang="en-US" b="1" dirty="0" smtClean="0">
                <a:latin typeface="Arial" pitchFamily="34" charset="0"/>
                <a:cs typeface="David" pitchFamily="2" charset="-79"/>
                <a:sym typeface="Wingdings" pitchFamily="2" charset="2"/>
              </a:rPr>
            </a:br>
            <a:r>
              <a:rPr lang="he-IL" b="1" i="1" dirty="0" smtClean="0">
                <a:solidFill>
                  <a:srgbClr val="0070C0"/>
                </a:solidFill>
                <a:latin typeface="Arial" pitchFamily="34" charset="0"/>
                <a:cs typeface="David" pitchFamily="2" charset="-79"/>
                <a:sym typeface="Wingdings" pitchFamily="2" charset="2"/>
              </a:rPr>
              <a:t>כל מחזור הדלק </a:t>
            </a:r>
            <a:r>
              <a:rPr lang="en-US" b="1" i="1" dirty="0" smtClean="0">
                <a:solidFill>
                  <a:srgbClr val="0070C0"/>
                </a:solidFill>
                <a:latin typeface="Arial" pitchFamily="34" charset="0"/>
                <a:cs typeface="David" pitchFamily="2" charset="-79"/>
                <a:sym typeface="Wingdings" pitchFamily="2" charset="2"/>
              </a:rPr>
              <a:t> -</a:t>
            </a:r>
            <a:r>
              <a:rPr lang="he-IL" b="1" i="1" dirty="0" smtClean="0">
                <a:solidFill>
                  <a:srgbClr val="0070C0"/>
                </a:solidFill>
                <a:latin typeface="Arial" pitchFamily="34" charset="0"/>
                <a:cs typeface="David" pitchFamily="2" charset="-79"/>
                <a:sym typeface="Wingdings" pitchFamily="2" charset="2"/>
              </a:rPr>
              <a:t> </a:t>
            </a:r>
            <a:r>
              <a:rPr lang="en-US" b="1" i="1" dirty="0" smtClean="0">
                <a:solidFill>
                  <a:srgbClr val="0070C0"/>
                </a:solidFill>
                <a:latin typeface="Arial" pitchFamily="34" charset="0"/>
                <a:cs typeface="David" pitchFamily="2" charset="-79"/>
                <a:sym typeface="Wingdings" pitchFamily="2" charset="2"/>
              </a:rPr>
              <a:t>well to wheel</a:t>
            </a:r>
            <a:endParaRPr lang="he-IL" b="1" i="1" dirty="0" smtClean="0">
              <a:solidFill>
                <a:srgbClr val="0070C0"/>
              </a:solidFill>
              <a:latin typeface="Arial" pitchFamily="34" charset="0"/>
              <a:cs typeface="David" pitchFamily="2" charset="-79"/>
              <a:sym typeface="Wingdings" pitchFamily="2" charset="2"/>
            </a:endParaRPr>
          </a:p>
          <a:p>
            <a:pPr lvl="1" algn="r" rtl="1"/>
            <a:r>
              <a:rPr lang="he-IL" b="1" dirty="0" smtClean="0">
                <a:latin typeface="Arial" pitchFamily="34" charset="0"/>
                <a:cs typeface="David" pitchFamily="2" charset="-79"/>
                <a:sym typeface="Wingdings" pitchFamily="2" charset="2"/>
              </a:rPr>
              <a:t>גרעין</a:t>
            </a:r>
          </a:p>
          <a:p>
            <a:pPr algn="r" rtl="1"/>
            <a:r>
              <a:rPr lang="he-IL" b="1" dirty="0" smtClean="0">
                <a:latin typeface="Arial" pitchFamily="34" charset="0"/>
                <a:cs typeface="David" pitchFamily="2" charset="-79"/>
                <a:sym typeface="Wingdings" pitchFamily="2" charset="2"/>
              </a:rPr>
              <a:t>פרויקטי טכנולוגיות תומכות בפרויקטים המערכתיים. לדוגמא:</a:t>
            </a:r>
            <a:endParaRPr lang="he-IL" b="1" dirty="0" smtClean="0">
              <a:latin typeface="Arial" pitchFamily="34" charset="0"/>
              <a:cs typeface="David" pitchFamily="2" charset="-79"/>
              <a:sym typeface="Wingdings" pitchFamily="2" charset="2"/>
            </a:endParaRPr>
          </a:p>
          <a:p>
            <a:pPr lvl="1" algn="r" rtl="1"/>
            <a:r>
              <a:rPr lang="he-I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David" pitchFamily="2" charset="-79"/>
                <a:sym typeface="Wingdings" pitchFamily="2" charset="2"/>
              </a:rPr>
              <a:t>מיזוג סולרי, כלי תכנון לבניה מודעת אנרגיה וסביבה,...</a:t>
            </a:r>
          </a:p>
          <a:p>
            <a:pPr lvl="1" algn="r" rtl="1"/>
            <a:r>
              <a:rPr lang="he-I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David" pitchFamily="2" charset="-79"/>
                <a:sym typeface="Wingdings" pitchFamily="2" charset="2"/>
              </a:rPr>
              <a:t>רכיבי מתוג על-מוליכים, מניה חכמה, כלי נהול רשת,...</a:t>
            </a:r>
          </a:p>
          <a:p>
            <a:pPr lvl="1" algn="r" rtl="1"/>
            <a:r>
              <a:rPr lang="he-I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David" pitchFamily="2" charset="-79"/>
                <a:sym typeface="Wingdings" pitchFamily="2" charset="2"/>
              </a:rPr>
              <a:t>שיטות פרוק חומרים אורגניים, תאי-דלק,...</a:t>
            </a:r>
            <a:endParaRPr lang="he-IL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David" pitchFamily="2" charset="-79"/>
              <a:sym typeface="Wingdings" pitchFamily="2" charset="2"/>
            </a:endParaRPr>
          </a:p>
          <a:p>
            <a:pPr lvl="2" algn="r" rtl="1"/>
            <a:endParaRPr lang="he-IL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David" pitchFamily="2" charset="-79"/>
              <a:sym typeface="Wingdings" pitchFamily="2" charset="2"/>
            </a:endParaRPr>
          </a:p>
          <a:p>
            <a:pPr algn="r" rtl="1"/>
            <a:endParaRPr lang="he-IL" dirty="0" smtClean="0">
              <a:latin typeface="Arial" pitchFamily="34" charset="0"/>
              <a:cs typeface="David" pitchFamily="2" charset="-79"/>
              <a:sym typeface="Wingdings" pitchFamily="2" charset="2"/>
            </a:endParaRPr>
          </a:p>
          <a:p>
            <a:pPr algn="r" rtl="1"/>
            <a:endParaRPr lang="he-IL" sz="2800" dirty="0" smtClean="0">
              <a:latin typeface="Arial" pitchFamily="34" charset="0"/>
              <a:cs typeface="David" pitchFamily="2" charset="-79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Shlomo Wald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0C871E-79F5-4703-A7DC-604EAC4108B1}" type="slidenum">
              <a:rPr lang="he-IL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686800" cy="614346"/>
          </a:xfrm>
        </p:spPr>
        <p:txBody>
          <a:bodyPr>
            <a:normAutofit fontScale="90000"/>
          </a:bodyPr>
          <a:lstStyle/>
          <a:p>
            <a:pPr algn="ctr"/>
            <a:r>
              <a:rPr lang="he-I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Arial" pitchFamily="34" charset="0"/>
                <a:cs typeface="David" pitchFamily="2" charset="-79"/>
              </a:rPr>
              <a:t>תחליפי נפט לתחבורה ותעשיה</a:t>
            </a:r>
            <a:endParaRPr lang="he-I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Arial" pitchFamily="34" charset="0"/>
              <a:cs typeface="David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44" y="1071546"/>
            <a:ext cx="8929718" cy="5286412"/>
          </a:xfrm>
        </p:spPr>
        <p:txBody>
          <a:bodyPr/>
          <a:lstStyle/>
          <a:p>
            <a:pPr algn="r" rtl="1"/>
            <a:r>
              <a:rPr lang="he-IL" b="1" dirty="0" smtClean="0">
                <a:latin typeface="Arial" pitchFamily="34" charset="0"/>
                <a:cs typeface="David" pitchFamily="2" charset="-79"/>
                <a:sym typeface="Wingdings" pitchFamily="2" charset="2"/>
              </a:rPr>
              <a:t>"שרשרת המזון" כוללת:</a:t>
            </a:r>
            <a:endParaRPr lang="he-IL" b="1" dirty="0" smtClean="0">
              <a:latin typeface="Arial" pitchFamily="34" charset="0"/>
              <a:cs typeface="David" pitchFamily="2" charset="-79"/>
              <a:sym typeface="Wingdings" pitchFamily="2" charset="2"/>
            </a:endParaRPr>
          </a:p>
          <a:p>
            <a:pPr lvl="1" algn="r" rtl="1"/>
            <a:r>
              <a:rPr lang="he-IL" b="1" dirty="0" smtClean="0">
                <a:latin typeface="Arial" pitchFamily="34" charset="0"/>
                <a:cs typeface="David" pitchFamily="2" charset="-79"/>
                <a:sym typeface="Wingdings" pitchFamily="2" charset="2"/>
              </a:rPr>
              <a:t>חומרי הגלם: אצות, צמחיה מדברית, פסולות,...</a:t>
            </a:r>
            <a:endParaRPr lang="he-IL" b="1" dirty="0" smtClean="0">
              <a:latin typeface="Arial" pitchFamily="34" charset="0"/>
              <a:cs typeface="David" pitchFamily="2" charset="-79"/>
              <a:sym typeface="Wingdings" pitchFamily="2" charset="2"/>
            </a:endParaRPr>
          </a:p>
          <a:p>
            <a:pPr lvl="1" algn="r" rtl="1"/>
            <a:r>
              <a:rPr lang="he-IL" b="1" dirty="0" smtClean="0">
                <a:latin typeface="Arial" pitchFamily="34" charset="0"/>
                <a:cs typeface="David" pitchFamily="2" charset="-79"/>
                <a:sym typeface="Wingdings" pitchFamily="2" charset="2"/>
              </a:rPr>
              <a:t>הפקה:</a:t>
            </a:r>
          </a:p>
          <a:p>
            <a:pPr lvl="2" algn="r" rtl="1"/>
            <a:r>
              <a:rPr lang="he-IL" b="1" dirty="0" smtClean="0">
                <a:latin typeface="Arial" pitchFamily="34" charset="0"/>
                <a:cs typeface="David" pitchFamily="2" charset="-79"/>
                <a:sym typeface="Wingdings" pitchFamily="2" charset="2"/>
              </a:rPr>
              <a:t>שמנים, חלבונים  ביודיזל, אתנול,...</a:t>
            </a:r>
          </a:p>
          <a:p>
            <a:pPr lvl="2" algn="r" rtl="1"/>
            <a:r>
              <a:rPr lang="he-IL" b="1" dirty="0" smtClean="0">
                <a:latin typeface="Arial" pitchFamily="34" charset="0"/>
                <a:cs typeface="David" pitchFamily="2" charset="-79"/>
                <a:sym typeface="Wingdings" pitchFamily="2" charset="2"/>
              </a:rPr>
              <a:t>מימן</a:t>
            </a:r>
            <a:endParaRPr lang="he-IL" b="1" dirty="0" smtClean="0">
              <a:latin typeface="Arial" pitchFamily="34" charset="0"/>
              <a:cs typeface="David" pitchFamily="2" charset="-79"/>
              <a:sym typeface="Wingdings" pitchFamily="2" charset="2"/>
            </a:endParaRPr>
          </a:p>
          <a:p>
            <a:pPr lvl="1" algn="r" rtl="1"/>
            <a:r>
              <a:rPr lang="he-IL" b="1" dirty="0" smtClean="0">
                <a:latin typeface="Arial" pitchFamily="34" charset="0"/>
                <a:cs typeface="David" pitchFamily="2" charset="-79"/>
                <a:sym typeface="Wingdings" pitchFamily="2" charset="2"/>
              </a:rPr>
              <a:t>אגירה והפצה</a:t>
            </a:r>
            <a:endParaRPr lang="he-IL" b="1" dirty="0" smtClean="0">
              <a:latin typeface="Arial" pitchFamily="34" charset="0"/>
              <a:cs typeface="David" pitchFamily="2" charset="-79"/>
              <a:sym typeface="Wingdings" pitchFamily="2" charset="2"/>
            </a:endParaRPr>
          </a:p>
          <a:p>
            <a:pPr lvl="1" algn="r" rtl="1"/>
            <a:r>
              <a:rPr lang="he-IL" b="1" dirty="0" smtClean="0">
                <a:latin typeface="Arial" pitchFamily="34" charset="0"/>
                <a:cs typeface="David" pitchFamily="2" charset="-79"/>
                <a:sym typeface="Wingdings" pitchFamily="2" charset="2"/>
              </a:rPr>
              <a:t>יישום בתחבורה קרקעית, אוירית, ימית ובתעשיה</a:t>
            </a:r>
            <a:endParaRPr lang="he-IL" b="1" dirty="0" smtClean="0">
              <a:latin typeface="Arial" pitchFamily="34" charset="0"/>
              <a:cs typeface="David" pitchFamily="2" charset="-79"/>
              <a:sym typeface="Wingdings" pitchFamily="2" charset="2"/>
            </a:endParaRPr>
          </a:p>
          <a:p>
            <a:pPr algn="r" rtl="1"/>
            <a:r>
              <a:rPr lang="he-IL" b="1" dirty="0" smtClean="0">
                <a:latin typeface="Arial" pitchFamily="34" charset="0"/>
                <a:cs typeface="David" pitchFamily="2" charset="-79"/>
                <a:sym typeface="Wingdings" pitchFamily="2" charset="2"/>
              </a:rPr>
              <a:t>המו"פ הינו בינתחומי באופן מובהק ואתגרי</a:t>
            </a:r>
          </a:p>
          <a:p>
            <a:pPr algn="r" rtl="1"/>
            <a:r>
              <a:rPr lang="he-IL" b="1" dirty="0" smtClean="0">
                <a:latin typeface="Arial" pitchFamily="34" charset="0"/>
                <a:cs typeface="David" pitchFamily="2" charset="-79"/>
                <a:sym typeface="Wingdings" pitchFamily="2" charset="2"/>
              </a:rPr>
              <a:t>מימן הינו ערוץ חשוב שחייב להחקר היטב</a:t>
            </a:r>
            <a:endParaRPr lang="he-IL" b="1" dirty="0" smtClean="0">
              <a:latin typeface="Arial" pitchFamily="34" charset="0"/>
              <a:cs typeface="David" pitchFamily="2" charset="-79"/>
              <a:sym typeface="Wingdings" pitchFamily="2" charset="2"/>
            </a:endParaRPr>
          </a:p>
          <a:p>
            <a:pPr lvl="2" algn="r" rtl="1"/>
            <a:endParaRPr lang="he-IL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David" pitchFamily="2" charset="-79"/>
              <a:sym typeface="Wingdings" pitchFamily="2" charset="2"/>
            </a:endParaRPr>
          </a:p>
          <a:p>
            <a:pPr algn="r" rtl="1"/>
            <a:endParaRPr lang="he-IL" dirty="0" smtClean="0">
              <a:latin typeface="Arial" pitchFamily="34" charset="0"/>
              <a:cs typeface="David" pitchFamily="2" charset="-79"/>
              <a:sym typeface="Wingdings" pitchFamily="2" charset="2"/>
            </a:endParaRPr>
          </a:p>
          <a:p>
            <a:pPr algn="r" rtl="1"/>
            <a:endParaRPr lang="he-IL" sz="2800" dirty="0" smtClean="0">
              <a:latin typeface="Arial" pitchFamily="34" charset="0"/>
              <a:cs typeface="David" pitchFamily="2" charset="-79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Shlomo Wald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0C871E-79F5-4703-A7DC-604EAC4108B1}" type="slidenum">
              <a:rPr lang="he-IL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686800" cy="614346"/>
          </a:xfrm>
        </p:spPr>
        <p:txBody>
          <a:bodyPr>
            <a:normAutofit fontScale="90000"/>
          </a:bodyPr>
          <a:lstStyle/>
          <a:p>
            <a:pPr algn="ctr"/>
            <a:r>
              <a:rPr lang="he-I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Arial" pitchFamily="34" charset="0"/>
                <a:cs typeface="David" pitchFamily="2" charset="-79"/>
              </a:rPr>
              <a:t>למה מימן?</a:t>
            </a:r>
            <a:endParaRPr lang="he-I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Arial" pitchFamily="34" charset="0"/>
              <a:cs typeface="David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44" y="1000108"/>
            <a:ext cx="8929718" cy="5286412"/>
          </a:xfrm>
        </p:spPr>
        <p:txBody>
          <a:bodyPr/>
          <a:lstStyle/>
          <a:p>
            <a:pPr algn="r" rtl="1"/>
            <a:r>
              <a:rPr lang="he-IL" b="1" dirty="0" smtClean="0">
                <a:latin typeface="Arial" pitchFamily="34" charset="0"/>
                <a:cs typeface="David" pitchFamily="2" charset="-79"/>
                <a:sym typeface="Wingdings" pitchFamily="2" charset="2"/>
              </a:rPr>
              <a:t>למה לא?</a:t>
            </a:r>
            <a:endParaRPr lang="he-IL" b="1" dirty="0" smtClean="0">
              <a:latin typeface="Arial" pitchFamily="34" charset="0"/>
              <a:cs typeface="David" pitchFamily="2" charset="-79"/>
              <a:sym typeface="Wingdings" pitchFamily="2" charset="2"/>
            </a:endParaRPr>
          </a:p>
          <a:p>
            <a:pPr lvl="1" algn="r" rtl="1"/>
            <a:r>
              <a:rPr lang="he-IL" b="1" dirty="0" smtClean="0">
                <a:latin typeface="Arial" pitchFamily="34" charset="0"/>
                <a:cs typeface="David" pitchFamily="2" charset="-79"/>
                <a:sym typeface="Wingdings" pitchFamily="2" charset="2"/>
              </a:rPr>
              <a:t>מימן אינו מקור אנרגיה ראשוני</a:t>
            </a:r>
            <a:endParaRPr lang="he-IL" b="1" dirty="0" smtClean="0">
              <a:latin typeface="Arial" pitchFamily="34" charset="0"/>
              <a:cs typeface="David" pitchFamily="2" charset="-79"/>
              <a:sym typeface="Wingdings" pitchFamily="2" charset="2"/>
            </a:endParaRPr>
          </a:p>
          <a:p>
            <a:pPr lvl="1" algn="r" rtl="1"/>
            <a:r>
              <a:rPr lang="he-IL" b="1" dirty="0" smtClean="0">
                <a:latin typeface="Arial" pitchFamily="34" charset="0"/>
                <a:cs typeface="David" pitchFamily="2" charset="-79"/>
                <a:sym typeface="Wingdings" pitchFamily="2" charset="2"/>
              </a:rPr>
              <a:t>מאזן אנרגיה, בו נלקח בחשבון: הפקה ואגירה אינו מעודד</a:t>
            </a:r>
          </a:p>
          <a:p>
            <a:pPr lvl="2" algn="r" rtl="1"/>
            <a:r>
              <a:rPr lang="he-IL" b="1" dirty="0" smtClean="0">
                <a:latin typeface="Arial" pitchFamily="34" charset="0"/>
                <a:cs typeface="David" pitchFamily="2" charset="-79"/>
                <a:sym typeface="Wingdings" pitchFamily="2" charset="2"/>
              </a:rPr>
              <a:t>יותר כדאי ליצר גז סינטטי או לייצר, יחד עם </a:t>
            </a:r>
            <a:r>
              <a:rPr lang="en-US" b="1" dirty="0" smtClean="0">
                <a:latin typeface="Arial" pitchFamily="34" charset="0"/>
                <a:cs typeface="David" pitchFamily="2" charset="-79"/>
                <a:sym typeface="Wingdings" pitchFamily="2" charset="2"/>
              </a:rPr>
              <a:t>CO</a:t>
            </a:r>
            <a:r>
              <a:rPr lang="en-US" b="1" baseline="-25000" dirty="0" smtClean="0">
                <a:latin typeface="Arial" pitchFamily="34" charset="0"/>
                <a:cs typeface="David" pitchFamily="2" charset="-79"/>
                <a:sym typeface="Wingdings" pitchFamily="2" charset="2"/>
              </a:rPr>
              <a:t>2</a:t>
            </a:r>
            <a:r>
              <a:rPr lang="he-IL" b="1" dirty="0" smtClean="0">
                <a:latin typeface="Arial" pitchFamily="34" charset="0"/>
                <a:cs typeface="David" pitchFamily="2" charset="-79"/>
                <a:sym typeface="Wingdings" pitchFamily="2" charset="2"/>
              </a:rPr>
              <a:t> הידרוקרבונים</a:t>
            </a:r>
          </a:p>
          <a:p>
            <a:pPr lvl="2" algn="r" rtl="1"/>
            <a:r>
              <a:rPr lang="he-IL" b="1" dirty="0" smtClean="0">
                <a:latin typeface="Arial" pitchFamily="34" charset="0"/>
                <a:cs typeface="David" pitchFamily="2" charset="-79"/>
                <a:sym typeface="Wingdings" pitchFamily="2" charset="2"/>
              </a:rPr>
              <a:t>קושי באגירה: דחיסה, ע"ג מתכות,... ,בטיחות,...</a:t>
            </a:r>
          </a:p>
          <a:p>
            <a:pPr lvl="1" algn="r" rtl="1"/>
            <a:r>
              <a:rPr lang="he-IL" b="1" dirty="0" smtClean="0">
                <a:latin typeface="Arial" pitchFamily="34" charset="0"/>
                <a:cs typeface="David" pitchFamily="2" charset="-79"/>
                <a:sym typeface="Wingdings" pitchFamily="2" charset="2"/>
              </a:rPr>
              <a:t>יקר</a:t>
            </a:r>
            <a:endParaRPr lang="he-IL" b="1" dirty="0" smtClean="0">
              <a:latin typeface="Arial" pitchFamily="34" charset="0"/>
              <a:cs typeface="David" pitchFamily="2" charset="-79"/>
              <a:sym typeface="Wingdings" pitchFamily="2" charset="2"/>
            </a:endParaRPr>
          </a:p>
          <a:p>
            <a:pPr algn="r" rtl="1"/>
            <a:r>
              <a:rPr lang="he-IL" b="1" dirty="0" smtClean="0">
                <a:latin typeface="Arial" pitchFamily="34" charset="0"/>
                <a:cs typeface="David" pitchFamily="2" charset="-79"/>
                <a:sym typeface="Wingdings" pitchFamily="2" charset="2"/>
              </a:rPr>
              <a:t>למה כן?</a:t>
            </a:r>
            <a:endParaRPr lang="he-IL" b="1" dirty="0" smtClean="0">
              <a:latin typeface="Arial" pitchFamily="34" charset="0"/>
              <a:cs typeface="David" pitchFamily="2" charset="-79"/>
              <a:sym typeface="Wingdings" pitchFamily="2" charset="2"/>
            </a:endParaRPr>
          </a:p>
          <a:p>
            <a:pPr lvl="1" algn="r" rtl="1"/>
            <a:r>
              <a:rPr lang="he-IL" b="1" dirty="0" smtClean="0">
                <a:latin typeface="Arial" pitchFamily="34" charset="0"/>
                <a:cs typeface="David" pitchFamily="2" charset="-79"/>
                <a:sym typeface="Wingdings" pitchFamily="2" charset="2"/>
              </a:rPr>
              <a:t>הפקה תוך שמוש במקורות מתחדשים – שמש</a:t>
            </a:r>
          </a:p>
          <a:p>
            <a:pPr lvl="1" algn="r" rtl="1"/>
            <a:r>
              <a:rPr lang="he-IL" b="1" dirty="0" smtClean="0">
                <a:latin typeface="Arial" pitchFamily="34" charset="0"/>
                <a:cs typeface="David" pitchFamily="2" charset="-79"/>
                <a:sym typeface="Wingdings" pitchFamily="2" charset="2"/>
              </a:rPr>
              <a:t>אגירה רגנרטיבית בתמיסות מלח,...</a:t>
            </a:r>
          </a:p>
          <a:p>
            <a:pPr lvl="1" algn="r" rtl="1"/>
            <a:r>
              <a:rPr lang="he-IL" b="1" dirty="0" smtClean="0">
                <a:latin typeface="Arial" pitchFamily="34" charset="0"/>
                <a:cs typeface="David" pitchFamily="2" charset="-79"/>
                <a:sym typeface="Wingdings" pitchFamily="2" charset="2"/>
              </a:rPr>
              <a:t>תאי דלק להפקת חשמל </a:t>
            </a:r>
            <a:r>
              <a:rPr lang="en-US" b="1" dirty="0" smtClean="0">
                <a:latin typeface="Arial" pitchFamily="34" charset="0"/>
                <a:cs typeface="David" pitchFamily="2" charset="-79"/>
                <a:sym typeface="Wingdings" pitchFamily="2" charset="2"/>
              </a:rPr>
              <a:t>on-board</a:t>
            </a:r>
          </a:p>
          <a:p>
            <a:pPr lvl="1" algn="r" rtl="1"/>
            <a:r>
              <a:rPr lang="he-IL" b="1" dirty="0" smtClean="0">
                <a:latin typeface="Arial" pitchFamily="34" charset="0"/>
                <a:cs typeface="David" pitchFamily="2" charset="-79"/>
                <a:sym typeface="Wingdings" pitchFamily="2" charset="2"/>
              </a:rPr>
              <a:t>טכנולוגיות ישראליות שוברות פרדיגמה</a:t>
            </a:r>
            <a:endParaRPr lang="he-IL" sz="2800" dirty="0" smtClean="0">
              <a:latin typeface="Arial" pitchFamily="34" charset="0"/>
              <a:cs typeface="David" pitchFamily="2" charset="-79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Shlomo Wald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0C871E-79F5-4703-A7DC-604EAC4108B1}" type="slidenum">
              <a:rPr lang="he-IL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Shlomo Wald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D5D4EB-C1E5-4312-9F8F-C136EDFE30A6}" type="slidenum">
              <a:rPr lang="he-IL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4" name="Rectangle 2"/>
          <p:cNvSpPr txBox="1">
            <a:spLocks/>
          </p:cNvSpPr>
          <p:nvPr/>
        </p:nvSpPr>
        <p:spPr bwMode="auto">
          <a:xfrm>
            <a:off x="301752" y="357166"/>
            <a:ext cx="8686800" cy="841248"/>
          </a:xfrm>
          <a:prstGeom prst="rect">
            <a:avLst/>
          </a:prstGeo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Facts,  Q &amp;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uhaus 93" pitchFamily="82" charset="0"/>
                <a:ea typeface="+mj-ea"/>
                <a:cs typeface="+mj-cs"/>
              </a:rPr>
              <a:t>the Israeli 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A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304800" y="1142984"/>
            <a:ext cx="4191000" cy="428628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Tx/>
              <a:buBlip>
                <a:blip r:embed="rId3"/>
              </a:buBlip>
              <a:tabLst/>
              <a:defRPr/>
            </a:pPr>
            <a:r>
              <a:rPr kumimoji="0" lang="en-US" sz="20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Hydrogen is NOT a primary energy source – it has to be produced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Tx/>
              <a:buBlip>
                <a:blip r:embed="rId3"/>
              </a:buBlip>
              <a:tabLst/>
              <a:defRPr/>
            </a:pPr>
            <a:r>
              <a:rPr kumimoji="0" lang="en-US" sz="22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W2W efficiency is limited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Tx/>
              <a:buBlip>
                <a:blip r:embed="rId3"/>
              </a:buBlip>
              <a:tabLst/>
              <a:defRPr/>
            </a:pPr>
            <a:endParaRPr kumimoji="0" lang="en-US" sz="2200" b="1" i="0" u="none" strike="noStrike" kern="1200" cap="none" spc="0" normalizeH="0" baseline="0" noProof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Tx/>
              <a:buBlip>
                <a:blip r:embed="rId3"/>
              </a:buBlip>
              <a:tabLst/>
              <a:defRPr/>
            </a:pPr>
            <a:r>
              <a:rPr kumimoji="0" lang="en-US" sz="22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Storage problems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Tx/>
              <a:buBlip>
                <a:blip r:embed="rId3"/>
              </a:buBlip>
              <a:tabLst/>
              <a:defRPr/>
            </a:pPr>
            <a:endParaRPr kumimoji="0" lang="en-US" sz="2200" b="1" i="0" u="none" strike="noStrike" kern="1200" cap="none" spc="0" normalizeH="0" baseline="0" noProof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Tx/>
              <a:buBlip>
                <a:blip r:embed="rId3"/>
              </a:buBlip>
              <a:tabLst/>
              <a:defRPr/>
            </a:pPr>
            <a:endParaRPr kumimoji="0" lang="en-US" sz="2200" b="1" i="0" u="none" strike="noStrike" kern="1200" cap="none" spc="0" normalizeH="0" baseline="0" noProof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Tx/>
              <a:buBlip>
                <a:blip r:embed="rId3"/>
              </a:buBlip>
              <a:tabLst/>
              <a:defRPr/>
            </a:pPr>
            <a:r>
              <a:rPr kumimoji="0" lang="en-US" sz="22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For each of the prospect application there is an alternative, based on renewable fuels</a:t>
            </a:r>
            <a:endParaRPr kumimoji="0" lang="en-US" sz="22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4648200" y="1142984"/>
            <a:ext cx="4343400" cy="4214842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Tx/>
              <a:buBlip>
                <a:blip r:embed="rId4"/>
              </a:buBlip>
              <a:tabLst/>
              <a:defRPr/>
            </a:pPr>
            <a:r>
              <a:rPr kumimoji="0" lang="en-US" sz="20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It can be produced everywhere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Tx/>
              <a:buBlip>
                <a:blip r:embed="rId4"/>
              </a:buBlip>
              <a:tabLst/>
              <a:defRPr/>
            </a:pPr>
            <a:endParaRPr kumimoji="0" lang="en-US" sz="2000" b="1" i="0" u="none" strike="noStrike" kern="1200" cap="none" spc="0" normalizeH="0" baseline="0" noProof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Tx/>
              <a:buBlip>
                <a:blip r:embed="rId4"/>
              </a:buBlip>
              <a:tabLst/>
              <a:defRPr/>
            </a:pPr>
            <a:r>
              <a:rPr kumimoji="0" lang="en-US" sz="20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Very high energy density, </a:t>
            </a:r>
            <a:br>
              <a:rPr kumimoji="0" lang="en-US" sz="20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</a:br>
            <a:r>
              <a:rPr kumimoji="0" lang="en-US" sz="20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142  MJ/kg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Tx/>
              <a:buBlip>
                <a:blip r:embed="rId4"/>
              </a:buBlip>
              <a:tabLst/>
              <a:defRPr/>
            </a:pPr>
            <a:r>
              <a:rPr kumimoji="0" lang="en-US" sz="20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Huge experience with high-pressure vessels and hope for future new methods with higher energy density per unit volume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Tx/>
              <a:buBlip>
                <a:blip r:embed="rId4"/>
              </a:buBlip>
              <a:tabLst/>
              <a:defRPr/>
            </a:pPr>
            <a:r>
              <a:rPr kumimoji="0" lang="en-US" sz="20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But hydrogen is usually cleaner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Tx/>
              <a:buNone/>
              <a:tabLst/>
              <a:defRPr/>
            </a:pPr>
            <a:endParaRPr kumimoji="0" lang="he-IL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Content Placeholder 4"/>
          <p:cNvSpPr txBox="1">
            <a:spLocks/>
          </p:cNvSpPr>
          <p:nvPr/>
        </p:nvSpPr>
        <p:spPr bwMode="auto">
          <a:xfrm>
            <a:off x="1428728" y="5286388"/>
            <a:ext cx="7358114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Blip>
                <a:blip r:embed="rId5"/>
              </a:buBlip>
              <a:tabLst/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Production – </a:t>
            </a:r>
            <a:r>
              <a:rPr lang="en-US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uhaus 93" pitchFamily="82" charset="0"/>
                <a:ea typeface="+mj-ea"/>
                <a:cs typeface="+mj-cs"/>
              </a:rPr>
              <a:t>Solar assisted technologies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Blip>
                <a:blip r:embed="rId5"/>
              </a:buBlip>
              <a:tabLst/>
              <a:defRPr/>
            </a:pPr>
            <a:r>
              <a:rPr lang="en-US" sz="2200" b="1" baseline="0" dirty="0" smtClean="0">
                <a:solidFill>
                  <a:schemeClr val="tx2"/>
                </a:solidFill>
                <a:latin typeface="Calibri" pitchFamily="34" charset="0"/>
                <a:cs typeface="+mn-cs"/>
              </a:rPr>
              <a:t>Storage – </a:t>
            </a:r>
            <a:r>
              <a:rPr lang="en-US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uhaus 93" pitchFamily="82" charset="0"/>
                <a:ea typeface="+mj-ea"/>
                <a:cs typeface="+mj-cs"/>
              </a:rPr>
              <a:t>On-board hydrogen production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Blip>
                <a:blip r:embed="rId5"/>
              </a:buBlip>
              <a:tabLst/>
              <a:defRPr/>
            </a:pPr>
            <a:r>
              <a:rPr kumimoji="0" lang="en-US" sz="22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Applications – </a:t>
            </a:r>
            <a:r>
              <a:rPr lang="en-US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uhaus 93" pitchFamily="82" charset="0"/>
                <a:ea typeface="+mj-ea"/>
                <a:cs typeface="+mj-cs"/>
              </a:rPr>
              <a:t>Fuel cells with special functionalities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458200" cy="520700"/>
          </a:xfrm>
        </p:spPr>
        <p:txBody>
          <a:bodyPr>
            <a:noAutofit/>
          </a:bodyPr>
          <a:lstStyle/>
          <a:p>
            <a:pPr algn="ctr"/>
            <a:r>
              <a:rPr lang="he-IL" sz="3600" dirty="0" smtClean="0">
                <a:solidFill>
                  <a:srgbClr val="4E3B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Arial" pitchFamily="34" charset="0"/>
                <a:cs typeface="David" pitchFamily="2" charset="-79"/>
              </a:rPr>
              <a:t>דוגמאות</a:t>
            </a:r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500034" y="785794"/>
            <a:ext cx="8415366" cy="5072098"/>
          </a:xfrm>
        </p:spPr>
        <p:txBody>
          <a:bodyPr/>
          <a:lstStyle/>
          <a:p>
            <a:pPr algn="r" rtl="1"/>
            <a:r>
              <a:rPr lang="he-IL" b="1" dirty="0" smtClean="0">
                <a:latin typeface="Arial" pitchFamily="34" charset="0"/>
                <a:cs typeface="David" pitchFamily="2" charset="-79"/>
                <a:sym typeface="Wingdings" pitchFamily="2" charset="2"/>
              </a:rPr>
              <a:t>הפקה תוך שמוש במקורות מתחדשים – </a:t>
            </a:r>
            <a:r>
              <a:rPr lang="he-IL" b="1" dirty="0" smtClean="0">
                <a:latin typeface="Arial" pitchFamily="34" charset="0"/>
                <a:cs typeface="David" pitchFamily="2" charset="-79"/>
                <a:sym typeface="Wingdings" pitchFamily="2" charset="2"/>
              </a:rPr>
              <a:t>שמש + ח"ג אצות...</a:t>
            </a:r>
          </a:p>
          <a:p>
            <a:pPr lvl="1" algn="r" rtl="1"/>
            <a:r>
              <a:rPr lang="he-IL" b="1" dirty="0" smtClean="0">
                <a:latin typeface="Arial" pitchFamily="34" charset="0"/>
                <a:cs typeface="David" pitchFamily="2" charset="-79"/>
                <a:sym typeface="Wingdings" pitchFamily="2" charset="2"/>
              </a:rPr>
              <a:t>מכון וייצמן...</a:t>
            </a:r>
          </a:p>
          <a:p>
            <a:pPr algn="r" rtl="1"/>
            <a:r>
              <a:rPr lang="he-IL" b="1" dirty="0" smtClean="0">
                <a:latin typeface="Arial" pitchFamily="34" charset="0"/>
                <a:cs typeface="David" pitchFamily="2" charset="-79"/>
                <a:sym typeface="Wingdings" pitchFamily="2" charset="2"/>
              </a:rPr>
              <a:t>אגירה רגנרטיבית </a:t>
            </a:r>
            <a:r>
              <a:rPr lang="he-IL" b="1" dirty="0" smtClean="0">
                <a:latin typeface="Arial" pitchFamily="34" charset="0"/>
                <a:cs typeface="David" pitchFamily="2" charset="-79"/>
                <a:sym typeface="Wingdings" pitchFamily="2" charset="2"/>
              </a:rPr>
              <a:t>בתמיסות,...</a:t>
            </a:r>
          </a:p>
          <a:p>
            <a:pPr lvl="1" algn="r" rtl="1"/>
            <a:r>
              <a:rPr lang="he-IL" b="1" dirty="0" smtClean="0">
                <a:latin typeface="Arial" pitchFamily="34" charset="0"/>
                <a:cs typeface="David" pitchFamily="2" charset="-79"/>
                <a:sym typeface="Wingdings" pitchFamily="2" charset="2"/>
              </a:rPr>
              <a:t>אונ' עברית,...</a:t>
            </a:r>
          </a:p>
          <a:p>
            <a:pPr algn="r" rtl="1"/>
            <a:r>
              <a:rPr lang="he-IL" b="1" dirty="0" smtClean="0">
                <a:latin typeface="Arial" pitchFamily="34" charset="0"/>
                <a:cs typeface="David" pitchFamily="2" charset="-79"/>
                <a:sym typeface="Wingdings" pitchFamily="2" charset="2"/>
              </a:rPr>
              <a:t>תאי </a:t>
            </a:r>
            <a:r>
              <a:rPr lang="he-IL" b="1" dirty="0" smtClean="0">
                <a:latin typeface="Arial" pitchFamily="34" charset="0"/>
                <a:cs typeface="David" pitchFamily="2" charset="-79"/>
                <a:sym typeface="Wingdings" pitchFamily="2" charset="2"/>
              </a:rPr>
              <a:t>דלק להפקת חשמל </a:t>
            </a:r>
            <a:r>
              <a:rPr lang="en-US" b="1" dirty="0" smtClean="0">
                <a:latin typeface="Arial" pitchFamily="34" charset="0"/>
                <a:cs typeface="David" pitchFamily="2" charset="-79"/>
                <a:sym typeface="Wingdings" pitchFamily="2" charset="2"/>
              </a:rPr>
              <a:t>on-board</a:t>
            </a:r>
            <a:r>
              <a:rPr lang="he-IL" b="1" dirty="0" smtClean="0">
                <a:latin typeface="Arial" pitchFamily="34" charset="0"/>
                <a:cs typeface="David" pitchFamily="2" charset="-79"/>
                <a:sym typeface="Wingdings" pitchFamily="2" charset="2"/>
              </a:rPr>
              <a:t> </a:t>
            </a:r>
            <a:r>
              <a:rPr lang="en-US" b="1" dirty="0" smtClean="0">
                <a:latin typeface="Arial" pitchFamily="34" charset="0"/>
                <a:cs typeface="David" pitchFamily="2" charset="-79"/>
                <a:sym typeface="Wingdings" pitchFamily="2" charset="2"/>
              </a:rPr>
              <a:t/>
            </a:r>
            <a:br>
              <a:rPr lang="en-US" b="1" dirty="0" smtClean="0">
                <a:latin typeface="Arial" pitchFamily="34" charset="0"/>
                <a:cs typeface="David" pitchFamily="2" charset="-79"/>
                <a:sym typeface="Wingdings" pitchFamily="2" charset="2"/>
              </a:rPr>
            </a:br>
            <a:r>
              <a:rPr lang="he-IL" b="1" dirty="0" smtClean="0">
                <a:latin typeface="Arial" pitchFamily="34" charset="0"/>
                <a:cs typeface="David" pitchFamily="2" charset="-79"/>
                <a:sym typeface="Wingdings" pitchFamily="2" charset="2"/>
              </a:rPr>
              <a:t>(ראו ההצגות בכנס זה)</a:t>
            </a:r>
          </a:p>
          <a:p>
            <a:pPr algn="r" rtl="1"/>
            <a:r>
              <a:rPr lang="he-IL" b="1" smtClean="0">
                <a:latin typeface="Arial" pitchFamily="34" charset="0"/>
                <a:cs typeface="David" pitchFamily="2" charset="-79"/>
                <a:sym typeface="Wingdings" pitchFamily="2" charset="2"/>
              </a:rPr>
              <a:t>...</a:t>
            </a:r>
            <a:endParaRPr lang="en-US" b="1" dirty="0" smtClean="0">
              <a:latin typeface="Arial" pitchFamily="34" charset="0"/>
              <a:cs typeface="David" pitchFamily="2" charset="-79"/>
              <a:sym typeface="Wingdings" pitchFamily="2" charset="2"/>
            </a:endParaRPr>
          </a:p>
          <a:p>
            <a:pPr algn="r" rtl="1">
              <a:buNone/>
            </a:pPr>
            <a:endParaRPr lang="he-IL" b="1" dirty="0" smtClean="0">
              <a:latin typeface="Arial" pitchFamily="34" charset="0"/>
              <a:cs typeface="David" pitchFamily="2" charset="-79"/>
              <a:sym typeface="Wingdings" pitchFamily="2" charset="2"/>
            </a:endParaRPr>
          </a:p>
          <a:p>
            <a:pPr algn="ctr" rtl="1">
              <a:buNone/>
            </a:pPr>
            <a:r>
              <a:rPr lang="he-IL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David" pitchFamily="2" charset="-79"/>
                <a:sym typeface="Wingdings" pitchFamily="2" charset="2"/>
              </a:rPr>
              <a:t>כל אלה טכנולוגיות </a:t>
            </a:r>
            <a:r>
              <a:rPr lang="he-IL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David" pitchFamily="2" charset="-79"/>
                <a:sym typeface="Wingdings" pitchFamily="2" charset="2"/>
              </a:rPr>
              <a:t>ישראליות שוברות </a:t>
            </a:r>
            <a:r>
              <a:rPr lang="he-IL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David" pitchFamily="2" charset="-79"/>
                <a:sym typeface="Wingdings" pitchFamily="2" charset="2"/>
              </a:rPr>
              <a:t>פרדיגמה!</a:t>
            </a:r>
            <a:endParaRPr lang="he-IL" sz="36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David" pitchFamily="2" charset="-79"/>
            </a:endParaRPr>
          </a:p>
          <a:p>
            <a:pPr algn="r" rtl="1"/>
            <a:endParaRPr lang="he-IL" b="1" dirty="0" smtClean="0">
              <a:latin typeface="Arial" pitchFamily="34" charset="0"/>
              <a:cs typeface="David" pitchFamily="2" charset="-79"/>
              <a:sym typeface="Wingdings" pitchFamily="2" charset="2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0"/>
            <a:ext cx="3352800" cy="2889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Dr. Shlomo Wald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9EE32-0366-45A4-858D-8D74C138B308}" type="slidenum">
              <a:rPr lang="he-IL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426261"/>
            <a:ext cx="3071802" cy="2158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458200" cy="520700"/>
          </a:xfrm>
        </p:spPr>
        <p:txBody>
          <a:bodyPr>
            <a:noAutofit/>
          </a:bodyPr>
          <a:lstStyle/>
          <a:p>
            <a:pPr algn="ctr"/>
            <a:r>
              <a:rPr lang="he-IL" sz="3600" dirty="0" smtClean="0">
                <a:solidFill>
                  <a:srgbClr val="4E3B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Arial" pitchFamily="34" charset="0"/>
                <a:cs typeface="David" pitchFamily="2" charset="-79"/>
              </a:rPr>
              <a:t>מה הלאה?</a:t>
            </a:r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500034" y="785794"/>
            <a:ext cx="8415366" cy="5072098"/>
          </a:xfrm>
        </p:spPr>
        <p:txBody>
          <a:bodyPr/>
          <a:lstStyle/>
          <a:p>
            <a:pPr algn="r" rtl="1"/>
            <a:r>
              <a:rPr lang="he-IL" b="1" dirty="0" smtClean="0">
                <a:latin typeface="Arial" pitchFamily="34" charset="0"/>
                <a:cs typeface="David" pitchFamily="2" charset="-79"/>
                <a:sym typeface="Wingdings" pitchFamily="2" charset="2"/>
              </a:rPr>
              <a:t>ערוצים קיימים: קרן </a:t>
            </a:r>
            <a:r>
              <a:rPr lang="en-US" sz="2800" b="1" dirty="0" smtClean="0">
                <a:latin typeface="Calibri" pitchFamily="34" charset="0"/>
                <a:cs typeface="David" pitchFamily="2" charset="-79"/>
                <a:sym typeface="Wingdings" pitchFamily="2" charset="2"/>
              </a:rPr>
              <a:t>STARTERGY</a:t>
            </a:r>
            <a:r>
              <a:rPr lang="he-IL" sz="2800" b="1" dirty="0" smtClean="0">
                <a:latin typeface="Arial" pitchFamily="34" charset="0"/>
                <a:cs typeface="David" pitchFamily="2" charset="-79"/>
                <a:sym typeface="Wingdings" pitchFamily="2" charset="2"/>
              </a:rPr>
              <a:t> </a:t>
            </a:r>
            <a:r>
              <a:rPr lang="he-IL" b="1" dirty="0" smtClean="0">
                <a:latin typeface="Arial" pitchFamily="34" charset="0"/>
                <a:cs typeface="David" pitchFamily="2" charset="-79"/>
                <a:sym typeface="Wingdings" pitchFamily="2" charset="2"/>
              </a:rPr>
              <a:t>של משרד התשתיות, </a:t>
            </a:r>
            <a:r>
              <a:rPr lang="en-US" sz="2800" b="1" dirty="0" smtClean="0">
                <a:latin typeface="Calibri" pitchFamily="34" charset="0"/>
                <a:cs typeface="David" pitchFamily="2" charset="-79"/>
                <a:sym typeface="Wingdings" pitchFamily="2" charset="2"/>
              </a:rPr>
              <a:t>BIRD-E</a:t>
            </a:r>
            <a:r>
              <a:rPr lang="he-IL" b="1" dirty="0" smtClean="0">
                <a:latin typeface="Arial" pitchFamily="34" charset="0"/>
                <a:cs typeface="David" pitchFamily="2" charset="-79"/>
                <a:sym typeface="Wingdings" pitchFamily="2" charset="2"/>
              </a:rPr>
              <a:t>, המדע"ר בתמ"ת</a:t>
            </a:r>
          </a:p>
          <a:p>
            <a:pPr algn="r" rtl="1"/>
            <a:r>
              <a:rPr lang="he-IL" b="1" dirty="0" smtClean="0">
                <a:latin typeface="Arial" pitchFamily="34" charset="0"/>
                <a:cs typeface="David" pitchFamily="2" charset="-79"/>
                <a:sym typeface="Wingdings" pitchFamily="2" charset="2"/>
              </a:rPr>
              <a:t>יוזמה ממשלתית לפרויקטים בתחליפי דלקים</a:t>
            </a:r>
          </a:p>
          <a:p>
            <a:pPr lvl="1" algn="r" rtl="1"/>
            <a:r>
              <a:rPr lang="he-IL" b="1" dirty="0" smtClean="0">
                <a:latin typeface="Arial" pitchFamily="34" charset="0"/>
                <a:cs typeface="David" pitchFamily="2" charset="-79"/>
                <a:sym typeface="Wingdings" pitchFamily="2" charset="2"/>
              </a:rPr>
              <a:t>זמן משוער - שנה</a:t>
            </a:r>
          </a:p>
          <a:p>
            <a:pPr algn="r" rtl="1"/>
            <a:r>
              <a:rPr lang="he-IL" b="1" dirty="0" smtClean="0">
                <a:latin typeface="Arial" pitchFamily="34" charset="0"/>
                <a:cs typeface="David" pitchFamily="2" charset="-79"/>
                <a:sym typeface="Wingdings" pitchFamily="2" charset="2"/>
              </a:rPr>
              <a:t>יוזמה צבורית "עמוד האש" בהתהוות</a:t>
            </a:r>
          </a:p>
          <a:p>
            <a:pPr lvl="1" algn="r" rtl="1"/>
            <a:r>
              <a:rPr lang="he-IL" b="1" dirty="0" smtClean="0">
                <a:latin typeface="Arial" pitchFamily="34" charset="0"/>
                <a:cs typeface="David" pitchFamily="2" charset="-79"/>
                <a:sym typeface="Wingdings" pitchFamily="2" charset="2"/>
              </a:rPr>
              <a:t>חברה לתועלת הצבור +</a:t>
            </a:r>
            <a:r>
              <a:rPr lang="en-US" b="1" dirty="0" smtClean="0">
                <a:latin typeface="Arial" pitchFamily="34" charset="0"/>
                <a:cs typeface="David" pitchFamily="2" charset="-79"/>
                <a:sym typeface="Wingdings" pitchFamily="2" charset="2"/>
              </a:rPr>
              <a:t> </a:t>
            </a:r>
            <a:r>
              <a:rPr lang="he-IL" b="1" dirty="0" smtClean="0">
                <a:latin typeface="Arial" pitchFamily="34" charset="0"/>
                <a:cs typeface="David" pitchFamily="2" charset="-79"/>
                <a:sym typeface="Wingdings" pitchFamily="2" charset="2"/>
              </a:rPr>
              <a:t>משקיעים פרטיים + </a:t>
            </a:r>
            <a:r>
              <a:rPr lang="en-US" b="1" dirty="0" smtClean="0">
                <a:latin typeface="Calibri" pitchFamily="34" charset="0"/>
                <a:cs typeface="David" pitchFamily="2" charset="-79"/>
                <a:sym typeface="Wingdings" pitchFamily="2" charset="2"/>
              </a:rPr>
              <a:t>NETL</a:t>
            </a:r>
            <a:r>
              <a:rPr lang="he-IL" b="1" dirty="0" smtClean="0">
                <a:latin typeface="Arial" pitchFamily="34" charset="0"/>
                <a:cs typeface="David" pitchFamily="2" charset="-79"/>
                <a:sym typeface="Wingdings" pitchFamily="2" charset="2"/>
              </a:rPr>
              <a:t> + אקדמיה</a:t>
            </a:r>
          </a:p>
          <a:p>
            <a:pPr lvl="1" algn="r" rtl="1"/>
            <a:r>
              <a:rPr lang="he-IL" b="1" dirty="0" smtClean="0">
                <a:latin typeface="Arial" pitchFamily="34" charset="0"/>
                <a:cs typeface="David" pitchFamily="2" charset="-79"/>
                <a:sym typeface="Wingdings" pitchFamily="2" charset="2"/>
              </a:rPr>
              <a:t>מימון פרויקטים חדשניים באקדמיה ובתעשיה </a:t>
            </a:r>
            <a:endParaRPr lang="he-IL" b="1" dirty="0" smtClean="0">
              <a:latin typeface="Arial" pitchFamily="34" charset="0"/>
              <a:cs typeface="David" pitchFamily="2" charset="-79"/>
              <a:sym typeface="Wingdings" pitchFamily="2" charset="2"/>
            </a:endParaRPr>
          </a:p>
          <a:p>
            <a:pPr lvl="1" algn="r" rtl="1"/>
            <a:r>
              <a:rPr lang="he-IL" b="1" dirty="0" smtClean="0">
                <a:latin typeface="Arial" pitchFamily="34" charset="0"/>
                <a:cs typeface="David" pitchFamily="2" charset="-79"/>
                <a:sym typeface="Wingdings" pitchFamily="2" charset="2"/>
              </a:rPr>
              <a:t>אוטובוס מימני</a:t>
            </a:r>
          </a:p>
          <a:p>
            <a:pPr algn="r" rtl="1">
              <a:buNone/>
            </a:pPr>
            <a:endParaRPr lang="he-IL" b="1" dirty="0" smtClean="0">
              <a:latin typeface="Arial" pitchFamily="34" charset="0"/>
              <a:cs typeface="David" pitchFamily="2" charset="-79"/>
              <a:sym typeface="Wingdings" pitchFamily="2" charset="2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0"/>
            <a:ext cx="3352800" cy="2889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Dr. Shlomo Wald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9EE32-0366-45A4-858D-8D74C138B308}" type="slidenum">
              <a:rPr lang="he-IL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5484817"/>
            <a:ext cx="3071802" cy="1373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-32" y="6569099"/>
            <a:ext cx="3352800" cy="2889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dirty="0" smtClean="0"/>
              <a:t>Dr. Shlomo Wald</a:t>
            </a:r>
          </a:p>
        </p:txBody>
      </p:sp>
      <p:sp>
        <p:nvSpPr>
          <p:cNvPr id="28675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BE21764-EB6F-4FBB-A82C-178A3C5B2C6A}" type="slidenum">
              <a:rPr lang="he-IL" smtClean="0"/>
              <a:pPr/>
              <a:t>8</a:t>
            </a:fld>
            <a:endParaRPr lang="en-US" smtClean="0"/>
          </a:p>
        </p:txBody>
      </p:sp>
      <p:sp>
        <p:nvSpPr>
          <p:cNvPr id="6" name="Rectangle 5"/>
          <p:cNvSpPr/>
          <p:nvPr/>
        </p:nvSpPr>
        <p:spPr>
          <a:xfrm>
            <a:off x="1928794" y="2071678"/>
            <a:ext cx="5214974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he-IL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תודה</a:t>
            </a: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8677" name="Picture 2" descr="C:\Program Files\Microsoft Office\MEDIA\CAGCAT10\j02849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63" y="3214688"/>
            <a:ext cx="3657600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Shlomo Wald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D5D4EB-C1E5-4312-9F8F-C136EDFE30A6}" type="slidenum">
              <a:rPr lang="he-IL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384610"/>
            <a:ext cx="8001024" cy="6093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oughts About The Israeli Energy Policy_2009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rek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Thoughts About The Israeli Energy Policy_2009</Template>
  <TotalTime>775</TotalTime>
  <Words>363</Words>
  <Application>Microsoft Office PowerPoint</Application>
  <PresentationFormat>On-screen Show (4:3)</PresentationFormat>
  <Paragraphs>104</Paragraphs>
  <Slides>10</Slides>
  <Notes>10</Notes>
  <HiddenSlides>3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Thoughts About The Israeli Energy Policy_2009</vt:lpstr>
      <vt:lpstr>היש מקום למימן במשק האנרגיה הישראלי?  כנס מקורות אנרגיה מתקדמים אונ' תל-אביב 5 בפברואר 2010 </vt:lpstr>
      <vt:lpstr>מדיניות מו"פ האנרגיה של משרד התשתיות</vt:lpstr>
      <vt:lpstr>תחליפי נפט לתחבורה ותעשיה</vt:lpstr>
      <vt:lpstr>למה מימן?</vt:lpstr>
      <vt:lpstr>Slide 5</vt:lpstr>
      <vt:lpstr>דוגמאות</vt:lpstr>
      <vt:lpstr>מה הלאה?</vt:lpstr>
      <vt:lpstr>Slide 8</vt:lpstr>
      <vt:lpstr>Slide 9</vt:lpstr>
      <vt:lpstr>Slide 10</vt:lpstr>
    </vt:vector>
  </TitlesOfParts>
  <Company>Pontis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דו"ח צוות אנרגיה ומים של ועדת המנכ"לים להערכות לשינויי </dc:title>
  <dc:creator> Shlomo Wald</dc:creator>
  <cp:lastModifiedBy> Shlomo Wald</cp:lastModifiedBy>
  <cp:revision>89</cp:revision>
  <dcterms:created xsi:type="dcterms:W3CDTF">2009-11-24T06:24:03Z</dcterms:created>
  <dcterms:modified xsi:type="dcterms:W3CDTF">2010-02-03T20:50:04Z</dcterms:modified>
</cp:coreProperties>
</file>