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21"/>
  </p:notesMasterIdLst>
  <p:sldIdLst>
    <p:sldId id="355" r:id="rId2"/>
    <p:sldId id="296" r:id="rId3"/>
    <p:sldId id="346" r:id="rId4"/>
    <p:sldId id="311" r:id="rId5"/>
    <p:sldId id="357" r:id="rId6"/>
    <p:sldId id="359" r:id="rId7"/>
    <p:sldId id="358" r:id="rId8"/>
    <p:sldId id="356" r:id="rId9"/>
    <p:sldId id="362" r:id="rId10"/>
    <p:sldId id="294" r:id="rId11"/>
    <p:sldId id="263" r:id="rId12"/>
    <p:sldId id="338" r:id="rId13"/>
    <p:sldId id="337" r:id="rId14"/>
    <p:sldId id="259" r:id="rId15"/>
    <p:sldId id="261" r:id="rId16"/>
    <p:sldId id="334" r:id="rId17"/>
    <p:sldId id="262" r:id="rId18"/>
    <p:sldId id="360" r:id="rId19"/>
    <p:sldId id="308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0EC"/>
    <a:srgbClr val="D5E0D6"/>
    <a:srgbClr val="72A3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4" autoAdjust="0"/>
    <p:restoredTop sz="94609" autoAdjust="0"/>
  </p:normalViewPr>
  <p:slideViewPr>
    <p:cSldViewPr>
      <p:cViewPr>
        <p:scale>
          <a:sx n="60" d="100"/>
          <a:sy n="60" d="100"/>
        </p:scale>
        <p:origin x="-136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y%20Data\Nir\I-V%20measurements\BIU\06.12.10%20IPC\417%20and%20420%20with%20BIU%20IPC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06655418072752"/>
          <c:y val="3.6702515844056129E-2"/>
          <c:w val="0.79531167979002626"/>
          <c:h val="0.83379393124640355"/>
        </c:manualLayout>
      </c:layout>
      <c:lineChart>
        <c:grouping val="standard"/>
        <c:ser>
          <c:idx val="1"/>
          <c:order val="0"/>
          <c:tx>
            <c:v>5615; Dsl*1+28; C-101(EtOH)1:20Cheno; EL-HSE</c:v>
          </c:tx>
          <c:spPr>
            <a:ln w="762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9"/>
              <c:layout>
                <c:manualLayout>
                  <c:x val="-1.0391004206666065E-2"/>
                  <c:y val="-3.329044235324242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71%</a:t>
                    </a:r>
                    <a:endParaRPr lang="en-US" sz="1400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he-IL"/>
              </a:p>
            </c:txPr>
          </c:dLbls>
          <c:cat>
            <c:numRef>
              <c:f>'417 with BIU IPCE'!$A$3:$A$83</c:f>
              <c:numCache>
                <c:formatCode>General</c:formatCode>
                <c:ptCount val="81"/>
                <c:pt idx="0">
                  <c:v>400</c:v>
                </c:pt>
                <c:pt idx="1">
                  <c:v>405</c:v>
                </c:pt>
                <c:pt idx="2">
                  <c:v>410</c:v>
                </c:pt>
                <c:pt idx="3">
                  <c:v>415</c:v>
                </c:pt>
                <c:pt idx="4">
                  <c:v>420</c:v>
                </c:pt>
                <c:pt idx="5">
                  <c:v>425</c:v>
                </c:pt>
                <c:pt idx="6">
                  <c:v>430</c:v>
                </c:pt>
                <c:pt idx="7">
                  <c:v>435</c:v>
                </c:pt>
                <c:pt idx="8">
                  <c:v>440</c:v>
                </c:pt>
                <c:pt idx="9">
                  <c:v>445</c:v>
                </c:pt>
                <c:pt idx="10">
                  <c:v>450</c:v>
                </c:pt>
                <c:pt idx="11">
                  <c:v>455</c:v>
                </c:pt>
                <c:pt idx="12">
                  <c:v>460</c:v>
                </c:pt>
                <c:pt idx="13">
                  <c:v>465</c:v>
                </c:pt>
                <c:pt idx="14">
                  <c:v>470</c:v>
                </c:pt>
                <c:pt idx="15">
                  <c:v>475</c:v>
                </c:pt>
                <c:pt idx="16">
                  <c:v>480</c:v>
                </c:pt>
                <c:pt idx="17">
                  <c:v>485</c:v>
                </c:pt>
                <c:pt idx="18">
                  <c:v>490</c:v>
                </c:pt>
                <c:pt idx="19">
                  <c:v>495</c:v>
                </c:pt>
                <c:pt idx="20">
                  <c:v>500</c:v>
                </c:pt>
                <c:pt idx="21">
                  <c:v>505</c:v>
                </c:pt>
                <c:pt idx="22">
                  <c:v>510</c:v>
                </c:pt>
                <c:pt idx="23">
                  <c:v>515</c:v>
                </c:pt>
                <c:pt idx="24">
                  <c:v>520</c:v>
                </c:pt>
                <c:pt idx="25">
                  <c:v>525</c:v>
                </c:pt>
                <c:pt idx="26">
                  <c:v>530</c:v>
                </c:pt>
                <c:pt idx="27">
                  <c:v>535</c:v>
                </c:pt>
                <c:pt idx="28">
                  <c:v>540</c:v>
                </c:pt>
                <c:pt idx="29">
                  <c:v>545</c:v>
                </c:pt>
                <c:pt idx="30">
                  <c:v>550</c:v>
                </c:pt>
                <c:pt idx="31">
                  <c:v>555</c:v>
                </c:pt>
                <c:pt idx="32">
                  <c:v>560</c:v>
                </c:pt>
                <c:pt idx="33">
                  <c:v>565</c:v>
                </c:pt>
                <c:pt idx="34">
                  <c:v>570</c:v>
                </c:pt>
                <c:pt idx="35">
                  <c:v>575</c:v>
                </c:pt>
                <c:pt idx="36">
                  <c:v>580</c:v>
                </c:pt>
                <c:pt idx="37">
                  <c:v>585</c:v>
                </c:pt>
                <c:pt idx="38">
                  <c:v>590</c:v>
                </c:pt>
                <c:pt idx="39">
                  <c:v>595</c:v>
                </c:pt>
                <c:pt idx="40">
                  <c:v>600</c:v>
                </c:pt>
                <c:pt idx="41">
                  <c:v>605</c:v>
                </c:pt>
                <c:pt idx="42">
                  <c:v>610</c:v>
                </c:pt>
                <c:pt idx="43">
                  <c:v>615</c:v>
                </c:pt>
                <c:pt idx="44">
                  <c:v>620</c:v>
                </c:pt>
                <c:pt idx="45">
                  <c:v>625</c:v>
                </c:pt>
                <c:pt idx="46">
                  <c:v>630</c:v>
                </c:pt>
                <c:pt idx="47">
                  <c:v>635</c:v>
                </c:pt>
                <c:pt idx="48">
                  <c:v>640</c:v>
                </c:pt>
                <c:pt idx="49">
                  <c:v>645</c:v>
                </c:pt>
                <c:pt idx="50">
                  <c:v>650</c:v>
                </c:pt>
                <c:pt idx="51">
                  <c:v>655</c:v>
                </c:pt>
                <c:pt idx="52">
                  <c:v>660</c:v>
                </c:pt>
                <c:pt idx="53">
                  <c:v>665</c:v>
                </c:pt>
                <c:pt idx="54">
                  <c:v>670</c:v>
                </c:pt>
                <c:pt idx="55">
                  <c:v>675</c:v>
                </c:pt>
                <c:pt idx="56">
                  <c:v>680</c:v>
                </c:pt>
                <c:pt idx="57">
                  <c:v>685</c:v>
                </c:pt>
                <c:pt idx="58">
                  <c:v>690</c:v>
                </c:pt>
                <c:pt idx="59">
                  <c:v>695</c:v>
                </c:pt>
                <c:pt idx="60">
                  <c:v>700</c:v>
                </c:pt>
                <c:pt idx="61">
                  <c:v>705</c:v>
                </c:pt>
                <c:pt idx="62">
                  <c:v>710</c:v>
                </c:pt>
                <c:pt idx="63">
                  <c:v>715</c:v>
                </c:pt>
                <c:pt idx="64">
                  <c:v>720</c:v>
                </c:pt>
                <c:pt idx="65">
                  <c:v>725</c:v>
                </c:pt>
                <c:pt idx="66">
                  <c:v>730</c:v>
                </c:pt>
                <c:pt idx="67">
                  <c:v>735</c:v>
                </c:pt>
                <c:pt idx="68">
                  <c:v>740</c:v>
                </c:pt>
                <c:pt idx="69">
                  <c:v>745</c:v>
                </c:pt>
                <c:pt idx="70">
                  <c:v>750</c:v>
                </c:pt>
                <c:pt idx="71">
                  <c:v>755</c:v>
                </c:pt>
                <c:pt idx="72">
                  <c:v>760</c:v>
                </c:pt>
                <c:pt idx="73">
                  <c:v>765</c:v>
                </c:pt>
                <c:pt idx="74">
                  <c:v>770</c:v>
                </c:pt>
                <c:pt idx="75">
                  <c:v>775</c:v>
                </c:pt>
                <c:pt idx="76">
                  <c:v>780</c:v>
                </c:pt>
                <c:pt idx="77">
                  <c:v>785</c:v>
                </c:pt>
                <c:pt idx="78">
                  <c:v>790</c:v>
                </c:pt>
                <c:pt idx="79">
                  <c:v>795</c:v>
                </c:pt>
                <c:pt idx="80">
                  <c:v>800</c:v>
                </c:pt>
              </c:numCache>
            </c:numRef>
          </c:cat>
          <c:val>
            <c:numRef>
              <c:f>'417 with BIU IPCE'!$AK$3:$AK$83</c:f>
              <c:numCache>
                <c:formatCode>General</c:formatCode>
                <c:ptCount val="81"/>
                <c:pt idx="0">
                  <c:v>70.100999999999999</c:v>
                </c:pt>
                <c:pt idx="1">
                  <c:v>67.510999999999996</c:v>
                </c:pt>
                <c:pt idx="2">
                  <c:v>67.412000000000006</c:v>
                </c:pt>
                <c:pt idx="3">
                  <c:v>67.697000000000003</c:v>
                </c:pt>
                <c:pt idx="4">
                  <c:v>67.554000000000002</c:v>
                </c:pt>
                <c:pt idx="5">
                  <c:v>67.936000000000007</c:v>
                </c:pt>
                <c:pt idx="6">
                  <c:v>67.185999999999979</c:v>
                </c:pt>
                <c:pt idx="7">
                  <c:v>67.128999999999948</c:v>
                </c:pt>
                <c:pt idx="8">
                  <c:v>67.245999999999995</c:v>
                </c:pt>
                <c:pt idx="9">
                  <c:v>67.214000000000027</c:v>
                </c:pt>
                <c:pt idx="10">
                  <c:v>66.756</c:v>
                </c:pt>
                <c:pt idx="11">
                  <c:v>67.542000000000002</c:v>
                </c:pt>
                <c:pt idx="12">
                  <c:v>67.864999999999995</c:v>
                </c:pt>
                <c:pt idx="13">
                  <c:v>68.263000000000005</c:v>
                </c:pt>
                <c:pt idx="14">
                  <c:v>68.587000000000003</c:v>
                </c:pt>
                <c:pt idx="15">
                  <c:v>68.756</c:v>
                </c:pt>
                <c:pt idx="16">
                  <c:v>68.573999999999998</c:v>
                </c:pt>
                <c:pt idx="17">
                  <c:v>68.661999999999992</c:v>
                </c:pt>
                <c:pt idx="18">
                  <c:v>69.25</c:v>
                </c:pt>
                <c:pt idx="19">
                  <c:v>69.363</c:v>
                </c:pt>
                <c:pt idx="20">
                  <c:v>69.61</c:v>
                </c:pt>
                <c:pt idx="21">
                  <c:v>70.141999999999996</c:v>
                </c:pt>
                <c:pt idx="22">
                  <c:v>69.884999999999991</c:v>
                </c:pt>
                <c:pt idx="23">
                  <c:v>70.60199999999999</c:v>
                </c:pt>
                <c:pt idx="24">
                  <c:v>70.649000000000001</c:v>
                </c:pt>
                <c:pt idx="25">
                  <c:v>70.569000000000003</c:v>
                </c:pt>
                <c:pt idx="26">
                  <c:v>70.209999999999994</c:v>
                </c:pt>
                <c:pt idx="27">
                  <c:v>70.670999999999978</c:v>
                </c:pt>
                <c:pt idx="28">
                  <c:v>70.245999999999995</c:v>
                </c:pt>
                <c:pt idx="29">
                  <c:v>70.798000000000002</c:v>
                </c:pt>
                <c:pt idx="30">
                  <c:v>70.724999999999994</c:v>
                </c:pt>
                <c:pt idx="31">
                  <c:v>70.040000000000006</c:v>
                </c:pt>
                <c:pt idx="32">
                  <c:v>69.822999999999979</c:v>
                </c:pt>
                <c:pt idx="33">
                  <c:v>69.198999999999998</c:v>
                </c:pt>
                <c:pt idx="34">
                  <c:v>68.717000000000027</c:v>
                </c:pt>
                <c:pt idx="35">
                  <c:v>68.298000000000002</c:v>
                </c:pt>
                <c:pt idx="36">
                  <c:v>67.284999999999997</c:v>
                </c:pt>
                <c:pt idx="37">
                  <c:v>66.48</c:v>
                </c:pt>
                <c:pt idx="38">
                  <c:v>65.897000000000006</c:v>
                </c:pt>
                <c:pt idx="39">
                  <c:v>65.215000000000003</c:v>
                </c:pt>
                <c:pt idx="40">
                  <c:v>63.884999999999998</c:v>
                </c:pt>
                <c:pt idx="41">
                  <c:v>62.604000000000006</c:v>
                </c:pt>
                <c:pt idx="42">
                  <c:v>61.948</c:v>
                </c:pt>
                <c:pt idx="43">
                  <c:v>60.183</c:v>
                </c:pt>
                <c:pt idx="44">
                  <c:v>58.790000000000013</c:v>
                </c:pt>
                <c:pt idx="45">
                  <c:v>58.056999999999995</c:v>
                </c:pt>
                <c:pt idx="46">
                  <c:v>56.983999999999995</c:v>
                </c:pt>
                <c:pt idx="47">
                  <c:v>56.024000000000001</c:v>
                </c:pt>
                <c:pt idx="48">
                  <c:v>54.486000000000004</c:v>
                </c:pt>
                <c:pt idx="49">
                  <c:v>53.549000000000007</c:v>
                </c:pt>
                <c:pt idx="50">
                  <c:v>51.096000000000011</c:v>
                </c:pt>
                <c:pt idx="51">
                  <c:v>49.967000000000006</c:v>
                </c:pt>
                <c:pt idx="52">
                  <c:v>48.004000000000005</c:v>
                </c:pt>
                <c:pt idx="53">
                  <c:v>46.751000000000005</c:v>
                </c:pt>
                <c:pt idx="54">
                  <c:v>43.999000000000002</c:v>
                </c:pt>
                <c:pt idx="55">
                  <c:v>42.458999999999996</c:v>
                </c:pt>
                <c:pt idx="56">
                  <c:v>40.031000000000006</c:v>
                </c:pt>
                <c:pt idx="57">
                  <c:v>37.852999999999994</c:v>
                </c:pt>
                <c:pt idx="58">
                  <c:v>35.717000000000006</c:v>
                </c:pt>
                <c:pt idx="59">
                  <c:v>33.149000000000001</c:v>
                </c:pt>
                <c:pt idx="60">
                  <c:v>30.52</c:v>
                </c:pt>
                <c:pt idx="61">
                  <c:v>27.811000000000035</c:v>
                </c:pt>
                <c:pt idx="62">
                  <c:v>25.347000000000001</c:v>
                </c:pt>
                <c:pt idx="63">
                  <c:v>22.757000000000001</c:v>
                </c:pt>
                <c:pt idx="64">
                  <c:v>20.385999999999989</c:v>
                </c:pt>
                <c:pt idx="65">
                  <c:v>17.864999999999988</c:v>
                </c:pt>
                <c:pt idx="66">
                  <c:v>15.525</c:v>
                </c:pt>
                <c:pt idx="67">
                  <c:v>13.52</c:v>
                </c:pt>
                <c:pt idx="68">
                  <c:v>11.661</c:v>
                </c:pt>
                <c:pt idx="69">
                  <c:v>9.9920000000000027</c:v>
                </c:pt>
                <c:pt idx="70">
                  <c:v>8.3230000000000004</c:v>
                </c:pt>
                <c:pt idx="71">
                  <c:v>6.891</c:v>
                </c:pt>
                <c:pt idx="72">
                  <c:v>5.7249999999999845</c:v>
                </c:pt>
                <c:pt idx="73">
                  <c:v>4.9690000000000003</c:v>
                </c:pt>
                <c:pt idx="74">
                  <c:v>4.3629999999999765</c:v>
                </c:pt>
                <c:pt idx="75">
                  <c:v>3.8059999999999987</c:v>
                </c:pt>
                <c:pt idx="76">
                  <c:v>3.282</c:v>
                </c:pt>
                <c:pt idx="77">
                  <c:v>2.8759999999999977</c:v>
                </c:pt>
                <c:pt idx="78">
                  <c:v>2.6080000000000001</c:v>
                </c:pt>
                <c:pt idx="79">
                  <c:v>2.4149999999999987</c:v>
                </c:pt>
                <c:pt idx="80">
                  <c:v>2.2680000000000002</c:v>
                </c:pt>
              </c:numCache>
            </c:numRef>
          </c:val>
        </c:ser>
        <c:marker val="1"/>
        <c:axId val="74359168"/>
        <c:axId val="74360704"/>
      </c:lineChart>
      <c:catAx>
        <c:axId val="743591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anchor="ctr"/>
          <a:lstStyle/>
          <a:p>
            <a:pPr>
              <a:defRPr sz="1400"/>
            </a:pPr>
            <a:endParaRPr lang="he-IL"/>
          </a:p>
        </c:txPr>
        <c:crossAx val="74360704"/>
        <c:crosses val="autoZero"/>
        <c:auto val="1"/>
        <c:lblAlgn val="ctr"/>
        <c:lblOffset val="100"/>
        <c:tickLblSkip val="20"/>
      </c:catAx>
      <c:valAx>
        <c:axId val="74360704"/>
        <c:scaling>
          <c:orientation val="minMax"/>
          <c:max val="8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IPCE [%]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74359168"/>
        <c:crosses val="autoZero"/>
        <c:crossBetween val="between"/>
      </c:valAx>
    </c:plotArea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6B57079-9016-4EB3-B166-541824829701}" type="datetimeFigureOut">
              <a:rPr lang="en-US"/>
              <a:pPr>
                <a:defRPr/>
              </a:pPr>
              <a:t>1/25/2011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87E349A-D05D-4FA0-8011-88C744B37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CB0F4-1471-4185-841D-857DF9803E9C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ACD7E-A259-4D98-842B-7291858DFD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369DEE-C0B3-4C65-9456-52C603D906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B7A77-A267-4547-9AB0-BD0F36F186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1C2DAC-F156-45E6-8269-25972ABF13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CAD4A-ACB7-424A-87BA-E01C7FCA46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62872-9D06-40EB-A3FC-1D62E83170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8CC0C4-07C3-4C13-BADA-4EEDC62041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48EB8-F4AF-4C11-808A-E660294A4C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98D2A-C5F1-4623-8DF5-C5D2DBE0C9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C76CC-154B-4C45-9A8C-5AEB01CB5F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3EAD82-8E1F-42B4-B4BC-BDA57DE792F5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92D196-7D3C-4275-8DB8-7CA5254CAB47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0422E-524E-4399-A788-29BCD56E21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4143002" y="9120219"/>
            <a:ext cx="3170490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010B32AE-2D5F-4D76-9D2B-729B9F2D4BBC}" type="slidenum">
              <a:rPr lang="en-US" sz="1200"/>
              <a:pPr algn="l" rtl="0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4143002" y="9120219"/>
            <a:ext cx="3170490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010B32AE-2D5F-4D76-9D2B-729B9F2D4BBC}" type="slidenum">
              <a:rPr lang="en-US" sz="1200"/>
              <a:pPr algn="l" rtl="0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4143002" y="9120219"/>
            <a:ext cx="3170490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ABE8DE94-D882-41D8-9075-B8D94A863CFF}" type="slidenum">
              <a:rPr lang="en-US" sz="1200"/>
              <a:pPr algn="l" rtl="0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4143003" y="9120219"/>
            <a:ext cx="3170490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ABE8DE94-D882-41D8-9075-B8D94A863CFF}" type="slidenum">
              <a:rPr lang="en-US" sz="1200"/>
              <a:pPr algn="l" rtl="0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4143002" y="9120219"/>
            <a:ext cx="3170490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ABE8DE94-D882-41D8-9075-B8D94A863CFF}" type="slidenum">
              <a:rPr lang="en-US" sz="1200"/>
              <a:pPr algn="l" rtl="0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E97EEDF-C71A-409D-9DC4-377665B36581}" type="datetimeFigureOut">
              <a:rPr lang="en-US"/>
              <a:pPr>
                <a:defRPr/>
              </a:pPr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70553D9-A807-4B84-B6C3-47D0FD546804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8999C33-EA69-40E5-A5FD-F6A21B388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A496B9C-DC7E-4D73-8592-EF8D021E1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OGO_FINAL\logo_3G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7338" y="6143625"/>
            <a:ext cx="12366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None/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1800"/>
            </a:lvl2pPr>
          </a:lstStyle>
          <a:p>
            <a:pPr lvl="0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971800"/>
            <a:ext cx="8229600" cy="9906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None/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1800"/>
            </a:lvl2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6492875"/>
            <a:ext cx="6096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0EA83B-0820-4D12-A5E7-C7D1E53B5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LOGO_FINAL\logo_3G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7338" y="6143625"/>
            <a:ext cx="12366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>
              <a:defRPr sz="3200" b="1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6096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E2BBB7-1104-41A0-B3FA-14A50D751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LOGO_FINAL\logo_3G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7338" y="6143625"/>
            <a:ext cx="12366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459EA67-7829-4DBC-9A3D-9E9F6BDB3774}" type="datetimeFigureOut">
              <a:rPr lang="en-US"/>
              <a:pPr>
                <a:defRPr/>
              </a:pPr>
              <a:t>1/25/2011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EA3E6EC-63C3-4CC7-AFD0-00A0FB35F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587E965-428B-42DA-B8BE-7C4286BC7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9DD799A-238F-4756-A71B-9090A7B9A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8ECE2C-4064-4FE7-8170-66C0B9D40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C50992-F744-48DE-AC55-E193B2DFE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3E4611E-77BD-41BD-8801-4ACDAD019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81AC518-E6EE-47F0-A45E-53BD7CCBA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288A87E-BF14-43E7-9AE1-2F6312CD6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9770CB-B3F0-4608-B52A-91ABADCDB7D5}" type="datetimeFigureOut">
              <a:rPr lang="en-US"/>
              <a:pPr>
                <a:defRPr/>
              </a:pPr>
              <a:t>1/25/2011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C2BAAA-BA98-4E31-A218-2D9F7A3478A8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  <p:sldLayoutId id="2147485036" r:id="rId12"/>
    <p:sldLayoutId id="214748503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4643437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  <a:t>New Directions towards 10% Efficient Dye Solar Cells at 3GSolar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2400" b="1" dirty="0" smtClean="0"/>
              <a:t>Jonathan Goldstein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5300663"/>
            <a:ext cx="6599237" cy="1557337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898989"/>
                </a:solidFill>
              </a:rPr>
              <a:t>IFCBC,  26 January 2011</a:t>
            </a:r>
          </a:p>
        </p:txBody>
      </p:sp>
      <p:pic>
        <p:nvPicPr>
          <p:cNvPr id="4100" name="Picture 6" descr="header"/>
          <p:cNvPicPr>
            <a:picLocks noChangeAspect="1" noChangeArrowheads="1"/>
          </p:cNvPicPr>
          <p:nvPr/>
        </p:nvPicPr>
        <p:blipFill>
          <a:blip r:embed="rId3" cstate="print"/>
          <a:srcRect l="-33386"/>
          <a:stretch>
            <a:fillRect/>
          </a:stretch>
        </p:blipFill>
        <p:spPr bwMode="auto">
          <a:xfrm>
            <a:off x="1447800" y="921518"/>
            <a:ext cx="5003800" cy="151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C:\Users\jonathan\AppData\Local\Microsoft\Windows\Temporary Internet Files\Content.Outlook\99Y2HLRU\DSC vs S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6013"/>
            <a:ext cx="4578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ontent Placeholder 1"/>
          <p:cNvSpPr txBox="1">
            <a:spLocks/>
          </p:cNvSpPr>
          <p:nvPr/>
        </p:nvSpPr>
        <p:spPr bwMode="auto">
          <a:xfrm>
            <a:off x="533400" y="838200"/>
            <a:ext cx="5105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Captures more total light than Si</a:t>
            </a:r>
          </a:p>
          <a:p>
            <a:pPr marL="742950" lvl="1" indent="-285750">
              <a:spcAft>
                <a:spcPts val="900"/>
              </a:spcAft>
              <a:buFont typeface="Arial" pitchFamily="34" charset="0"/>
              <a:buChar char="–"/>
            </a:pPr>
            <a:r>
              <a:rPr lang="en-US" sz="2000">
                <a:latin typeface="Calibri" pitchFamily="34" charset="0"/>
              </a:rPr>
              <a:t>Sunny and cloudy days</a:t>
            </a:r>
          </a:p>
          <a:p>
            <a:pPr marL="742950" lvl="1" indent="-285750">
              <a:spcAft>
                <a:spcPts val="900"/>
              </a:spcAft>
              <a:buFont typeface="Arial" pitchFamily="34" charset="0"/>
              <a:buChar char="–"/>
            </a:pPr>
            <a:r>
              <a:rPr lang="en-US" sz="2000">
                <a:latin typeface="Calibri" pitchFamily="34" charset="0"/>
              </a:rPr>
              <a:t>Less sensitive to temperature than Si</a:t>
            </a:r>
          </a:p>
          <a:p>
            <a:pPr marL="742950" lvl="1" indent="-285750">
              <a:spcAft>
                <a:spcPts val="900"/>
              </a:spcAft>
              <a:buFont typeface="Arial" pitchFamily="34" charset="0"/>
              <a:buChar char="–"/>
            </a:pPr>
            <a:r>
              <a:rPr lang="en-US" sz="2000">
                <a:latin typeface="Calibri" pitchFamily="34" charset="0"/>
              </a:rPr>
              <a:t>Less sensitive to orientation than Si</a:t>
            </a:r>
          </a:p>
          <a:p>
            <a:pPr marL="742950" lvl="1" indent="-285750">
              <a:spcAft>
                <a:spcPts val="900"/>
              </a:spcAft>
              <a:buFont typeface="Arial" pitchFamily="34" charset="0"/>
              <a:buChar char="–"/>
            </a:pPr>
            <a:r>
              <a:rPr lang="en-US" sz="2000">
                <a:latin typeface="Calibri" pitchFamily="34" charset="0"/>
              </a:rPr>
              <a:t>Not sensitive to shading</a:t>
            </a:r>
          </a:p>
          <a:p>
            <a:pPr marL="342900" indent="-3429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Results in lower $/kW-hr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None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359775" cy="485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3GSolar Photovoltaics – DSC Advantages</a:t>
            </a:r>
            <a:endParaRPr lang="en-GB" sz="2800" dirty="0">
              <a:solidFill>
                <a:schemeClr val="bg1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4096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6013"/>
            <a:ext cx="419100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" descr="C:\Users\jonathan\Desktop\Jonatan\Fig. 1 Sony.jpg"/>
          <p:cNvPicPr>
            <a:picLocks noChangeAspect="1" noChangeArrowheads="1"/>
          </p:cNvPicPr>
          <p:nvPr/>
        </p:nvPicPr>
        <p:blipFill>
          <a:blip r:embed="rId5" cstate="print"/>
          <a:srcRect l="13393" t="5125" r="13910"/>
          <a:stretch>
            <a:fillRect/>
          </a:stretch>
        </p:blipFill>
        <p:spPr bwMode="auto">
          <a:xfrm>
            <a:off x="5943600" y="762000"/>
            <a:ext cx="289560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1600200" y="5772150"/>
            <a:ext cx="18653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3GSolar Results</a:t>
            </a:r>
          </a:p>
          <a:p>
            <a:pPr algn="ctr"/>
            <a:r>
              <a:rPr lang="en-US" sz="1200"/>
              <a:t>May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b="1" smtClean="0"/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b="1" smtClean="0"/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b="1" smtClean="0"/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b="1" smtClean="0"/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b="1" smtClean="0"/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b="1" smtClean="0"/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b="1" u="sng" smtClean="0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3622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1A7C66-D9EC-4D4F-8B40-5595888CCE0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23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prstClr val="white"/>
                </a:solidFill>
                <a:latin typeface="+mn-lt"/>
              </a:rPr>
              <a:t>3GSolar Photovoltaics – </a:t>
            </a:r>
            <a:r>
              <a:rPr lang="en-GB" sz="2800" dirty="0" smtClean="0">
                <a:solidFill>
                  <a:prstClr val="white"/>
                </a:solidFill>
                <a:latin typeface="+mn-lt"/>
              </a:rPr>
              <a:t>P</a:t>
            </a:r>
            <a:r>
              <a:rPr lang="en-US" sz="2800" dirty="0" err="1">
                <a:solidFill>
                  <a:prstClr val="white"/>
                </a:solidFill>
                <a:latin typeface="+mn-lt"/>
              </a:rPr>
              <a:t>rogram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09600" y="1173163"/>
            <a:ext cx="7696200" cy="164623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u="sng" dirty="0">
                <a:latin typeface="Calibri" pitchFamily="34" charset="0"/>
              </a:rPr>
              <a:t>Goal</a:t>
            </a:r>
            <a:endParaRPr lang="en-US" sz="2800" b="1" dirty="0">
              <a:latin typeface="Calibri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3200" dirty="0">
                <a:latin typeface="Calibri" pitchFamily="34" charset="0"/>
              </a:rPr>
              <a:t>To achieve 10+% module efficiency 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3200" dirty="0">
                <a:latin typeface="Calibri" pitchFamily="34" charset="0"/>
              </a:rPr>
              <a:t>in a printed solar cell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609600" y="3141663"/>
            <a:ext cx="7696200" cy="127793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u="sng" dirty="0">
                <a:latin typeface="Calibri" pitchFamily="34" charset="0"/>
              </a:rPr>
              <a:t>Methodology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200" dirty="0">
                <a:latin typeface="Calibri" pitchFamily="34" charset="0"/>
              </a:rPr>
              <a:t>Incorporating </a:t>
            </a:r>
            <a:r>
              <a:rPr lang="en-US" sz="2200" dirty="0" err="1">
                <a:latin typeface="Calibri" pitchFamily="34" charset="0"/>
              </a:rPr>
              <a:t>Foerster</a:t>
            </a:r>
            <a:r>
              <a:rPr lang="en-US" sz="2200" dirty="0">
                <a:latin typeface="Calibri" pitchFamily="34" charset="0"/>
              </a:rPr>
              <a:t> Resonance Energy Transfer (FRET) technology into the existing 3GSolar printed DSC platform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609600" y="4724400"/>
            <a:ext cx="7696200" cy="135413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u="sng" dirty="0">
                <a:latin typeface="Calibri" pitchFamily="34" charset="0"/>
              </a:rPr>
              <a:t>Expected results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200" dirty="0">
                <a:latin typeface="Calibri" pitchFamily="34" charset="0"/>
              </a:rPr>
              <a:t>Printed DSC – Low cost, high efficiency, long lifetime!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200" dirty="0">
                <a:latin typeface="Calibri" pitchFamily="34" charset="0"/>
              </a:rPr>
              <a:t>Will result in 3GSolar entry into commercial, on-grid PV market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80150"/>
            <a:ext cx="24384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23CC85A-FC55-4294-BBF8-B0258B58330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chemeClr val="bg1"/>
                </a:solidFill>
              </a:rPr>
              <a:t>3GSolar Project Partners  </a:t>
            </a:r>
          </a:p>
        </p:txBody>
      </p:sp>
      <p:grpSp>
        <p:nvGrpSpPr>
          <p:cNvPr id="44036" name="Group 12"/>
          <p:cNvGrpSpPr>
            <a:grpSpLocks/>
          </p:cNvGrpSpPr>
          <p:nvPr/>
        </p:nvGrpSpPr>
        <p:grpSpPr bwMode="auto">
          <a:xfrm>
            <a:off x="1371600" y="762000"/>
            <a:ext cx="5943600" cy="5943600"/>
            <a:chOff x="1371600" y="762000"/>
            <a:chExt cx="5943600" cy="5943600"/>
          </a:xfrm>
        </p:grpSpPr>
        <p:sp>
          <p:nvSpPr>
            <p:cNvPr id="11" name="Oval 10"/>
            <p:cNvSpPr/>
            <p:nvPr/>
          </p:nvSpPr>
          <p:spPr bwMode="auto">
            <a:xfrm>
              <a:off x="1371600" y="762000"/>
              <a:ext cx="5943600" cy="5943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ctr">
                <a:defRPr/>
              </a:pPr>
              <a:endParaRPr lang="en-US" u="sng" dirty="0"/>
            </a:p>
            <a:p>
              <a:pPr algn="ctr">
                <a:defRPr/>
              </a:pPr>
              <a:endParaRPr lang="en-US" u="sng" dirty="0"/>
            </a:p>
            <a:p>
              <a:pPr algn="ctr">
                <a:defRPr/>
              </a:pPr>
              <a:endParaRPr lang="en-US" u="sng" dirty="0"/>
            </a:p>
            <a:p>
              <a:pPr algn="ctr">
                <a:defRPr/>
              </a:pPr>
              <a:endParaRPr lang="en-US" u="sng" dirty="0"/>
            </a:p>
            <a:p>
              <a:pPr algn="ctr">
                <a:defRPr/>
              </a:pPr>
              <a:endParaRPr lang="en-US" u="sng" dirty="0"/>
            </a:p>
            <a:p>
              <a:pPr algn="ctr">
                <a:defRPr/>
              </a:pPr>
              <a:endParaRPr lang="en-US" u="sng" dirty="0"/>
            </a:p>
            <a:p>
              <a:pPr algn="ctr">
                <a:defRPr/>
              </a:pPr>
              <a:endParaRPr lang="en-US" u="sng" dirty="0"/>
            </a:p>
            <a:p>
              <a:pPr algn="ctr">
                <a:defRPr/>
              </a:pPr>
              <a:endParaRPr lang="en-US" u="sng" dirty="0"/>
            </a:p>
            <a:p>
              <a:pPr algn="ctr">
                <a:defRPr/>
              </a:pPr>
              <a:r>
                <a:rPr lang="en-US" dirty="0"/>
                <a:t>  </a:t>
              </a:r>
              <a:r>
                <a:rPr lang="en-US" u="sng" dirty="0"/>
                <a:t>FP7</a:t>
              </a:r>
              <a:endParaRPr lang="en-US" dirty="0"/>
            </a:p>
            <a:p>
              <a:pPr algn="ctr">
                <a:tabLst>
                  <a:tab pos="2117725" algn="l"/>
                </a:tabLst>
                <a:defRPr/>
              </a:pPr>
              <a:r>
                <a:rPr lang="en-US" dirty="0"/>
                <a:t>Prof. Graetzel	Prof. Torres</a:t>
              </a:r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r>
                <a:rPr lang="en-US" dirty="0"/>
                <a:t>Merck			    ECIC (Taiwan)</a:t>
              </a:r>
            </a:p>
            <a:p>
              <a:pPr algn="ctr">
                <a:defRPr/>
              </a:pPr>
              <a:r>
                <a:rPr lang="en-US" dirty="0" err="1"/>
                <a:t>Solaronix</a:t>
              </a:r>
              <a:r>
                <a:rPr lang="en-US" dirty="0"/>
                <a:t> (Swiss)	              Torrey Hills (USA)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590800" y="1981200"/>
              <a:ext cx="3502025" cy="3505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Arie Zaban, BIU</a:t>
              </a:r>
            </a:p>
            <a:p>
              <a:pPr algn="ctr">
                <a:defRPr/>
              </a:pPr>
              <a:r>
                <a:rPr lang="en-US" dirty="0"/>
                <a:t>Dan Oron, Weizmann</a:t>
              </a:r>
            </a:p>
            <a:p>
              <a:pPr algn="ctr">
                <a:defRPr/>
              </a:pPr>
              <a:r>
                <a:rPr lang="en-US" dirty="0"/>
                <a:t>David Cahen, Weizmann</a:t>
              </a:r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r>
                <a:rPr lang="en-US" dirty="0" err="1"/>
                <a:t>Joma</a:t>
              </a:r>
              <a:r>
                <a:rPr lang="en-US" dirty="0"/>
                <a:t> International, Norway</a:t>
              </a:r>
            </a:p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657600" y="3048000"/>
              <a:ext cx="1371600" cy="1371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000" dirty="0"/>
                <a:t>3GSolar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781800" y="1295400"/>
            <a:ext cx="1893888" cy="338138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Direct R&amp;D Partners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0" y="1828800"/>
            <a:ext cx="1335088" cy="3381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867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b="1" smtClean="0"/>
              <a:t>Current barrier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en-US" sz="2200" smtClean="0"/>
              <a:t>Efficiency of 3GSolar commercial-size cell currently 5.4%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b="1" smtClean="0"/>
              <a:t>The 3GSolar solution to boost efficiency –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i="1" smtClean="0"/>
              <a:t>FRET allows us to capture more of the solar spectrum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i="1" smtClean="0"/>
              <a:t>Current 3GSolar current density is 12 mA/cm</a:t>
            </a:r>
            <a:r>
              <a:rPr lang="en-US" sz="2200" i="1" baseline="30000" smtClean="0"/>
              <a:t>2</a:t>
            </a:r>
            <a:r>
              <a:rPr lang="en-US" sz="2200" i="1" smtClean="0"/>
              <a:t> vs. 24 mA/cm</a:t>
            </a:r>
            <a:r>
              <a:rPr lang="en-US" sz="2200" i="1" baseline="30000" smtClean="0"/>
              <a:t>2</a:t>
            </a:r>
            <a:r>
              <a:rPr lang="en-US" sz="2200" i="1" smtClean="0"/>
              <a:t> expected for light capture to 900 nm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i="1" smtClean="0"/>
              <a:t>Doubling light capture and increasing voltage leads to X</a:t>
            </a:r>
            <a:r>
              <a:rPr lang="en-US" sz="2200" b="1" i="1" smtClean="0"/>
              <a:t>2.5</a:t>
            </a:r>
            <a:r>
              <a:rPr lang="en-US" sz="2200" i="1" smtClean="0"/>
              <a:t> previous efficiency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i="1" smtClean="0"/>
              <a:t>Current </a:t>
            </a:r>
            <a:r>
              <a:rPr lang="en-US" sz="2200" smtClean="0"/>
              <a:t>best dye cell research lab results at 12% efficiency without FRET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i="1" smtClean="0"/>
              <a:t>FRET physics completely compatible with current 3GSolar module design (Plug and Play)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3622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8E88B-ECC6-45C8-A66B-9BE3CD232027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359775" cy="485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3GSolar Photovoltaics – problem and solution</a:t>
            </a:r>
            <a:endParaRPr lang="en-GB" sz="2800" dirty="0">
              <a:solidFill>
                <a:schemeClr val="bg1"/>
              </a:solidFill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2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24600"/>
            <a:ext cx="5334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CA281-24A8-4B90-8ECC-CE98CAF5A7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609600" y="1600200"/>
            <a:ext cx="8153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FRET process is nonradiative Energy transfer from excited fluorophore (donor) to another chromophore (acceptor).</a:t>
            </a:r>
          </a:p>
          <a:p>
            <a:endParaRPr lang="en-US"/>
          </a:p>
        </p:txBody>
      </p:sp>
      <p:grpSp>
        <p:nvGrpSpPr>
          <p:cNvPr id="46084" name="Group 124"/>
          <p:cNvGrpSpPr>
            <a:grpSpLocks/>
          </p:cNvGrpSpPr>
          <p:nvPr/>
        </p:nvGrpSpPr>
        <p:grpSpPr bwMode="auto">
          <a:xfrm>
            <a:off x="2819400" y="3048000"/>
            <a:ext cx="3429000" cy="1579563"/>
            <a:chOff x="612" y="1299"/>
            <a:chExt cx="1755" cy="770"/>
          </a:xfrm>
        </p:grpSpPr>
        <p:cxnSp>
          <p:nvCxnSpPr>
            <p:cNvPr id="8" name="מחבר חץ ישר 6"/>
            <p:cNvCxnSpPr/>
            <p:nvPr/>
          </p:nvCxnSpPr>
          <p:spPr>
            <a:xfrm rot="16200000" flipV="1">
              <a:off x="1760" y="1546"/>
              <a:ext cx="720" cy="22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צורה חופשית 7"/>
            <p:cNvSpPr/>
            <p:nvPr/>
          </p:nvSpPr>
          <p:spPr>
            <a:xfrm>
              <a:off x="1107" y="1568"/>
              <a:ext cx="720" cy="200"/>
            </a:xfrm>
            <a:custGeom>
              <a:avLst/>
              <a:gdLst>
                <a:gd name="connsiteX0" fmla="*/ 13447 w 1143000"/>
                <a:gd name="connsiteY0" fmla="*/ 318247 h 318247"/>
                <a:gd name="connsiteX1" fmla="*/ 40341 w 1143000"/>
                <a:gd name="connsiteY1" fmla="*/ 35859 h 318247"/>
                <a:gd name="connsiteX2" fmla="*/ 255494 w 1143000"/>
                <a:gd name="connsiteY2" fmla="*/ 291353 h 318247"/>
                <a:gd name="connsiteX3" fmla="*/ 470647 w 1143000"/>
                <a:gd name="connsiteY3" fmla="*/ 22412 h 318247"/>
                <a:gd name="connsiteX4" fmla="*/ 685800 w 1143000"/>
                <a:gd name="connsiteY4" fmla="*/ 277906 h 318247"/>
                <a:gd name="connsiteX5" fmla="*/ 887506 w 1143000"/>
                <a:gd name="connsiteY5" fmla="*/ 8965 h 318247"/>
                <a:gd name="connsiteX6" fmla="*/ 1102659 w 1143000"/>
                <a:gd name="connsiteY6" fmla="*/ 224118 h 318247"/>
                <a:gd name="connsiteX7" fmla="*/ 1129553 w 1143000"/>
                <a:gd name="connsiteY7" fmla="*/ 251012 h 31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0" h="318247">
                  <a:moveTo>
                    <a:pt x="13447" y="318247"/>
                  </a:moveTo>
                  <a:cubicBezTo>
                    <a:pt x="6723" y="179294"/>
                    <a:pt x="0" y="40341"/>
                    <a:pt x="40341" y="35859"/>
                  </a:cubicBezTo>
                  <a:cubicBezTo>
                    <a:pt x="80682" y="31377"/>
                    <a:pt x="183776" y="293594"/>
                    <a:pt x="255494" y="291353"/>
                  </a:cubicBezTo>
                  <a:cubicBezTo>
                    <a:pt x="327212" y="289112"/>
                    <a:pt x="398929" y="24653"/>
                    <a:pt x="470647" y="22412"/>
                  </a:cubicBezTo>
                  <a:cubicBezTo>
                    <a:pt x="542365" y="20171"/>
                    <a:pt x="616324" y="280147"/>
                    <a:pt x="685800" y="277906"/>
                  </a:cubicBezTo>
                  <a:cubicBezTo>
                    <a:pt x="755276" y="275665"/>
                    <a:pt x="818030" y="17930"/>
                    <a:pt x="887506" y="8965"/>
                  </a:cubicBezTo>
                  <a:cubicBezTo>
                    <a:pt x="956982" y="0"/>
                    <a:pt x="1102659" y="224118"/>
                    <a:pt x="1102659" y="224118"/>
                  </a:cubicBezTo>
                  <a:cubicBezTo>
                    <a:pt x="1143000" y="264459"/>
                    <a:pt x="1113865" y="251012"/>
                    <a:pt x="1129553" y="25101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cxnSp>
          <p:nvCxnSpPr>
            <p:cNvPr id="10" name="מחבר חץ ישר 8"/>
            <p:cNvCxnSpPr/>
            <p:nvPr/>
          </p:nvCxnSpPr>
          <p:spPr>
            <a:xfrm flipV="1">
              <a:off x="612" y="1343"/>
              <a:ext cx="675" cy="54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90" name="אליפסה 9"/>
            <p:cNvSpPr>
              <a:spLocks noChangeArrowheads="1"/>
            </p:cNvSpPr>
            <p:nvPr/>
          </p:nvSpPr>
          <p:spPr bwMode="auto">
            <a:xfrm>
              <a:off x="702" y="1478"/>
              <a:ext cx="405" cy="40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D</a:t>
              </a:r>
              <a:endParaRPr lang="he-IL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091" name="אליפסה 10"/>
            <p:cNvSpPr>
              <a:spLocks noChangeArrowheads="1"/>
            </p:cNvSpPr>
            <p:nvPr/>
          </p:nvSpPr>
          <p:spPr bwMode="auto">
            <a:xfrm>
              <a:off x="1962" y="1523"/>
              <a:ext cx="405" cy="360"/>
            </a:xfrm>
            <a:prstGeom prst="ellipse">
              <a:avLst/>
            </a:prstGeom>
            <a:solidFill>
              <a:srgbClr val="3366FF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endParaRPr lang="he-IL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3" name="מחבר חץ ישר 11"/>
            <p:cNvCxnSpPr>
              <a:stCxn id="9" idx="6"/>
            </p:cNvCxnSpPr>
            <p:nvPr/>
          </p:nvCxnSpPr>
          <p:spPr>
            <a:xfrm>
              <a:off x="1802" y="1709"/>
              <a:ext cx="115" cy="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93" name="TextBox 36"/>
            <p:cNvSpPr txBox="1">
              <a:spLocks noChangeArrowheads="1"/>
            </p:cNvSpPr>
            <p:nvPr/>
          </p:nvSpPr>
          <p:spPr bwMode="auto">
            <a:xfrm>
              <a:off x="1029" y="1838"/>
              <a:ext cx="1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Energy transfer</a:t>
              </a: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46085" name="Rectangle 14"/>
          <p:cNvSpPr>
            <a:spLocks noChangeArrowheads="1"/>
          </p:cNvSpPr>
          <p:nvPr/>
        </p:nvSpPr>
        <p:spPr bwMode="auto">
          <a:xfrm>
            <a:off x="609600" y="5257800"/>
            <a:ext cx="8001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2000" b="1">
                <a:latin typeface="Calibri" pitchFamily="34" charset="0"/>
              </a:rPr>
              <a:t>Advantage of FRET is light absorption and electron injection roles are separated. Antenna molecules collect photons to feed to dye molecules.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533400"/>
            <a:ext cx="8359775" cy="485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What is FRET?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324600"/>
            <a:ext cx="4572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0B48A7-6EEB-4938-A7A9-A4BC9928E8A6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2988" y="4225925"/>
          <a:ext cx="7272807" cy="2098675"/>
        </p:xfrm>
        <a:graphic>
          <a:graphicData uri="http://schemas.openxmlformats.org/drawingml/2006/table">
            <a:tbl>
              <a:tblPr/>
              <a:tblGrid>
                <a:gridCol w="3240360"/>
                <a:gridCol w="1608178"/>
                <a:gridCol w="2424269"/>
              </a:tblGrid>
              <a:tr h="299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COMPONENT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FRET-DSC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PHOTOSYNTHESIS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Antenna – FRET Donor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Quantum Dots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Chlorophylls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FRET Acceptor &amp; e</a:t>
                      </a:r>
                      <a:r>
                        <a:rPr lang="en-US" sz="1800" baseline="30000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 Donor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Dye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LH-II and LH-I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Electron Acceptor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TiO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Chemical Reaction Center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Electron Donor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800" baseline="30000" dirty="0"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/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Organic molecules (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quinones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8391" name="TextBox 5"/>
          <p:cNvSpPr txBox="1">
            <a:spLocks noChangeArrowheads="1"/>
          </p:cNvSpPr>
          <p:nvPr/>
        </p:nvSpPr>
        <p:spPr bwMode="auto">
          <a:xfrm>
            <a:off x="381000" y="631983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Photosynthesis achieves FRET efficiencies as high as 90%!</a:t>
            </a:r>
            <a:endParaRPr lang="he-IL" sz="2400">
              <a:latin typeface="Calibri" pitchFamily="34" charset="0"/>
            </a:endParaRPr>
          </a:p>
        </p:txBody>
      </p:sp>
      <p:grpSp>
        <p:nvGrpSpPr>
          <p:cNvPr id="58392" name="Group 42"/>
          <p:cNvGrpSpPr>
            <a:grpSpLocks/>
          </p:cNvGrpSpPr>
          <p:nvPr/>
        </p:nvGrpSpPr>
        <p:grpSpPr bwMode="auto">
          <a:xfrm>
            <a:off x="971550" y="4800600"/>
            <a:ext cx="287338" cy="338138"/>
            <a:chOff x="431540" y="4545124"/>
            <a:chExt cx="301686" cy="347292"/>
          </a:xfrm>
        </p:grpSpPr>
        <p:sp>
          <p:nvSpPr>
            <p:cNvPr id="8" name="Oval 7"/>
            <p:cNvSpPr/>
            <p:nvPr/>
          </p:nvSpPr>
          <p:spPr>
            <a:xfrm>
              <a:off x="438207" y="4585886"/>
              <a:ext cx="288352" cy="2885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58475" name="TextBox 8"/>
            <p:cNvSpPr txBox="1">
              <a:spLocks noChangeArrowheads="1"/>
            </p:cNvSpPr>
            <p:nvPr/>
          </p:nvSpPr>
          <p:spPr bwMode="auto">
            <a:xfrm>
              <a:off x="431540" y="4545124"/>
              <a:ext cx="301686" cy="347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2</a:t>
              </a:r>
              <a:endParaRPr lang="he-IL" sz="1600">
                <a:latin typeface="Calibri" pitchFamily="34" charset="0"/>
              </a:endParaRPr>
            </a:p>
          </p:txBody>
        </p:sp>
      </p:grpSp>
      <p:grpSp>
        <p:nvGrpSpPr>
          <p:cNvPr id="58393" name="Group 45"/>
          <p:cNvGrpSpPr>
            <a:grpSpLocks/>
          </p:cNvGrpSpPr>
          <p:nvPr/>
        </p:nvGrpSpPr>
        <p:grpSpPr bwMode="auto">
          <a:xfrm>
            <a:off x="971550" y="4495800"/>
            <a:ext cx="287338" cy="338138"/>
            <a:chOff x="431540" y="4545124"/>
            <a:chExt cx="301686" cy="347292"/>
          </a:xfrm>
        </p:grpSpPr>
        <p:sp>
          <p:nvSpPr>
            <p:cNvPr id="11" name="Oval 10"/>
            <p:cNvSpPr/>
            <p:nvPr/>
          </p:nvSpPr>
          <p:spPr>
            <a:xfrm>
              <a:off x="438207" y="4585886"/>
              <a:ext cx="288352" cy="2885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58473" name="TextBox 11"/>
            <p:cNvSpPr txBox="1">
              <a:spLocks noChangeArrowheads="1"/>
            </p:cNvSpPr>
            <p:nvPr/>
          </p:nvSpPr>
          <p:spPr bwMode="auto">
            <a:xfrm>
              <a:off x="431540" y="4545124"/>
              <a:ext cx="301686" cy="347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1</a:t>
              </a:r>
              <a:endParaRPr lang="he-IL" sz="1600">
                <a:latin typeface="Calibri" pitchFamily="34" charset="0"/>
              </a:endParaRPr>
            </a:p>
          </p:txBody>
        </p:sp>
      </p:grpSp>
      <p:grpSp>
        <p:nvGrpSpPr>
          <p:cNvPr id="58394" name="Group 48"/>
          <p:cNvGrpSpPr>
            <a:grpSpLocks/>
          </p:cNvGrpSpPr>
          <p:nvPr/>
        </p:nvGrpSpPr>
        <p:grpSpPr bwMode="auto">
          <a:xfrm>
            <a:off x="971550" y="5299075"/>
            <a:ext cx="287338" cy="339725"/>
            <a:chOff x="431540" y="4545124"/>
            <a:chExt cx="301686" cy="356255"/>
          </a:xfrm>
        </p:grpSpPr>
        <p:sp>
          <p:nvSpPr>
            <p:cNvPr id="14" name="Oval 13"/>
            <p:cNvSpPr/>
            <p:nvPr/>
          </p:nvSpPr>
          <p:spPr>
            <a:xfrm>
              <a:off x="438207" y="4585078"/>
              <a:ext cx="288352" cy="2880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58471" name="TextBox 14"/>
            <p:cNvSpPr txBox="1">
              <a:spLocks noChangeArrowheads="1"/>
            </p:cNvSpPr>
            <p:nvPr/>
          </p:nvSpPr>
          <p:spPr bwMode="auto">
            <a:xfrm>
              <a:off x="431540" y="4545124"/>
              <a:ext cx="301686" cy="35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3</a:t>
              </a:r>
              <a:endParaRPr lang="he-IL" sz="1600">
                <a:latin typeface="Calibri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95288" y="4181475"/>
            <a:ext cx="8569325" cy="25241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58396" name="Picture 16" descr="Photosynthesis.bmp"/>
          <p:cNvPicPr>
            <a:picLocks noChangeAspect="1"/>
          </p:cNvPicPr>
          <p:nvPr/>
        </p:nvPicPr>
        <p:blipFill>
          <a:blip r:embed="rId3" cstate="print"/>
          <a:srcRect r="66537" b="75677"/>
          <a:stretch>
            <a:fillRect/>
          </a:stretch>
        </p:blipFill>
        <p:spPr bwMode="auto">
          <a:xfrm>
            <a:off x="4648200" y="990600"/>
            <a:ext cx="4343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stCxn id="58400" idx="0"/>
          </p:cNvCxnSpPr>
          <p:nvPr/>
        </p:nvCxnSpPr>
        <p:spPr>
          <a:xfrm rot="16200000" flipV="1">
            <a:off x="7580313" y="2470150"/>
            <a:ext cx="908050" cy="723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398" name="Group 752"/>
          <p:cNvGrpSpPr>
            <a:grpSpLocks/>
          </p:cNvGrpSpPr>
          <p:nvPr/>
        </p:nvGrpSpPr>
        <p:grpSpPr bwMode="auto">
          <a:xfrm>
            <a:off x="228600" y="990600"/>
            <a:ext cx="4540250" cy="3078163"/>
            <a:chOff x="73025" y="980710"/>
            <a:chExt cx="4468813" cy="3177662"/>
          </a:xfrm>
        </p:grpSpPr>
        <p:sp>
          <p:nvSpPr>
            <p:cNvPr id="58416" name="AutoShape 232"/>
            <p:cNvSpPr>
              <a:spLocks noChangeAspect="1" noChangeArrowheads="1" noTextEdit="1"/>
            </p:cNvSpPr>
            <p:nvPr/>
          </p:nvSpPr>
          <p:spPr bwMode="auto">
            <a:xfrm>
              <a:off x="976313" y="1412776"/>
              <a:ext cx="356552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17" name="Freeform 235"/>
            <p:cNvSpPr>
              <a:spLocks/>
            </p:cNvSpPr>
            <p:nvPr/>
          </p:nvSpPr>
          <p:spPr bwMode="auto">
            <a:xfrm>
              <a:off x="3449638" y="2792314"/>
              <a:ext cx="292100" cy="261938"/>
            </a:xfrm>
            <a:custGeom>
              <a:avLst/>
              <a:gdLst>
                <a:gd name="T0" fmla="*/ 0 w 184"/>
                <a:gd name="T1" fmla="*/ 2147483647 h 165"/>
                <a:gd name="T2" fmla="*/ 2147483647 w 184"/>
                <a:gd name="T3" fmla="*/ 2147483647 h 165"/>
                <a:gd name="T4" fmla="*/ 2147483647 w 184"/>
                <a:gd name="T5" fmla="*/ 2147483647 h 165"/>
                <a:gd name="T6" fmla="*/ 2147483647 w 184"/>
                <a:gd name="T7" fmla="*/ 2147483647 h 165"/>
                <a:gd name="T8" fmla="*/ 2147483647 w 184"/>
                <a:gd name="T9" fmla="*/ 0 h 165"/>
                <a:gd name="T10" fmla="*/ 2147483647 w 184"/>
                <a:gd name="T11" fmla="*/ 2147483647 h 165"/>
                <a:gd name="T12" fmla="*/ 2147483647 w 184"/>
                <a:gd name="T13" fmla="*/ 2147483647 h 165"/>
                <a:gd name="T14" fmla="*/ 2147483647 w 184"/>
                <a:gd name="T15" fmla="*/ 2147483647 h 165"/>
                <a:gd name="T16" fmla="*/ 2147483647 w 184"/>
                <a:gd name="T17" fmla="*/ 2147483647 h 165"/>
                <a:gd name="T18" fmla="*/ 2147483647 w 184"/>
                <a:gd name="T19" fmla="*/ 2147483647 h 165"/>
                <a:gd name="T20" fmla="*/ 2147483647 w 184"/>
                <a:gd name="T21" fmla="*/ 2147483647 h 165"/>
                <a:gd name="T22" fmla="*/ 2147483647 w 184"/>
                <a:gd name="T23" fmla="*/ 2147483647 h 165"/>
                <a:gd name="T24" fmla="*/ 2147483647 w 184"/>
                <a:gd name="T25" fmla="*/ 2147483647 h 165"/>
                <a:gd name="T26" fmla="*/ 2147483647 w 184"/>
                <a:gd name="T27" fmla="*/ 2147483647 h 165"/>
                <a:gd name="T28" fmla="*/ 2147483647 w 184"/>
                <a:gd name="T29" fmla="*/ 2147483647 h 165"/>
                <a:gd name="T30" fmla="*/ 2147483647 w 184"/>
                <a:gd name="T31" fmla="*/ 2147483647 h 165"/>
                <a:gd name="T32" fmla="*/ 0 w 184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4"/>
                <a:gd name="T52" fmla="*/ 0 h 165"/>
                <a:gd name="T53" fmla="*/ 184 w 184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4" h="165">
                  <a:moveTo>
                    <a:pt x="0" y="83"/>
                  </a:moveTo>
                  <a:lnTo>
                    <a:pt x="38" y="63"/>
                  </a:lnTo>
                  <a:lnTo>
                    <a:pt x="28" y="25"/>
                  </a:lnTo>
                  <a:lnTo>
                    <a:pt x="70" y="34"/>
                  </a:lnTo>
                  <a:lnTo>
                    <a:pt x="92" y="0"/>
                  </a:lnTo>
                  <a:lnTo>
                    <a:pt x="115" y="34"/>
                  </a:lnTo>
                  <a:lnTo>
                    <a:pt x="157" y="25"/>
                  </a:lnTo>
                  <a:lnTo>
                    <a:pt x="147" y="63"/>
                  </a:lnTo>
                  <a:lnTo>
                    <a:pt x="184" y="83"/>
                  </a:lnTo>
                  <a:lnTo>
                    <a:pt x="147" y="103"/>
                  </a:lnTo>
                  <a:lnTo>
                    <a:pt x="157" y="142"/>
                  </a:lnTo>
                  <a:lnTo>
                    <a:pt x="115" y="132"/>
                  </a:lnTo>
                  <a:lnTo>
                    <a:pt x="92" y="165"/>
                  </a:lnTo>
                  <a:lnTo>
                    <a:pt x="70" y="132"/>
                  </a:lnTo>
                  <a:lnTo>
                    <a:pt x="28" y="142"/>
                  </a:lnTo>
                  <a:lnTo>
                    <a:pt x="38" y="10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18" name="Freeform 236"/>
            <p:cNvSpPr>
              <a:spLocks noEditPoints="1"/>
            </p:cNvSpPr>
            <p:nvPr/>
          </p:nvSpPr>
          <p:spPr bwMode="auto">
            <a:xfrm>
              <a:off x="3440113" y="2782789"/>
              <a:ext cx="312738" cy="282575"/>
            </a:xfrm>
            <a:custGeom>
              <a:avLst/>
              <a:gdLst>
                <a:gd name="T0" fmla="*/ 0 w 197"/>
                <a:gd name="T1" fmla="*/ 2147483647 h 178"/>
                <a:gd name="T2" fmla="*/ 2147483647 w 197"/>
                <a:gd name="T3" fmla="*/ 2147483647 h 178"/>
                <a:gd name="T4" fmla="*/ 2147483647 w 197"/>
                <a:gd name="T5" fmla="*/ 2147483647 h 178"/>
                <a:gd name="T6" fmla="*/ 2147483647 w 197"/>
                <a:gd name="T7" fmla="*/ 2147483647 h 178"/>
                <a:gd name="T8" fmla="*/ 2147483647 w 197"/>
                <a:gd name="T9" fmla="*/ 2147483647 h 178"/>
                <a:gd name="T10" fmla="*/ 2147483647 w 197"/>
                <a:gd name="T11" fmla="*/ 2147483647 h 178"/>
                <a:gd name="T12" fmla="*/ 2147483647 w 197"/>
                <a:gd name="T13" fmla="*/ 0 h 178"/>
                <a:gd name="T14" fmla="*/ 2147483647 w 197"/>
                <a:gd name="T15" fmla="*/ 2147483647 h 178"/>
                <a:gd name="T16" fmla="*/ 2147483647 w 197"/>
                <a:gd name="T17" fmla="*/ 2147483647 h 178"/>
                <a:gd name="T18" fmla="*/ 2147483647 w 197"/>
                <a:gd name="T19" fmla="*/ 2147483647 h 178"/>
                <a:gd name="T20" fmla="*/ 2147483647 w 197"/>
                <a:gd name="T21" fmla="*/ 2147483647 h 178"/>
                <a:gd name="T22" fmla="*/ 2147483647 w 197"/>
                <a:gd name="T23" fmla="*/ 2147483647 h 178"/>
                <a:gd name="T24" fmla="*/ 2147483647 w 197"/>
                <a:gd name="T25" fmla="*/ 2147483647 h 178"/>
                <a:gd name="T26" fmla="*/ 2147483647 w 197"/>
                <a:gd name="T27" fmla="*/ 2147483647 h 178"/>
                <a:gd name="T28" fmla="*/ 2147483647 w 197"/>
                <a:gd name="T29" fmla="*/ 2147483647 h 178"/>
                <a:gd name="T30" fmla="*/ 2147483647 w 197"/>
                <a:gd name="T31" fmla="*/ 2147483647 h 178"/>
                <a:gd name="T32" fmla="*/ 2147483647 w 197"/>
                <a:gd name="T33" fmla="*/ 2147483647 h 178"/>
                <a:gd name="T34" fmla="*/ 2147483647 w 197"/>
                <a:gd name="T35" fmla="*/ 2147483647 h 178"/>
                <a:gd name="T36" fmla="*/ 2147483647 w 197"/>
                <a:gd name="T37" fmla="*/ 2147483647 h 178"/>
                <a:gd name="T38" fmla="*/ 2147483647 w 197"/>
                <a:gd name="T39" fmla="*/ 2147483647 h 178"/>
                <a:gd name="T40" fmla="*/ 2147483647 w 197"/>
                <a:gd name="T41" fmla="*/ 2147483647 h 178"/>
                <a:gd name="T42" fmla="*/ 2147483647 w 197"/>
                <a:gd name="T43" fmla="*/ 2147483647 h 178"/>
                <a:gd name="T44" fmla="*/ 2147483647 w 197"/>
                <a:gd name="T45" fmla="*/ 2147483647 h 178"/>
                <a:gd name="T46" fmla="*/ 2147483647 w 197"/>
                <a:gd name="T47" fmla="*/ 2147483647 h 178"/>
                <a:gd name="T48" fmla="*/ 0 w 197"/>
                <a:gd name="T49" fmla="*/ 2147483647 h 178"/>
                <a:gd name="T50" fmla="*/ 2147483647 w 197"/>
                <a:gd name="T51" fmla="*/ 2147483647 h 178"/>
                <a:gd name="T52" fmla="*/ 2147483647 w 197"/>
                <a:gd name="T53" fmla="*/ 2147483647 h 178"/>
                <a:gd name="T54" fmla="*/ 2147483647 w 197"/>
                <a:gd name="T55" fmla="*/ 2147483647 h 178"/>
                <a:gd name="T56" fmla="*/ 2147483647 w 197"/>
                <a:gd name="T57" fmla="*/ 2147483647 h 178"/>
                <a:gd name="T58" fmla="*/ 2147483647 w 197"/>
                <a:gd name="T59" fmla="*/ 2147483647 h 178"/>
                <a:gd name="T60" fmla="*/ 2147483647 w 197"/>
                <a:gd name="T61" fmla="*/ 2147483647 h 178"/>
                <a:gd name="T62" fmla="*/ 2147483647 w 197"/>
                <a:gd name="T63" fmla="*/ 2147483647 h 178"/>
                <a:gd name="T64" fmla="*/ 2147483647 w 197"/>
                <a:gd name="T65" fmla="*/ 2147483647 h 178"/>
                <a:gd name="T66" fmla="*/ 2147483647 w 197"/>
                <a:gd name="T67" fmla="*/ 2147483647 h 178"/>
                <a:gd name="T68" fmla="*/ 2147483647 w 197"/>
                <a:gd name="T69" fmla="*/ 2147483647 h 178"/>
                <a:gd name="T70" fmla="*/ 2147483647 w 197"/>
                <a:gd name="T71" fmla="*/ 2147483647 h 178"/>
                <a:gd name="T72" fmla="*/ 2147483647 w 197"/>
                <a:gd name="T73" fmla="*/ 2147483647 h 178"/>
                <a:gd name="T74" fmla="*/ 2147483647 w 197"/>
                <a:gd name="T75" fmla="*/ 2147483647 h 178"/>
                <a:gd name="T76" fmla="*/ 2147483647 w 197"/>
                <a:gd name="T77" fmla="*/ 2147483647 h 178"/>
                <a:gd name="T78" fmla="*/ 2147483647 w 197"/>
                <a:gd name="T79" fmla="*/ 2147483647 h 178"/>
                <a:gd name="T80" fmla="*/ 2147483647 w 197"/>
                <a:gd name="T81" fmla="*/ 2147483647 h 178"/>
                <a:gd name="T82" fmla="*/ 2147483647 w 197"/>
                <a:gd name="T83" fmla="*/ 2147483647 h 178"/>
                <a:gd name="T84" fmla="*/ 2147483647 w 197"/>
                <a:gd name="T85" fmla="*/ 2147483647 h 178"/>
                <a:gd name="T86" fmla="*/ 2147483647 w 197"/>
                <a:gd name="T87" fmla="*/ 2147483647 h 178"/>
                <a:gd name="T88" fmla="*/ 2147483647 w 197"/>
                <a:gd name="T89" fmla="*/ 2147483647 h 178"/>
                <a:gd name="T90" fmla="*/ 2147483647 w 197"/>
                <a:gd name="T91" fmla="*/ 2147483647 h 178"/>
                <a:gd name="T92" fmla="*/ 2147483647 w 197"/>
                <a:gd name="T93" fmla="*/ 2147483647 h 178"/>
                <a:gd name="T94" fmla="*/ 2147483647 w 197"/>
                <a:gd name="T95" fmla="*/ 2147483647 h 178"/>
                <a:gd name="T96" fmla="*/ 2147483647 w 197"/>
                <a:gd name="T97" fmla="*/ 2147483647 h 178"/>
                <a:gd name="T98" fmla="*/ 2147483647 w 197"/>
                <a:gd name="T99" fmla="*/ 2147483647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178"/>
                <a:gd name="T152" fmla="*/ 197 w 197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178">
                  <a:moveTo>
                    <a:pt x="0" y="89"/>
                  </a:moveTo>
                  <a:lnTo>
                    <a:pt x="42" y="66"/>
                  </a:lnTo>
                  <a:lnTo>
                    <a:pt x="40" y="69"/>
                  </a:lnTo>
                  <a:lnTo>
                    <a:pt x="28" y="26"/>
                  </a:lnTo>
                  <a:lnTo>
                    <a:pt x="77" y="37"/>
                  </a:lnTo>
                  <a:lnTo>
                    <a:pt x="73" y="39"/>
                  </a:lnTo>
                  <a:lnTo>
                    <a:pt x="98" y="0"/>
                  </a:lnTo>
                  <a:lnTo>
                    <a:pt x="124" y="39"/>
                  </a:lnTo>
                  <a:lnTo>
                    <a:pt x="120" y="37"/>
                  </a:lnTo>
                  <a:lnTo>
                    <a:pt x="168" y="26"/>
                  </a:lnTo>
                  <a:lnTo>
                    <a:pt x="156" y="69"/>
                  </a:lnTo>
                  <a:lnTo>
                    <a:pt x="154" y="66"/>
                  </a:lnTo>
                  <a:lnTo>
                    <a:pt x="197" y="89"/>
                  </a:lnTo>
                  <a:lnTo>
                    <a:pt x="154" y="112"/>
                  </a:lnTo>
                  <a:lnTo>
                    <a:pt x="156" y="108"/>
                  </a:lnTo>
                  <a:lnTo>
                    <a:pt x="168" y="152"/>
                  </a:lnTo>
                  <a:lnTo>
                    <a:pt x="120" y="141"/>
                  </a:lnTo>
                  <a:lnTo>
                    <a:pt x="124" y="139"/>
                  </a:lnTo>
                  <a:lnTo>
                    <a:pt x="98" y="178"/>
                  </a:lnTo>
                  <a:lnTo>
                    <a:pt x="73" y="139"/>
                  </a:lnTo>
                  <a:lnTo>
                    <a:pt x="77" y="141"/>
                  </a:lnTo>
                  <a:lnTo>
                    <a:pt x="28" y="152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0" y="89"/>
                  </a:lnTo>
                  <a:close/>
                  <a:moveTo>
                    <a:pt x="48" y="108"/>
                  </a:moveTo>
                  <a:lnTo>
                    <a:pt x="37" y="148"/>
                  </a:lnTo>
                  <a:lnTo>
                    <a:pt x="33" y="144"/>
                  </a:lnTo>
                  <a:lnTo>
                    <a:pt x="78" y="134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119" y="134"/>
                  </a:lnTo>
                  <a:lnTo>
                    <a:pt x="164" y="144"/>
                  </a:lnTo>
                  <a:lnTo>
                    <a:pt x="159" y="148"/>
                  </a:lnTo>
                  <a:lnTo>
                    <a:pt x="148" y="108"/>
                  </a:lnTo>
                  <a:lnTo>
                    <a:pt x="188" y="86"/>
                  </a:lnTo>
                  <a:lnTo>
                    <a:pt x="188" y="92"/>
                  </a:lnTo>
                  <a:lnTo>
                    <a:pt x="148" y="70"/>
                  </a:lnTo>
                  <a:lnTo>
                    <a:pt x="159" y="30"/>
                  </a:lnTo>
                  <a:lnTo>
                    <a:pt x="164" y="34"/>
                  </a:lnTo>
                  <a:lnTo>
                    <a:pt x="119" y="44"/>
                  </a:lnTo>
                  <a:lnTo>
                    <a:pt x="95" y="8"/>
                  </a:lnTo>
                  <a:lnTo>
                    <a:pt x="101" y="8"/>
                  </a:lnTo>
                  <a:lnTo>
                    <a:pt x="78" y="44"/>
                  </a:lnTo>
                  <a:lnTo>
                    <a:pt x="33" y="34"/>
                  </a:lnTo>
                  <a:lnTo>
                    <a:pt x="37" y="30"/>
                  </a:lnTo>
                  <a:lnTo>
                    <a:pt x="48" y="70"/>
                  </a:lnTo>
                  <a:lnTo>
                    <a:pt x="9" y="92"/>
                  </a:lnTo>
                  <a:lnTo>
                    <a:pt x="9" y="86"/>
                  </a:lnTo>
                  <a:lnTo>
                    <a:pt x="48" y="108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19" name="Freeform 237"/>
            <p:cNvSpPr>
              <a:spLocks/>
            </p:cNvSpPr>
            <p:nvPr/>
          </p:nvSpPr>
          <p:spPr bwMode="auto">
            <a:xfrm>
              <a:off x="2262188" y="3578126"/>
              <a:ext cx="303213" cy="261938"/>
            </a:xfrm>
            <a:custGeom>
              <a:avLst/>
              <a:gdLst>
                <a:gd name="T0" fmla="*/ 0 w 191"/>
                <a:gd name="T1" fmla="*/ 2147483647 h 165"/>
                <a:gd name="T2" fmla="*/ 2147483647 w 191"/>
                <a:gd name="T3" fmla="*/ 2147483647 h 165"/>
                <a:gd name="T4" fmla="*/ 2147483647 w 191"/>
                <a:gd name="T5" fmla="*/ 2147483647 h 165"/>
                <a:gd name="T6" fmla="*/ 2147483647 w 191"/>
                <a:gd name="T7" fmla="*/ 2147483647 h 165"/>
                <a:gd name="T8" fmla="*/ 2147483647 w 191"/>
                <a:gd name="T9" fmla="*/ 0 h 165"/>
                <a:gd name="T10" fmla="*/ 2147483647 w 191"/>
                <a:gd name="T11" fmla="*/ 2147483647 h 165"/>
                <a:gd name="T12" fmla="*/ 2147483647 w 191"/>
                <a:gd name="T13" fmla="*/ 2147483647 h 165"/>
                <a:gd name="T14" fmla="*/ 2147483647 w 191"/>
                <a:gd name="T15" fmla="*/ 2147483647 h 165"/>
                <a:gd name="T16" fmla="*/ 2147483647 w 191"/>
                <a:gd name="T17" fmla="*/ 2147483647 h 165"/>
                <a:gd name="T18" fmla="*/ 2147483647 w 191"/>
                <a:gd name="T19" fmla="*/ 2147483647 h 165"/>
                <a:gd name="T20" fmla="*/ 2147483647 w 191"/>
                <a:gd name="T21" fmla="*/ 2147483647 h 165"/>
                <a:gd name="T22" fmla="*/ 2147483647 w 191"/>
                <a:gd name="T23" fmla="*/ 2147483647 h 165"/>
                <a:gd name="T24" fmla="*/ 2147483647 w 191"/>
                <a:gd name="T25" fmla="*/ 2147483647 h 165"/>
                <a:gd name="T26" fmla="*/ 2147483647 w 191"/>
                <a:gd name="T27" fmla="*/ 2147483647 h 165"/>
                <a:gd name="T28" fmla="*/ 2147483647 w 191"/>
                <a:gd name="T29" fmla="*/ 2147483647 h 165"/>
                <a:gd name="T30" fmla="*/ 2147483647 w 191"/>
                <a:gd name="T31" fmla="*/ 2147483647 h 165"/>
                <a:gd name="T32" fmla="*/ 0 w 191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1"/>
                <a:gd name="T52" fmla="*/ 0 h 165"/>
                <a:gd name="T53" fmla="*/ 191 w 191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1" h="165">
                  <a:moveTo>
                    <a:pt x="0" y="83"/>
                  </a:moveTo>
                  <a:lnTo>
                    <a:pt x="39" y="63"/>
                  </a:lnTo>
                  <a:lnTo>
                    <a:pt x="28" y="25"/>
                  </a:lnTo>
                  <a:lnTo>
                    <a:pt x="72" y="34"/>
                  </a:lnTo>
                  <a:lnTo>
                    <a:pt x="95" y="0"/>
                  </a:lnTo>
                  <a:lnTo>
                    <a:pt x="119" y="34"/>
                  </a:lnTo>
                  <a:lnTo>
                    <a:pt x="163" y="25"/>
                  </a:lnTo>
                  <a:lnTo>
                    <a:pt x="152" y="63"/>
                  </a:lnTo>
                  <a:lnTo>
                    <a:pt x="191" y="83"/>
                  </a:lnTo>
                  <a:lnTo>
                    <a:pt x="152" y="103"/>
                  </a:lnTo>
                  <a:lnTo>
                    <a:pt x="163" y="142"/>
                  </a:lnTo>
                  <a:lnTo>
                    <a:pt x="119" y="132"/>
                  </a:lnTo>
                  <a:lnTo>
                    <a:pt x="95" y="165"/>
                  </a:lnTo>
                  <a:lnTo>
                    <a:pt x="72" y="132"/>
                  </a:lnTo>
                  <a:lnTo>
                    <a:pt x="28" y="142"/>
                  </a:lnTo>
                  <a:lnTo>
                    <a:pt x="39" y="10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20" name="Freeform 238"/>
            <p:cNvSpPr>
              <a:spLocks noEditPoints="1"/>
            </p:cNvSpPr>
            <p:nvPr/>
          </p:nvSpPr>
          <p:spPr bwMode="auto">
            <a:xfrm>
              <a:off x="2251075" y="3568601"/>
              <a:ext cx="325438" cy="282575"/>
            </a:xfrm>
            <a:custGeom>
              <a:avLst/>
              <a:gdLst>
                <a:gd name="T0" fmla="*/ 0 w 205"/>
                <a:gd name="T1" fmla="*/ 2147483647 h 178"/>
                <a:gd name="T2" fmla="*/ 2147483647 w 205"/>
                <a:gd name="T3" fmla="*/ 2147483647 h 178"/>
                <a:gd name="T4" fmla="*/ 2147483647 w 205"/>
                <a:gd name="T5" fmla="*/ 2147483647 h 178"/>
                <a:gd name="T6" fmla="*/ 2147483647 w 205"/>
                <a:gd name="T7" fmla="*/ 2147483647 h 178"/>
                <a:gd name="T8" fmla="*/ 2147483647 w 205"/>
                <a:gd name="T9" fmla="*/ 2147483647 h 178"/>
                <a:gd name="T10" fmla="*/ 2147483647 w 205"/>
                <a:gd name="T11" fmla="*/ 2147483647 h 178"/>
                <a:gd name="T12" fmla="*/ 2147483647 w 205"/>
                <a:gd name="T13" fmla="*/ 0 h 178"/>
                <a:gd name="T14" fmla="*/ 2147483647 w 205"/>
                <a:gd name="T15" fmla="*/ 2147483647 h 178"/>
                <a:gd name="T16" fmla="*/ 2147483647 w 205"/>
                <a:gd name="T17" fmla="*/ 2147483647 h 178"/>
                <a:gd name="T18" fmla="*/ 2147483647 w 205"/>
                <a:gd name="T19" fmla="*/ 2147483647 h 178"/>
                <a:gd name="T20" fmla="*/ 2147483647 w 205"/>
                <a:gd name="T21" fmla="*/ 2147483647 h 178"/>
                <a:gd name="T22" fmla="*/ 2147483647 w 205"/>
                <a:gd name="T23" fmla="*/ 2147483647 h 178"/>
                <a:gd name="T24" fmla="*/ 2147483647 w 205"/>
                <a:gd name="T25" fmla="*/ 2147483647 h 178"/>
                <a:gd name="T26" fmla="*/ 2147483647 w 205"/>
                <a:gd name="T27" fmla="*/ 2147483647 h 178"/>
                <a:gd name="T28" fmla="*/ 2147483647 w 205"/>
                <a:gd name="T29" fmla="*/ 2147483647 h 178"/>
                <a:gd name="T30" fmla="*/ 2147483647 w 205"/>
                <a:gd name="T31" fmla="*/ 2147483647 h 178"/>
                <a:gd name="T32" fmla="*/ 2147483647 w 205"/>
                <a:gd name="T33" fmla="*/ 2147483647 h 178"/>
                <a:gd name="T34" fmla="*/ 2147483647 w 205"/>
                <a:gd name="T35" fmla="*/ 2147483647 h 178"/>
                <a:gd name="T36" fmla="*/ 2147483647 w 205"/>
                <a:gd name="T37" fmla="*/ 2147483647 h 178"/>
                <a:gd name="T38" fmla="*/ 2147483647 w 205"/>
                <a:gd name="T39" fmla="*/ 2147483647 h 178"/>
                <a:gd name="T40" fmla="*/ 2147483647 w 205"/>
                <a:gd name="T41" fmla="*/ 2147483647 h 178"/>
                <a:gd name="T42" fmla="*/ 2147483647 w 205"/>
                <a:gd name="T43" fmla="*/ 2147483647 h 178"/>
                <a:gd name="T44" fmla="*/ 2147483647 w 205"/>
                <a:gd name="T45" fmla="*/ 2147483647 h 178"/>
                <a:gd name="T46" fmla="*/ 2147483647 w 205"/>
                <a:gd name="T47" fmla="*/ 2147483647 h 178"/>
                <a:gd name="T48" fmla="*/ 0 w 205"/>
                <a:gd name="T49" fmla="*/ 2147483647 h 178"/>
                <a:gd name="T50" fmla="*/ 2147483647 w 205"/>
                <a:gd name="T51" fmla="*/ 2147483647 h 178"/>
                <a:gd name="T52" fmla="*/ 2147483647 w 205"/>
                <a:gd name="T53" fmla="*/ 2147483647 h 178"/>
                <a:gd name="T54" fmla="*/ 2147483647 w 205"/>
                <a:gd name="T55" fmla="*/ 2147483647 h 178"/>
                <a:gd name="T56" fmla="*/ 2147483647 w 205"/>
                <a:gd name="T57" fmla="*/ 2147483647 h 178"/>
                <a:gd name="T58" fmla="*/ 2147483647 w 205"/>
                <a:gd name="T59" fmla="*/ 2147483647 h 178"/>
                <a:gd name="T60" fmla="*/ 2147483647 w 205"/>
                <a:gd name="T61" fmla="*/ 2147483647 h 178"/>
                <a:gd name="T62" fmla="*/ 2147483647 w 205"/>
                <a:gd name="T63" fmla="*/ 2147483647 h 178"/>
                <a:gd name="T64" fmla="*/ 2147483647 w 205"/>
                <a:gd name="T65" fmla="*/ 2147483647 h 178"/>
                <a:gd name="T66" fmla="*/ 2147483647 w 205"/>
                <a:gd name="T67" fmla="*/ 2147483647 h 178"/>
                <a:gd name="T68" fmla="*/ 2147483647 w 205"/>
                <a:gd name="T69" fmla="*/ 2147483647 h 178"/>
                <a:gd name="T70" fmla="*/ 2147483647 w 205"/>
                <a:gd name="T71" fmla="*/ 2147483647 h 178"/>
                <a:gd name="T72" fmla="*/ 2147483647 w 205"/>
                <a:gd name="T73" fmla="*/ 2147483647 h 178"/>
                <a:gd name="T74" fmla="*/ 2147483647 w 205"/>
                <a:gd name="T75" fmla="*/ 2147483647 h 178"/>
                <a:gd name="T76" fmla="*/ 2147483647 w 205"/>
                <a:gd name="T77" fmla="*/ 2147483647 h 178"/>
                <a:gd name="T78" fmla="*/ 2147483647 w 205"/>
                <a:gd name="T79" fmla="*/ 2147483647 h 178"/>
                <a:gd name="T80" fmla="*/ 2147483647 w 205"/>
                <a:gd name="T81" fmla="*/ 2147483647 h 178"/>
                <a:gd name="T82" fmla="*/ 2147483647 w 205"/>
                <a:gd name="T83" fmla="*/ 2147483647 h 178"/>
                <a:gd name="T84" fmla="*/ 2147483647 w 205"/>
                <a:gd name="T85" fmla="*/ 2147483647 h 178"/>
                <a:gd name="T86" fmla="*/ 2147483647 w 205"/>
                <a:gd name="T87" fmla="*/ 2147483647 h 178"/>
                <a:gd name="T88" fmla="*/ 2147483647 w 205"/>
                <a:gd name="T89" fmla="*/ 2147483647 h 178"/>
                <a:gd name="T90" fmla="*/ 2147483647 w 205"/>
                <a:gd name="T91" fmla="*/ 2147483647 h 178"/>
                <a:gd name="T92" fmla="*/ 2147483647 w 205"/>
                <a:gd name="T93" fmla="*/ 2147483647 h 178"/>
                <a:gd name="T94" fmla="*/ 2147483647 w 205"/>
                <a:gd name="T95" fmla="*/ 2147483647 h 178"/>
                <a:gd name="T96" fmla="*/ 2147483647 w 205"/>
                <a:gd name="T97" fmla="*/ 2147483647 h 178"/>
                <a:gd name="T98" fmla="*/ 2147483647 w 205"/>
                <a:gd name="T99" fmla="*/ 2147483647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178"/>
                <a:gd name="T152" fmla="*/ 205 w 205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178">
                  <a:moveTo>
                    <a:pt x="0" y="89"/>
                  </a:moveTo>
                  <a:lnTo>
                    <a:pt x="44" y="66"/>
                  </a:lnTo>
                  <a:lnTo>
                    <a:pt x="42" y="70"/>
                  </a:lnTo>
                  <a:lnTo>
                    <a:pt x="30" y="26"/>
                  </a:lnTo>
                  <a:lnTo>
                    <a:pt x="80" y="37"/>
                  </a:lnTo>
                  <a:lnTo>
                    <a:pt x="76" y="39"/>
                  </a:lnTo>
                  <a:lnTo>
                    <a:pt x="102" y="0"/>
                  </a:lnTo>
                  <a:lnTo>
                    <a:pt x="129" y="39"/>
                  </a:lnTo>
                  <a:lnTo>
                    <a:pt x="125" y="37"/>
                  </a:lnTo>
                  <a:lnTo>
                    <a:pt x="175" y="26"/>
                  </a:lnTo>
                  <a:lnTo>
                    <a:pt x="162" y="70"/>
                  </a:lnTo>
                  <a:lnTo>
                    <a:pt x="161" y="66"/>
                  </a:lnTo>
                  <a:lnTo>
                    <a:pt x="205" y="89"/>
                  </a:lnTo>
                  <a:lnTo>
                    <a:pt x="161" y="112"/>
                  </a:lnTo>
                  <a:lnTo>
                    <a:pt x="162" y="108"/>
                  </a:lnTo>
                  <a:lnTo>
                    <a:pt x="175" y="152"/>
                  </a:lnTo>
                  <a:lnTo>
                    <a:pt x="125" y="141"/>
                  </a:lnTo>
                  <a:lnTo>
                    <a:pt x="129" y="139"/>
                  </a:lnTo>
                  <a:lnTo>
                    <a:pt x="102" y="178"/>
                  </a:lnTo>
                  <a:lnTo>
                    <a:pt x="76" y="139"/>
                  </a:lnTo>
                  <a:lnTo>
                    <a:pt x="80" y="141"/>
                  </a:lnTo>
                  <a:lnTo>
                    <a:pt x="30" y="152"/>
                  </a:lnTo>
                  <a:lnTo>
                    <a:pt x="42" y="108"/>
                  </a:lnTo>
                  <a:lnTo>
                    <a:pt x="44" y="112"/>
                  </a:lnTo>
                  <a:lnTo>
                    <a:pt x="0" y="89"/>
                  </a:lnTo>
                  <a:close/>
                  <a:moveTo>
                    <a:pt x="51" y="108"/>
                  </a:moveTo>
                  <a:lnTo>
                    <a:pt x="39" y="148"/>
                  </a:lnTo>
                  <a:lnTo>
                    <a:pt x="34" y="144"/>
                  </a:lnTo>
                  <a:lnTo>
                    <a:pt x="81" y="134"/>
                  </a:lnTo>
                  <a:lnTo>
                    <a:pt x="106" y="170"/>
                  </a:lnTo>
                  <a:lnTo>
                    <a:pt x="99" y="170"/>
                  </a:lnTo>
                  <a:lnTo>
                    <a:pt x="124" y="134"/>
                  </a:lnTo>
                  <a:lnTo>
                    <a:pt x="171" y="144"/>
                  </a:lnTo>
                  <a:lnTo>
                    <a:pt x="166" y="148"/>
                  </a:lnTo>
                  <a:lnTo>
                    <a:pt x="154" y="108"/>
                  </a:lnTo>
                  <a:lnTo>
                    <a:pt x="196" y="86"/>
                  </a:lnTo>
                  <a:lnTo>
                    <a:pt x="196" y="92"/>
                  </a:lnTo>
                  <a:lnTo>
                    <a:pt x="154" y="70"/>
                  </a:lnTo>
                  <a:lnTo>
                    <a:pt x="166" y="30"/>
                  </a:lnTo>
                  <a:lnTo>
                    <a:pt x="171" y="34"/>
                  </a:lnTo>
                  <a:lnTo>
                    <a:pt x="124" y="44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81" y="44"/>
                  </a:lnTo>
                  <a:lnTo>
                    <a:pt x="34" y="34"/>
                  </a:lnTo>
                  <a:lnTo>
                    <a:pt x="39" y="30"/>
                  </a:lnTo>
                  <a:lnTo>
                    <a:pt x="51" y="70"/>
                  </a:lnTo>
                  <a:lnTo>
                    <a:pt x="9" y="92"/>
                  </a:lnTo>
                  <a:lnTo>
                    <a:pt x="9" y="86"/>
                  </a:lnTo>
                  <a:lnTo>
                    <a:pt x="51" y="108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21" name="Freeform 239"/>
            <p:cNvSpPr>
              <a:spLocks/>
            </p:cNvSpPr>
            <p:nvPr/>
          </p:nvSpPr>
          <p:spPr bwMode="auto">
            <a:xfrm>
              <a:off x="1619250" y="3508276"/>
              <a:ext cx="303213" cy="261938"/>
            </a:xfrm>
            <a:custGeom>
              <a:avLst/>
              <a:gdLst>
                <a:gd name="T0" fmla="*/ 0 w 191"/>
                <a:gd name="T1" fmla="*/ 2147483647 h 165"/>
                <a:gd name="T2" fmla="*/ 2147483647 w 191"/>
                <a:gd name="T3" fmla="*/ 2147483647 h 165"/>
                <a:gd name="T4" fmla="*/ 2147483647 w 191"/>
                <a:gd name="T5" fmla="*/ 2147483647 h 165"/>
                <a:gd name="T6" fmla="*/ 2147483647 w 191"/>
                <a:gd name="T7" fmla="*/ 2147483647 h 165"/>
                <a:gd name="T8" fmla="*/ 2147483647 w 191"/>
                <a:gd name="T9" fmla="*/ 0 h 165"/>
                <a:gd name="T10" fmla="*/ 2147483647 w 191"/>
                <a:gd name="T11" fmla="*/ 2147483647 h 165"/>
                <a:gd name="T12" fmla="*/ 2147483647 w 191"/>
                <a:gd name="T13" fmla="*/ 2147483647 h 165"/>
                <a:gd name="T14" fmla="*/ 2147483647 w 191"/>
                <a:gd name="T15" fmla="*/ 2147483647 h 165"/>
                <a:gd name="T16" fmla="*/ 2147483647 w 191"/>
                <a:gd name="T17" fmla="*/ 2147483647 h 165"/>
                <a:gd name="T18" fmla="*/ 2147483647 w 191"/>
                <a:gd name="T19" fmla="*/ 2147483647 h 165"/>
                <a:gd name="T20" fmla="*/ 2147483647 w 191"/>
                <a:gd name="T21" fmla="*/ 2147483647 h 165"/>
                <a:gd name="T22" fmla="*/ 2147483647 w 191"/>
                <a:gd name="T23" fmla="*/ 2147483647 h 165"/>
                <a:gd name="T24" fmla="*/ 2147483647 w 191"/>
                <a:gd name="T25" fmla="*/ 2147483647 h 165"/>
                <a:gd name="T26" fmla="*/ 2147483647 w 191"/>
                <a:gd name="T27" fmla="*/ 2147483647 h 165"/>
                <a:gd name="T28" fmla="*/ 2147483647 w 191"/>
                <a:gd name="T29" fmla="*/ 2147483647 h 165"/>
                <a:gd name="T30" fmla="*/ 2147483647 w 191"/>
                <a:gd name="T31" fmla="*/ 2147483647 h 165"/>
                <a:gd name="T32" fmla="*/ 0 w 191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1"/>
                <a:gd name="T52" fmla="*/ 0 h 165"/>
                <a:gd name="T53" fmla="*/ 191 w 191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1" h="165">
                  <a:moveTo>
                    <a:pt x="0" y="82"/>
                  </a:moveTo>
                  <a:lnTo>
                    <a:pt x="39" y="63"/>
                  </a:lnTo>
                  <a:lnTo>
                    <a:pt x="28" y="24"/>
                  </a:lnTo>
                  <a:lnTo>
                    <a:pt x="72" y="34"/>
                  </a:lnTo>
                  <a:lnTo>
                    <a:pt x="95" y="0"/>
                  </a:lnTo>
                  <a:lnTo>
                    <a:pt x="119" y="34"/>
                  </a:lnTo>
                  <a:lnTo>
                    <a:pt x="163" y="24"/>
                  </a:lnTo>
                  <a:lnTo>
                    <a:pt x="152" y="63"/>
                  </a:lnTo>
                  <a:lnTo>
                    <a:pt x="191" y="82"/>
                  </a:lnTo>
                  <a:lnTo>
                    <a:pt x="152" y="103"/>
                  </a:lnTo>
                  <a:lnTo>
                    <a:pt x="163" y="141"/>
                  </a:lnTo>
                  <a:lnTo>
                    <a:pt x="119" y="131"/>
                  </a:lnTo>
                  <a:lnTo>
                    <a:pt x="95" y="165"/>
                  </a:lnTo>
                  <a:lnTo>
                    <a:pt x="72" y="131"/>
                  </a:lnTo>
                  <a:lnTo>
                    <a:pt x="28" y="141"/>
                  </a:lnTo>
                  <a:lnTo>
                    <a:pt x="39" y="103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22" name="Freeform 240"/>
            <p:cNvSpPr>
              <a:spLocks noEditPoints="1"/>
            </p:cNvSpPr>
            <p:nvPr/>
          </p:nvSpPr>
          <p:spPr bwMode="auto">
            <a:xfrm>
              <a:off x="1608138" y="3498751"/>
              <a:ext cx="325438" cy="282575"/>
            </a:xfrm>
            <a:custGeom>
              <a:avLst/>
              <a:gdLst>
                <a:gd name="T0" fmla="*/ 0 w 205"/>
                <a:gd name="T1" fmla="*/ 2147483647 h 178"/>
                <a:gd name="T2" fmla="*/ 2147483647 w 205"/>
                <a:gd name="T3" fmla="*/ 2147483647 h 178"/>
                <a:gd name="T4" fmla="*/ 2147483647 w 205"/>
                <a:gd name="T5" fmla="*/ 2147483647 h 178"/>
                <a:gd name="T6" fmla="*/ 2147483647 w 205"/>
                <a:gd name="T7" fmla="*/ 2147483647 h 178"/>
                <a:gd name="T8" fmla="*/ 2147483647 w 205"/>
                <a:gd name="T9" fmla="*/ 2147483647 h 178"/>
                <a:gd name="T10" fmla="*/ 2147483647 w 205"/>
                <a:gd name="T11" fmla="*/ 2147483647 h 178"/>
                <a:gd name="T12" fmla="*/ 2147483647 w 205"/>
                <a:gd name="T13" fmla="*/ 0 h 178"/>
                <a:gd name="T14" fmla="*/ 2147483647 w 205"/>
                <a:gd name="T15" fmla="*/ 2147483647 h 178"/>
                <a:gd name="T16" fmla="*/ 2147483647 w 205"/>
                <a:gd name="T17" fmla="*/ 2147483647 h 178"/>
                <a:gd name="T18" fmla="*/ 2147483647 w 205"/>
                <a:gd name="T19" fmla="*/ 2147483647 h 178"/>
                <a:gd name="T20" fmla="*/ 2147483647 w 205"/>
                <a:gd name="T21" fmla="*/ 2147483647 h 178"/>
                <a:gd name="T22" fmla="*/ 2147483647 w 205"/>
                <a:gd name="T23" fmla="*/ 2147483647 h 178"/>
                <a:gd name="T24" fmla="*/ 2147483647 w 205"/>
                <a:gd name="T25" fmla="*/ 2147483647 h 178"/>
                <a:gd name="T26" fmla="*/ 2147483647 w 205"/>
                <a:gd name="T27" fmla="*/ 2147483647 h 178"/>
                <a:gd name="T28" fmla="*/ 2147483647 w 205"/>
                <a:gd name="T29" fmla="*/ 2147483647 h 178"/>
                <a:gd name="T30" fmla="*/ 2147483647 w 205"/>
                <a:gd name="T31" fmla="*/ 2147483647 h 178"/>
                <a:gd name="T32" fmla="*/ 2147483647 w 205"/>
                <a:gd name="T33" fmla="*/ 2147483647 h 178"/>
                <a:gd name="T34" fmla="*/ 2147483647 w 205"/>
                <a:gd name="T35" fmla="*/ 2147483647 h 178"/>
                <a:gd name="T36" fmla="*/ 2147483647 w 205"/>
                <a:gd name="T37" fmla="*/ 2147483647 h 178"/>
                <a:gd name="T38" fmla="*/ 2147483647 w 205"/>
                <a:gd name="T39" fmla="*/ 2147483647 h 178"/>
                <a:gd name="T40" fmla="*/ 2147483647 w 205"/>
                <a:gd name="T41" fmla="*/ 2147483647 h 178"/>
                <a:gd name="T42" fmla="*/ 2147483647 w 205"/>
                <a:gd name="T43" fmla="*/ 2147483647 h 178"/>
                <a:gd name="T44" fmla="*/ 2147483647 w 205"/>
                <a:gd name="T45" fmla="*/ 2147483647 h 178"/>
                <a:gd name="T46" fmla="*/ 2147483647 w 205"/>
                <a:gd name="T47" fmla="*/ 2147483647 h 178"/>
                <a:gd name="T48" fmla="*/ 0 w 205"/>
                <a:gd name="T49" fmla="*/ 2147483647 h 178"/>
                <a:gd name="T50" fmla="*/ 2147483647 w 205"/>
                <a:gd name="T51" fmla="*/ 2147483647 h 178"/>
                <a:gd name="T52" fmla="*/ 2147483647 w 205"/>
                <a:gd name="T53" fmla="*/ 2147483647 h 178"/>
                <a:gd name="T54" fmla="*/ 2147483647 w 205"/>
                <a:gd name="T55" fmla="*/ 2147483647 h 178"/>
                <a:gd name="T56" fmla="*/ 2147483647 w 205"/>
                <a:gd name="T57" fmla="*/ 2147483647 h 178"/>
                <a:gd name="T58" fmla="*/ 2147483647 w 205"/>
                <a:gd name="T59" fmla="*/ 2147483647 h 178"/>
                <a:gd name="T60" fmla="*/ 2147483647 w 205"/>
                <a:gd name="T61" fmla="*/ 2147483647 h 178"/>
                <a:gd name="T62" fmla="*/ 2147483647 w 205"/>
                <a:gd name="T63" fmla="*/ 2147483647 h 178"/>
                <a:gd name="T64" fmla="*/ 2147483647 w 205"/>
                <a:gd name="T65" fmla="*/ 2147483647 h 178"/>
                <a:gd name="T66" fmla="*/ 2147483647 w 205"/>
                <a:gd name="T67" fmla="*/ 2147483647 h 178"/>
                <a:gd name="T68" fmla="*/ 2147483647 w 205"/>
                <a:gd name="T69" fmla="*/ 2147483647 h 178"/>
                <a:gd name="T70" fmla="*/ 2147483647 w 205"/>
                <a:gd name="T71" fmla="*/ 2147483647 h 178"/>
                <a:gd name="T72" fmla="*/ 2147483647 w 205"/>
                <a:gd name="T73" fmla="*/ 2147483647 h 178"/>
                <a:gd name="T74" fmla="*/ 2147483647 w 205"/>
                <a:gd name="T75" fmla="*/ 2147483647 h 178"/>
                <a:gd name="T76" fmla="*/ 2147483647 w 205"/>
                <a:gd name="T77" fmla="*/ 2147483647 h 178"/>
                <a:gd name="T78" fmla="*/ 2147483647 w 205"/>
                <a:gd name="T79" fmla="*/ 2147483647 h 178"/>
                <a:gd name="T80" fmla="*/ 2147483647 w 205"/>
                <a:gd name="T81" fmla="*/ 2147483647 h 178"/>
                <a:gd name="T82" fmla="*/ 2147483647 w 205"/>
                <a:gd name="T83" fmla="*/ 2147483647 h 178"/>
                <a:gd name="T84" fmla="*/ 2147483647 w 205"/>
                <a:gd name="T85" fmla="*/ 2147483647 h 178"/>
                <a:gd name="T86" fmla="*/ 2147483647 w 205"/>
                <a:gd name="T87" fmla="*/ 2147483647 h 178"/>
                <a:gd name="T88" fmla="*/ 2147483647 w 205"/>
                <a:gd name="T89" fmla="*/ 2147483647 h 178"/>
                <a:gd name="T90" fmla="*/ 2147483647 w 205"/>
                <a:gd name="T91" fmla="*/ 2147483647 h 178"/>
                <a:gd name="T92" fmla="*/ 2147483647 w 205"/>
                <a:gd name="T93" fmla="*/ 2147483647 h 178"/>
                <a:gd name="T94" fmla="*/ 2147483647 w 205"/>
                <a:gd name="T95" fmla="*/ 2147483647 h 178"/>
                <a:gd name="T96" fmla="*/ 2147483647 w 205"/>
                <a:gd name="T97" fmla="*/ 2147483647 h 178"/>
                <a:gd name="T98" fmla="*/ 2147483647 w 205"/>
                <a:gd name="T99" fmla="*/ 2147483647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178"/>
                <a:gd name="T152" fmla="*/ 205 w 205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178">
                  <a:moveTo>
                    <a:pt x="0" y="88"/>
                  </a:moveTo>
                  <a:lnTo>
                    <a:pt x="44" y="66"/>
                  </a:lnTo>
                  <a:lnTo>
                    <a:pt x="43" y="69"/>
                  </a:lnTo>
                  <a:lnTo>
                    <a:pt x="30" y="26"/>
                  </a:lnTo>
                  <a:lnTo>
                    <a:pt x="80" y="37"/>
                  </a:lnTo>
                  <a:lnTo>
                    <a:pt x="76" y="38"/>
                  </a:lnTo>
                  <a:lnTo>
                    <a:pt x="102" y="0"/>
                  </a:lnTo>
                  <a:lnTo>
                    <a:pt x="129" y="38"/>
                  </a:lnTo>
                  <a:lnTo>
                    <a:pt x="125" y="37"/>
                  </a:lnTo>
                  <a:lnTo>
                    <a:pt x="175" y="26"/>
                  </a:lnTo>
                  <a:lnTo>
                    <a:pt x="162" y="69"/>
                  </a:lnTo>
                  <a:lnTo>
                    <a:pt x="161" y="66"/>
                  </a:lnTo>
                  <a:lnTo>
                    <a:pt x="205" y="88"/>
                  </a:lnTo>
                  <a:lnTo>
                    <a:pt x="161" y="111"/>
                  </a:lnTo>
                  <a:lnTo>
                    <a:pt x="162" y="108"/>
                  </a:lnTo>
                  <a:lnTo>
                    <a:pt x="175" y="151"/>
                  </a:lnTo>
                  <a:lnTo>
                    <a:pt x="125" y="140"/>
                  </a:lnTo>
                  <a:lnTo>
                    <a:pt x="129" y="139"/>
                  </a:lnTo>
                  <a:lnTo>
                    <a:pt x="102" y="178"/>
                  </a:lnTo>
                  <a:lnTo>
                    <a:pt x="76" y="139"/>
                  </a:lnTo>
                  <a:lnTo>
                    <a:pt x="80" y="140"/>
                  </a:lnTo>
                  <a:lnTo>
                    <a:pt x="30" y="151"/>
                  </a:lnTo>
                  <a:lnTo>
                    <a:pt x="43" y="108"/>
                  </a:lnTo>
                  <a:lnTo>
                    <a:pt x="44" y="111"/>
                  </a:lnTo>
                  <a:lnTo>
                    <a:pt x="0" y="88"/>
                  </a:lnTo>
                  <a:close/>
                  <a:moveTo>
                    <a:pt x="51" y="107"/>
                  </a:moveTo>
                  <a:lnTo>
                    <a:pt x="39" y="147"/>
                  </a:lnTo>
                  <a:lnTo>
                    <a:pt x="34" y="144"/>
                  </a:lnTo>
                  <a:lnTo>
                    <a:pt x="81" y="134"/>
                  </a:lnTo>
                  <a:lnTo>
                    <a:pt x="106" y="169"/>
                  </a:lnTo>
                  <a:lnTo>
                    <a:pt x="99" y="169"/>
                  </a:lnTo>
                  <a:lnTo>
                    <a:pt x="124" y="134"/>
                  </a:lnTo>
                  <a:lnTo>
                    <a:pt x="171" y="144"/>
                  </a:lnTo>
                  <a:lnTo>
                    <a:pt x="166" y="147"/>
                  </a:lnTo>
                  <a:lnTo>
                    <a:pt x="154" y="107"/>
                  </a:lnTo>
                  <a:lnTo>
                    <a:pt x="196" y="86"/>
                  </a:lnTo>
                  <a:lnTo>
                    <a:pt x="196" y="91"/>
                  </a:lnTo>
                  <a:lnTo>
                    <a:pt x="154" y="70"/>
                  </a:lnTo>
                  <a:lnTo>
                    <a:pt x="166" y="29"/>
                  </a:lnTo>
                  <a:lnTo>
                    <a:pt x="171" y="33"/>
                  </a:lnTo>
                  <a:lnTo>
                    <a:pt x="124" y="44"/>
                  </a:lnTo>
                  <a:lnTo>
                    <a:pt x="99" y="7"/>
                  </a:lnTo>
                  <a:lnTo>
                    <a:pt x="106" y="7"/>
                  </a:lnTo>
                  <a:lnTo>
                    <a:pt x="81" y="44"/>
                  </a:lnTo>
                  <a:lnTo>
                    <a:pt x="34" y="33"/>
                  </a:lnTo>
                  <a:lnTo>
                    <a:pt x="39" y="29"/>
                  </a:lnTo>
                  <a:lnTo>
                    <a:pt x="51" y="70"/>
                  </a:lnTo>
                  <a:lnTo>
                    <a:pt x="9" y="91"/>
                  </a:lnTo>
                  <a:lnTo>
                    <a:pt x="9" y="86"/>
                  </a:lnTo>
                  <a:lnTo>
                    <a:pt x="51" y="107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23" name="Freeform 241"/>
            <p:cNvSpPr>
              <a:spLocks/>
            </p:cNvSpPr>
            <p:nvPr/>
          </p:nvSpPr>
          <p:spPr bwMode="auto">
            <a:xfrm>
              <a:off x="1122363" y="3436839"/>
              <a:ext cx="290513" cy="261938"/>
            </a:xfrm>
            <a:custGeom>
              <a:avLst/>
              <a:gdLst>
                <a:gd name="T0" fmla="*/ 0 w 183"/>
                <a:gd name="T1" fmla="*/ 2147483647 h 165"/>
                <a:gd name="T2" fmla="*/ 2147483647 w 183"/>
                <a:gd name="T3" fmla="*/ 2147483647 h 165"/>
                <a:gd name="T4" fmla="*/ 2147483647 w 183"/>
                <a:gd name="T5" fmla="*/ 2147483647 h 165"/>
                <a:gd name="T6" fmla="*/ 2147483647 w 183"/>
                <a:gd name="T7" fmla="*/ 2147483647 h 165"/>
                <a:gd name="T8" fmla="*/ 2147483647 w 183"/>
                <a:gd name="T9" fmla="*/ 0 h 165"/>
                <a:gd name="T10" fmla="*/ 2147483647 w 183"/>
                <a:gd name="T11" fmla="*/ 2147483647 h 165"/>
                <a:gd name="T12" fmla="*/ 2147483647 w 183"/>
                <a:gd name="T13" fmla="*/ 2147483647 h 165"/>
                <a:gd name="T14" fmla="*/ 2147483647 w 183"/>
                <a:gd name="T15" fmla="*/ 2147483647 h 165"/>
                <a:gd name="T16" fmla="*/ 2147483647 w 183"/>
                <a:gd name="T17" fmla="*/ 2147483647 h 165"/>
                <a:gd name="T18" fmla="*/ 2147483647 w 183"/>
                <a:gd name="T19" fmla="*/ 2147483647 h 165"/>
                <a:gd name="T20" fmla="*/ 2147483647 w 183"/>
                <a:gd name="T21" fmla="*/ 2147483647 h 165"/>
                <a:gd name="T22" fmla="*/ 2147483647 w 183"/>
                <a:gd name="T23" fmla="*/ 2147483647 h 165"/>
                <a:gd name="T24" fmla="*/ 2147483647 w 183"/>
                <a:gd name="T25" fmla="*/ 2147483647 h 165"/>
                <a:gd name="T26" fmla="*/ 2147483647 w 183"/>
                <a:gd name="T27" fmla="*/ 2147483647 h 165"/>
                <a:gd name="T28" fmla="*/ 2147483647 w 183"/>
                <a:gd name="T29" fmla="*/ 2147483647 h 165"/>
                <a:gd name="T30" fmla="*/ 2147483647 w 183"/>
                <a:gd name="T31" fmla="*/ 2147483647 h 165"/>
                <a:gd name="T32" fmla="*/ 0 w 18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165"/>
                <a:gd name="T53" fmla="*/ 183 w 18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165">
                  <a:moveTo>
                    <a:pt x="0" y="83"/>
                  </a:moveTo>
                  <a:lnTo>
                    <a:pt x="37" y="63"/>
                  </a:lnTo>
                  <a:lnTo>
                    <a:pt x="27" y="25"/>
                  </a:lnTo>
                  <a:lnTo>
                    <a:pt x="69" y="35"/>
                  </a:lnTo>
                  <a:lnTo>
                    <a:pt x="91" y="0"/>
                  </a:lnTo>
                  <a:lnTo>
                    <a:pt x="114" y="35"/>
                  </a:lnTo>
                  <a:lnTo>
                    <a:pt x="156" y="25"/>
                  </a:lnTo>
                  <a:lnTo>
                    <a:pt x="146" y="63"/>
                  </a:lnTo>
                  <a:lnTo>
                    <a:pt x="183" y="83"/>
                  </a:lnTo>
                  <a:lnTo>
                    <a:pt x="146" y="103"/>
                  </a:lnTo>
                  <a:lnTo>
                    <a:pt x="156" y="142"/>
                  </a:lnTo>
                  <a:lnTo>
                    <a:pt x="114" y="132"/>
                  </a:lnTo>
                  <a:lnTo>
                    <a:pt x="91" y="165"/>
                  </a:lnTo>
                  <a:lnTo>
                    <a:pt x="69" y="132"/>
                  </a:lnTo>
                  <a:lnTo>
                    <a:pt x="27" y="142"/>
                  </a:lnTo>
                  <a:lnTo>
                    <a:pt x="37" y="10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24" name="Freeform 242"/>
            <p:cNvSpPr>
              <a:spLocks noEditPoints="1"/>
            </p:cNvSpPr>
            <p:nvPr/>
          </p:nvSpPr>
          <p:spPr bwMode="auto">
            <a:xfrm>
              <a:off x="1111250" y="3427314"/>
              <a:ext cx="312738" cy="282575"/>
            </a:xfrm>
            <a:custGeom>
              <a:avLst/>
              <a:gdLst>
                <a:gd name="T0" fmla="*/ 0 w 197"/>
                <a:gd name="T1" fmla="*/ 2147483647 h 178"/>
                <a:gd name="T2" fmla="*/ 2147483647 w 197"/>
                <a:gd name="T3" fmla="*/ 2147483647 h 178"/>
                <a:gd name="T4" fmla="*/ 2147483647 w 197"/>
                <a:gd name="T5" fmla="*/ 2147483647 h 178"/>
                <a:gd name="T6" fmla="*/ 2147483647 w 197"/>
                <a:gd name="T7" fmla="*/ 2147483647 h 178"/>
                <a:gd name="T8" fmla="*/ 2147483647 w 197"/>
                <a:gd name="T9" fmla="*/ 2147483647 h 178"/>
                <a:gd name="T10" fmla="*/ 2147483647 w 197"/>
                <a:gd name="T11" fmla="*/ 2147483647 h 178"/>
                <a:gd name="T12" fmla="*/ 2147483647 w 197"/>
                <a:gd name="T13" fmla="*/ 0 h 178"/>
                <a:gd name="T14" fmla="*/ 2147483647 w 197"/>
                <a:gd name="T15" fmla="*/ 2147483647 h 178"/>
                <a:gd name="T16" fmla="*/ 2147483647 w 197"/>
                <a:gd name="T17" fmla="*/ 2147483647 h 178"/>
                <a:gd name="T18" fmla="*/ 2147483647 w 197"/>
                <a:gd name="T19" fmla="*/ 2147483647 h 178"/>
                <a:gd name="T20" fmla="*/ 2147483647 w 197"/>
                <a:gd name="T21" fmla="*/ 2147483647 h 178"/>
                <a:gd name="T22" fmla="*/ 2147483647 w 197"/>
                <a:gd name="T23" fmla="*/ 2147483647 h 178"/>
                <a:gd name="T24" fmla="*/ 2147483647 w 197"/>
                <a:gd name="T25" fmla="*/ 2147483647 h 178"/>
                <a:gd name="T26" fmla="*/ 2147483647 w 197"/>
                <a:gd name="T27" fmla="*/ 2147483647 h 178"/>
                <a:gd name="T28" fmla="*/ 2147483647 w 197"/>
                <a:gd name="T29" fmla="*/ 2147483647 h 178"/>
                <a:gd name="T30" fmla="*/ 2147483647 w 197"/>
                <a:gd name="T31" fmla="*/ 2147483647 h 178"/>
                <a:gd name="T32" fmla="*/ 2147483647 w 197"/>
                <a:gd name="T33" fmla="*/ 2147483647 h 178"/>
                <a:gd name="T34" fmla="*/ 2147483647 w 197"/>
                <a:gd name="T35" fmla="*/ 2147483647 h 178"/>
                <a:gd name="T36" fmla="*/ 2147483647 w 197"/>
                <a:gd name="T37" fmla="*/ 2147483647 h 178"/>
                <a:gd name="T38" fmla="*/ 2147483647 w 197"/>
                <a:gd name="T39" fmla="*/ 2147483647 h 178"/>
                <a:gd name="T40" fmla="*/ 2147483647 w 197"/>
                <a:gd name="T41" fmla="*/ 2147483647 h 178"/>
                <a:gd name="T42" fmla="*/ 2147483647 w 197"/>
                <a:gd name="T43" fmla="*/ 2147483647 h 178"/>
                <a:gd name="T44" fmla="*/ 2147483647 w 197"/>
                <a:gd name="T45" fmla="*/ 2147483647 h 178"/>
                <a:gd name="T46" fmla="*/ 2147483647 w 197"/>
                <a:gd name="T47" fmla="*/ 2147483647 h 178"/>
                <a:gd name="T48" fmla="*/ 0 w 197"/>
                <a:gd name="T49" fmla="*/ 2147483647 h 178"/>
                <a:gd name="T50" fmla="*/ 2147483647 w 197"/>
                <a:gd name="T51" fmla="*/ 2147483647 h 178"/>
                <a:gd name="T52" fmla="*/ 2147483647 w 197"/>
                <a:gd name="T53" fmla="*/ 2147483647 h 178"/>
                <a:gd name="T54" fmla="*/ 2147483647 w 197"/>
                <a:gd name="T55" fmla="*/ 2147483647 h 178"/>
                <a:gd name="T56" fmla="*/ 2147483647 w 197"/>
                <a:gd name="T57" fmla="*/ 2147483647 h 178"/>
                <a:gd name="T58" fmla="*/ 2147483647 w 197"/>
                <a:gd name="T59" fmla="*/ 2147483647 h 178"/>
                <a:gd name="T60" fmla="*/ 2147483647 w 197"/>
                <a:gd name="T61" fmla="*/ 2147483647 h 178"/>
                <a:gd name="T62" fmla="*/ 2147483647 w 197"/>
                <a:gd name="T63" fmla="*/ 2147483647 h 178"/>
                <a:gd name="T64" fmla="*/ 2147483647 w 197"/>
                <a:gd name="T65" fmla="*/ 2147483647 h 178"/>
                <a:gd name="T66" fmla="*/ 2147483647 w 197"/>
                <a:gd name="T67" fmla="*/ 2147483647 h 178"/>
                <a:gd name="T68" fmla="*/ 2147483647 w 197"/>
                <a:gd name="T69" fmla="*/ 2147483647 h 178"/>
                <a:gd name="T70" fmla="*/ 2147483647 w 197"/>
                <a:gd name="T71" fmla="*/ 2147483647 h 178"/>
                <a:gd name="T72" fmla="*/ 2147483647 w 197"/>
                <a:gd name="T73" fmla="*/ 2147483647 h 178"/>
                <a:gd name="T74" fmla="*/ 2147483647 w 197"/>
                <a:gd name="T75" fmla="*/ 2147483647 h 178"/>
                <a:gd name="T76" fmla="*/ 2147483647 w 197"/>
                <a:gd name="T77" fmla="*/ 2147483647 h 178"/>
                <a:gd name="T78" fmla="*/ 2147483647 w 197"/>
                <a:gd name="T79" fmla="*/ 2147483647 h 178"/>
                <a:gd name="T80" fmla="*/ 2147483647 w 197"/>
                <a:gd name="T81" fmla="*/ 2147483647 h 178"/>
                <a:gd name="T82" fmla="*/ 2147483647 w 197"/>
                <a:gd name="T83" fmla="*/ 2147483647 h 178"/>
                <a:gd name="T84" fmla="*/ 2147483647 w 197"/>
                <a:gd name="T85" fmla="*/ 2147483647 h 178"/>
                <a:gd name="T86" fmla="*/ 2147483647 w 197"/>
                <a:gd name="T87" fmla="*/ 2147483647 h 178"/>
                <a:gd name="T88" fmla="*/ 2147483647 w 197"/>
                <a:gd name="T89" fmla="*/ 2147483647 h 178"/>
                <a:gd name="T90" fmla="*/ 2147483647 w 197"/>
                <a:gd name="T91" fmla="*/ 2147483647 h 178"/>
                <a:gd name="T92" fmla="*/ 2147483647 w 197"/>
                <a:gd name="T93" fmla="*/ 2147483647 h 178"/>
                <a:gd name="T94" fmla="*/ 2147483647 w 197"/>
                <a:gd name="T95" fmla="*/ 2147483647 h 178"/>
                <a:gd name="T96" fmla="*/ 2147483647 w 197"/>
                <a:gd name="T97" fmla="*/ 2147483647 h 178"/>
                <a:gd name="T98" fmla="*/ 2147483647 w 197"/>
                <a:gd name="T99" fmla="*/ 2147483647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178"/>
                <a:gd name="T152" fmla="*/ 197 w 197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178">
                  <a:moveTo>
                    <a:pt x="0" y="89"/>
                  </a:moveTo>
                  <a:lnTo>
                    <a:pt x="42" y="66"/>
                  </a:lnTo>
                  <a:lnTo>
                    <a:pt x="40" y="70"/>
                  </a:lnTo>
                  <a:lnTo>
                    <a:pt x="28" y="26"/>
                  </a:lnTo>
                  <a:lnTo>
                    <a:pt x="77" y="37"/>
                  </a:lnTo>
                  <a:lnTo>
                    <a:pt x="73" y="39"/>
                  </a:lnTo>
                  <a:lnTo>
                    <a:pt x="98" y="0"/>
                  </a:lnTo>
                  <a:lnTo>
                    <a:pt x="124" y="39"/>
                  </a:lnTo>
                  <a:lnTo>
                    <a:pt x="120" y="37"/>
                  </a:lnTo>
                  <a:lnTo>
                    <a:pt x="168" y="26"/>
                  </a:lnTo>
                  <a:lnTo>
                    <a:pt x="156" y="70"/>
                  </a:lnTo>
                  <a:lnTo>
                    <a:pt x="155" y="66"/>
                  </a:lnTo>
                  <a:lnTo>
                    <a:pt x="197" y="89"/>
                  </a:lnTo>
                  <a:lnTo>
                    <a:pt x="155" y="112"/>
                  </a:lnTo>
                  <a:lnTo>
                    <a:pt x="156" y="108"/>
                  </a:lnTo>
                  <a:lnTo>
                    <a:pt x="168" y="152"/>
                  </a:lnTo>
                  <a:lnTo>
                    <a:pt x="120" y="141"/>
                  </a:lnTo>
                  <a:lnTo>
                    <a:pt x="124" y="139"/>
                  </a:lnTo>
                  <a:lnTo>
                    <a:pt x="98" y="178"/>
                  </a:lnTo>
                  <a:lnTo>
                    <a:pt x="73" y="139"/>
                  </a:lnTo>
                  <a:lnTo>
                    <a:pt x="77" y="141"/>
                  </a:lnTo>
                  <a:lnTo>
                    <a:pt x="28" y="152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0" y="89"/>
                  </a:lnTo>
                  <a:close/>
                  <a:moveTo>
                    <a:pt x="49" y="108"/>
                  </a:moveTo>
                  <a:lnTo>
                    <a:pt x="38" y="148"/>
                  </a:lnTo>
                  <a:lnTo>
                    <a:pt x="33" y="144"/>
                  </a:lnTo>
                  <a:lnTo>
                    <a:pt x="78" y="134"/>
                  </a:lnTo>
                  <a:lnTo>
                    <a:pt x="102" y="170"/>
                  </a:lnTo>
                  <a:lnTo>
                    <a:pt x="95" y="170"/>
                  </a:lnTo>
                  <a:lnTo>
                    <a:pt x="119" y="134"/>
                  </a:lnTo>
                  <a:lnTo>
                    <a:pt x="164" y="144"/>
                  </a:lnTo>
                  <a:lnTo>
                    <a:pt x="159" y="148"/>
                  </a:lnTo>
                  <a:lnTo>
                    <a:pt x="148" y="108"/>
                  </a:lnTo>
                  <a:lnTo>
                    <a:pt x="188" y="87"/>
                  </a:lnTo>
                  <a:lnTo>
                    <a:pt x="188" y="92"/>
                  </a:lnTo>
                  <a:lnTo>
                    <a:pt x="148" y="70"/>
                  </a:lnTo>
                  <a:lnTo>
                    <a:pt x="159" y="30"/>
                  </a:lnTo>
                  <a:lnTo>
                    <a:pt x="164" y="34"/>
                  </a:lnTo>
                  <a:lnTo>
                    <a:pt x="119" y="44"/>
                  </a:lnTo>
                  <a:lnTo>
                    <a:pt x="95" y="8"/>
                  </a:lnTo>
                  <a:lnTo>
                    <a:pt x="102" y="8"/>
                  </a:lnTo>
                  <a:lnTo>
                    <a:pt x="78" y="44"/>
                  </a:lnTo>
                  <a:lnTo>
                    <a:pt x="33" y="34"/>
                  </a:lnTo>
                  <a:lnTo>
                    <a:pt x="38" y="30"/>
                  </a:lnTo>
                  <a:lnTo>
                    <a:pt x="49" y="70"/>
                  </a:lnTo>
                  <a:lnTo>
                    <a:pt x="9" y="92"/>
                  </a:lnTo>
                  <a:lnTo>
                    <a:pt x="9" y="87"/>
                  </a:lnTo>
                  <a:lnTo>
                    <a:pt x="49" y="108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25" name="Freeform 243"/>
            <p:cNvSpPr>
              <a:spLocks/>
            </p:cNvSpPr>
            <p:nvPr/>
          </p:nvSpPr>
          <p:spPr bwMode="auto">
            <a:xfrm>
              <a:off x="2613025" y="3306664"/>
              <a:ext cx="303213" cy="261938"/>
            </a:xfrm>
            <a:custGeom>
              <a:avLst/>
              <a:gdLst>
                <a:gd name="T0" fmla="*/ 0 w 191"/>
                <a:gd name="T1" fmla="*/ 2147483647 h 165"/>
                <a:gd name="T2" fmla="*/ 2147483647 w 191"/>
                <a:gd name="T3" fmla="*/ 2147483647 h 165"/>
                <a:gd name="T4" fmla="*/ 2147483647 w 191"/>
                <a:gd name="T5" fmla="*/ 2147483647 h 165"/>
                <a:gd name="T6" fmla="*/ 2147483647 w 191"/>
                <a:gd name="T7" fmla="*/ 2147483647 h 165"/>
                <a:gd name="T8" fmla="*/ 2147483647 w 191"/>
                <a:gd name="T9" fmla="*/ 0 h 165"/>
                <a:gd name="T10" fmla="*/ 2147483647 w 191"/>
                <a:gd name="T11" fmla="*/ 2147483647 h 165"/>
                <a:gd name="T12" fmla="*/ 2147483647 w 191"/>
                <a:gd name="T13" fmla="*/ 2147483647 h 165"/>
                <a:gd name="T14" fmla="*/ 2147483647 w 191"/>
                <a:gd name="T15" fmla="*/ 2147483647 h 165"/>
                <a:gd name="T16" fmla="*/ 2147483647 w 191"/>
                <a:gd name="T17" fmla="*/ 2147483647 h 165"/>
                <a:gd name="T18" fmla="*/ 2147483647 w 191"/>
                <a:gd name="T19" fmla="*/ 2147483647 h 165"/>
                <a:gd name="T20" fmla="*/ 2147483647 w 191"/>
                <a:gd name="T21" fmla="*/ 2147483647 h 165"/>
                <a:gd name="T22" fmla="*/ 2147483647 w 191"/>
                <a:gd name="T23" fmla="*/ 2147483647 h 165"/>
                <a:gd name="T24" fmla="*/ 2147483647 w 191"/>
                <a:gd name="T25" fmla="*/ 2147483647 h 165"/>
                <a:gd name="T26" fmla="*/ 2147483647 w 191"/>
                <a:gd name="T27" fmla="*/ 2147483647 h 165"/>
                <a:gd name="T28" fmla="*/ 2147483647 w 191"/>
                <a:gd name="T29" fmla="*/ 2147483647 h 165"/>
                <a:gd name="T30" fmla="*/ 2147483647 w 191"/>
                <a:gd name="T31" fmla="*/ 2147483647 h 165"/>
                <a:gd name="T32" fmla="*/ 0 w 191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1"/>
                <a:gd name="T52" fmla="*/ 0 h 165"/>
                <a:gd name="T53" fmla="*/ 191 w 191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1" h="165">
                  <a:moveTo>
                    <a:pt x="0" y="82"/>
                  </a:moveTo>
                  <a:lnTo>
                    <a:pt x="39" y="63"/>
                  </a:lnTo>
                  <a:lnTo>
                    <a:pt x="28" y="24"/>
                  </a:lnTo>
                  <a:lnTo>
                    <a:pt x="73" y="34"/>
                  </a:lnTo>
                  <a:lnTo>
                    <a:pt x="96" y="0"/>
                  </a:lnTo>
                  <a:lnTo>
                    <a:pt x="119" y="34"/>
                  </a:lnTo>
                  <a:lnTo>
                    <a:pt x="164" y="24"/>
                  </a:lnTo>
                  <a:lnTo>
                    <a:pt x="153" y="63"/>
                  </a:lnTo>
                  <a:lnTo>
                    <a:pt x="191" y="82"/>
                  </a:lnTo>
                  <a:lnTo>
                    <a:pt x="153" y="103"/>
                  </a:lnTo>
                  <a:lnTo>
                    <a:pt x="164" y="141"/>
                  </a:lnTo>
                  <a:lnTo>
                    <a:pt x="119" y="131"/>
                  </a:lnTo>
                  <a:lnTo>
                    <a:pt x="96" y="165"/>
                  </a:lnTo>
                  <a:lnTo>
                    <a:pt x="73" y="131"/>
                  </a:lnTo>
                  <a:lnTo>
                    <a:pt x="28" y="141"/>
                  </a:lnTo>
                  <a:lnTo>
                    <a:pt x="39" y="103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26" name="Freeform 244"/>
            <p:cNvSpPr>
              <a:spLocks noEditPoints="1"/>
            </p:cNvSpPr>
            <p:nvPr/>
          </p:nvSpPr>
          <p:spPr bwMode="auto">
            <a:xfrm>
              <a:off x="2601913" y="3297139"/>
              <a:ext cx="327025" cy="282575"/>
            </a:xfrm>
            <a:custGeom>
              <a:avLst/>
              <a:gdLst>
                <a:gd name="T0" fmla="*/ 0 w 206"/>
                <a:gd name="T1" fmla="*/ 2147483647 h 178"/>
                <a:gd name="T2" fmla="*/ 2147483647 w 206"/>
                <a:gd name="T3" fmla="*/ 2147483647 h 178"/>
                <a:gd name="T4" fmla="*/ 2147483647 w 206"/>
                <a:gd name="T5" fmla="*/ 2147483647 h 178"/>
                <a:gd name="T6" fmla="*/ 2147483647 w 206"/>
                <a:gd name="T7" fmla="*/ 2147483647 h 178"/>
                <a:gd name="T8" fmla="*/ 2147483647 w 206"/>
                <a:gd name="T9" fmla="*/ 2147483647 h 178"/>
                <a:gd name="T10" fmla="*/ 2147483647 w 206"/>
                <a:gd name="T11" fmla="*/ 2147483647 h 178"/>
                <a:gd name="T12" fmla="*/ 2147483647 w 206"/>
                <a:gd name="T13" fmla="*/ 0 h 178"/>
                <a:gd name="T14" fmla="*/ 2147483647 w 206"/>
                <a:gd name="T15" fmla="*/ 2147483647 h 178"/>
                <a:gd name="T16" fmla="*/ 2147483647 w 206"/>
                <a:gd name="T17" fmla="*/ 2147483647 h 178"/>
                <a:gd name="T18" fmla="*/ 2147483647 w 206"/>
                <a:gd name="T19" fmla="*/ 2147483647 h 178"/>
                <a:gd name="T20" fmla="*/ 2147483647 w 206"/>
                <a:gd name="T21" fmla="*/ 2147483647 h 178"/>
                <a:gd name="T22" fmla="*/ 2147483647 w 206"/>
                <a:gd name="T23" fmla="*/ 2147483647 h 178"/>
                <a:gd name="T24" fmla="*/ 2147483647 w 206"/>
                <a:gd name="T25" fmla="*/ 2147483647 h 178"/>
                <a:gd name="T26" fmla="*/ 2147483647 w 206"/>
                <a:gd name="T27" fmla="*/ 2147483647 h 178"/>
                <a:gd name="T28" fmla="*/ 2147483647 w 206"/>
                <a:gd name="T29" fmla="*/ 2147483647 h 178"/>
                <a:gd name="T30" fmla="*/ 2147483647 w 206"/>
                <a:gd name="T31" fmla="*/ 2147483647 h 178"/>
                <a:gd name="T32" fmla="*/ 2147483647 w 206"/>
                <a:gd name="T33" fmla="*/ 2147483647 h 178"/>
                <a:gd name="T34" fmla="*/ 2147483647 w 206"/>
                <a:gd name="T35" fmla="*/ 2147483647 h 178"/>
                <a:gd name="T36" fmla="*/ 2147483647 w 206"/>
                <a:gd name="T37" fmla="*/ 2147483647 h 178"/>
                <a:gd name="T38" fmla="*/ 2147483647 w 206"/>
                <a:gd name="T39" fmla="*/ 2147483647 h 178"/>
                <a:gd name="T40" fmla="*/ 2147483647 w 206"/>
                <a:gd name="T41" fmla="*/ 2147483647 h 178"/>
                <a:gd name="T42" fmla="*/ 2147483647 w 206"/>
                <a:gd name="T43" fmla="*/ 2147483647 h 178"/>
                <a:gd name="T44" fmla="*/ 2147483647 w 206"/>
                <a:gd name="T45" fmla="*/ 2147483647 h 178"/>
                <a:gd name="T46" fmla="*/ 2147483647 w 206"/>
                <a:gd name="T47" fmla="*/ 2147483647 h 178"/>
                <a:gd name="T48" fmla="*/ 0 w 206"/>
                <a:gd name="T49" fmla="*/ 2147483647 h 178"/>
                <a:gd name="T50" fmla="*/ 2147483647 w 206"/>
                <a:gd name="T51" fmla="*/ 2147483647 h 178"/>
                <a:gd name="T52" fmla="*/ 2147483647 w 206"/>
                <a:gd name="T53" fmla="*/ 2147483647 h 178"/>
                <a:gd name="T54" fmla="*/ 2147483647 w 206"/>
                <a:gd name="T55" fmla="*/ 2147483647 h 178"/>
                <a:gd name="T56" fmla="*/ 2147483647 w 206"/>
                <a:gd name="T57" fmla="*/ 2147483647 h 178"/>
                <a:gd name="T58" fmla="*/ 2147483647 w 206"/>
                <a:gd name="T59" fmla="*/ 2147483647 h 178"/>
                <a:gd name="T60" fmla="*/ 2147483647 w 206"/>
                <a:gd name="T61" fmla="*/ 2147483647 h 178"/>
                <a:gd name="T62" fmla="*/ 2147483647 w 206"/>
                <a:gd name="T63" fmla="*/ 2147483647 h 178"/>
                <a:gd name="T64" fmla="*/ 2147483647 w 206"/>
                <a:gd name="T65" fmla="*/ 2147483647 h 178"/>
                <a:gd name="T66" fmla="*/ 2147483647 w 206"/>
                <a:gd name="T67" fmla="*/ 2147483647 h 178"/>
                <a:gd name="T68" fmla="*/ 2147483647 w 206"/>
                <a:gd name="T69" fmla="*/ 2147483647 h 178"/>
                <a:gd name="T70" fmla="*/ 2147483647 w 206"/>
                <a:gd name="T71" fmla="*/ 2147483647 h 178"/>
                <a:gd name="T72" fmla="*/ 2147483647 w 206"/>
                <a:gd name="T73" fmla="*/ 2147483647 h 178"/>
                <a:gd name="T74" fmla="*/ 2147483647 w 206"/>
                <a:gd name="T75" fmla="*/ 2147483647 h 178"/>
                <a:gd name="T76" fmla="*/ 2147483647 w 206"/>
                <a:gd name="T77" fmla="*/ 2147483647 h 178"/>
                <a:gd name="T78" fmla="*/ 2147483647 w 206"/>
                <a:gd name="T79" fmla="*/ 2147483647 h 178"/>
                <a:gd name="T80" fmla="*/ 2147483647 w 206"/>
                <a:gd name="T81" fmla="*/ 2147483647 h 178"/>
                <a:gd name="T82" fmla="*/ 2147483647 w 206"/>
                <a:gd name="T83" fmla="*/ 2147483647 h 178"/>
                <a:gd name="T84" fmla="*/ 2147483647 w 206"/>
                <a:gd name="T85" fmla="*/ 2147483647 h 178"/>
                <a:gd name="T86" fmla="*/ 2147483647 w 206"/>
                <a:gd name="T87" fmla="*/ 2147483647 h 178"/>
                <a:gd name="T88" fmla="*/ 2147483647 w 206"/>
                <a:gd name="T89" fmla="*/ 2147483647 h 178"/>
                <a:gd name="T90" fmla="*/ 2147483647 w 206"/>
                <a:gd name="T91" fmla="*/ 2147483647 h 178"/>
                <a:gd name="T92" fmla="*/ 2147483647 w 206"/>
                <a:gd name="T93" fmla="*/ 2147483647 h 178"/>
                <a:gd name="T94" fmla="*/ 2147483647 w 206"/>
                <a:gd name="T95" fmla="*/ 2147483647 h 178"/>
                <a:gd name="T96" fmla="*/ 2147483647 w 206"/>
                <a:gd name="T97" fmla="*/ 2147483647 h 178"/>
                <a:gd name="T98" fmla="*/ 2147483647 w 206"/>
                <a:gd name="T99" fmla="*/ 2147483647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6"/>
                <a:gd name="T151" fmla="*/ 0 h 178"/>
                <a:gd name="T152" fmla="*/ 206 w 206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6" h="178">
                  <a:moveTo>
                    <a:pt x="0" y="88"/>
                  </a:moveTo>
                  <a:lnTo>
                    <a:pt x="44" y="66"/>
                  </a:lnTo>
                  <a:lnTo>
                    <a:pt x="43" y="69"/>
                  </a:lnTo>
                  <a:lnTo>
                    <a:pt x="30" y="26"/>
                  </a:lnTo>
                  <a:lnTo>
                    <a:pt x="81" y="37"/>
                  </a:lnTo>
                  <a:lnTo>
                    <a:pt x="76" y="39"/>
                  </a:lnTo>
                  <a:lnTo>
                    <a:pt x="103" y="0"/>
                  </a:lnTo>
                  <a:lnTo>
                    <a:pt x="129" y="39"/>
                  </a:lnTo>
                  <a:lnTo>
                    <a:pt x="125" y="37"/>
                  </a:lnTo>
                  <a:lnTo>
                    <a:pt x="176" y="26"/>
                  </a:lnTo>
                  <a:lnTo>
                    <a:pt x="163" y="69"/>
                  </a:lnTo>
                  <a:lnTo>
                    <a:pt x="161" y="66"/>
                  </a:lnTo>
                  <a:lnTo>
                    <a:pt x="206" y="88"/>
                  </a:lnTo>
                  <a:lnTo>
                    <a:pt x="161" y="111"/>
                  </a:lnTo>
                  <a:lnTo>
                    <a:pt x="163" y="108"/>
                  </a:lnTo>
                  <a:lnTo>
                    <a:pt x="176" y="152"/>
                  </a:lnTo>
                  <a:lnTo>
                    <a:pt x="125" y="140"/>
                  </a:lnTo>
                  <a:lnTo>
                    <a:pt x="129" y="139"/>
                  </a:lnTo>
                  <a:lnTo>
                    <a:pt x="103" y="178"/>
                  </a:lnTo>
                  <a:lnTo>
                    <a:pt x="76" y="139"/>
                  </a:lnTo>
                  <a:lnTo>
                    <a:pt x="81" y="140"/>
                  </a:lnTo>
                  <a:lnTo>
                    <a:pt x="30" y="152"/>
                  </a:lnTo>
                  <a:lnTo>
                    <a:pt x="43" y="108"/>
                  </a:lnTo>
                  <a:lnTo>
                    <a:pt x="44" y="111"/>
                  </a:lnTo>
                  <a:lnTo>
                    <a:pt x="0" y="88"/>
                  </a:lnTo>
                  <a:close/>
                  <a:moveTo>
                    <a:pt x="51" y="108"/>
                  </a:moveTo>
                  <a:lnTo>
                    <a:pt x="39" y="148"/>
                  </a:lnTo>
                  <a:lnTo>
                    <a:pt x="34" y="144"/>
                  </a:lnTo>
                  <a:lnTo>
                    <a:pt x="81" y="134"/>
                  </a:lnTo>
                  <a:lnTo>
                    <a:pt x="106" y="169"/>
                  </a:lnTo>
                  <a:lnTo>
                    <a:pt x="100" y="169"/>
                  </a:lnTo>
                  <a:lnTo>
                    <a:pt x="124" y="134"/>
                  </a:lnTo>
                  <a:lnTo>
                    <a:pt x="171" y="144"/>
                  </a:lnTo>
                  <a:lnTo>
                    <a:pt x="167" y="148"/>
                  </a:lnTo>
                  <a:lnTo>
                    <a:pt x="155" y="108"/>
                  </a:lnTo>
                  <a:lnTo>
                    <a:pt x="196" y="86"/>
                  </a:lnTo>
                  <a:lnTo>
                    <a:pt x="196" y="91"/>
                  </a:lnTo>
                  <a:lnTo>
                    <a:pt x="155" y="70"/>
                  </a:lnTo>
                  <a:lnTo>
                    <a:pt x="167" y="29"/>
                  </a:lnTo>
                  <a:lnTo>
                    <a:pt x="171" y="33"/>
                  </a:lnTo>
                  <a:lnTo>
                    <a:pt x="124" y="44"/>
                  </a:lnTo>
                  <a:lnTo>
                    <a:pt x="100" y="8"/>
                  </a:lnTo>
                  <a:lnTo>
                    <a:pt x="106" y="8"/>
                  </a:lnTo>
                  <a:lnTo>
                    <a:pt x="81" y="44"/>
                  </a:lnTo>
                  <a:lnTo>
                    <a:pt x="34" y="33"/>
                  </a:lnTo>
                  <a:lnTo>
                    <a:pt x="39" y="29"/>
                  </a:lnTo>
                  <a:lnTo>
                    <a:pt x="51" y="70"/>
                  </a:lnTo>
                  <a:lnTo>
                    <a:pt x="10" y="91"/>
                  </a:lnTo>
                  <a:lnTo>
                    <a:pt x="10" y="86"/>
                  </a:lnTo>
                  <a:lnTo>
                    <a:pt x="51" y="108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27" name="Freeform 245"/>
            <p:cNvSpPr>
              <a:spLocks/>
            </p:cNvSpPr>
            <p:nvPr/>
          </p:nvSpPr>
          <p:spPr bwMode="auto">
            <a:xfrm>
              <a:off x="1193800" y="1584226"/>
              <a:ext cx="292100" cy="261938"/>
            </a:xfrm>
            <a:custGeom>
              <a:avLst/>
              <a:gdLst>
                <a:gd name="T0" fmla="*/ 0 w 184"/>
                <a:gd name="T1" fmla="*/ 2147483647 h 165"/>
                <a:gd name="T2" fmla="*/ 2147483647 w 184"/>
                <a:gd name="T3" fmla="*/ 2147483647 h 165"/>
                <a:gd name="T4" fmla="*/ 2147483647 w 184"/>
                <a:gd name="T5" fmla="*/ 2147483647 h 165"/>
                <a:gd name="T6" fmla="*/ 2147483647 w 184"/>
                <a:gd name="T7" fmla="*/ 2147483647 h 165"/>
                <a:gd name="T8" fmla="*/ 2147483647 w 184"/>
                <a:gd name="T9" fmla="*/ 0 h 165"/>
                <a:gd name="T10" fmla="*/ 2147483647 w 184"/>
                <a:gd name="T11" fmla="*/ 2147483647 h 165"/>
                <a:gd name="T12" fmla="*/ 2147483647 w 184"/>
                <a:gd name="T13" fmla="*/ 2147483647 h 165"/>
                <a:gd name="T14" fmla="*/ 2147483647 w 184"/>
                <a:gd name="T15" fmla="*/ 2147483647 h 165"/>
                <a:gd name="T16" fmla="*/ 2147483647 w 184"/>
                <a:gd name="T17" fmla="*/ 2147483647 h 165"/>
                <a:gd name="T18" fmla="*/ 2147483647 w 184"/>
                <a:gd name="T19" fmla="*/ 2147483647 h 165"/>
                <a:gd name="T20" fmla="*/ 2147483647 w 184"/>
                <a:gd name="T21" fmla="*/ 2147483647 h 165"/>
                <a:gd name="T22" fmla="*/ 2147483647 w 184"/>
                <a:gd name="T23" fmla="*/ 2147483647 h 165"/>
                <a:gd name="T24" fmla="*/ 2147483647 w 184"/>
                <a:gd name="T25" fmla="*/ 2147483647 h 165"/>
                <a:gd name="T26" fmla="*/ 2147483647 w 184"/>
                <a:gd name="T27" fmla="*/ 2147483647 h 165"/>
                <a:gd name="T28" fmla="*/ 2147483647 w 184"/>
                <a:gd name="T29" fmla="*/ 2147483647 h 165"/>
                <a:gd name="T30" fmla="*/ 2147483647 w 184"/>
                <a:gd name="T31" fmla="*/ 2147483647 h 165"/>
                <a:gd name="T32" fmla="*/ 0 w 184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4"/>
                <a:gd name="T52" fmla="*/ 0 h 165"/>
                <a:gd name="T53" fmla="*/ 184 w 184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4" h="165">
                  <a:moveTo>
                    <a:pt x="0" y="82"/>
                  </a:moveTo>
                  <a:lnTo>
                    <a:pt x="38" y="63"/>
                  </a:lnTo>
                  <a:lnTo>
                    <a:pt x="28" y="24"/>
                  </a:lnTo>
                  <a:lnTo>
                    <a:pt x="70" y="34"/>
                  </a:lnTo>
                  <a:lnTo>
                    <a:pt x="92" y="0"/>
                  </a:lnTo>
                  <a:lnTo>
                    <a:pt x="114" y="34"/>
                  </a:lnTo>
                  <a:lnTo>
                    <a:pt x="157" y="24"/>
                  </a:lnTo>
                  <a:lnTo>
                    <a:pt x="146" y="63"/>
                  </a:lnTo>
                  <a:lnTo>
                    <a:pt x="184" y="82"/>
                  </a:lnTo>
                  <a:lnTo>
                    <a:pt x="146" y="103"/>
                  </a:lnTo>
                  <a:lnTo>
                    <a:pt x="157" y="141"/>
                  </a:lnTo>
                  <a:lnTo>
                    <a:pt x="114" y="131"/>
                  </a:lnTo>
                  <a:lnTo>
                    <a:pt x="92" y="165"/>
                  </a:lnTo>
                  <a:lnTo>
                    <a:pt x="70" y="131"/>
                  </a:lnTo>
                  <a:lnTo>
                    <a:pt x="28" y="141"/>
                  </a:lnTo>
                  <a:lnTo>
                    <a:pt x="38" y="103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28" name="Freeform 246"/>
            <p:cNvSpPr>
              <a:spLocks noEditPoints="1"/>
            </p:cNvSpPr>
            <p:nvPr/>
          </p:nvSpPr>
          <p:spPr bwMode="auto">
            <a:xfrm>
              <a:off x="1184275" y="1574701"/>
              <a:ext cx="312738" cy="282575"/>
            </a:xfrm>
            <a:custGeom>
              <a:avLst/>
              <a:gdLst>
                <a:gd name="T0" fmla="*/ 0 w 197"/>
                <a:gd name="T1" fmla="*/ 2147483647 h 178"/>
                <a:gd name="T2" fmla="*/ 2147483647 w 197"/>
                <a:gd name="T3" fmla="*/ 2147483647 h 178"/>
                <a:gd name="T4" fmla="*/ 2147483647 w 197"/>
                <a:gd name="T5" fmla="*/ 2147483647 h 178"/>
                <a:gd name="T6" fmla="*/ 2147483647 w 197"/>
                <a:gd name="T7" fmla="*/ 2147483647 h 178"/>
                <a:gd name="T8" fmla="*/ 2147483647 w 197"/>
                <a:gd name="T9" fmla="*/ 2147483647 h 178"/>
                <a:gd name="T10" fmla="*/ 2147483647 w 197"/>
                <a:gd name="T11" fmla="*/ 2147483647 h 178"/>
                <a:gd name="T12" fmla="*/ 2147483647 w 197"/>
                <a:gd name="T13" fmla="*/ 0 h 178"/>
                <a:gd name="T14" fmla="*/ 2147483647 w 197"/>
                <a:gd name="T15" fmla="*/ 2147483647 h 178"/>
                <a:gd name="T16" fmla="*/ 2147483647 w 197"/>
                <a:gd name="T17" fmla="*/ 2147483647 h 178"/>
                <a:gd name="T18" fmla="*/ 2147483647 w 197"/>
                <a:gd name="T19" fmla="*/ 2147483647 h 178"/>
                <a:gd name="T20" fmla="*/ 2147483647 w 197"/>
                <a:gd name="T21" fmla="*/ 2147483647 h 178"/>
                <a:gd name="T22" fmla="*/ 2147483647 w 197"/>
                <a:gd name="T23" fmla="*/ 2147483647 h 178"/>
                <a:gd name="T24" fmla="*/ 2147483647 w 197"/>
                <a:gd name="T25" fmla="*/ 2147483647 h 178"/>
                <a:gd name="T26" fmla="*/ 2147483647 w 197"/>
                <a:gd name="T27" fmla="*/ 2147483647 h 178"/>
                <a:gd name="T28" fmla="*/ 2147483647 w 197"/>
                <a:gd name="T29" fmla="*/ 2147483647 h 178"/>
                <a:gd name="T30" fmla="*/ 2147483647 w 197"/>
                <a:gd name="T31" fmla="*/ 2147483647 h 178"/>
                <a:gd name="T32" fmla="*/ 2147483647 w 197"/>
                <a:gd name="T33" fmla="*/ 2147483647 h 178"/>
                <a:gd name="T34" fmla="*/ 2147483647 w 197"/>
                <a:gd name="T35" fmla="*/ 2147483647 h 178"/>
                <a:gd name="T36" fmla="*/ 2147483647 w 197"/>
                <a:gd name="T37" fmla="*/ 2147483647 h 178"/>
                <a:gd name="T38" fmla="*/ 2147483647 w 197"/>
                <a:gd name="T39" fmla="*/ 2147483647 h 178"/>
                <a:gd name="T40" fmla="*/ 2147483647 w 197"/>
                <a:gd name="T41" fmla="*/ 2147483647 h 178"/>
                <a:gd name="T42" fmla="*/ 2147483647 w 197"/>
                <a:gd name="T43" fmla="*/ 2147483647 h 178"/>
                <a:gd name="T44" fmla="*/ 2147483647 w 197"/>
                <a:gd name="T45" fmla="*/ 2147483647 h 178"/>
                <a:gd name="T46" fmla="*/ 2147483647 w 197"/>
                <a:gd name="T47" fmla="*/ 2147483647 h 178"/>
                <a:gd name="T48" fmla="*/ 0 w 197"/>
                <a:gd name="T49" fmla="*/ 2147483647 h 178"/>
                <a:gd name="T50" fmla="*/ 2147483647 w 197"/>
                <a:gd name="T51" fmla="*/ 2147483647 h 178"/>
                <a:gd name="T52" fmla="*/ 2147483647 w 197"/>
                <a:gd name="T53" fmla="*/ 2147483647 h 178"/>
                <a:gd name="T54" fmla="*/ 2147483647 w 197"/>
                <a:gd name="T55" fmla="*/ 2147483647 h 178"/>
                <a:gd name="T56" fmla="*/ 2147483647 w 197"/>
                <a:gd name="T57" fmla="*/ 2147483647 h 178"/>
                <a:gd name="T58" fmla="*/ 2147483647 w 197"/>
                <a:gd name="T59" fmla="*/ 2147483647 h 178"/>
                <a:gd name="T60" fmla="*/ 2147483647 w 197"/>
                <a:gd name="T61" fmla="*/ 2147483647 h 178"/>
                <a:gd name="T62" fmla="*/ 2147483647 w 197"/>
                <a:gd name="T63" fmla="*/ 2147483647 h 178"/>
                <a:gd name="T64" fmla="*/ 2147483647 w 197"/>
                <a:gd name="T65" fmla="*/ 2147483647 h 178"/>
                <a:gd name="T66" fmla="*/ 2147483647 w 197"/>
                <a:gd name="T67" fmla="*/ 2147483647 h 178"/>
                <a:gd name="T68" fmla="*/ 2147483647 w 197"/>
                <a:gd name="T69" fmla="*/ 2147483647 h 178"/>
                <a:gd name="T70" fmla="*/ 2147483647 w 197"/>
                <a:gd name="T71" fmla="*/ 2147483647 h 178"/>
                <a:gd name="T72" fmla="*/ 2147483647 w 197"/>
                <a:gd name="T73" fmla="*/ 2147483647 h 178"/>
                <a:gd name="T74" fmla="*/ 2147483647 w 197"/>
                <a:gd name="T75" fmla="*/ 2147483647 h 178"/>
                <a:gd name="T76" fmla="*/ 2147483647 w 197"/>
                <a:gd name="T77" fmla="*/ 2147483647 h 178"/>
                <a:gd name="T78" fmla="*/ 2147483647 w 197"/>
                <a:gd name="T79" fmla="*/ 2147483647 h 178"/>
                <a:gd name="T80" fmla="*/ 2147483647 w 197"/>
                <a:gd name="T81" fmla="*/ 2147483647 h 178"/>
                <a:gd name="T82" fmla="*/ 2147483647 w 197"/>
                <a:gd name="T83" fmla="*/ 2147483647 h 178"/>
                <a:gd name="T84" fmla="*/ 2147483647 w 197"/>
                <a:gd name="T85" fmla="*/ 2147483647 h 178"/>
                <a:gd name="T86" fmla="*/ 2147483647 w 197"/>
                <a:gd name="T87" fmla="*/ 2147483647 h 178"/>
                <a:gd name="T88" fmla="*/ 2147483647 w 197"/>
                <a:gd name="T89" fmla="*/ 2147483647 h 178"/>
                <a:gd name="T90" fmla="*/ 2147483647 w 197"/>
                <a:gd name="T91" fmla="*/ 2147483647 h 178"/>
                <a:gd name="T92" fmla="*/ 2147483647 w 197"/>
                <a:gd name="T93" fmla="*/ 2147483647 h 178"/>
                <a:gd name="T94" fmla="*/ 2147483647 w 197"/>
                <a:gd name="T95" fmla="*/ 2147483647 h 178"/>
                <a:gd name="T96" fmla="*/ 2147483647 w 197"/>
                <a:gd name="T97" fmla="*/ 2147483647 h 178"/>
                <a:gd name="T98" fmla="*/ 2147483647 w 197"/>
                <a:gd name="T99" fmla="*/ 2147483647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178"/>
                <a:gd name="T152" fmla="*/ 197 w 197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178">
                  <a:moveTo>
                    <a:pt x="0" y="88"/>
                  </a:moveTo>
                  <a:lnTo>
                    <a:pt x="42" y="66"/>
                  </a:lnTo>
                  <a:lnTo>
                    <a:pt x="40" y="69"/>
                  </a:lnTo>
                  <a:lnTo>
                    <a:pt x="28" y="26"/>
                  </a:lnTo>
                  <a:lnTo>
                    <a:pt x="77" y="37"/>
                  </a:lnTo>
                  <a:lnTo>
                    <a:pt x="73" y="38"/>
                  </a:lnTo>
                  <a:lnTo>
                    <a:pt x="98" y="0"/>
                  </a:lnTo>
                  <a:lnTo>
                    <a:pt x="124" y="38"/>
                  </a:lnTo>
                  <a:lnTo>
                    <a:pt x="120" y="37"/>
                  </a:lnTo>
                  <a:lnTo>
                    <a:pt x="168" y="26"/>
                  </a:lnTo>
                  <a:lnTo>
                    <a:pt x="156" y="69"/>
                  </a:lnTo>
                  <a:lnTo>
                    <a:pt x="154" y="66"/>
                  </a:lnTo>
                  <a:lnTo>
                    <a:pt x="197" y="88"/>
                  </a:lnTo>
                  <a:lnTo>
                    <a:pt x="154" y="111"/>
                  </a:lnTo>
                  <a:lnTo>
                    <a:pt x="156" y="108"/>
                  </a:lnTo>
                  <a:lnTo>
                    <a:pt x="168" y="151"/>
                  </a:lnTo>
                  <a:lnTo>
                    <a:pt x="120" y="140"/>
                  </a:lnTo>
                  <a:lnTo>
                    <a:pt x="124" y="139"/>
                  </a:lnTo>
                  <a:lnTo>
                    <a:pt x="98" y="178"/>
                  </a:lnTo>
                  <a:lnTo>
                    <a:pt x="73" y="139"/>
                  </a:lnTo>
                  <a:lnTo>
                    <a:pt x="77" y="140"/>
                  </a:lnTo>
                  <a:lnTo>
                    <a:pt x="28" y="151"/>
                  </a:lnTo>
                  <a:lnTo>
                    <a:pt x="40" y="108"/>
                  </a:lnTo>
                  <a:lnTo>
                    <a:pt x="42" y="111"/>
                  </a:lnTo>
                  <a:lnTo>
                    <a:pt x="0" y="88"/>
                  </a:lnTo>
                  <a:close/>
                  <a:moveTo>
                    <a:pt x="48" y="107"/>
                  </a:moveTo>
                  <a:lnTo>
                    <a:pt x="37" y="147"/>
                  </a:lnTo>
                  <a:lnTo>
                    <a:pt x="33" y="144"/>
                  </a:lnTo>
                  <a:lnTo>
                    <a:pt x="78" y="134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119" y="134"/>
                  </a:lnTo>
                  <a:lnTo>
                    <a:pt x="164" y="144"/>
                  </a:lnTo>
                  <a:lnTo>
                    <a:pt x="159" y="147"/>
                  </a:lnTo>
                  <a:lnTo>
                    <a:pt x="148" y="107"/>
                  </a:lnTo>
                  <a:lnTo>
                    <a:pt x="188" y="86"/>
                  </a:lnTo>
                  <a:lnTo>
                    <a:pt x="188" y="91"/>
                  </a:lnTo>
                  <a:lnTo>
                    <a:pt x="148" y="70"/>
                  </a:lnTo>
                  <a:lnTo>
                    <a:pt x="159" y="30"/>
                  </a:lnTo>
                  <a:lnTo>
                    <a:pt x="164" y="33"/>
                  </a:lnTo>
                  <a:lnTo>
                    <a:pt x="119" y="44"/>
                  </a:lnTo>
                  <a:lnTo>
                    <a:pt x="95" y="7"/>
                  </a:lnTo>
                  <a:lnTo>
                    <a:pt x="101" y="7"/>
                  </a:lnTo>
                  <a:lnTo>
                    <a:pt x="78" y="44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8" y="70"/>
                  </a:lnTo>
                  <a:lnTo>
                    <a:pt x="9" y="91"/>
                  </a:lnTo>
                  <a:lnTo>
                    <a:pt x="9" y="86"/>
                  </a:lnTo>
                  <a:lnTo>
                    <a:pt x="48" y="107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29" name="Freeform 247"/>
            <p:cNvSpPr>
              <a:spLocks/>
            </p:cNvSpPr>
            <p:nvPr/>
          </p:nvSpPr>
          <p:spPr bwMode="auto">
            <a:xfrm>
              <a:off x="1679575" y="1442939"/>
              <a:ext cx="290513" cy="261938"/>
            </a:xfrm>
            <a:custGeom>
              <a:avLst/>
              <a:gdLst>
                <a:gd name="T0" fmla="*/ 0 w 183"/>
                <a:gd name="T1" fmla="*/ 2147483647 h 165"/>
                <a:gd name="T2" fmla="*/ 2147483647 w 183"/>
                <a:gd name="T3" fmla="*/ 2147483647 h 165"/>
                <a:gd name="T4" fmla="*/ 2147483647 w 183"/>
                <a:gd name="T5" fmla="*/ 2147483647 h 165"/>
                <a:gd name="T6" fmla="*/ 2147483647 w 183"/>
                <a:gd name="T7" fmla="*/ 2147483647 h 165"/>
                <a:gd name="T8" fmla="*/ 2147483647 w 183"/>
                <a:gd name="T9" fmla="*/ 0 h 165"/>
                <a:gd name="T10" fmla="*/ 2147483647 w 183"/>
                <a:gd name="T11" fmla="*/ 2147483647 h 165"/>
                <a:gd name="T12" fmla="*/ 2147483647 w 183"/>
                <a:gd name="T13" fmla="*/ 2147483647 h 165"/>
                <a:gd name="T14" fmla="*/ 2147483647 w 183"/>
                <a:gd name="T15" fmla="*/ 2147483647 h 165"/>
                <a:gd name="T16" fmla="*/ 2147483647 w 183"/>
                <a:gd name="T17" fmla="*/ 2147483647 h 165"/>
                <a:gd name="T18" fmla="*/ 2147483647 w 183"/>
                <a:gd name="T19" fmla="*/ 2147483647 h 165"/>
                <a:gd name="T20" fmla="*/ 2147483647 w 183"/>
                <a:gd name="T21" fmla="*/ 2147483647 h 165"/>
                <a:gd name="T22" fmla="*/ 2147483647 w 183"/>
                <a:gd name="T23" fmla="*/ 2147483647 h 165"/>
                <a:gd name="T24" fmla="*/ 2147483647 w 183"/>
                <a:gd name="T25" fmla="*/ 2147483647 h 165"/>
                <a:gd name="T26" fmla="*/ 2147483647 w 183"/>
                <a:gd name="T27" fmla="*/ 2147483647 h 165"/>
                <a:gd name="T28" fmla="*/ 2147483647 w 183"/>
                <a:gd name="T29" fmla="*/ 2147483647 h 165"/>
                <a:gd name="T30" fmla="*/ 2147483647 w 183"/>
                <a:gd name="T31" fmla="*/ 2147483647 h 165"/>
                <a:gd name="T32" fmla="*/ 0 w 18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165"/>
                <a:gd name="T53" fmla="*/ 183 w 18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165">
                  <a:moveTo>
                    <a:pt x="0" y="83"/>
                  </a:moveTo>
                  <a:lnTo>
                    <a:pt x="38" y="63"/>
                  </a:lnTo>
                  <a:lnTo>
                    <a:pt x="27" y="24"/>
                  </a:lnTo>
                  <a:lnTo>
                    <a:pt x="70" y="34"/>
                  </a:lnTo>
                  <a:lnTo>
                    <a:pt x="92" y="0"/>
                  </a:lnTo>
                  <a:lnTo>
                    <a:pt x="114" y="34"/>
                  </a:lnTo>
                  <a:lnTo>
                    <a:pt x="157" y="24"/>
                  </a:lnTo>
                  <a:lnTo>
                    <a:pt x="146" y="63"/>
                  </a:lnTo>
                  <a:lnTo>
                    <a:pt x="183" y="83"/>
                  </a:lnTo>
                  <a:lnTo>
                    <a:pt x="146" y="103"/>
                  </a:lnTo>
                  <a:lnTo>
                    <a:pt x="157" y="141"/>
                  </a:lnTo>
                  <a:lnTo>
                    <a:pt x="114" y="131"/>
                  </a:lnTo>
                  <a:lnTo>
                    <a:pt x="92" y="165"/>
                  </a:lnTo>
                  <a:lnTo>
                    <a:pt x="70" y="131"/>
                  </a:lnTo>
                  <a:lnTo>
                    <a:pt x="27" y="141"/>
                  </a:lnTo>
                  <a:lnTo>
                    <a:pt x="38" y="10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30" name="Freeform 248"/>
            <p:cNvSpPr>
              <a:spLocks noEditPoints="1"/>
            </p:cNvSpPr>
            <p:nvPr/>
          </p:nvSpPr>
          <p:spPr bwMode="auto">
            <a:xfrm>
              <a:off x="1668463" y="1433414"/>
              <a:ext cx="312738" cy="282575"/>
            </a:xfrm>
            <a:custGeom>
              <a:avLst/>
              <a:gdLst>
                <a:gd name="T0" fmla="*/ 0 w 197"/>
                <a:gd name="T1" fmla="*/ 2147483647 h 178"/>
                <a:gd name="T2" fmla="*/ 2147483647 w 197"/>
                <a:gd name="T3" fmla="*/ 2147483647 h 178"/>
                <a:gd name="T4" fmla="*/ 2147483647 w 197"/>
                <a:gd name="T5" fmla="*/ 2147483647 h 178"/>
                <a:gd name="T6" fmla="*/ 2147483647 w 197"/>
                <a:gd name="T7" fmla="*/ 2147483647 h 178"/>
                <a:gd name="T8" fmla="*/ 2147483647 w 197"/>
                <a:gd name="T9" fmla="*/ 2147483647 h 178"/>
                <a:gd name="T10" fmla="*/ 2147483647 w 197"/>
                <a:gd name="T11" fmla="*/ 2147483647 h 178"/>
                <a:gd name="T12" fmla="*/ 2147483647 w 197"/>
                <a:gd name="T13" fmla="*/ 0 h 178"/>
                <a:gd name="T14" fmla="*/ 2147483647 w 197"/>
                <a:gd name="T15" fmla="*/ 2147483647 h 178"/>
                <a:gd name="T16" fmla="*/ 2147483647 w 197"/>
                <a:gd name="T17" fmla="*/ 2147483647 h 178"/>
                <a:gd name="T18" fmla="*/ 2147483647 w 197"/>
                <a:gd name="T19" fmla="*/ 2147483647 h 178"/>
                <a:gd name="T20" fmla="*/ 2147483647 w 197"/>
                <a:gd name="T21" fmla="*/ 2147483647 h 178"/>
                <a:gd name="T22" fmla="*/ 2147483647 w 197"/>
                <a:gd name="T23" fmla="*/ 2147483647 h 178"/>
                <a:gd name="T24" fmla="*/ 2147483647 w 197"/>
                <a:gd name="T25" fmla="*/ 2147483647 h 178"/>
                <a:gd name="T26" fmla="*/ 2147483647 w 197"/>
                <a:gd name="T27" fmla="*/ 2147483647 h 178"/>
                <a:gd name="T28" fmla="*/ 2147483647 w 197"/>
                <a:gd name="T29" fmla="*/ 2147483647 h 178"/>
                <a:gd name="T30" fmla="*/ 2147483647 w 197"/>
                <a:gd name="T31" fmla="*/ 2147483647 h 178"/>
                <a:gd name="T32" fmla="*/ 2147483647 w 197"/>
                <a:gd name="T33" fmla="*/ 2147483647 h 178"/>
                <a:gd name="T34" fmla="*/ 2147483647 w 197"/>
                <a:gd name="T35" fmla="*/ 2147483647 h 178"/>
                <a:gd name="T36" fmla="*/ 2147483647 w 197"/>
                <a:gd name="T37" fmla="*/ 2147483647 h 178"/>
                <a:gd name="T38" fmla="*/ 2147483647 w 197"/>
                <a:gd name="T39" fmla="*/ 2147483647 h 178"/>
                <a:gd name="T40" fmla="*/ 2147483647 w 197"/>
                <a:gd name="T41" fmla="*/ 2147483647 h 178"/>
                <a:gd name="T42" fmla="*/ 2147483647 w 197"/>
                <a:gd name="T43" fmla="*/ 2147483647 h 178"/>
                <a:gd name="T44" fmla="*/ 2147483647 w 197"/>
                <a:gd name="T45" fmla="*/ 2147483647 h 178"/>
                <a:gd name="T46" fmla="*/ 2147483647 w 197"/>
                <a:gd name="T47" fmla="*/ 2147483647 h 178"/>
                <a:gd name="T48" fmla="*/ 0 w 197"/>
                <a:gd name="T49" fmla="*/ 2147483647 h 178"/>
                <a:gd name="T50" fmla="*/ 2147483647 w 197"/>
                <a:gd name="T51" fmla="*/ 2147483647 h 178"/>
                <a:gd name="T52" fmla="*/ 2147483647 w 197"/>
                <a:gd name="T53" fmla="*/ 2147483647 h 178"/>
                <a:gd name="T54" fmla="*/ 2147483647 w 197"/>
                <a:gd name="T55" fmla="*/ 2147483647 h 178"/>
                <a:gd name="T56" fmla="*/ 2147483647 w 197"/>
                <a:gd name="T57" fmla="*/ 2147483647 h 178"/>
                <a:gd name="T58" fmla="*/ 2147483647 w 197"/>
                <a:gd name="T59" fmla="*/ 2147483647 h 178"/>
                <a:gd name="T60" fmla="*/ 2147483647 w 197"/>
                <a:gd name="T61" fmla="*/ 2147483647 h 178"/>
                <a:gd name="T62" fmla="*/ 2147483647 w 197"/>
                <a:gd name="T63" fmla="*/ 2147483647 h 178"/>
                <a:gd name="T64" fmla="*/ 2147483647 w 197"/>
                <a:gd name="T65" fmla="*/ 2147483647 h 178"/>
                <a:gd name="T66" fmla="*/ 2147483647 w 197"/>
                <a:gd name="T67" fmla="*/ 2147483647 h 178"/>
                <a:gd name="T68" fmla="*/ 2147483647 w 197"/>
                <a:gd name="T69" fmla="*/ 2147483647 h 178"/>
                <a:gd name="T70" fmla="*/ 2147483647 w 197"/>
                <a:gd name="T71" fmla="*/ 2147483647 h 178"/>
                <a:gd name="T72" fmla="*/ 2147483647 w 197"/>
                <a:gd name="T73" fmla="*/ 2147483647 h 178"/>
                <a:gd name="T74" fmla="*/ 2147483647 w 197"/>
                <a:gd name="T75" fmla="*/ 2147483647 h 178"/>
                <a:gd name="T76" fmla="*/ 2147483647 w 197"/>
                <a:gd name="T77" fmla="*/ 2147483647 h 178"/>
                <a:gd name="T78" fmla="*/ 2147483647 w 197"/>
                <a:gd name="T79" fmla="*/ 2147483647 h 178"/>
                <a:gd name="T80" fmla="*/ 2147483647 w 197"/>
                <a:gd name="T81" fmla="*/ 2147483647 h 178"/>
                <a:gd name="T82" fmla="*/ 2147483647 w 197"/>
                <a:gd name="T83" fmla="*/ 2147483647 h 178"/>
                <a:gd name="T84" fmla="*/ 2147483647 w 197"/>
                <a:gd name="T85" fmla="*/ 2147483647 h 178"/>
                <a:gd name="T86" fmla="*/ 2147483647 w 197"/>
                <a:gd name="T87" fmla="*/ 2147483647 h 178"/>
                <a:gd name="T88" fmla="*/ 2147483647 w 197"/>
                <a:gd name="T89" fmla="*/ 2147483647 h 178"/>
                <a:gd name="T90" fmla="*/ 2147483647 w 197"/>
                <a:gd name="T91" fmla="*/ 2147483647 h 178"/>
                <a:gd name="T92" fmla="*/ 2147483647 w 197"/>
                <a:gd name="T93" fmla="*/ 2147483647 h 178"/>
                <a:gd name="T94" fmla="*/ 2147483647 w 197"/>
                <a:gd name="T95" fmla="*/ 2147483647 h 178"/>
                <a:gd name="T96" fmla="*/ 2147483647 w 197"/>
                <a:gd name="T97" fmla="*/ 2147483647 h 178"/>
                <a:gd name="T98" fmla="*/ 2147483647 w 197"/>
                <a:gd name="T99" fmla="*/ 2147483647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178"/>
                <a:gd name="T152" fmla="*/ 197 w 197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178">
                  <a:moveTo>
                    <a:pt x="0" y="89"/>
                  </a:moveTo>
                  <a:lnTo>
                    <a:pt x="43" y="66"/>
                  </a:lnTo>
                  <a:lnTo>
                    <a:pt x="41" y="69"/>
                  </a:lnTo>
                  <a:lnTo>
                    <a:pt x="29" y="26"/>
                  </a:lnTo>
                  <a:lnTo>
                    <a:pt x="78" y="37"/>
                  </a:lnTo>
                  <a:lnTo>
                    <a:pt x="73" y="39"/>
                  </a:lnTo>
                  <a:lnTo>
                    <a:pt x="99" y="0"/>
                  </a:lnTo>
                  <a:lnTo>
                    <a:pt x="124" y="39"/>
                  </a:lnTo>
                  <a:lnTo>
                    <a:pt x="120" y="37"/>
                  </a:lnTo>
                  <a:lnTo>
                    <a:pt x="169" y="26"/>
                  </a:lnTo>
                  <a:lnTo>
                    <a:pt x="157" y="69"/>
                  </a:lnTo>
                  <a:lnTo>
                    <a:pt x="155" y="66"/>
                  </a:lnTo>
                  <a:lnTo>
                    <a:pt x="197" y="89"/>
                  </a:lnTo>
                  <a:lnTo>
                    <a:pt x="155" y="112"/>
                  </a:lnTo>
                  <a:lnTo>
                    <a:pt x="157" y="108"/>
                  </a:lnTo>
                  <a:lnTo>
                    <a:pt x="169" y="152"/>
                  </a:lnTo>
                  <a:lnTo>
                    <a:pt x="120" y="140"/>
                  </a:lnTo>
                  <a:lnTo>
                    <a:pt x="124" y="139"/>
                  </a:lnTo>
                  <a:lnTo>
                    <a:pt x="99" y="178"/>
                  </a:lnTo>
                  <a:lnTo>
                    <a:pt x="73" y="139"/>
                  </a:lnTo>
                  <a:lnTo>
                    <a:pt x="78" y="140"/>
                  </a:lnTo>
                  <a:lnTo>
                    <a:pt x="29" y="152"/>
                  </a:lnTo>
                  <a:lnTo>
                    <a:pt x="41" y="108"/>
                  </a:lnTo>
                  <a:lnTo>
                    <a:pt x="43" y="112"/>
                  </a:lnTo>
                  <a:lnTo>
                    <a:pt x="0" y="89"/>
                  </a:lnTo>
                  <a:close/>
                  <a:moveTo>
                    <a:pt x="49" y="108"/>
                  </a:moveTo>
                  <a:lnTo>
                    <a:pt x="38" y="148"/>
                  </a:lnTo>
                  <a:lnTo>
                    <a:pt x="33" y="144"/>
                  </a:lnTo>
                  <a:lnTo>
                    <a:pt x="79" y="134"/>
                  </a:lnTo>
                  <a:lnTo>
                    <a:pt x="102" y="170"/>
                  </a:lnTo>
                  <a:lnTo>
                    <a:pt x="95" y="170"/>
                  </a:lnTo>
                  <a:lnTo>
                    <a:pt x="119" y="134"/>
                  </a:lnTo>
                  <a:lnTo>
                    <a:pt x="165" y="144"/>
                  </a:lnTo>
                  <a:lnTo>
                    <a:pt x="160" y="148"/>
                  </a:lnTo>
                  <a:lnTo>
                    <a:pt x="149" y="108"/>
                  </a:lnTo>
                  <a:lnTo>
                    <a:pt x="188" y="86"/>
                  </a:lnTo>
                  <a:lnTo>
                    <a:pt x="188" y="91"/>
                  </a:lnTo>
                  <a:lnTo>
                    <a:pt x="149" y="70"/>
                  </a:lnTo>
                  <a:lnTo>
                    <a:pt x="160" y="30"/>
                  </a:lnTo>
                  <a:lnTo>
                    <a:pt x="165" y="33"/>
                  </a:lnTo>
                  <a:lnTo>
                    <a:pt x="119" y="44"/>
                  </a:lnTo>
                  <a:lnTo>
                    <a:pt x="95" y="8"/>
                  </a:lnTo>
                  <a:lnTo>
                    <a:pt x="102" y="8"/>
                  </a:lnTo>
                  <a:lnTo>
                    <a:pt x="79" y="44"/>
                  </a:lnTo>
                  <a:lnTo>
                    <a:pt x="33" y="33"/>
                  </a:lnTo>
                  <a:lnTo>
                    <a:pt x="38" y="30"/>
                  </a:lnTo>
                  <a:lnTo>
                    <a:pt x="49" y="70"/>
                  </a:lnTo>
                  <a:lnTo>
                    <a:pt x="9" y="91"/>
                  </a:lnTo>
                  <a:lnTo>
                    <a:pt x="9" y="86"/>
                  </a:lnTo>
                  <a:lnTo>
                    <a:pt x="49" y="108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31" name="Freeform 249"/>
            <p:cNvSpPr>
              <a:spLocks/>
            </p:cNvSpPr>
            <p:nvPr/>
          </p:nvSpPr>
          <p:spPr bwMode="auto">
            <a:xfrm>
              <a:off x="2286000" y="1563589"/>
              <a:ext cx="290513" cy="261938"/>
            </a:xfrm>
            <a:custGeom>
              <a:avLst/>
              <a:gdLst>
                <a:gd name="T0" fmla="*/ 0 w 183"/>
                <a:gd name="T1" fmla="*/ 2147483647 h 165"/>
                <a:gd name="T2" fmla="*/ 2147483647 w 183"/>
                <a:gd name="T3" fmla="*/ 2147483647 h 165"/>
                <a:gd name="T4" fmla="*/ 2147483647 w 183"/>
                <a:gd name="T5" fmla="*/ 2147483647 h 165"/>
                <a:gd name="T6" fmla="*/ 2147483647 w 183"/>
                <a:gd name="T7" fmla="*/ 2147483647 h 165"/>
                <a:gd name="T8" fmla="*/ 2147483647 w 183"/>
                <a:gd name="T9" fmla="*/ 0 h 165"/>
                <a:gd name="T10" fmla="*/ 2147483647 w 183"/>
                <a:gd name="T11" fmla="*/ 2147483647 h 165"/>
                <a:gd name="T12" fmla="*/ 2147483647 w 183"/>
                <a:gd name="T13" fmla="*/ 2147483647 h 165"/>
                <a:gd name="T14" fmla="*/ 2147483647 w 183"/>
                <a:gd name="T15" fmla="*/ 2147483647 h 165"/>
                <a:gd name="T16" fmla="*/ 2147483647 w 183"/>
                <a:gd name="T17" fmla="*/ 2147483647 h 165"/>
                <a:gd name="T18" fmla="*/ 2147483647 w 183"/>
                <a:gd name="T19" fmla="*/ 2147483647 h 165"/>
                <a:gd name="T20" fmla="*/ 2147483647 w 183"/>
                <a:gd name="T21" fmla="*/ 2147483647 h 165"/>
                <a:gd name="T22" fmla="*/ 2147483647 w 183"/>
                <a:gd name="T23" fmla="*/ 2147483647 h 165"/>
                <a:gd name="T24" fmla="*/ 2147483647 w 183"/>
                <a:gd name="T25" fmla="*/ 2147483647 h 165"/>
                <a:gd name="T26" fmla="*/ 2147483647 w 183"/>
                <a:gd name="T27" fmla="*/ 2147483647 h 165"/>
                <a:gd name="T28" fmla="*/ 2147483647 w 183"/>
                <a:gd name="T29" fmla="*/ 2147483647 h 165"/>
                <a:gd name="T30" fmla="*/ 2147483647 w 183"/>
                <a:gd name="T31" fmla="*/ 2147483647 h 165"/>
                <a:gd name="T32" fmla="*/ 0 w 18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165"/>
                <a:gd name="T53" fmla="*/ 183 w 18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165">
                  <a:moveTo>
                    <a:pt x="0" y="83"/>
                  </a:moveTo>
                  <a:lnTo>
                    <a:pt x="38" y="63"/>
                  </a:lnTo>
                  <a:lnTo>
                    <a:pt x="27" y="24"/>
                  </a:lnTo>
                  <a:lnTo>
                    <a:pt x="70" y="34"/>
                  </a:lnTo>
                  <a:lnTo>
                    <a:pt x="92" y="0"/>
                  </a:lnTo>
                  <a:lnTo>
                    <a:pt x="114" y="34"/>
                  </a:lnTo>
                  <a:lnTo>
                    <a:pt x="157" y="24"/>
                  </a:lnTo>
                  <a:lnTo>
                    <a:pt x="146" y="63"/>
                  </a:lnTo>
                  <a:lnTo>
                    <a:pt x="183" y="83"/>
                  </a:lnTo>
                  <a:lnTo>
                    <a:pt x="146" y="103"/>
                  </a:lnTo>
                  <a:lnTo>
                    <a:pt x="157" y="141"/>
                  </a:lnTo>
                  <a:lnTo>
                    <a:pt x="114" y="131"/>
                  </a:lnTo>
                  <a:lnTo>
                    <a:pt x="92" y="165"/>
                  </a:lnTo>
                  <a:lnTo>
                    <a:pt x="70" y="131"/>
                  </a:lnTo>
                  <a:lnTo>
                    <a:pt x="27" y="141"/>
                  </a:lnTo>
                  <a:lnTo>
                    <a:pt x="38" y="10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32" name="Freeform 250"/>
            <p:cNvSpPr>
              <a:spLocks noEditPoints="1"/>
            </p:cNvSpPr>
            <p:nvPr/>
          </p:nvSpPr>
          <p:spPr bwMode="auto">
            <a:xfrm>
              <a:off x="2274888" y="1554064"/>
              <a:ext cx="312738" cy="282575"/>
            </a:xfrm>
            <a:custGeom>
              <a:avLst/>
              <a:gdLst>
                <a:gd name="T0" fmla="*/ 0 w 197"/>
                <a:gd name="T1" fmla="*/ 2147483647 h 178"/>
                <a:gd name="T2" fmla="*/ 2147483647 w 197"/>
                <a:gd name="T3" fmla="*/ 2147483647 h 178"/>
                <a:gd name="T4" fmla="*/ 2147483647 w 197"/>
                <a:gd name="T5" fmla="*/ 2147483647 h 178"/>
                <a:gd name="T6" fmla="*/ 2147483647 w 197"/>
                <a:gd name="T7" fmla="*/ 2147483647 h 178"/>
                <a:gd name="T8" fmla="*/ 2147483647 w 197"/>
                <a:gd name="T9" fmla="*/ 2147483647 h 178"/>
                <a:gd name="T10" fmla="*/ 2147483647 w 197"/>
                <a:gd name="T11" fmla="*/ 2147483647 h 178"/>
                <a:gd name="T12" fmla="*/ 2147483647 w 197"/>
                <a:gd name="T13" fmla="*/ 0 h 178"/>
                <a:gd name="T14" fmla="*/ 2147483647 w 197"/>
                <a:gd name="T15" fmla="*/ 2147483647 h 178"/>
                <a:gd name="T16" fmla="*/ 2147483647 w 197"/>
                <a:gd name="T17" fmla="*/ 2147483647 h 178"/>
                <a:gd name="T18" fmla="*/ 2147483647 w 197"/>
                <a:gd name="T19" fmla="*/ 2147483647 h 178"/>
                <a:gd name="T20" fmla="*/ 2147483647 w 197"/>
                <a:gd name="T21" fmla="*/ 2147483647 h 178"/>
                <a:gd name="T22" fmla="*/ 2147483647 w 197"/>
                <a:gd name="T23" fmla="*/ 2147483647 h 178"/>
                <a:gd name="T24" fmla="*/ 2147483647 w 197"/>
                <a:gd name="T25" fmla="*/ 2147483647 h 178"/>
                <a:gd name="T26" fmla="*/ 2147483647 w 197"/>
                <a:gd name="T27" fmla="*/ 2147483647 h 178"/>
                <a:gd name="T28" fmla="*/ 2147483647 w 197"/>
                <a:gd name="T29" fmla="*/ 2147483647 h 178"/>
                <a:gd name="T30" fmla="*/ 2147483647 w 197"/>
                <a:gd name="T31" fmla="*/ 2147483647 h 178"/>
                <a:gd name="T32" fmla="*/ 2147483647 w 197"/>
                <a:gd name="T33" fmla="*/ 2147483647 h 178"/>
                <a:gd name="T34" fmla="*/ 2147483647 w 197"/>
                <a:gd name="T35" fmla="*/ 2147483647 h 178"/>
                <a:gd name="T36" fmla="*/ 2147483647 w 197"/>
                <a:gd name="T37" fmla="*/ 2147483647 h 178"/>
                <a:gd name="T38" fmla="*/ 2147483647 w 197"/>
                <a:gd name="T39" fmla="*/ 2147483647 h 178"/>
                <a:gd name="T40" fmla="*/ 2147483647 w 197"/>
                <a:gd name="T41" fmla="*/ 2147483647 h 178"/>
                <a:gd name="T42" fmla="*/ 2147483647 w 197"/>
                <a:gd name="T43" fmla="*/ 2147483647 h 178"/>
                <a:gd name="T44" fmla="*/ 2147483647 w 197"/>
                <a:gd name="T45" fmla="*/ 2147483647 h 178"/>
                <a:gd name="T46" fmla="*/ 2147483647 w 197"/>
                <a:gd name="T47" fmla="*/ 2147483647 h 178"/>
                <a:gd name="T48" fmla="*/ 0 w 197"/>
                <a:gd name="T49" fmla="*/ 2147483647 h 178"/>
                <a:gd name="T50" fmla="*/ 2147483647 w 197"/>
                <a:gd name="T51" fmla="*/ 2147483647 h 178"/>
                <a:gd name="T52" fmla="*/ 2147483647 w 197"/>
                <a:gd name="T53" fmla="*/ 2147483647 h 178"/>
                <a:gd name="T54" fmla="*/ 2147483647 w 197"/>
                <a:gd name="T55" fmla="*/ 2147483647 h 178"/>
                <a:gd name="T56" fmla="*/ 2147483647 w 197"/>
                <a:gd name="T57" fmla="*/ 2147483647 h 178"/>
                <a:gd name="T58" fmla="*/ 2147483647 w 197"/>
                <a:gd name="T59" fmla="*/ 2147483647 h 178"/>
                <a:gd name="T60" fmla="*/ 2147483647 w 197"/>
                <a:gd name="T61" fmla="*/ 2147483647 h 178"/>
                <a:gd name="T62" fmla="*/ 2147483647 w 197"/>
                <a:gd name="T63" fmla="*/ 2147483647 h 178"/>
                <a:gd name="T64" fmla="*/ 2147483647 w 197"/>
                <a:gd name="T65" fmla="*/ 2147483647 h 178"/>
                <a:gd name="T66" fmla="*/ 2147483647 w 197"/>
                <a:gd name="T67" fmla="*/ 2147483647 h 178"/>
                <a:gd name="T68" fmla="*/ 2147483647 w 197"/>
                <a:gd name="T69" fmla="*/ 2147483647 h 178"/>
                <a:gd name="T70" fmla="*/ 2147483647 w 197"/>
                <a:gd name="T71" fmla="*/ 2147483647 h 178"/>
                <a:gd name="T72" fmla="*/ 2147483647 w 197"/>
                <a:gd name="T73" fmla="*/ 2147483647 h 178"/>
                <a:gd name="T74" fmla="*/ 2147483647 w 197"/>
                <a:gd name="T75" fmla="*/ 2147483647 h 178"/>
                <a:gd name="T76" fmla="*/ 2147483647 w 197"/>
                <a:gd name="T77" fmla="*/ 2147483647 h 178"/>
                <a:gd name="T78" fmla="*/ 2147483647 w 197"/>
                <a:gd name="T79" fmla="*/ 2147483647 h 178"/>
                <a:gd name="T80" fmla="*/ 2147483647 w 197"/>
                <a:gd name="T81" fmla="*/ 2147483647 h 178"/>
                <a:gd name="T82" fmla="*/ 2147483647 w 197"/>
                <a:gd name="T83" fmla="*/ 2147483647 h 178"/>
                <a:gd name="T84" fmla="*/ 2147483647 w 197"/>
                <a:gd name="T85" fmla="*/ 2147483647 h 178"/>
                <a:gd name="T86" fmla="*/ 2147483647 w 197"/>
                <a:gd name="T87" fmla="*/ 2147483647 h 178"/>
                <a:gd name="T88" fmla="*/ 2147483647 w 197"/>
                <a:gd name="T89" fmla="*/ 2147483647 h 178"/>
                <a:gd name="T90" fmla="*/ 2147483647 w 197"/>
                <a:gd name="T91" fmla="*/ 2147483647 h 178"/>
                <a:gd name="T92" fmla="*/ 2147483647 w 197"/>
                <a:gd name="T93" fmla="*/ 2147483647 h 178"/>
                <a:gd name="T94" fmla="*/ 2147483647 w 197"/>
                <a:gd name="T95" fmla="*/ 2147483647 h 178"/>
                <a:gd name="T96" fmla="*/ 2147483647 w 197"/>
                <a:gd name="T97" fmla="*/ 2147483647 h 178"/>
                <a:gd name="T98" fmla="*/ 2147483647 w 197"/>
                <a:gd name="T99" fmla="*/ 2147483647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178"/>
                <a:gd name="T152" fmla="*/ 197 w 197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178">
                  <a:moveTo>
                    <a:pt x="0" y="89"/>
                  </a:moveTo>
                  <a:lnTo>
                    <a:pt x="43" y="66"/>
                  </a:lnTo>
                  <a:lnTo>
                    <a:pt x="41" y="69"/>
                  </a:lnTo>
                  <a:lnTo>
                    <a:pt x="29" y="26"/>
                  </a:lnTo>
                  <a:lnTo>
                    <a:pt x="78" y="37"/>
                  </a:lnTo>
                  <a:lnTo>
                    <a:pt x="73" y="39"/>
                  </a:lnTo>
                  <a:lnTo>
                    <a:pt x="99" y="0"/>
                  </a:lnTo>
                  <a:lnTo>
                    <a:pt x="124" y="39"/>
                  </a:lnTo>
                  <a:lnTo>
                    <a:pt x="120" y="37"/>
                  </a:lnTo>
                  <a:lnTo>
                    <a:pt x="169" y="26"/>
                  </a:lnTo>
                  <a:lnTo>
                    <a:pt x="157" y="69"/>
                  </a:lnTo>
                  <a:lnTo>
                    <a:pt x="155" y="66"/>
                  </a:lnTo>
                  <a:lnTo>
                    <a:pt x="197" y="89"/>
                  </a:lnTo>
                  <a:lnTo>
                    <a:pt x="155" y="112"/>
                  </a:lnTo>
                  <a:lnTo>
                    <a:pt x="157" y="108"/>
                  </a:lnTo>
                  <a:lnTo>
                    <a:pt x="169" y="152"/>
                  </a:lnTo>
                  <a:lnTo>
                    <a:pt x="120" y="141"/>
                  </a:lnTo>
                  <a:lnTo>
                    <a:pt x="124" y="139"/>
                  </a:lnTo>
                  <a:lnTo>
                    <a:pt x="99" y="178"/>
                  </a:lnTo>
                  <a:lnTo>
                    <a:pt x="73" y="139"/>
                  </a:lnTo>
                  <a:lnTo>
                    <a:pt x="78" y="141"/>
                  </a:lnTo>
                  <a:lnTo>
                    <a:pt x="29" y="152"/>
                  </a:lnTo>
                  <a:lnTo>
                    <a:pt x="41" y="108"/>
                  </a:lnTo>
                  <a:lnTo>
                    <a:pt x="43" y="112"/>
                  </a:lnTo>
                  <a:lnTo>
                    <a:pt x="0" y="89"/>
                  </a:lnTo>
                  <a:close/>
                  <a:moveTo>
                    <a:pt x="49" y="108"/>
                  </a:moveTo>
                  <a:lnTo>
                    <a:pt x="38" y="148"/>
                  </a:lnTo>
                  <a:lnTo>
                    <a:pt x="33" y="144"/>
                  </a:lnTo>
                  <a:lnTo>
                    <a:pt x="79" y="134"/>
                  </a:lnTo>
                  <a:lnTo>
                    <a:pt x="102" y="170"/>
                  </a:lnTo>
                  <a:lnTo>
                    <a:pt x="95" y="170"/>
                  </a:lnTo>
                  <a:lnTo>
                    <a:pt x="119" y="134"/>
                  </a:lnTo>
                  <a:lnTo>
                    <a:pt x="165" y="144"/>
                  </a:lnTo>
                  <a:lnTo>
                    <a:pt x="160" y="148"/>
                  </a:lnTo>
                  <a:lnTo>
                    <a:pt x="149" y="108"/>
                  </a:lnTo>
                  <a:lnTo>
                    <a:pt x="188" y="86"/>
                  </a:lnTo>
                  <a:lnTo>
                    <a:pt x="188" y="91"/>
                  </a:lnTo>
                  <a:lnTo>
                    <a:pt x="149" y="70"/>
                  </a:lnTo>
                  <a:lnTo>
                    <a:pt x="160" y="30"/>
                  </a:lnTo>
                  <a:lnTo>
                    <a:pt x="165" y="34"/>
                  </a:lnTo>
                  <a:lnTo>
                    <a:pt x="119" y="44"/>
                  </a:lnTo>
                  <a:lnTo>
                    <a:pt x="95" y="8"/>
                  </a:lnTo>
                  <a:lnTo>
                    <a:pt x="102" y="8"/>
                  </a:lnTo>
                  <a:lnTo>
                    <a:pt x="79" y="44"/>
                  </a:lnTo>
                  <a:lnTo>
                    <a:pt x="33" y="34"/>
                  </a:lnTo>
                  <a:lnTo>
                    <a:pt x="38" y="30"/>
                  </a:lnTo>
                  <a:lnTo>
                    <a:pt x="49" y="70"/>
                  </a:lnTo>
                  <a:lnTo>
                    <a:pt x="9" y="91"/>
                  </a:lnTo>
                  <a:lnTo>
                    <a:pt x="9" y="86"/>
                  </a:lnTo>
                  <a:lnTo>
                    <a:pt x="49" y="108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33" name="Freeform 251"/>
            <p:cNvSpPr>
              <a:spLocks/>
            </p:cNvSpPr>
            <p:nvPr/>
          </p:nvSpPr>
          <p:spPr bwMode="auto">
            <a:xfrm>
              <a:off x="484188" y="1558826"/>
              <a:ext cx="3190875" cy="2165350"/>
            </a:xfrm>
            <a:custGeom>
              <a:avLst/>
              <a:gdLst>
                <a:gd name="T0" fmla="*/ 2147483647 w 4208"/>
                <a:gd name="T1" fmla="*/ 2147483647 h 3440"/>
                <a:gd name="T2" fmla="*/ 2147483647 w 4208"/>
                <a:gd name="T3" fmla="*/ 2147483647 h 3440"/>
                <a:gd name="T4" fmla="*/ 2147483647 w 4208"/>
                <a:gd name="T5" fmla="*/ 2147483647 h 3440"/>
                <a:gd name="T6" fmla="*/ 2147483647 w 4208"/>
                <a:gd name="T7" fmla="*/ 2147483647 h 3440"/>
                <a:gd name="T8" fmla="*/ 2147483647 w 4208"/>
                <a:gd name="T9" fmla="*/ 2147483647 h 3440"/>
                <a:gd name="T10" fmla="*/ 2147483647 w 4208"/>
                <a:gd name="T11" fmla="*/ 2147483647 h 3440"/>
                <a:gd name="T12" fmla="*/ 2147483647 w 4208"/>
                <a:gd name="T13" fmla="*/ 2147483647 h 3440"/>
                <a:gd name="T14" fmla="*/ 2147483647 w 4208"/>
                <a:gd name="T15" fmla="*/ 2147483647 h 3440"/>
                <a:gd name="T16" fmla="*/ 2147483647 w 4208"/>
                <a:gd name="T17" fmla="*/ 2147483647 h 3440"/>
                <a:gd name="T18" fmla="*/ 2147483647 w 4208"/>
                <a:gd name="T19" fmla="*/ 2147483647 h 3440"/>
                <a:gd name="T20" fmla="*/ 2147483647 w 4208"/>
                <a:gd name="T21" fmla="*/ 2147483647 h 3440"/>
                <a:gd name="T22" fmla="*/ 2147483647 w 4208"/>
                <a:gd name="T23" fmla="*/ 2147483647 h 3440"/>
                <a:gd name="T24" fmla="*/ 2147483647 w 4208"/>
                <a:gd name="T25" fmla="*/ 2147483647 h 3440"/>
                <a:gd name="T26" fmla="*/ 2147483647 w 4208"/>
                <a:gd name="T27" fmla="*/ 2147483647 h 3440"/>
                <a:gd name="T28" fmla="*/ 2147483647 w 4208"/>
                <a:gd name="T29" fmla="*/ 2147483647 h 3440"/>
                <a:gd name="T30" fmla="*/ 2147483647 w 4208"/>
                <a:gd name="T31" fmla="*/ 2147483647 h 3440"/>
                <a:gd name="T32" fmla="*/ 2147483647 w 4208"/>
                <a:gd name="T33" fmla="*/ 2147483647 h 3440"/>
                <a:gd name="T34" fmla="*/ 2147483647 w 4208"/>
                <a:gd name="T35" fmla="*/ 2147483647 h 34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08"/>
                <a:gd name="T55" fmla="*/ 0 h 3440"/>
                <a:gd name="T56" fmla="*/ 4208 w 4208"/>
                <a:gd name="T57" fmla="*/ 3440 h 34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08" h="3440">
                  <a:moveTo>
                    <a:pt x="154" y="504"/>
                  </a:moveTo>
                  <a:cubicBezTo>
                    <a:pt x="271" y="139"/>
                    <a:pt x="583" y="176"/>
                    <a:pt x="770" y="176"/>
                  </a:cubicBezTo>
                  <a:cubicBezTo>
                    <a:pt x="956" y="176"/>
                    <a:pt x="1125" y="518"/>
                    <a:pt x="1275" y="504"/>
                  </a:cubicBezTo>
                  <a:cubicBezTo>
                    <a:pt x="1425" y="489"/>
                    <a:pt x="1502" y="157"/>
                    <a:pt x="1670" y="88"/>
                  </a:cubicBezTo>
                  <a:cubicBezTo>
                    <a:pt x="1839" y="19"/>
                    <a:pt x="2077" y="0"/>
                    <a:pt x="2286" y="88"/>
                  </a:cubicBezTo>
                  <a:cubicBezTo>
                    <a:pt x="2495" y="176"/>
                    <a:pt x="2678" y="497"/>
                    <a:pt x="2923" y="613"/>
                  </a:cubicBezTo>
                  <a:cubicBezTo>
                    <a:pt x="3168" y="730"/>
                    <a:pt x="3546" y="624"/>
                    <a:pt x="3758" y="788"/>
                  </a:cubicBezTo>
                  <a:cubicBezTo>
                    <a:pt x="3970" y="953"/>
                    <a:pt x="4186" y="1332"/>
                    <a:pt x="4197" y="1598"/>
                  </a:cubicBezTo>
                  <a:cubicBezTo>
                    <a:pt x="4208" y="1865"/>
                    <a:pt x="3989" y="2222"/>
                    <a:pt x="3824" y="2386"/>
                  </a:cubicBezTo>
                  <a:cubicBezTo>
                    <a:pt x="3659" y="2550"/>
                    <a:pt x="3362" y="2492"/>
                    <a:pt x="3209" y="2583"/>
                  </a:cubicBezTo>
                  <a:cubicBezTo>
                    <a:pt x="3055" y="2674"/>
                    <a:pt x="3018" y="2802"/>
                    <a:pt x="2901" y="2933"/>
                  </a:cubicBezTo>
                  <a:cubicBezTo>
                    <a:pt x="2784" y="3065"/>
                    <a:pt x="2674" y="3302"/>
                    <a:pt x="2505" y="3371"/>
                  </a:cubicBezTo>
                  <a:cubicBezTo>
                    <a:pt x="2337" y="3440"/>
                    <a:pt x="2044" y="3404"/>
                    <a:pt x="1890" y="3349"/>
                  </a:cubicBezTo>
                  <a:cubicBezTo>
                    <a:pt x="1736" y="3295"/>
                    <a:pt x="1696" y="3076"/>
                    <a:pt x="1583" y="3043"/>
                  </a:cubicBezTo>
                  <a:cubicBezTo>
                    <a:pt x="1469" y="3010"/>
                    <a:pt x="1385" y="3181"/>
                    <a:pt x="1209" y="3152"/>
                  </a:cubicBezTo>
                  <a:cubicBezTo>
                    <a:pt x="1033" y="3123"/>
                    <a:pt x="718" y="2999"/>
                    <a:pt x="528" y="2868"/>
                  </a:cubicBezTo>
                  <a:cubicBezTo>
                    <a:pt x="337" y="2736"/>
                    <a:pt x="132" y="2758"/>
                    <a:pt x="66" y="2364"/>
                  </a:cubicBezTo>
                  <a:cubicBezTo>
                    <a:pt x="0" y="1970"/>
                    <a:pt x="37" y="869"/>
                    <a:pt x="154" y="504"/>
                  </a:cubicBezTo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34" name="Freeform 252"/>
            <p:cNvSpPr>
              <a:spLocks/>
            </p:cNvSpPr>
            <p:nvPr/>
          </p:nvSpPr>
          <p:spPr bwMode="auto">
            <a:xfrm>
              <a:off x="1103313" y="2919314"/>
              <a:ext cx="606425" cy="493713"/>
            </a:xfrm>
            <a:custGeom>
              <a:avLst/>
              <a:gdLst>
                <a:gd name="T0" fmla="*/ 0 w 800"/>
                <a:gd name="T1" fmla="*/ 2147483647 h 784"/>
                <a:gd name="T2" fmla="*/ 2147483647 w 800"/>
                <a:gd name="T3" fmla="*/ 0 h 784"/>
                <a:gd name="T4" fmla="*/ 2147483647 w 800"/>
                <a:gd name="T5" fmla="*/ 0 h 784"/>
                <a:gd name="T6" fmla="*/ 2147483647 w 800"/>
                <a:gd name="T7" fmla="*/ 0 h 784"/>
                <a:gd name="T8" fmla="*/ 2147483647 w 800"/>
                <a:gd name="T9" fmla="*/ 2147483647 h 784"/>
                <a:gd name="T10" fmla="*/ 2147483647 w 800"/>
                <a:gd name="T11" fmla="*/ 2147483647 h 784"/>
                <a:gd name="T12" fmla="*/ 2147483647 w 800"/>
                <a:gd name="T13" fmla="*/ 2147483647 h 784"/>
                <a:gd name="T14" fmla="*/ 2147483647 w 800"/>
                <a:gd name="T15" fmla="*/ 2147483647 h 784"/>
                <a:gd name="T16" fmla="*/ 2147483647 w 800"/>
                <a:gd name="T17" fmla="*/ 2147483647 h 784"/>
                <a:gd name="T18" fmla="*/ 2147483647 w 800"/>
                <a:gd name="T19" fmla="*/ 2147483647 h 784"/>
                <a:gd name="T20" fmla="*/ 0 w 800"/>
                <a:gd name="T21" fmla="*/ 2147483647 h 784"/>
                <a:gd name="T22" fmla="*/ 0 w 800"/>
                <a:gd name="T23" fmla="*/ 2147483647 h 7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0"/>
                <a:gd name="T37" fmla="*/ 0 h 784"/>
                <a:gd name="T38" fmla="*/ 800 w 800"/>
                <a:gd name="T39" fmla="*/ 784 h 7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0" h="784">
                  <a:moveTo>
                    <a:pt x="0" y="392"/>
                  </a:moveTo>
                  <a:cubicBezTo>
                    <a:pt x="0" y="176"/>
                    <a:pt x="18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621" y="0"/>
                    <a:pt x="800" y="176"/>
                    <a:pt x="800" y="392"/>
                  </a:cubicBezTo>
                  <a:cubicBezTo>
                    <a:pt x="800" y="392"/>
                    <a:pt x="800" y="392"/>
                    <a:pt x="800" y="392"/>
                  </a:cubicBezTo>
                  <a:cubicBezTo>
                    <a:pt x="800" y="609"/>
                    <a:pt x="621" y="784"/>
                    <a:pt x="400" y="784"/>
                  </a:cubicBezTo>
                  <a:cubicBezTo>
                    <a:pt x="400" y="784"/>
                    <a:pt x="400" y="784"/>
                    <a:pt x="400" y="784"/>
                  </a:cubicBezTo>
                  <a:cubicBezTo>
                    <a:pt x="180" y="784"/>
                    <a:pt x="0" y="609"/>
                    <a:pt x="0" y="392"/>
                  </a:cubicBezTo>
                  <a:cubicBezTo>
                    <a:pt x="0" y="392"/>
                    <a:pt x="0" y="392"/>
                    <a:pt x="0" y="392"/>
                  </a:cubicBez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35" name="Freeform 253"/>
            <p:cNvSpPr>
              <a:spLocks/>
            </p:cNvSpPr>
            <p:nvPr/>
          </p:nvSpPr>
          <p:spPr bwMode="auto">
            <a:xfrm>
              <a:off x="714375" y="1784251"/>
              <a:ext cx="669925" cy="484188"/>
            </a:xfrm>
            <a:custGeom>
              <a:avLst/>
              <a:gdLst>
                <a:gd name="T0" fmla="*/ 2147483647 w 885"/>
                <a:gd name="T1" fmla="*/ 2147483647 h 769"/>
                <a:gd name="T2" fmla="*/ 2147483647 w 885"/>
                <a:gd name="T3" fmla="*/ 2147483647 h 769"/>
                <a:gd name="T4" fmla="*/ 2147483647 w 885"/>
                <a:gd name="T5" fmla="*/ 2147483647 h 769"/>
                <a:gd name="T6" fmla="*/ 2147483647 w 885"/>
                <a:gd name="T7" fmla="*/ 2147483647 h 769"/>
                <a:gd name="T8" fmla="*/ 2147483647 w 885"/>
                <a:gd name="T9" fmla="*/ 2147483647 h 769"/>
                <a:gd name="T10" fmla="*/ 2147483647 w 885"/>
                <a:gd name="T11" fmla="*/ 2147483647 h 769"/>
                <a:gd name="T12" fmla="*/ 2147483647 w 885"/>
                <a:gd name="T13" fmla="*/ 2147483647 h 769"/>
                <a:gd name="T14" fmla="*/ 2147483647 w 885"/>
                <a:gd name="T15" fmla="*/ 2147483647 h 769"/>
                <a:gd name="T16" fmla="*/ 2147483647 w 885"/>
                <a:gd name="T17" fmla="*/ 2147483647 h 769"/>
                <a:gd name="T18" fmla="*/ 2147483647 w 885"/>
                <a:gd name="T19" fmla="*/ 2147483647 h 769"/>
                <a:gd name="T20" fmla="*/ 2147483647 w 885"/>
                <a:gd name="T21" fmla="*/ 2147483647 h 769"/>
                <a:gd name="T22" fmla="*/ 2147483647 w 885"/>
                <a:gd name="T23" fmla="*/ 2147483647 h 7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5"/>
                <a:gd name="T37" fmla="*/ 0 h 769"/>
                <a:gd name="T38" fmla="*/ 885 w 885"/>
                <a:gd name="T39" fmla="*/ 769 h 7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5" h="769">
                  <a:moveTo>
                    <a:pt x="56" y="262"/>
                  </a:moveTo>
                  <a:cubicBezTo>
                    <a:pt x="111" y="87"/>
                    <a:pt x="329" y="0"/>
                    <a:pt x="543" y="68"/>
                  </a:cubicBezTo>
                  <a:cubicBezTo>
                    <a:pt x="543" y="68"/>
                    <a:pt x="543" y="68"/>
                    <a:pt x="543" y="68"/>
                  </a:cubicBezTo>
                  <a:cubicBezTo>
                    <a:pt x="757" y="135"/>
                    <a:pt x="885" y="332"/>
                    <a:pt x="830" y="507"/>
                  </a:cubicBezTo>
                  <a:cubicBezTo>
                    <a:pt x="830" y="507"/>
                    <a:pt x="830" y="507"/>
                    <a:pt x="830" y="507"/>
                  </a:cubicBezTo>
                  <a:cubicBezTo>
                    <a:pt x="774" y="682"/>
                    <a:pt x="556" y="769"/>
                    <a:pt x="342" y="701"/>
                  </a:cubicBezTo>
                  <a:cubicBezTo>
                    <a:pt x="342" y="701"/>
                    <a:pt x="342" y="701"/>
                    <a:pt x="342" y="701"/>
                  </a:cubicBezTo>
                  <a:cubicBezTo>
                    <a:pt x="128" y="633"/>
                    <a:pt x="0" y="437"/>
                    <a:pt x="56" y="262"/>
                  </a:cubicBezTo>
                  <a:cubicBezTo>
                    <a:pt x="56" y="262"/>
                    <a:pt x="56" y="262"/>
                    <a:pt x="56" y="262"/>
                  </a:cubicBez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36" name="Freeform 254"/>
            <p:cNvSpPr>
              <a:spLocks/>
            </p:cNvSpPr>
            <p:nvPr/>
          </p:nvSpPr>
          <p:spPr bwMode="auto">
            <a:xfrm>
              <a:off x="1576388" y="1727101"/>
              <a:ext cx="817563" cy="627063"/>
            </a:xfrm>
            <a:custGeom>
              <a:avLst/>
              <a:gdLst>
                <a:gd name="T0" fmla="*/ 2147483647 w 1078"/>
                <a:gd name="T1" fmla="*/ 2147483647 h 996"/>
                <a:gd name="T2" fmla="*/ 2147483647 w 1078"/>
                <a:gd name="T3" fmla="*/ 2147483647 h 996"/>
                <a:gd name="T4" fmla="*/ 2147483647 w 1078"/>
                <a:gd name="T5" fmla="*/ 2147483647 h 996"/>
                <a:gd name="T6" fmla="*/ 2147483647 w 1078"/>
                <a:gd name="T7" fmla="*/ 2147483647 h 996"/>
                <a:gd name="T8" fmla="*/ 2147483647 w 1078"/>
                <a:gd name="T9" fmla="*/ 2147483647 h 996"/>
                <a:gd name="T10" fmla="*/ 2147483647 w 1078"/>
                <a:gd name="T11" fmla="*/ 2147483647 h 996"/>
                <a:gd name="T12" fmla="*/ 2147483647 w 1078"/>
                <a:gd name="T13" fmla="*/ 2147483647 h 996"/>
                <a:gd name="T14" fmla="*/ 2147483647 w 1078"/>
                <a:gd name="T15" fmla="*/ 2147483647 h 996"/>
                <a:gd name="T16" fmla="*/ 2147483647 w 1078"/>
                <a:gd name="T17" fmla="*/ 2147483647 h 996"/>
                <a:gd name="T18" fmla="*/ 2147483647 w 1078"/>
                <a:gd name="T19" fmla="*/ 2147483647 h 996"/>
                <a:gd name="T20" fmla="*/ 2147483647 w 1078"/>
                <a:gd name="T21" fmla="*/ 2147483647 h 996"/>
                <a:gd name="T22" fmla="*/ 2147483647 w 1078"/>
                <a:gd name="T23" fmla="*/ 2147483647 h 9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8"/>
                <a:gd name="T37" fmla="*/ 0 h 996"/>
                <a:gd name="T38" fmla="*/ 1078 w 1078"/>
                <a:gd name="T39" fmla="*/ 996 h 9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8" h="996">
                  <a:moveTo>
                    <a:pt x="22" y="543"/>
                  </a:moveTo>
                  <a:cubicBezTo>
                    <a:pt x="0" y="282"/>
                    <a:pt x="212" y="49"/>
                    <a:pt x="498" y="24"/>
                  </a:cubicBezTo>
                  <a:cubicBezTo>
                    <a:pt x="498" y="24"/>
                    <a:pt x="498" y="24"/>
                    <a:pt x="498" y="24"/>
                  </a:cubicBezTo>
                  <a:cubicBezTo>
                    <a:pt x="783" y="0"/>
                    <a:pt x="1033" y="191"/>
                    <a:pt x="1056" y="453"/>
                  </a:cubicBezTo>
                  <a:cubicBezTo>
                    <a:pt x="1056" y="453"/>
                    <a:pt x="1056" y="453"/>
                    <a:pt x="1056" y="453"/>
                  </a:cubicBezTo>
                  <a:cubicBezTo>
                    <a:pt x="1078" y="714"/>
                    <a:pt x="866" y="946"/>
                    <a:pt x="580" y="971"/>
                  </a:cubicBezTo>
                  <a:cubicBezTo>
                    <a:pt x="580" y="971"/>
                    <a:pt x="580" y="971"/>
                    <a:pt x="580" y="971"/>
                  </a:cubicBezTo>
                  <a:cubicBezTo>
                    <a:pt x="295" y="996"/>
                    <a:pt x="45" y="804"/>
                    <a:pt x="22" y="543"/>
                  </a:cubicBezTo>
                  <a:cubicBezTo>
                    <a:pt x="22" y="543"/>
                    <a:pt x="22" y="543"/>
                    <a:pt x="22" y="543"/>
                  </a:cubicBez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37" name="Freeform 255"/>
            <p:cNvSpPr>
              <a:spLocks/>
            </p:cNvSpPr>
            <p:nvPr/>
          </p:nvSpPr>
          <p:spPr bwMode="auto">
            <a:xfrm>
              <a:off x="1773238" y="3012976"/>
              <a:ext cx="679450" cy="547688"/>
            </a:xfrm>
            <a:custGeom>
              <a:avLst/>
              <a:gdLst>
                <a:gd name="T0" fmla="*/ 2147483647 w 898"/>
                <a:gd name="T1" fmla="*/ 2147483647 h 869"/>
                <a:gd name="T2" fmla="*/ 2147483647 w 898"/>
                <a:gd name="T3" fmla="*/ 2147483647 h 869"/>
                <a:gd name="T4" fmla="*/ 2147483647 w 898"/>
                <a:gd name="T5" fmla="*/ 2147483647 h 869"/>
                <a:gd name="T6" fmla="*/ 2147483647 w 898"/>
                <a:gd name="T7" fmla="*/ 2147483647 h 869"/>
                <a:gd name="T8" fmla="*/ 2147483647 w 898"/>
                <a:gd name="T9" fmla="*/ 2147483647 h 869"/>
                <a:gd name="T10" fmla="*/ 2147483647 w 898"/>
                <a:gd name="T11" fmla="*/ 2147483647 h 869"/>
                <a:gd name="T12" fmla="*/ 2147483647 w 898"/>
                <a:gd name="T13" fmla="*/ 2147483647 h 869"/>
                <a:gd name="T14" fmla="*/ 2147483647 w 898"/>
                <a:gd name="T15" fmla="*/ 2147483647 h 869"/>
                <a:gd name="T16" fmla="*/ 2147483647 w 898"/>
                <a:gd name="T17" fmla="*/ 2147483647 h 869"/>
                <a:gd name="T18" fmla="*/ 2147483647 w 898"/>
                <a:gd name="T19" fmla="*/ 2147483647 h 869"/>
                <a:gd name="T20" fmla="*/ 2147483647 w 898"/>
                <a:gd name="T21" fmla="*/ 2147483647 h 869"/>
                <a:gd name="T22" fmla="*/ 2147483647 w 898"/>
                <a:gd name="T23" fmla="*/ 2147483647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98"/>
                <a:gd name="T37" fmla="*/ 0 h 869"/>
                <a:gd name="T38" fmla="*/ 898 w 898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98" h="869">
                  <a:moveTo>
                    <a:pt x="59" y="322"/>
                  </a:moveTo>
                  <a:cubicBezTo>
                    <a:pt x="118" y="117"/>
                    <a:pt x="341" y="0"/>
                    <a:pt x="556" y="62"/>
                  </a:cubicBezTo>
                  <a:cubicBezTo>
                    <a:pt x="556" y="62"/>
                    <a:pt x="556" y="62"/>
                    <a:pt x="556" y="62"/>
                  </a:cubicBezTo>
                  <a:cubicBezTo>
                    <a:pt x="772" y="124"/>
                    <a:pt x="898" y="341"/>
                    <a:pt x="839" y="547"/>
                  </a:cubicBezTo>
                  <a:cubicBezTo>
                    <a:pt x="839" y="547"/>
                    <a:pt x="839" y="547"/>
                    <a:pt x="839" y="547"/>
                  </a:cubicBezTo>
                  <a:cubicBezTo>
                    <a:pt x="780" y="753"/>
                    <a:pt x="557" y="869"/>
                    <a:pt x="342" y="807"/>
                  </a:cubicBezTo>
                  <a:cubicBezTo>
                    <a:pt x="342" y="807"/>
                    <a:pt x="342" y="807"/>
                    <a:pt x="342" y="807"/>
                  </a:cubicBezTo>
                  <a:cubicBezTo>
                    <a:pt x="126" y="745"/>
                    <a:pt x="0" y="528"/>
                    <a:pt x="59" y="322"/>
                  </a:cubicBezTo>
                  <a:cubicBezTo>
                    <a:pt x="59" y="322"/>
                    <a:pt x="59" y="322"/>
                    <a:pt x="59" y="322"/>
                  </a:cubicBez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38" name="Freeform 256"/>
            <p:cNvSpPr>
              <a:spLocks/>
            </p:cNvSpPr>
            <p:nvPr/>
          </p:nvSpPr>
          <p:spPr bwMode="auto">
            <a:xfrm>
              <a:off x="2522538" y="2184301"/>
              <a:ext cx="879475" cy="768350"/>
            </a:xfrm>
            <a:custGeom>
              <a:avLst/>
              <a:gdLst>
                <a:gd name="T0" fmla="*/ 2147483647 w 1159"/>
                <a:gd name="T1" fmla="*/ 2147483647 h 1221"/>
                <a:gd name="T2" fmla="*/ 2147483647 w 1159"/>
                <a:gd name="T3" fmla="*/ 2147483647 h 1221"/>
                <a:gd name="T4" fmla="*/ 2147483647 w 1159"/>
                <a:gd name="T5" fmla="*/ 2147483647 h 1221"/>
                <a:gd name="T6" fmla="*/ 2147483647 w 1159"/>
                <a:gd name="T7" fmla="*/ 2147483647 h 1221"/>
                <a:gd name="T8" fmla="*/ 2147483647 w 1159"/>
                <a:gd name="T9" fmla="*/ 2147483647 h 1221"/>
                <a:gd name="T10" fmla="*/ 2147483647 w 1159"/>
                <a:gd name="T11" fmla="*/ 2147483647 h 1221"/>
                <a:gd name="T12" fmla="*/ 2147483647 w 1159"/>
                <a:gd name="T13" fmla="*/ 2147483647 h 1221"/>
                <a:gd name="T14" fmla="*/ 2147483647 w 1159"/>
                <a:gd name="T15" fmla="*/ 2147483647 h 1221"/>
                <a:gd name="T16" fmla="*/ 2147483647 w 1159"/>
                <a:gd name="T17" fmla="*/ 2147483647 h 1221"/>
                <a:gd name="T18" fmla="*/ 2147483647 w 1159"/>
                <a:gd name="T19" fmla="*/ 2147483647 h 1221"/>
                <a:gd name="T20" fmla="*/ 2147483647 w 1159"/>
                <a:gd name="T21" fmla="*/ 2147483647 h 1221"/>
                <a:gd name="T22" fmla="*/ 2147483647 w 1159"/>
                <a:gd name="T23" fmla="*/ 2147483647 h 12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9"/>
                <a:gd name="T37" fmla="*/ 0 h 1221"/>
                <a:gd name="T38" fmla="*/ 1159 w 1159"/>
                <a:gd name="T39" fmla="*/ 1221 h 12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9" h="1221">
                  <a:moveTo>
                    <a:pt x="17" y="640"/>
                  </a:moveTo>
                  <a:cubicBezTo>
                    <a:pt x="0" y="311"/>
                    <a:pt x="239" y="32"/>
                    <a:pt x="549" y="16"/>
                  </a:cubicBezTo>
                  <a:cubicBezTo>
                    <a:pt x="549" y="16"/>
                    <a:pt x="549" y="16"/>
                    <a:pt x="549" y="16"/>
                  </a:cubicBezTo>
                  <a:cubicBezTo>
                    <a:pt x="860" y="0"/>
                    <a:pt x="1126" y="253"/>
                    <a:pt x="1143" y="582"/>
                  </a:cubicBezTo>
                  <a:cubicBezTo>
                    <a:pt x="1143" y="582"/>
                    <a:pt x="1143" y="582"/>
                    <a:pt x="1143" y="582"/>
                  </a:cubicBezTo>
                  <a:cubicBezTo>
                    <a:pt x="1159" y="910"/>
                    <a:pt x="921" y="1189"/>
                    <a:pt x="611" y="1205"/>
                  </a:cubicBezTo>
                  <a:cubicBezTo>
                    <a:pt x="611" y="1205"/>
                    <a:pt x="611" y="1205"/>
                    <a:pt x="611" y="1205"/>
                  </a:cubicBezTo>
                  <a:cubicBezTo>
                    <a:pt x="300" y="1221"/>
                    <a:pt x="34" y="968"/>
                    <a:pt x="17" y="640"/>
                  </a:cubicBezTo>
                  <a:cubicBezTo>
                    <a:pt x="17" y="640"/>
                    <a:pt x="17" y="640"/>
                    <a:pt x="17" y="640"/>
                  </a:cubicBez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39" name="Freeform 257"/>
            <p:cNvSpPr>
              <a:spLocks/>
            </p:cNvSpPr>
            <p:nvPr/>
          </p:nvSpPr>
          <p:spPr bwMode="auto">
            <a:xfrm>
              <a:off x="1509713" y="2609751"/>
              <a:ext cx="636588" cy="325438"/>
            </a:xfrm>
            <a:custGeom>
              <a:avLst/>
              <a:gdLst>
                <a:gd name="T0" fmla="*/ 2147483647 w 838"/>
                <a:gd name="T1" fmla="*/ 2147483647 h 518"/>
                <a:gd name="T2" fmla="*/ 2147483647 w 838"/>
                <a:gd name="T3" fmla="*/ 2147483647 h 518"/>
                <a:gd name="T4" fmla="*/ 2147483647 w 838"/>
                <a:gd name="T5" fmla="*/ 2147483647 h 518"/>
                <a:gd name="T6" fmla="*/ 2147483647 w 838"/>
                <a:gd name="T7" fmla="*/ 2147483647 h 518"/>
                <a:gd name="T8" fmla="*/ 2147483647 w 838"/>
                <a:gd name="T9" fmla="*/ 2147483647 h 518"/>
                <a:gd name="T10" fmla="*/ 2147483647 w 838"/>
                <a:gd name="T11" fmla="*/ 2147483647 h 518"/>
                <a:gd name="T12" fmla="*/ 2147483647 w 838"/>
                <a:gd name="T13" fmla="*/ 2147483647 h 518"/>
                <a:gd name="T14" fmla="*/ 2147483647 w 838"/>
                <a:gd name="T15" fmla="*/ 2147483647 h 518"/>
                <a:gd name="T16" fmla="*/ 2147483647 w 838"/>
                <a:gd name="T17" fmla="*/ 2147483647 h 518"/>
                <a:gd name="T18" fmla="*/ 2147483647 w 838"/>
                <a:gd name="T19" fmla="*/ 2147483647 h 518"/>
                <a:gd name="T20" fmla="*/ 2147483647 w 838"/>
                <a:gd name="T21" fmla="*/ 2147483647 h 5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8"/>
                <a:gd name="T34" fmla="*/ 0 h 518"/>
                <a:gd name="T35" fmla="*/ 838 w 838"/>
                <a:gd name="T36" fmla="*/ 518 h 5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8" h="518">
                  <a:moveTo>
                    <a:pt x="16" y="209"/>
                  </a:moveTo>
                  <a:cubicBezTo>
                    <a:pt x="32" y="81"/>
                    <a:pt x="225" y="0"/>
                    <a:pt x="448" y="28"/>
                  </a:cubicBezTo>
                  <a:cubicBezTo>
                    <a:pt x="670" y="56"/>
                    <a:pt x="838" y="181"/>
                    <a:pt x="822" y="309"/>
                  </a:cubicBezTo>
                  <a:cubicBezTo>
                    <a:pt x="822" y="309"/>
                    <a:pt x="822" y="309"/>
                    <a:pt x="822" y="309"/>
                  </a:cubicBezTo>
                  <a:cubicBezTo>
                    <a:pt x="806" y="436"/>
                    <a:pt x="613" y="518"/>
                    <a:pt x="390" y="490"/>
                  </a:cubicBezTo>
                  <a:cubicBezTo>
                    <a:pt x="390" y="490"/>
                    <a:pt x="390" y="490"/>
                    <a:pt x="390" y="490"/>
                  </a:cubicBezTo>
                  <a:cubicBezTo>
                    <a:pt x="168" y="462"/>
                    <a:pt x="0" y="337"/>
                    <a:pt x="16" y="209"/>
                  </a:cubicBezTo>
                  <a:cubicBezTo>
                    <a:pt x="16" y="209"/>
                    <a:pt x="16" y="209"/>
                    <a:pt x="16" y="209"/>
                  </a:cubicBez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40" name="Rectangle 258"/>
            <p:cNvSpPr>
              <a:spLocks noChangeArrowheads="1"/>
            </p:cNvSpPr>
            <p:nvPr/>
          </p:nvSpPr>
          <p:spPr bwMode="auto">
            <a:xfrm>
              <a:off x="1763688" y="1772816"/>
              <a:ext cx="3462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he-IL" b="1">
                  <a:latin typeface="Times New Roman" pitchFamily="18" charset="0"/>
                  <a:cs typeface="Times New Roman" pitchFamily="18" charset="0"/>
                </a:rPr>
                <a:t>QD</a:t>
              </a:r>
              <a:endParaRPr lang="he-IL" sz="1600"/>
            </a:p>
          </p:txBody>
        </p:sp>
        <p:sp>
          <p:nvSpPr>
            <p:cNvPr id="58441" name="Freeform 259"/>
            <p:cNvSpPr>
              <a:spLocks/>
            </p:cNvSpPr>
            <p:nvPr/>
          </p:nvSpPr>
          <p:spPr bwMode="auto">
            <a:xfrm>
              <a:off x="77788" y="2006501"/>
              <a:ext cx="1516063" cy="1270000"/>
            </a:xfrm>
            <a:custGeom>
              <a:avLst/>
              <a:gdLst>
                <a:gd name="T0" fmla="*/ 0 w 2000"/>
                <a:gd name="T1" fmla="*/ 2147483647 h 2016"/>
                <a:gd name="T2" fmla="*/ 2147483647 w 2000"/>
                <a:gd name="T3" fmla="*/ 0 h 2016"/>
                <a:gd name="T4" fmla="*/ 2147483647 w 2000"/>
                <a:gd name="T5" fmla="*/ 0 h 2016"/>
                <a:gd name="T6" fmla="*/ 2147483647 w 2000"/>
                <a:gd name="T7" fmla="*/ 0 h 2016"/>
                <a:gd name="T8" fmla="*/ 2147483647 w 2000"/>
                <a:gd name="T9" fmla="*/ 2147483647 h 2016"/>
                <a:gd name="T10" fmla="*/ 2147483647 w 2000"/>
                <a:gd name="T11" fmla="*/ 2147483647 h 2016"/>
                <a:gd name="T12" fmla="*/ 2147483647 w 2000"/>
                <a:gd name="T13" fmla="*/ 2147483647 h 2016"/>
                <a:gd name="T14" fmla="*/ 2147483647 w 2000"/>
                <a:gd name="T15" fmla="*/ 2147483647 h 2016"/>
                <a:gd name="T16" fmla="*/ 2147483647 w 2000"/>
                <a:gd name="T17" fmla="*/ 2147483647 h 2016"/>
                <a:gd name="T18" fmla="*/ 2147483647 w 2000"/>
                <a:gd name="T19" fmla="*/ 2147483647 h 2016"/>
                <a:gd name="T20" fmla="*/ 0 w 2000"/>
                <a:gd name="T21" fmla="*/ 2147483647 h 2016"/>
                <a:gd name="T22" fmla="*/ 0 w 2000"/>
                <a:gd name="T23" fmla="*/ 2147483647 h 20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"/>
                <a:gd name="T37" fmla="*/ 0 h 2016"/>
                <a:gd name="T38" fmla="*/ 2000 w 2000"/>
                <a:gd name="T39" fmla="*/ 2016 h 20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" h="2016">
                  <a:moveTo>
                    <a:pt x="0" y="1008"/>
                  </a:moveTo>
                  <a:cubicBezTo>
                    <a:pt x="0" y="452"/>
                    <a:pt x="44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1553" y="0"/>
                    <a:pt x="2000" y="452"/>
                    <a:pt x="2000" y="1008"/>
                  </a:cubicBezTo>
                  <a:cubicBezTo>
                    <a:pt x="2000" y="1008"/>
                    <a:pt x="2000" y="1008"/>
                    <a:pt x="2000" y="1008"/>
                  </a:cubicBezTo>
                  <a:cubicBezTo>
                    <a:pt x="2000" y="1565"/>
                    <a:pt x="1553" y="2016"/>
                    <a:pt x="1000" y="2016"/>
                  </a:cubicBezTo>
                  <a:cubicBezTo>
                    <a:pt x="1000" y="2016"/>
                    <a:pt x="1000" y="2016"/>
                    <a:pt x="1000" y="2016"/>
                  </a:cubicBezTo>
                  <a:cubicBezTo>
                    <a:pt x="448" y="2016"/>
                    <a:pt x="0" y="1565"/>
                    <a:pt x="0" y="1008"/>
                  </a:cubicBezTo>
                  <a:cubicBezTo>
                    <a:pt x="0" y="1008"/>
                    <a:pt x="0" y="1008"/>
                    <a:pt x="0" y="1008"/>
                  </a:cubicBezTo>
                  <a:close/>
                </a:path>
              </a:pathLst>
            </a:custGeom>
            <a:solidFill>
              <a:srgbClr val="FFFFB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42" name="Freeform 260"/>
            <p:cNvSpPr>
              <a:spLocks noEditPoints="1"/>
            </p:cNvSpPr>
            <p:nvPr/>
          </p:nvSpPr>
          <p:spPr bwMode="auto">
            <a:xfrm>
              <a:off x="73025" y="2001739"/>
              <a:ext cx="1527175" cy="1279525"/>
            </a:xfrm>
            <a:custGeom>
              <a:avLst/>
              <a:gdLst>
                <a:gd name="T0" fmla="*/ 2147483647 w 962"/>
                <a:gd name="T1" fmla="*/ 2147483647 h 806"/>
                <a:gd name="T2" fmla="*/ 2147483647 w 962"/>
                <a:gd name="T3" fmla="*/ 2147483647 h 806"/>
                <a:gd name="T4" fmla="*/ 2147483647 w 962"/>
                <a:gd name="T5" fmla="*/ 2147483647 h 806"/>
                <a:gd name="T6" fmla="*/ 2147483647 w 962"/>
                <a:gd name="T7" fmla="*/ 2147483647 h 806"/>
                <a:gd name="T8" fmla="*/ 2147483647 w 962"/>
                <a:gd name="T9" fmla="*/ 2147483647 h 806"/>
                <a:gd name="T10" fmla="*/ 2147483647 w 962"/>
                <a:gd name="T11" fmla="*/ 2147483647 h 806"/>
                <a:gd name="T12" fmla="*/ 2147483647 w 962"/>
                <a:gd name="T13" fmla="*/ 2147483647 h 806"/>
                <a:gd name="T14" fmla="*/ 2147483647 w 962"/>
                <a:gd name="T15" fmla="*/ 2147483647 h 806"/>
                <a:gd name="T16" fmla="*/ 2147483647 w 962"/>
                <a:gd name="T17" fmla="*/ 2147483647 h 806"/>
                <a:gd name="T18" fmla="*/ 2147483647 w 962"/>
                <a:gd name="T19" fmla="*/ 2147483647 h 806"/>
                <a:gd name="T20" fmla="*/ 2147483647 w 962"/>
                <a:gd name="T21" fmla="*/ 2147483647 h 806"/>
                <a:gd name="T22" fmla="*/ 2147483647 w 962"/>
                <a:gd name="T23" fmla="*/ 2147483647 h 806"/>
                <a:gd name="T24" fmla="*/ 2147483647 w 962"/>
                <a:gd name="T25" fmla="*/ 2147483647 h 806"/>
                <a:gd name="T26" fmla="*/ 2147483647 w 962"/>
                <a:gd name="T27" fmla="*/ 2147483647 h 806"/>
                <a:gd name="T28" fmla="*/ 2147483647 w 962"/>
                <a:gd name="T29" fmla="*/ 2147483647 h 806"/>
                <a:gd name="T30" fmla="*/ 2147483647 w 962"/>
                <a:gd name="T31" fmla="*/ 2147483647 h 806"/>
                <a:gd name="T32" fmla="*/ 2147483647 w 962"/>
                <a:gd name="T33" fmla="*/ 2147483647 h 806"/>
                <a:gd name="T34" fmla="*/ 2147483647 w 962"/>
                <a:gd name="T35" fmla="*/ 2147483647 h 806"/>
                <a:gd name="T36" fmla="*/ 2147483647 w 962"/>
                <a:gd name="T37" fmla="*/ 2147483647 h 806"/>
                <a:gd name="T38" fmla="*/ 2147483647 w 962"/>
                <a:gd name="T39" fmla="*/ 2147483647 h 806"/>
                <a:gd name="T40" fmla="*/ 2147483647 w 962"/>
                <a:gd name="T41" fmla="*/ 2147483647 h 806"/>
                <a:gd name="T42" fmla="*/ 2147483647 w 962"/>
                <a:gd name="T43" fmla="*/ 2147483647 h 806"/>
                <a:gd name="T44" fmla="*/ 2147483647 w 962"/>
                <a:gd name="T45" fmla="*/ 2147483647 h 806"/>
                <a:gd name="T46" fmla="*/ 2147483647 w 962"/>
                <a:gd name="T47" fmla="*/ 2147483647 h 806"/>
                <a:gd name="T48" fmla="*/ 2147483647 w 962"/>
                <a:gd name="T49" fmla="*/ 2147483647 h 806"/>
                <a:gd name="T50" fmla="*/ 2147483647 w 962"/>
                <a:gd name="T51" fmla="*/ 2147483647 h 806"/>
                <a:gd name="T52" fmla="*/ 2147483647 w 962"/>
                <a:gd name="T53" fmla="*/ 2147483647 h 806"/>
                <a:gd name="T54" fmla="*/ 2147483647 w 962"/>
                <a:gd name="T55" fmla="*/ 2147483647 h 806"/>
                <a:gd name="T56" fmla="*/ 2147483647 w 962"/>
                <a:gd name="T57" fmla="*/ 2147483647 h 806"/>
                <a:gd name="T58" fmla="*/ 2147483647 w 962"/>
                <a:gd name="T59" fmla="*/ 2147483647 h 806"/>
                <a:gd name="T60" fmla="*/ 2147483647 w 962"/>
                <a:gd name="T61" fmla="*/ 2147483647 h 806"/>
                <a:gd name="T62" fmla="*/ 2147483647 w 962"/>
                <a:gd name="T63" fmla="*/ 2147483647 h 806"/>
                <a:gd name="T64" fmla="*/ 2147483647 w 962"/>
                <a:gd name="T65" fmla="*/ 2147483647 h 806"/>
                <a:gd name="T66" fmla="*/ 2147483647 w 962"/>
                <a:gd name="T67" fmla="*/ 2147483647 h 806"/>
                <a:gd name="T68" fmla="*/ 2147483647 w 962"/>
                <a:gd name="T69" fmla="*/ 2147483647 h 806"/>
                <a:gd name="T70" fmla="*/ 2147483647 w 962"/>
                <a:gd name="T71" fmla="*/ 2147483647 h 806"/>
                <a:gd name="T72" fmla="*/ 2147483647 w 962"/>
                <a:gd name="T73" fmla="*/ 2147483647 h 806"/>
                <a:gd name="T74" fmla="*/ 2147483647 w 962"/>
                <a:gd name="T75" fmla="*/ 2147483647 h 806"/>
                <a:gd name="T76" fmla="*/ 2147483647 w 962"/>
                <a:gd name="T77" fmla="*/ 2147483647 h 806"/>
                <a:gd name="T78" fmla="*/ 2147483647 w 962"/>
                <a:gd name="T79" fmla="*/ 2147483647 h 806"/>
                <a:gd name="T80" fmla="*/ 2147483647 w 962"/>
                <a:gd name="T81" fmla="*/ 2147483647 h 806"/>
                <a:gd name="T82" fmla="*/ 2147483647 w 962"/>
                <a:gd name="T83" fmla="*/ 2147483647 h 806"/>
                <a:gd name="T84" fmla="*/ 2147483647 w 962"/>
                <a:gd name="T85" fmla="*/ 2147483647 h 8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2"/>
                <a:gd name="T130" fmla="*/ 0 h 806"/>
                <a:gd name="T131" fmla="*/ 962 w 962"/>
                <a:gd name="T132" fmla="*/ 806 h 8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2" h="806">
                  <a:moveTo>
                    <a:pt x="0" y="404"/>
                  </a:moveTo>
                  <a:lnTo>
                    <a:pt x="2" y="362"/>
                  </a:lnTo>
                  <a:lnTo>
                    <a:pt x="10" y="322"/>
                  </a:lnTo>
                  <a:lnTo>
                    <a:pt x="22" y="284"/>
                  </a:lnTo>
                  <a:lnTo>
                    <a:pt x="38" y="247"/>
                  </a:lnTo>
                  <a:lnTo>
                    <a:pt x="58" y="212"/>
                  </a:lnTo>
                  <a:lnTo>
                    <a:pt x="82" y="178"/>
                  </a:lnTo>
                  <a:lnTo>
                    <a:pt x="109" y="147"/>
                  </a:lnTo>
                  <a:lnTo>
                    <a:pt x="141" y="119"/>
                  </a:lnTo>
                  <a:lnTo>
                    <a:pt x="175" y="93"/>
                  </a:lnTo>
                  <a:lnTo>
                    <a:pt x="212" y="69"/>
                  </a:lnTo>
                  <a:lnTo>
                    <a:pt x="251" y="49"/>
                  </a:lnTo>
                  <a:lnTo>
                    <a:pt x="294" y="32"/>
                  </a:lnTo>
                  <a:lnTo>
                    <a:pt x="338" y="18"/>
                  </a:lnTo>
                  <a:lnTo>
                    <a:pt x="385" y="9"/>
                  </a:lnTo>
                  <a:lnTo>
                    <a:pt x="432" y="3"/>
                  </a:lnTo>
                  <a:lnTo>
                    <a:pt x="481" y="0"/>
                  </a:lnTo>
                  <a:lnTo>
                    <a:pt x="530" y="2"/>
                  </a:lnTo>
                  <a:lnTo>
                    <a:pt x="578" y="9"/>
                  </a:lnTo>
                  <a:lnTo>
                    <a:pt x="624" y="18"/>
                  </a:lnTo>
                  <a:lnTo>
                    <a:pt x="669" y="32"/>
                  </a:lnTo>
                  <a:lnTo>
                    <a:pt x="711" y="49"/>
                  </a:lnTo>
                  <a:lnTo>
                    <a:pt x="750" y="69"/>
                  </a:lnTo>
                  <a:lnTo>
                    <a:pt x="787" y="92"/>
                  </a:lnTo>
                  <a:lnTo>
                    <a:pt x="821" y="119"/>
                  </a:lnTo>
                  <a:lnTo>
                    <a:pt x="852" y="147"/>
                  </a:lnTo>
                  <a:lnTo>
                    <a:pt x="880" y="178"/>
                  </a:lnTo>
                  <a:lnTo>
                    <a:pt x="904" y="211"/>
                  </a:lnTo>
                  <a:lnTo>
                    <a:pt x="925" y="247"/>
                  </a:lnTo>
                  <a:lnTo>
                    <a:pt x="941" y="284"/>
                  </a:lnTo>
                  <a:lnTo>
                    <a:pt x="953" y="322"/>
                  </a:lnTo>
                  <a:lnTo>
                    <a:pt x="960" y="362"/>
                  </a:lnTo>
                  <a:lnTo>
                    <a:pt x="962" y="403"/>
                  </a:lnTo>
                  <a:lnTo>
                    <a:pt x="960" y="444"/>
                  </a:lnTo>
                  <a:lnTo>
                    <a:pt x="953" y="484"/>
                  </a:lnTo>
                  <a:lnTo>
                    <a:pt x="941" y="523"/>
                  </a:lnTo>
                  <a:lnTo>
                    <a:pt x="925" y="560"/>
                  </a:lnTo>
                  <a:lnTo>
                    <a:pt x="905" y="596"/>
                  </a:lnTo>
                  <a:lnTo>
                    <a:pt x="880" y="629"/>
                  </a:lnTo>
                  <a:lnTo>
                    <a:pt x="853" y="659"/>
                  </a:lnTo>
                  <a:lnTo>
                    <a:pt x="821" y="688"/>
                  </a:lnTo>
                  <a:lnTo>
                    <a:pt x="788" y="714"/>
                  </a:lnTo>
                  <a:lnTo>
                    <a:pt x="750" y="738"/>
                  </a:lnTo>
                  <a:lnTo>
                    <a:pt x="711" y="757"/>
                  </a:lnTo>
                  <a:lnTo>
                    <a:pt x="669" y="775"/>
                  </a:lnTo>
                  <a:lnTo>
                    <a:pt x="625" y="788"/>
                  </a:lnTo>
                  <a:lnTo>
                    <a:pt x="578" y="798"/>
                  </a:lnTo>
                  <a:lnTo>
                    <a:pt x="531" y="804"/>
                  </a:lnTo>
                  <a:lnTo>
                    <a:pt x="481" y="806"/>
                  </a:lnTo>
                  <a:lnTo>
                    <a:pt x="432" y="804"/>
                  </a:lnTo>
                  <a:lnTo>
                    <a:pt x="385" y="798"/>
                  </a:lnTo>
                  <a:lnTo>
                    <a:pt x="338" y="788"/>
                  </a:lnTo>
                  <a:lnTo>
                    <a:pt x="294" y="775"/>
                  </a:lnTo>
                  <a:lnTo>
                    <a:pt x="252" y="758"/>
                  </a:lnTo>
                  <a:lnTo>
                    <a:pt x="212" y="738"/>
                  </a:lnTo>
                  <a:lnTo>
                    <a:pt x="175" y="715"/>
                  </a:lnTo>
                  <a:lnTo>
                    <a:pt x="141" y="688"/>
                  </a:lnTo>
                  <a:lnTo>
                    <a:pt x="110" y="660"/>
                  </a:lnTo>
                  <a:lnTo>
                    <a:pt x="82" y="629"/>
                  </a:lnTo>
                  <a:lnTo>
                    <a:pt x="58" y="596"/>
                  </a:lnTo>
                  <a:lnTo>
                    <a:pt x="38" y="560"/>
                  </a:lnTo>
                  <a:lnTo>
                    <a:pt x="22" y="523"/>
                  </a:lnTo>
                  <a:lnTo>
                    <a:pt x="10" y="484"/>
                  </a:lnTo>
                  <a:lnTo>
                    <a:pt x="3" y="445"/>
                  </a:lnTo>
                  <a:lnTo>
                    <a:pt x="0" y="404"/>
                  </a:lnTo>
                  <a:close/>
                  <a:moveTo>
                    <a:pt x="10" y="444"/>
                  </a:moveTo>
                  <a:lnTo>
                    <a:pt x="17" y="483"/>
                  </a:lnTo>
                  <a:lnTo>
                    <a:pt x="29" y="521"/>
                  </a:lnTo>
                  <a:lnTo>
                    <a:pt x="45" y="557"/>
                  </a:lnTo>
                  <a:lnTo>
                    <a:pt x="65" y="592"/>
                  </a:lnTo>
                  <a:lnTo>
                    <a:pt x="88" y="625"/>
                  </a:lnTo>
                  <a:lnTo>
                    <a:pt x="115" y="655"/>
                  </a:lnTo>
                  <a:lnTo>
                    <a:pt x="146" y="684"/>
                  </a:lnTo>
                  <a:lnTo>
                    <a:pt x="180" y="709"/>
                  </a:lnTo>
                  <a:lnTo>
                    <a:pt x="216" y="732"/>
                  </a:lnTo>
                  <a:lnTo>
                    <a:pt x="255" y="752"/>
                  </a:lnTo>
                  <a:lnTo>
                    <a:pt x="297" y="769"/>
                  </a:lnTo>
                  <a:lnTo>
                    <a:pt x="340" y="782"/>
                  </a:lnTo>
                  <a:lnTo>
                    <a:pt x="386" y="792"/>
                  </a:lnTo>
                  <a:lnTo>
                    <a:pt x="433" y="798"/>
                  </a:lnTo>
                  <a:lnTo>
                    <a:pt x="481" y="800"/>
                  </a:lnTo>
                  <a:lnTo>
                    <a:pt x="529" y="798"/>
                  </a:lnTo>
                  <a:lnTo>
                    <a:pt x="576" y="792"/>
                  </a:lnTo>
                  <a:lnTo>
                    <a:pt x="622" y="782"/>
                  </a:lnTo>
                  <a:lnTo>
                    <a:pt x="666" y="769"/>
                  </a:lnTo>
                  <a:lnTo>
                    <a:pt x="707" y="752"/>
                  </a:lnTo>
                  <a:lnTo>
                    <a:pt x="746" y="732"/>
                  </a:lnTo>
                  <a:lnTo>
                    <a:pt x="782" y="710"/>
                  </a:lnTo>
                  <a:lnTo>
                    <a:pt x="816" y="684"/>
                  </a:lnTo>
                  <a:lnTo>
                    <a:pt x="847" y="656"/>
                  </a:lnTo>
                  <a:lnTo>
                    <a:pt x="874" y="625"/>
                  </a:lnTo>
                  <a:lnTo>
                    <a:pt x="897" y="593"/>
                  </a:lnTo>
                  <a:lnTo>
                    <a:pt x="918" y="558"/>
                  </a:lnTo>
                  <a:lnTo>
                    <a:pt x="934" y="521"/>
                  </a:lnTo>
                  <a:lnTo>
                    <a:pt x="946" y="483"/>
                  </a:lnTo>
                  <a:lnTo>
                    <a:pt x="952" y="444"/>
                  </a:lnTo>
                  <a:lnTo>
                    <a:pt x="955" y="404"/>
                  </a:lnTo>
                  <a:lnTo>
                    <a:pt x="953" y="363"/>
                  </a:lnTo>
                  <a:lnTo>
                    <a:pt x="946" y="323"/>
                  </a:lnTo>
                  <a:lnTo>
                    <a:pt x="934" y="286"/>
                  </a:lnTo>
                  <a:lnTo>
                    <a:pt x="918" y="249"/>
                  </a:lnTo>
                  <a:lnTo>
                    <a:pt x="898" y="215"/>
                  </a:lnTo>
                  <a:lnTo>
                    <a:pt x="874" y="182"/>
                  </a:lnTo>
                  <a:lnTo>
                    <a:pt x="847" y="151"/>
                  </a:lnTo>
                  <a:lnTo>
                    <a:pt x="816" y="123"/>
                  </a:lnTo>
                  <a:lnTo>
                    <a:pt x="783" y="97"/>
                  </a:lnTo>
                  <a:lnTo>
                    <a:pt x="746" y="74"/>
                  </a:lnTo>
                  <a:lnTo>
                    <a:pt x="707" y="55"/>
                  </a:lnTo>
                  <a:lnTo>
                    <a:pt x="666" y="38"/>
                  </a:lnTo>
                  <a:lnTo>
                    <a:pt x="623" y="24"/>
                  </a:lnTo>
                  <a:lnTo>
                    <a:pt x="577" y="15"/>
                  </a:lnTo>
                  <a:lnTo>
                    <a:pt x="530" y="9"/>
                  </a:lnTo>
                  <a:lnTo>
                    <a:pt x="481" y="7"/>
                  </a:lnTo>
                  <a:lnTo>
                    <a:pt x="433" y="9"/>
                  </a:lnTo>
                  <a:lnTo>
                    <a:pt x="386" y="15"/>
                  </a:lnTo>
                  <a:lnTo>
                    <a:pt x="341" y="24"/>
                  </a:lnTo>
                  <a:lnTo>
                    <a:pt x="297" y="38"/>
                  </a:lnTo>
                  <a:lnTo>
                    <a:pt x="256" y="55"/>
                  </a:lnTo>
                  <a:lnTo>
                    <a:pt x="216" y="74"/>
                  </a:lnTo>
                  <a:lnTo>
                    <a:pt x="180" y="97"/>
                  </a:lnTo>
                  <a:lnTo>
                    <a:pt x="146" y="123"/>
                  </a:lnTo>
                  <a:lnTo>
                    <a:pt x="116" y="151"/>
                  </a:lnTo>
                  <a:lnTo>
                    <a:pt x="88" y="182"/>
                  </a:lnTo>
                  <a:lnTo>
                    <a:pt x="65" y="214"/>
                  </a:lnTo>
                  <a:lnTo>
                    <a:pt x="45" y="249"/>
                  </a:lnTo>
                  <a:lnTo>
                    <a:pt x="29" y="285"/>
                  </a:lnTo>
                  <a:lnTo>
                    <a:pt x="17" y="323"/>
                  </a:lnTo>
                  <a:lnTo>
                    <a:pt x="10" y="363"/>
                  </a:lnTo>
                  <a:lnTo>
                    <a:pt x="7" y="403"/>
                  </a:lnTo>
                  <a:lnTo>
                    <a:pt x="10" y="444"/>
                  </a:lnTo>
                  <a:close/>
                </a:path>
              </a:pathLst>
            </a:custGeom>
            <a:solidFill>
              <a:srgbClr val="B2B2B2"/>
            </a:solidFill>
            <a:ln w="0" cap="flat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43" name="Freeform 261"/>
            <p:cNvSpPr>
              <a:spLocks/>
            </p:cNvSpPr>
            <p:nvPr/>
          </p:nvSpPr>
          <p:spPr bwMode="auto">
            <a:xfrm>
              <a:off x="1389063" y="2006501"/>
              <a:ext cx="1516063" cy="1270000"/>
            </a:xfrm>
            <a:custGeom>
              <a:avLst/>
              <a:gdLst>
                <a:gd name="T0" fmla="*/ 0 w 2000"/>
                <a:gd name="T1" fmla="*/ 2147483647 h 2016"/>
                <a:gd name="T2" fmla="*/ 2147483647 w 2000"/>
                <a:gd name="T3" fmla="*/ 0 h 2016"/>
                <a:gd name="T4" fmla="*/ 2147483647 w 2000"/>
                <a:gd name="T5" fmla="*/ 0 h 2016"/>
                <a:gd name="T6" fmla="*/ 2147483647 w 2000"/>
                <a:gd name="T7" fmla="*/ 0 h 2016"/>
                <a:gd name="T8" fmla="*/ 2147483647 w 2000"/>
                <a:gd name="T9" fmla="*/ 2147483647 h 2016"/>
                <a:gd name="T10" fmla="*/ 2147483647 w 2000"/>
                <a:gd name="T11" fmla="*/ 2147483647 h 2016"/>
                <a:gd name="T12" fmla="*/ 2147483647 w 2000"/>
                <a:gd name="T13" fmla="*/ 2147483647 h 2016"/>
                <a:gd name="T14" fmla="*/ 2147483647 w 2000"/>
                <a:gd name="T15" fmla="*/ 2147483647 h 2016"/>
                <a:gd name="T16" fmla="*/ 2147483647 w 2000"/>
                <a:gd name="T17" fmla="*/ 2147483647 h 2016"/>
                <a:gd name="T18" fmla="*/ 2147483647 w 2000"/>
                <a:gd name="T19" fmla="*/ 2147483647 h 2016"/>
                <a:gd name="T20" fmla="*/ 0 w 2000"/>
                <a:gd name="T21" fmla="*/ 2147483647 h 2016"/>
                <a:gd name="T22" fmla="*/ 0 w 2000"/>
                <a:gd name="T23" fmla="*/ 2147483647 h 20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"/>
                <a:gd name="T37" fmla="*/ 0 h 2016"/>
                <a:gd name="T38" fmla="*/ 2000 w 2000"/>
                <a:gd name="T39" fmla="*/ 2016 h 20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" h="2016">
                  <a:moveTo>
                    <a:pt x="0" y="1008"/>
                  </a:moveTo>
                  <a:cubicBezTo>
                    <a:pt x="0" y="452"/>
                    <a:pt x="44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1553" y="0"/>
                    <a:pt x="2000" y="452"/>
                    <a:pt x="2000" y="1008"/>
                  </a:cubicBezTo>
                  <a:cubicBezTo>
                    <a:pt x="2000" y="1008"/>
                    <a:pt x="2000" y="1008"/>
                    <a:pt x="2000" y="1008"/>
                  </a:cubicBezTo>
                  <a:cubicBezTo>
                    <a:pt x="2000" y="1565"/>
                    <a:pt x="1553" y="2016"/>
                    <a:pt x="1000" y="2016"/>
                  </a:cubicBezTo>
                  <a:cubicBezTo>
                    <a:pt x="1000" y="2016"/>
                    <a:pt x="1000" y="2016"/>
                    <a:pt x="1000" y="2016"/>
                  </a:cubicBezTo>
                  <a:cubicBezTo>
                    <a:pt x="448" y="2016"/>
                    <a:pt x="0" y="1565"/>
                    <a:pt x="0" y="1008"/>
                  </a:cubicBezTo>
                  <a:cubicBezTo>
                    <a:pt x="0" y="1008"/>
                    <a:pt x="0" y="1008"/>
                    <a:pt x="0" y="1008"/>
                  </a:cubicBezTo>
                  <a:close/>
                </a:path>
              </a:pathLst>
            </a:custGeom>
            <a:solidFill>
              <a:srgbClr val="FFFFB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44" name="Freeform 262"/>
            <p:cNvSpPr>
              <a:spLocks noEditPoints="1"/>
            </p:cNvSpPr>
            <p:nvPr/>
          </p:nvSpPr>
          <p:spPr bwMode="auto">
            <a:xfrm>
              <a:off x="1382713" y="2001739"/>
              <a:ext cx="1527175" cy="1279525"/>
            </a:xfrm>
            <a:custGeom>
              <a:avLst/>
              <a:gdLst>
                <a:gd name="T0" fmla="*/ 2147483647 w 962"/>
                <a:gd name="T1" fmla="*/ 2147483647 h 806"/>
                <a:gd name="T2" fmla="*/ 2147483647 w 962"/>
                <a:gd name="T3" fmla="*/ 2147483647 h 806"/>
                <a:gd name="T4" fmla="*/ 2147483647 w 962"/>
                <a:gd name="T5" fmla="*/ 2147483647 h 806"/>
                <a:gd name="T6" fmla="*/ 2147483647 w 962"/>
                <a:gd name="T7" fmla="*/ 2147483647 h 806"/>
                <a:gd name="T8" fmla="*/ 2147483647 w 962"/>
                <a:gd name="T9" fmla="*/ 2147483647 h 806"/>
                <a:gd name="T10" fmla="*/ 2147483647 w 962"/>
                <a:gd name="T11" fmla="*/ 2147483647 h 806"/>
                <a:gd name="T12" fmla="*/ 2147483647 w 962"/>
                <a:gd name="T13" fmla="*/ 2147483647 h 806"/>
                <a:gd name="T14" fmla="*/ 2147483647 w 962"/>
                <a:gd name="T15" fmla="*/ 2147483647 h 806"/>
                <a:gd name="T16" fmla="*/ 2147483647 w 962"/>
                <a:gd name="T17" fmla="*/ 2147483647 h 806"/>
                <a:gd name="T18" fmla="*/ 2147483647 w 962"/>
                <a:gd name="T19" fmla="*/ 2147483647 h 806"/>
                <a:gd name="T20" fmla="*/ 2147483647 w 962"/>
                <a:gd name="T21" fmla="*/ 2147483647 h 806"/>
                <a:gd name="T22" fmla="*/ 2147483647 w 962"/>
                <a:gd name="T23" fmla="*/ 2147483647 h 806"/>
                <a:gd name="T24" fmla="*/ 2147483647 w 962"/>
                <a:gd name="T25" fmla="*/ 2147483647 h 806"/>
                <a:gd name="T26" fmla="*/ 2147483647 w 962"/>
                <a:gd name="T27" fmla="*/ 2147483647 h 806"/>
                <a:gd name="T28" fmla="*/ 2147483647 w 962"/>
                <a:gd name="T29" fmla="*/ 2147483647 h 806"/>
                <a:gd name="T30" fmla="*/ 2147483647 w 962"/>
                <a:gd name="T31" fmla="*/ 2147483647 h 806"/>
                <a:gd name="T32" fmla="*/ 2147483647 w 962"/>
                <a:gd name="T33" fmla="*/ 2147483647 h 806"/>
                <a:gd name="T34" fmla="*/ 2147483647 w 962"/>
                <a:gd name="T35" fmla="*/ 2147483647 h 806"/>
                <a:gd name="T36" fmla="*/ 2147483647 w 962"/>
                <a:gd name="T37" fmla="*/ 2147483647 h 806"/>
                <a:gd name="T38" fmla="*/ 2147483647 w 962"/>
                <a:gd name="T39" fmla="*/ 2147483647 h 806"/>
                <a:gd name="T40" fmla="*/ 2147483647 w 962"/>
                <a:gd name="T41" fmla="*/ 2147483647 h 806"/>
                <a:gd name="T42" fmla="*/ 2147483647 w 962"/>
                <a:gd name="T43" fmla="*/ 2147483647 h 806"/>
                <a:gd name="T44" fmla="*/ 2147483647 w 962"/>
                <a:gd name="T45" fmla="*/ 2147483647 h 806"/>
                <a:gd name="T46" fmla="*/ 2147483647 w 962"/>
                <a:gd name="T47" fmla="*/ 2147483647 h 806"/>
                <a:gd name="T48" fmla="*/ 2147483647 w 962"/>
                <a:gd name="T49" fmla="*/ 2147483647 h 806"/>
                <a:gd name="T50" fmla="*/ 2147483647 w 962"/>
                <a:gd name="T51" fmla="*/ 2147483647 h 806"/>
                <a:gd name="T52" fmla="*/ 2147483647 w 962"/>
                <a:gd name="T53" fmla="*/ 2147483647 h 806"/>
                <a:gd name="T54" fmla="*/ 2147483647 w 962"/>
                <a:gd name="T55" fmla="*/ 2147483647 h 806"/>
                <a:gd name="T56" fmla="*/ 2147483647 w 962"/>
                <a:gd name="T57" fmla="*/ 2147483647 h 806"/>
                <a:gd name="T58" fmla="*/ 2147483647 w 962"/>
                <a:gd name="T59" fmla="*/ 2147483647 h 806"/>
                <a:gd name="T60" fmla="*/ 2147483647 w 962"/>
                <a:gd name="T61" fmla="*/ 2147483647 h 806"/>
                <a:gd name="T62" fmla="*/ 2147483647 w 962"/>
                <a:gd name="T63" fmla="*/ 2147483647 h 806"/>
                <a:gd name="T64" fmla="*/ 2147483647 w 962"/>
                <a:gd name="T65" fmla="*/ 2147483647 h 806"/>
                <a:gd name="T66" fmla="*/ 2147483647 w 962"/>
                <a:gd name="T67" fmla="*/ 2147483647 h 806"/>
                <a:gd name="T68" fmla="*/ 2147483647 w 962"/>
                <a:gd name="T69" fmla="*/ 2147483647 h 806"/>
                <a:gd name="T70" fmla="*/ 2147483647 w 962"/>
                <a:gd name="T71" fmla="*/ 2147483647 h 806"/>
                <a:gd name="T72" fmla="*/ 2147483647 w 962"/>
                <a:gd name="T73" fmla="*/ 2147483647 h 806"/>
                <a:gd name="T74" fmla="*/ 2147483647 w 962"/>
                <a:gd name="T75" fmla="*/ 2147483647 h 806"/>
                <a:gd name="T76" fmla="*/ 2147483647 w 962"/>
                <a:gd name="T77" fmla="*/ 2147483647 h 806"/>
                <a:gd name="T78" fmla="*/ 2147483647 w 962"/>
                <a:gd name="T79" fmla="*/ 2147483647 h 806"/>
                <a:gd name="T80" fmla="*/ 2147483647 w 962"/>
                <a:gd name="T81" fmla="*/ 2147483647 h 806"/>
                <a:gd name="T82" fmla="*/ 2147483647 w 962"/>
                <a:gd name="T83" fmla="*/ 2147483647 h 806"/>
                <a:gd name="T84" fmla="*/ 2147483647 w 962"/>
                <a:gd name="T85" fmla="*/ 2147483647 h 8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2"/>
                <a:gd name="T130" fmla="*/ 0 h 806"/>
                <a:gd name="T131" fmla="*/ 962 w 962"/>
                <a:gd name="T132" fmla="*/ 806 h 8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2" h="806">
                  <a:moveTo>
                    <a:pt x="0" y="404"/>
                  </a:moveTo>
                  <a:lnTo>
                    <a:pt x="2" y="362"/>
                  </a:lnTo>
                  <a:lnTo>
                    <a:pt x="10" y="322"/>
                  </a:lnTo>
                  <a:lnTo>
                    <a:pt x="22" y="284"/>
                  </a:lnTo>
                  <a:lnTo>
                    <a:pt x="38" y="247"/>
                  </a:lnTo>
                  <a:lnTo>
                    <a:pt x="58" y="212"/>
                  </a:lnTo>
                  <a:lnTo>
                    <a:pt x="82" y="178"/>
                  </a:lnTo>
                  <a:lnTo>
                    <a:pt x="110" y="147"/>
                  </a:lnTo>
                  <a:lnTo>
                    <a:pt x="141" y="119"/>
                  </a:lnTo>
                  <a:lnTo>
                    <a:pt x="175" y="93"/>
                  </a:lnTo>
                  <a:lnTo>
                    <a:pt x="212" y="69"/>
                  </a:lnTo>
                  <a:lnTo>
                    <a:pt x="251" y="49"/>
                  </a:lnTo>
                  <a:lnTo>
                    <a:pt x="294" y="32"/>
                  </a:lnTo>
                  <a:lnTo>
                    <a:pt x="338" y="18"/>
                  </a:lnTo>
                  <a:lnTo>
                    <a:pt x="385" y="9"/>
                  </a:lnTo>
                  <a:lnTo>
                    <a:pt x="432" y="3"/>
                  </a:lnTo>
                  <a:lnTo>
                    <a:pt x="481" y="0"/>
                  </a:lnTo>
                  <a:lnTo>
                    <a:pt x="530" y="2"/>
                  </a:lnTo>
                  <a:lnTo>
                    <a:pt x="579" y="9"/>
                  </a:lnTo>
                  <a:lnTo>
                    <a:pt x="624" y="18"/>
                  </a:lnTo>
                  <a:lnTo>
                    <a:pt x="669" y="32"/>
                  </a:lnTo>
                  <a:lnTo>
                    <a:pt x="711" y="49"/>
                  </a:lnTo>
                  <a:lnTo>
                    <a:pt x="750" y="69"/>
                  </a:lnTo>
                  <a:lnTo>
                    <a:pt x="787" y="92"/>
                  </a:lnTo>
                  <a:lnTo>
                    <a:pt x="822" y="119"/>
                  </a:lnTo>
                  <a:lnTo>
                    <a:pt x="853" y="147"/>
                  </a:lnTo>
                  <a:lnTo>
                    <a:pt x="880" y="178"/>
                  </a:lnTo>
                  <a:lnTo>
                    <a:pt x="904" y="211"/>
                  </a:lnTo>
                  <a:lnTo>
                    <a:pt x="925" y="247"/>
                  </a:lnTo>
                  <a:lnTo>
                    <a:pt x="941" y="284"/>
                  </a:lnTo>
                  <a:lnTo>
                    <a:pt x="953" y="322"/>
                  </a:lnTo>
                  <a:lnTo>
                    <a:pt x="960" y="362"/>
                  </a:lnTo>
                  <a:lnTo>
                    <a:pt x="962" y="403"/>
                  </a:lnTo>
                  <a:lnTo>
                    <a:pt x="960" y="444"/>
                  </a:lnTo>
                  <a:lnTo>
                    <a:pt x="953" y="484"/>
                  </a:lnTo>
                  <a:lnTo>
                    <a:pt x="941" y="523"/>
                  </a:lnTo>
                  <a:lnTo>
                    <a:pt x="925" y="560"/>
                  </a:lnTo>
                  <a:lnTo>
                    <a:pt x="905" y="596"/>
                  </a:lnTo>
                  <a:lnTo>
                    <a:pt x="880" y="629"/>
                  </a:lnTo>
                  <a:lnTo>
                    <a:pt x="853" y="659"/>
                  </a:lnTo>
                  <a:lnTo>
                    <a:pt x="822" y="688"/>
                  </a:lnTo>
                  <a:lnTo>
                    <a:pt x="788" y="714"/>
                  </a:lnTo>
                  <a:lnTo>
                    <a:pt x="750" y="738"/>
                  </a:lnTo>
                  <a:lnTo>
                    <a:pt x="711" y="757"/>
                  </a:lnTo>
                  <a:lnTo>
                    <a:pt x="669" y="775"/>
                  </a:lnTo>
                  <a:lnTo>
                    <a:pt x="625" y="788"/>
                  </a:lnTo>
                  <a:lnTo>
                    <a:pt x="579" y="798"/>
                  </a:lnTo>
                  <a:lnTo>
                    <a:pt x="531" y="804"/>
                  </a:lnTo>
                  <a:lnTo>
                    <a:pt x="482" y="806"/>
                  </a:lnTo>
                  <a:lnTo>
                    <a:pt x="432" y="804"/>
                  </a:lnTo>
                  <a:lnTo>
                    <a:pt x="385" y="798"/>
                  </a:lnTo>
                  <a:lnTo>
                    <a:pt x="338" y="788"/>
                  </a:lnTo>
                  <a:lnTo>
                    <a:pt x="294" y="775"/>
                  </a:lnTo>
                  <a:lnTo>
                    <a:pt x="252" y="758"/>
                  </a:lnTo>
                  <a:lnTo>
                    <a:pt x="212" y="738"/>
                  </a:lnTo>
                  <a:lnTo>
                    <a:pt x="175" y="715"/>
                  </a:lnTo>
                  <a:lnTo>
                    <a:pt x="141" y="688"/>
                  </a:lnTo>
                  <a:lnTo>
                    <a:pt x="110" y="660"/>
                  </a:lnTo>
                  <a:lnTo>
                    <a:pt x="82" y="629"/>
                  </a:lnTo>
                  <a:lnTo>
                    <a:pt x="59" y="596"/>
                  </a:lnTo>
                  <a:lnTo>
                    <a:pt x="38" y="560"/>
                  </a:lnTo>
                  <a:lnTo>
                    <a:pt x="22" y="523"/>
                  </a:lnTo>
                  <a:lnTo>
                    <a:pt x="10" y="484"/>
                  </a:lnTo>
                  <a:lnTo>
                    <a:pt x="3" y="445"/>
                  </a:lnTo>
                  <a:lnTo>
                    <a:pt x="0" y="404"/>
                  </a:lnTo>
                  <a:close/>
                  <a:moveTo>
                    <a:pt x="10" y="444"/>
                  </a:moveTo>
                  <a:lnTo>
                    <a:pt x="17" y="483"/>
                  </a:lnTo>
                  <a:lnTo>
                    <a:pt x="29" y="521"/>
                  </a:lnTo>
                  <a:lnTo>
                    <a:pt x="45" y="557"/>
                  </a:lnTo>
                  <a:lnTo>
                    <a:pt x="65" y="592"/>
                  </a:lnTo>
                  <a:lnTo>
                    <a:pt x="89" y="625"/>
                  </a:lnTo>
                  <a:lnTo>
                    <a:pt x="115" y="655"/>
                  </a:lnTo>
                  <a:lnTo>
                    <a:pt x="146" y="684"/>
                  </a:lnTo>
                  <a:lnTo>
                    <a:pt x="180" y="709"/>
                  </a:lnTo>
                  <a:lnTo>
                    <a:pt x="217" y="732"/>
                  </a:lnTo>
                  <a:lnTo>
                    <a:pt x="255" y="752"/>
                  </a:lnTo>
                  <a:lnTo>
                    <a:pt x="297" y="769"/>
                  </a:lnTo>
                  <a:lnTo>
                    <a:pt x="340" y="782"/>
                  </a:lnTo>
                  <a:lnTo>
                    <a:pt x="386" y="792"/>
                  </a:lnTo>
                  <a:lnTo>
                    <a:pt x="433" y="798"/>
                  </a:lnTo>
                  <a:lnTo>
                    <a:pt x="481" y="800"/>
                  </a:lnTo>
                  <a:lnTo>
                    <a:pt x="529" y="798"/>
                  </a:lnTo>
                  <a:lnTo>
                    <a:pt x="577" y="792"/>
                  </a:lnTo>
                  <a:lnTo>
                    <a:pt x="622" y="782"/>
                  </a:lnTo>
                  <a:lnTo>
                    <a:pt x="666" y="769"/>
                  </a:lnTo>
                  <a:lnTo>
                    <a:pt x="707" y="752"/>
                  </a:lnTo>
                  <a:lnTo>
                    <a:pt x="746" y="732"/>
                  </a:lnTo>
                  <a:lnTo>
                    <a:pt x="782" y="710"/>
                  </a:lnTo>
                  <a:lnTo>
                    <a:pt x="816" y="684"/>
                  </a:lnTo>
                  <a:lnTo>
                    <a:pt x="847" y="656"/>
                  </a:lnTo>
                  <a:lnTo>
                    <a:pt x="874" y="625"/>
                  </a:lnTo>
                  <a:lnTo>
                    <a:pt x="897" y="593"/>
                  </a:lnTo>
                  <a:lnTo>
                    <a:pt x="918" y="558"/>
                  </a:lnTo>
                  <a:lnTo>
                    <a:pt x="934" y="521"/>
                  </a:lnTo>
                  <a:lnTo>
                    <a:pt x="946" y="483"/>
                  </a:lnTo>
                  <a:lnTo>
                    <a:pt x="952" y="444"/>
                  </a:lnTo>
                  <a:lnTo>
                    <a:pt x="955" y="404"/>
                  </a:lnTo>
                  <a:lnTo>
                    <a:pt x="953" y="363"/>
                  </a:lnTo>
                  <a:lnTo>
                    <a:pt x="946" y="323"/>
                  </a:lnTo>
                  <a:lnTo>
                    <a:pt x="934" y="286"/>
                  </a:lnTo>
                  <a:lnTo>
                    <a:pt x="918" y="249"/>
                  </a:lnTo>
                  <a:lnTo>
                    <a:pt x="898" y="215"/>
                  </a:lnTo>
                  <a:lnTo>
                    <a:pt x="874" y="182"/>
                  </a:lnTo>
                  <a:lnTo>
                    <a:pt x="847" y="151"/>
                  </a:lnTo>
                  <a:lnTo>
                    <a:pt x="816" y="123"/>
                  </a:lnTo>
                  <a:lnTo>
                    <a:pt x="783" y="97"/>
                  </a:lnTo>
                  <a:lnTo>
                    <a:pt x="746" y="74"/>
                  </a:lnTo>
                  <a:lnTo>
                    <a:pt x="707" y="55"/>
                  </a:lnTo>
                  <a:lnTo>
                    <a:pt x="666" y="38"/>
                  </a:lnTo>
                  <a:lnTo>
                    <a:pt x="623" y="24"/>
                  </a:lnTo>
                  <a:lnTo>
                    <a:pt x="577" y="15"/>
                  </a:lnTo>
                  <a:lnTo>
                    <a:pt x="530" y="9"/>
                  </a:lnTo>
                  <a:lnTo>
                    <a:pt x="482" y="7"/>
                  </a:lnTo>
                  <a:lnTo>
                    <a:pt x="433" y="9"/>
                  </a:lnTo>
                  <a:lnTo>
                    <a:pt x="386" y="15"/>
                  </a:lnTo>
                  <a:lnTo>
                    <a:pt x="341" y="24"/>
                  </a:lnTo>
                  <a:lnTo>
                    <a:pt x="297" y="38"/>
                  </a:lnTo>
                  <a:lnTo>
                    <a:pt x="256" y="55"/>
                  </a:lnTo>
                  <a:lnTo>
                    <a:pt x="217" y="74"/>
                  </a:lnTo>
                  <a:lnTo>
                    <a:pt x="180" y="97"/>
                  </a:lnTo>
                  <a:lnTo>
                    <a:pt x="146" y="123"/>
                  </a:lnTo>
                  <a:lnTo>
                    <a:pt x="116" y="151"/>
                  </a:lnTo>
                  <a:lnTo>
                    <a:pt x="89" y="182"/>
                  </a:lnTo>
                  <a:lnTo>
                    <a:pt x="65" y="214"/>
                  </a:lnTo>
                  <a:lnTo>
                    <a:pt x="45" y="249"/>
                  </a:lnTo>
                  <a:lnTo>
                    <a:pt x="29" y="285"/>
                  </a:lnTo>
                  <a:lnTo>
                    <a:pt x="17" y="323"/>
                  </a:lnTo>
                  <a:lnTo>
                    <a:pt x="10" y="363"/>
                  </a:lnTo>
                  <a:lnTo>
                    <a:pt x="7" y="403"/>
                  </a:lnTo>
                  <a:lnTo>
                    <a:pt x="10" y="444"/>
                  </a:lnTo>
                  <a:close/>
                </a:path>
              </a:pathLst>
            </a:custGeom>
            <a:solidFill>
              <a:srgbClr val="B2B2B2"/>
            </a:solidFill>
            <a:ln w="0" cap="flat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45" name="Rectangle 263"/>
            <p:cNvSpPr>
              <a:spLocks noChangeArrowheads="1"/>
            </p:cNvSpPr>
            <p:nvPr/>
          </p:nvSpPr>
          <p:spPr bwMode="auto">
            <a:xfrm>
              <a:off x="1152525" y="2304951"/>
              <a:ext cx="630238" cy="654050"/>
            </a:xfrm>
            <a:prstGeom prst="rect">
              <a:avLst/>
            </a:prstGeom>
            <a:solidFill>
              <a:srgbClr val="FFFF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58446" name="Rectangle 264"/>
            <p:cNvSpPr>
              <a:spLocks noChangeArrowheads="1"/>
            </p:cNvSpPr>
            <p:nvPr/>
          </p:nvSpPr>
          <p:spPr bwMode="auto">
            <a:xfrm>
              <a:off x="3541713" y="2043014"/>
              <a:ext cx="411163" cy="19050"/>
            </a:xfrm>
            <a:prstGeom prst="rect">
              <a:avLst/>
            </a:prstGeom>
            <a:solidFill>
              <a:srgbClr val="CC0000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58447" name="Rectangle 265"/>
            <p:cNvSpPr>
              <a:spLocks noChangeArrowheads="1"/>
            </p:cNvSpPr>
            <p:nvPr/>
          </p:nvSpPr>
          <p:spPr bwMode="auto">
            <a:xfrm>
              <a:off x="3567113" y="2949476"/>
              <a:ext cx="5588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he-IL" sz="1900" b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dye</a:t>
              </a:r>
              <a:endParaRPr lang="he-IL"/>
            </a:p>
          </p:txBody>
        </p:sp>
        <p:sp>
          <p:nvSpPr>
            <p:cNvPr id="58448" name="Rectangle 266"/>
            <p:cNvSpPr>
              <a:spLocks noChangeArrowheads="1"/>
            </p:cNvSpPr>
            <p:nvPr/>
          </p:nvSpPr>
          <p:spPr bwMode="auto">
            <a:xfrm>
              <a:off x="3552825" y="2938364"/>
              <a:ext cx="400050" cy="20638"/>
            </a:xfrm>
            <a:prstGeom prst="rect">
              <a:avLst/>
            </a:prstGeom>
            <a:solidFill>
              <a:srgbClr val="CC0000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58449" name="Freeform 267"/>
            <p:cNvSpPr>
              <a:spLocks noEditPoints="1"/>
            </p:cNvSpPr>
            <p:nvPr/>
          </p:nvSpPr>
          <p:spPr bwMode="auto">
            <a:xfrm>
              <a:off x="3686175" y="2047776"/>
              <a:ext cx="109538" cy="885825"/>
            </a:xfrm>
            <a:custGeom>
              <a:avLst/>
              <a:gdLst>
                <a:gd name="T0" fmla="*/ 2147483647 w 69"/>
                <a:gd name="T1" fmla="*/ 2147483647 h 558"/>
                <a:gd name="T2" fmla="*/ 2147483647 w 69"/>
                <a:gd name="T3" fmla="*/ 2147483647 h 558"/>
                <a:gd name="T4" fmla="*/ 2147483647 w 69"/>
                <a:gd name="T5" fmla="*/ 2147483647 h 558"/>
                <a:gd name="T6" fmla="*/ 2147483647 w 69"/>
                <a:gd name="T7" fmla="*/ 2147483647 h 558"/>
                <a:gd name="T8" fmla="*/ 2147483647 w 69"/>
                <a:gd name="T9" fmla="*/ 2147483647 h 558"/>
                <a:gd name="T10" fmla="*/ 2147483647 w 69"/>
                <a:gd name="T11" fmla="*/ 2147483647 h 558"/>
                <a:gd name="T12" fmla="*/ 2147483647 w 69"/>
                <a:gd name="T13" fmla="*/ 2147483647 h 558"/>
                <a:gd name="T14" fmla="*/ 2147483647 w 69"/>
                <a:gd name="T15" fmla="*/ 2147483647 h 558"/>
                <a:gd name="T16" fmla="*/ 2147483647 w 69"/>
                <a:gd name="T17" fmla="*/ 2147483647 h 558"/>
                <a:gd name="T18" fmla="*/ 2147483647 w 69"/>
                <a:gd name="T19" fmla="*/ 2147483647 h 558"/>
                <a:gd name="T20" fmla="*/ 2147483647 w 69"/>
                <a:gd name="T21" fmla="*/ 2147483647 h 558"/>
                <a:gd name="T22" fmla="*/ 2147483647 w 69"/>
                <a:gd name="T23" fmla="*/ 2147483647 h 558"/>
                <a:gd name="T24" fmla="*/ 2147483647 w 69"/>
                <a:gd name="T25" fmla="*/ 2147483647 h 558"/>
                <a:gd name="T26" fmla="*/ 2147483647 w 69"/>
                <a:gd name="T27" fmla="*/ 2147483647 h 558"/>
                <a:gd name="T28" fmla="*/ 2147483647 w 69"/>
                <a:gd name="T29" fmla="*/ 2147483647 h 558"/>
                <a:gd name="T30" fmla="*/ 2147483647 w 69"/>
                <a:gd name="T31" fmla="*/ 2147483647 h 558"/>
                <a:gd name="T32" fmla="*/ 2147483647 w 69"/>
                <a:gd name="T33" fmla="*/ 2147483647 h 558"/>
                <a:gd name="T34" fmla="*/ 2147483647 w 69"/>
                <a:gd name="T35" fmla="*/ 2147483647 h 558"/>
                <a:gd name="T36" fmla="*/ 2147483647 w 69"/>
                <a:gd name="T37" fmla="*/ 2147483647 h 558"/>
                <a:gd name="T38" fmla="*/ 2147483647 w 69"/>
                <a:gd name="T39" fmla="*/ 2147483647 h 558"/>
                <a:gd name="T40" fmla="*/ 2147483647 w 69"/>
                <a:gd name="T41" fmla="*/ 2147483647 h 558"/>
                <a:gd name="T42" fmla="*/ 2147483647 w 69"/>
                <a:gd name="T43" fmla="*/ 2147483647 h 558"/>
                <a:gd name="T44" fmla="*/ 2147483647 w 69"/>
                <a:gd name="T45" fmla="*/ 2147483647 h 558"/>
                <a:gd name="T46" fmla="*/ 2147483647 w 69"/>
                <a:gd name="T47" fmla="*/ 2147483647 h 558"/>
                <a:gd name="T48" fmla="*/ 2147483647 w 69"/>
                <a:gd name="T49" fmla="*/ 2147483647 h 558"/>
                <a:gd name="T50" fmla="*/ 2147483647 w 69"/>
                <a:gd name="T51" fmla="*/ 2147483647 h 558"/>
                <a:gd name="T52" fmla="*/ 2147483647 w 69"/>
                <a:gd name="T53" fmla="*/ 2147483647 h 558"/>
                <a:gd name="T54" fmla="*/ 2147483647 w 69"/>
                <a:gd name="T55" fmla="*/ 2147483647 h 558"/>
                <a:gd name="T56" fmla="*/ 2147483647 w 69"/>
                <a:gd name="T57" fmla="*/ 2147483647 h 558"/>
                <a:gd name="T58" fmla="*/ 2147483647 w 69"/>
                <a:gd name="T59" fmla="*/ 2147483647 h 558"/>
                <a:gd name="T60" fmla="*/ 2147483647 w 69"/>
                <a:gd name="T61" fmla="*/ 2147483647 h 558"/>
                <a:gd name="T62" fmla="*/ 2147483647 w 69"/>
                <a:gd name="T63" fmla="*/ 2147483647 h 558"/>
                <a:gd name="T64" fmla="*/ 2147483647 w 69"/>
                <a:gd name="T65" fmla="*/ 2147483647 h 558"/>
                <a:gd name="T66" fmla="*/ 2147483647 w 69"/>
                <a:gd name="T67" fmla="*/ 2147483647 h 558"/>
                <a:gd name="T68" fmla="*/ 2147483647 w 69"/>
                <a:gd name="T69" fmla="*/ 2147483647 h 558"/>
                <a:gd name="T70" fmla="*/ 0 w 69"/>
                <a:gd name="T71" fmla="*/ 2147483647 h 558"/>
                <a:gd name="T72" fmla="*/ 2147483647 w 69"/>
                <a:gd name="T73" fmla="*/ 0 h 558"/>
                <a:gd name="T74" fmla="*/ 2147483647 w 69"/>
                <a:gd name="T75" fmla="*/ 2147483647 h 558"/>
                <a:gd name="T76" fmla="*/ 0 w 69"/>
                <a:gd name="T77" fmla="*/ 2147483647 h 55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9"/>
                <a:gd name="T118" fmla="*/ 0 h 558"/>
                <a:gd name="T119" fmla="*/ 69 w 69"/>
                <a:gd name="T120" fmla="*/ 558 h 55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9" h="558">
                  <a:moveTo>
                    <a:pt x="23" y="558"/>
                  </a:moveTo>
                  <a:lnTo>
                    <a:pt x="23" y="501"/>
                  </a:lnTo>
                  <a:lnTo>
                    <a:pt x="46" y="501"/>
                  </a:lnTo>
                  <a:lnTo>
                    <a:pt x="46" y="558"/>
                  </a:lnTo>
                  <a:lnTo>
                    <a:pt x="23" y="558"/>
                  </a:lnTo>
                  <a:close/>
                  <a:moveTo>
                    <a:pt x="23" y="482"/>
                  </a:moveTo>
                  <a:lnTo>
                    <a:pt x="23" y="425"/>
                  </a:lnTo>
                  <a:lnTo>
                    <a:pt x="46" y="425"/>
                  </a:lnTo>
                  <a:lnTo>
                    <a:pt x="46" y="482"/>
                  </a:lnTo>
                  <a:lnTo>
                    <a:pt x="23" y="482"/>
                  </a:lnTo>
                  <a:close/>
                  <a:moveTo>
                    <a:pt x="23" y="406"/>
                  </a:moveTo>
                  <a:lnTo>
                    <a:pt x="23" y="349"/>
                  </a:lnTo>
                  <a:lnTo>
                    <a:pt x="46" y="349"/>
                  </a:lnTo>
                  <a:lnTo>
                    <a:pt x="46" y="406"/>
                  </a:lnTo>
                  <a:lnTo>
                    <a:pt x="23" y="406"/>
                  </a:lnTo>
                  <a:close/>
                  <a:moveTo>
                    <a:pt x="23" y="330"/>
                  </a:moveTo>
                  <a:lnTo>
                    <a:pt x="23" y="273"/>
                  </a:lnTo>
                  <a:lnTo>
                    <a:pt x="46" y="273"/>
                  </a:lnTo>
                  <a:lnTo>
                    <a:pt x="46" y="330"/>
                  </a:lnTo>
                  <a:lnTo>
                    <a:pt x="23" y="330"/>
                  </a:lnTo>
                  <a:close/>
                  <a:moveTo>
                    <a:pt x="23" y="254"/>
                  </a:moveTo>
                  <a:lnTo>
                    <a:pt x="23" y="196"/>
                  </a:lnTo>
                  <a:lnTo>
                    <a:pt x="46" y="196"/>
                  </a:lnTo>
                  <a:lnTo>
                    <a:pt x="46" y="254"/>
                  </a:lnTo>
                  <a:lnTo>
                    <a:pt x="23" y="254"/>
                  </a:lnTo>
                  <a:close/>
                  <a:moveTo>
                    <a:pt x="23" y="177"/>
                  </a:moveTo>
                  <a:lnTo>
                    <a:pt x="23" y="120"/>
                  </a:lnTo>
                  <a:lnTo>
                    <a:pt x="46" y="120"/>
                  </a:lnTo>
                  <a:lnTo>
                    <a:pt x="46" y="177"/>
                  </a:lnTo>
                  <a:lnTo>
                    <a:pt x="23" y="177"/>
                  </a:lnTo>
                  <a:close/>
                  <a:moveTo>
                    <a:pt x="23" y="101"/>
                  </a:moveTo>
                  <a:lnTo>
                    <a:pt x="23" y="47"/>
                  </a:lnTo>
                  <a:lnTo>
                    <a:pt x="46" y="47"/>
                  </a:lnTo>
                  <a:lnTo>
                    <a:pt x="46" y="101"/>
                  </a:lnTo>
                  <a:lnTo>
                    <a:pt x="23" y="101"/>
                  </a:lnTo>
                  <a:close/>
                  <a:moveTo>
                    <a:pt x="0" y="57"/>
                  </a:moveTo>
                  <a:lnTo>
                    <a:pt x="35" y="0"/>
                  </a:lnTo>
                  <a:lnTo>
                    <a:pt x="6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50" name="Freeform 268"/>
            <p:cNvSpPr>
              <a:spLocks noEditPoints="1"/>
            </p:cNvSpPr>
            <p:nvPr/>
          </p:nvSpPr>
          <p:spPr bwMode="auto">
            <a:xfrm>
              <a:off x="2459038" y="1781076"/>
              <a:ext cx="1290638" cy="577850"/>
            </a:xfrm>
            <a:custGeom>
              <a:avLst/>
              <a:gdLst>
                <a:gd name="T0" fmla="*/ 2147483647 w 813"/>
                <a:gd name="T1" fmla="*/ 2147483647 h 364"/>
                <a:gd name="T2" fmla="*/ 2147483647 w 813"/>
                <a:gd name="T3" fmla="*/ 2147483647 h 364"/>
                <a:gd name="T4" fmla="*/ 2147483647 w 813"/>
                <a:gd name="T5" fmla="*/ 2147483647 h 364"/>
                <a:gd name="T6" fmla="*/ 2147483647 w 813"/>
                <a:gd name="T7" fmla="*/ 2147483647 h 364"/>
                <a:gd name="T8" fmla="*/ 2147483647 w 813"/>
                <a:gd name="T9" fmla="*/ 2147483647 h 364"/>
                <a:gd name="T10" fmla="*/ 2147483647 w 813"/>
                <a:gd name="T11" fmla="*/ 2147483647 h 364"/>
                <a:gd name="T12" fmla="*/ 2147483647 w 813"/>
                <a:gd name="T13" fmla="*/ 2147483647 h 364"/>
                <a:gd name="T14" fmla="*/ 2147483647 w 813"/>
                <a:gd name="T15" fmla="*/ 2147483647 h 364"/>
                <a:gd name="T16" fmla="*/ 2147483647 w 813"/>
                <a:gd name="T17" fmla="*/ 2147483647 h 364"/>
                <a:gd name="T18" fmla="*/ 2147483647 w 813"/>
                <a:gd name="T19" fmla="*/ 2147483647 h 364"/>
                <a:gd name="T20" fmla="*/ 2147483647 w 813"/>
                <a:gd name="T21" fmla="*/ 2147483647 h 364"/>
                <a:gd name="T22" fmla="*/ 2147483647 w 813"/>
                <a:gd name="T23" fmla="*/ 2147483647 h 364"/>
                <a:gd name="T24" fmla="*/ 2147483647 w 813"/>
                <a:gd name="T25" fmla="*/ 2147483647 h 364"/>
                <a:gd name="T26" fmla="*/ 2147483647 w 813"/>
                <a:gd name="T27" fmla="*/ 2147483647 h 364"/>
                <a:gd name="T28" fmla="*/ 2147483647 w 813"/>
                <a:gd name="T29" fmla="*/ 2147483647 h 364"/>
                <a:gd name="T30" fmla="*/ 2147483647 w 813"/>
                <a:gd name="T31" fmla="*/ 2147483647 h 364"/>
                <a:gd name="T32" fmla="*/ 2147483647 w 813"/>
                <a:gd name="T33" fmla="*/ 2147483647 h 364"/>
                <a:gd name="T34" fmla="*/ 2147483647 w 813"/>
                <a:gd name="T35" fmla="*/ 2147483647 h 364"/>
                <a:gd name="T36" fmla="*/ 2147483647 w 813"/>
                <a:gd name="T37" fmla="*/ 2147483647 h 364"/>
                <a:gd name="T38" fmla="*/ 2147483647 w 813"/>
                <a:gd name="T39" fmla="*/ 2147483647 h 364"/>
                <a:gd name="T40" fmla="*/ 2147483647 w 813"/>
                <a:gd name="T41" fmla="*/ 2147483647 h 364"/>
                <a:gd name="T42" fmla="*/ 2147483647 w 813"/>
                <a:gd name="T43" fmla="*/ 2147483647 h 364"/>
                <a:gd name="T44" fmla="*/ 2147483647 w 813"/>
                <a:gd name="T45" fmla="*/ 2147483647 h 364"/>
                <a:gd name="T46" fmla="*/ 2147483647 w 813"/>
                <a:gd name="T47" fmla="*/ 2147483647 h 364"/>
                <a:gd name="T48" fmla="*/ 2147483647 w 813"/>
                <a:gd name="T49" fmla="*/ 2147483647 h 364"/>
                <a:gd name="T50" fmla="*/ 2147483647 w 813"/>
                <a:gd name="T51" fmla="*/ 2147483647 h 364"/>
                <a:gd name="T52" fmla="*/ 2147483647 w 813"/>
                <a:gd name="T53" fmla="*/ 0 h 364"/>
                <a:gd name="T54" fmla="*/ 2147483647 w 813"/>
                <a:gd name="T55" fmla="*/ 2147483647 h 364"/>
                <a:gd name="T56" fmla="*/ 2147483647 w 813"/>
                <a:gd name="T57" fmla="*/ 2147483647 h 364"/>
                <a:gd name="T58" fmla="*/ 2147483647 w 813"/>
                <a:gd name="T59" fmla="*/ 2147483647 h 364"/>
                <a:gd name="T60" fmla="*/ 2147483647 w 813"/>
                <a:gd name="T61" fmla="*/ 2147483647 h 364"/>
                <a:gd name="T62" fmla="*/ 2147483647 w 813"/>
                <a:gd name="T63" fmla="*/ 2147483647 h 364"/>
                <a:gd name="T64" fmla="*/ 2147483647 w 813"/>
                <a:gd name="T65" fmla="*/ 2147483647 h 364"/>
                <a:gd name="T66" fmla="*/ 2147483647 w 813"/>
                <a:gd name="T67" fmla="*/ 2147483647 h 364"/>
                <a:gd name="T68" fmla="*/ 2147483647 w 813"/>
                <a:gd name="T69" fmla="*/ 2147483647 h 364"/>
                <a:gd name="T70" fmla="*/ 2147483647 w 813"/>
                <a:gd name="T71" fmla="*/ 2147483647 h 364"/>
                <a:gd name="T72" fmla="*/ 2147483647 w 813"/>
                <a:gd name="T73" fmla="*/ 2147483647 h 364"/>
                <a:gd name="T74" fmla="*/ 2147483647 w 813"/>
                <a:gd name="T75" fmla="*/ 2147483647 h 364"/>
                <a:gd name="T76" fmla="*/ 2147483647 w 813"/>
                <a:gd name="T77" fmla="*/ 2147483647 h 364"/>
                <a:gd name="T78" fmla="*/ 2147483647 w 813"/>
                <a:gd name="T79" fmla="*/ 2147483647 h 364"/>
                <a:gd name="T80" fmla="*/ 2147483647 w 813"/>
                <a:gd name="T81" fmla="*/ 2147483647 h 364"/>
                <a:gd name="T82" fmla="*/ 2147483647 w 813"/>
                <a:gd name="T83" fmla="*/ 2147483647 h 364"/>
                <a:gd name="T84" fmla="*/ 2147483647 w 813"/>
                <a:gd name="T85" fmla="*/ 2147483647 h 364"/>
                <a:gd name="T86" fmla="*/ 2147483647 w 813"/>
                <a:gd name="T87" fmla="*/ 2147483647 h 364"/>
                <a:gd name="T88" fmla="*/ 2147483647 w 813"/>
                <a:gd name="T89" fmla="*/ 2147483647 h 364"/>
                <a:gd name="T90" fmla="*/ 2147483647 w 813"/>
                <a:gd name="T91" fmla="*/ 2147483647 h 364"/>
                <a:gd name="T92" fmla="*/ 2147483647 w 813"/>
                <a:gd name="T93" fmla="*/ 2147483647 h 364"/>
                <a:gd name="T94" fmla="*/ 2147483647 w 813"/>
                <a:gd name="T95" fmla="*/ 2147483647 h 364"/>
                <a:gd name="T96" fmla="*/ 2147483647 w 813"/>
                <a:gd name="T97" fmla="*/ 2147483647 h 3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3"/>
                <a:gd name="T148" fmla="*/ 0 h 364"/>
                <a:gd name="T149" fmla="*/ 813 w 813"/>
                <a:gd name="T150" fmla="*/ 364 h 3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3" h="364">
                  <a:moveTo>
                    <a:pt x="22" y="316"/>
                  </a:moveTo>
                  <a:lnTo>
                    <a:pt x="26" y="293"/>
                  </a:lnTo>
                  <a:lnTo>
                    <a:pt x="35" y="259"/>
                  </a:lnTo>
                  <a:lnTo>
                    <a:pt x="58" y="263"/>
                  </a:lnTo>
                  <a:lnTo>
                    <a:pt x="48" y="295"/>
                  </a:lnTo>
                  <a:lnTo>
                    <a:pt x="45" y="318"/>
                  </a:lnTo>
                  <a:lnTo>
                    <a:pt x="22" y="316"/>
                  </a:lnTo>
                  <a:close/>
                  <a:moveTo>
                    <a:pt x="43" y="240"/>
                  </a:moveTo>
                  <a:lnTo>
                    <a:pt x="50" y="224"/>
                  </a:lnTo>
                  <a:lnTo>
                    <a:pt x="68" y="192"/>
                  </a:lnTo>
                  <a:lnTo>
                    <a:pt x="72" y="186"/>
                  </a:lnTo>
                  <a:lnTo>
                    <a:pt x="92" y="196"/>
                  </a:lnTo>
                  <a:lnTo>
                    <a:pt x="89" y="201"/>
                  </a:lnTo>
                  <a:lnTo>
                    <a:pt x="71" y="231"/>
                  </a:lnTo>
                  <a:lnTo>
                    <a:pt x="65" y="246"/>
                  </a:lnTo>
                  <a:lnTo>
                    <a:pt x="43" y="240"/>
                  </a:lnTo>
                  <a:close/>
                  <a:moveTo>
                    <a:pt x="84" y="170"/>
                  </a:moveTo>
                  <a:lnTo>
                    <a:pt x="90" y="162"/>
                  </a:lnTo>
                  <a:lnTo>
                    <a:pt x="114" y="134"/>
                  </a:lnTo>
                  <a:lnTo>
                    <a:pt x="126" y="123"/>
                  </a:lnTo>
                  <a:lnTo>
                    <a:pt x="143" y="136"/>
                  </a:lnTo>
                  <a:lnTo>
                    <a:pt x="133" y="146"/>
                  </a:lnTo>
                  <a:lnTo>
                    <a:pt x="109" y="172"/>
                  </a:lnTo>
                  <a:lnTo>
                    <a:pt x="103" y="180"/>
                  </a:lnTo>
                  <a:lnTo>
                    <a:pt x="84" y="170"/>
                  </a:lnTo>
                  <a:close/>
                  <a:moveTo>
                    <a:pt x="142" y="109"/>
                  </a:moveTo>
                  <a:lnTo>
                    <a:pt x="142" y="108"/>
                  </a:lnTo>
                  <a:lnTo>
                    <a:pt x="173" y="85"/>
                  </a:lnTo>
                  <a:lnTo>
                    <a:pt x="195" y="71"/>
                  </a:lnTo>
                  <a:lnTo>
                    <a:pt x="209" y="86"/>
                  </a:lnTo>
                  <a:lnTo>
                    <a:pt x="188" y="99"/>
                  </a:lnTo>
                  <a:lnTo>
                    <a:pt x="159" y="121"/>
                  </a:lnTo>
                  <a:lnTo>
                    <a:pt x="142" y="109"/>
                  </a:lnTo>
                  <a:close/>
                  <a:moveTo>
                    <a:pt x="215" y="59"/>
                  </a:moveTo>
                  <a:lnTo>
                    <a:pt x="242" y="45"/>
                  </a:lnTo>
                  <a:lnTo>
                    <a:pt x="276" y="31"/>
                  </a:lnTo>
                  <a:lnTo>
                    <a:pt x="286" y="48"/>
                  </a:lnTo>
                  <a:lnTo>
                    <a:pt x="254" y="61"/>
                  </a:lnTo>
                  <a:lnTo>
                    <a:pt x="227" y="75"/>
                  </a:lnTo>
                  <a:lnTo>
                    <a:pt x="215" y="59"/>
                  </a:lnTo>
                  <a:close/>
                  <a:moveTo>
                    <a:pt x="298" y="24"/>
                  </a:moveTo>
                  <a:lnTo>
                    <a:pt x="319" y="17"/>
                  </a:lnTo>
                  <a:lnTo>
                    <a:pt x="361" y="8"/>
                  </a:lnTo>
                  <a:lnTo>
                    <a:pt x="367" y="7"/>
                  </a:lnTo>
                  <a:lnTo>
                    <a:pt x="370" y="26"/>
                  </a:lnTo>
                  <a:lnTo>
                    <a:pt x="367" y="27"/>
                  </a:lnTo>
                  <a:lnTo>
                    <a:pt x="327" y="35"/>
                  </a:lnTo>
                  <a:lnTo>
                    <a:pt x="307" y="42"/>
                  </a:lnTo>
                  <a:lnTo>
                    <a:pt x="298" y="24"/>
                  </a:lnTo>
                  <a:close/>
                  <a:moveTo>
                    <a:pt x="389" y="4"/>
                  </a:moveTo>
                  <a:lnTo>
                    <a:pt x="404" y="2"/>
                  </a:lnTo>
                  <a:lnTo>
                    <a:pt x="449" y="0"/>
                  </a:lnTo>
                  <a:lnTo>
                    <a:pt x="460" y="0"/>
                  </a:lnTo>
                  <a:lnTo>
                    <a:pt x="459" y="19"/>
                  </a:lnTo>
                  <a:lnTo>
                    <a:pt x="450" y="19"/>
                  </a:lnTo>
                  <a:lnTo>
                    <a:pt x="408" y="21"/>
                  </a:lnTo>
                  <a:lnTo>
                    <a:pt x="393" y="23"/>
                  </a:lnTo>
                  <a:lnTo>
                    <a:pt x="389" y="4"/>
                  </a:lnTo>
                  <a:close/>
                  <a:moveTo>
                    <a:pt x="483" y="1"/>
                  </a:moveTo>
                  <a:lnTo>
                    <a:pt x="503" y="2"/>
                  </a:lnTo>
                  <a:lnTo>
                    <a:pt x="552" y="10"/>
                  </a:lnTo>
                  <a:lnTo>
                    <a:pt x="548" y="28"/>
                  </a:lnTo>
                  <a:lnTo>
                    <a:pt x="501" y="21"/>
                  </a:lnTo>
                  <a:lnTo>
                    <a:pt x="482" y="20"/>
                  </a:lnTo>
                  <a:lnTo>
                    <a:pt x="483" y="1"/>
                  </a:lnTo>
                  <a:close/>
                  <a:moveTo>
                    <a:pt x="576" y="15"/>
                  </a:moveTo>
                  <a:lnTo>
                    <a:pt x="606" y="23"/>
                  </a:lnTo>
                  <a:lnTo>
                    <a:pt x="641" y="36"/>
                  </a:lnTo>
                  <a:lnTo>
                    <a:pt x="632" y="54"/>
                  </a:lnTo>
                  <a:lnTo>
                    <a:pt x="599" y="41"/>
                  </a:lnTo>
                  <a:lnTo>
                    <a:pt x="569" y="33"/>
                  </a:lnTo>
                  <a:lnTo>
                    <a:pt x="576" y="15"/>
                  </a:lnTo>
                  <a:close/>
                  <a:moveTo>
                    <a:pt x="663" y="45"/>
                  </a:moveTo>
                  <a:lnTo>
                    <a:pt x="700" y="64"/>
                  </a:lnTo>
                  <a:lnTo>
                    <a:pt x="721" y="78"/>
                  </a:lnTo>
                  <a:lnTo>
                    <a:pt x="707" y="92"/>
                  </a:lnTo>
                  <a:lnTo>
                    <a:pt x="688" y="80"/>
                  </a:lnTo>
                  <a:lnTo>
                    <a:pt x="651" y="61"/>
                  </a:lnTo>
                  <a:lnTo>
                    <a:pt x="663" y="45"/>
                  </a:lnTo>
                  <a:close/>
                  <a:moveTo>
                    <a:pt x="739" y="89"/>
                  </a:moveTo>
                  <a:lnTo>
                    <a:pt x="741" y="91"/>
                  </a:lnTo>
                  <a:lnTo>
                    <a:pt x="779" y="122"/>
                  </a:lnTo>
                  <a:lnTo>
                    <a:pt x="789" y="132"/>
                  </a:lnTo>
                  <a:lnTo>
                    <a:pt x="771" y="144"/>
                  </a:lnTo>
                  <a:lnTo>
                    <a:pt x="763" y="136"/>
                  </a:lnTo>
                  <a:lnTo>
                    <a:pt x="728" y="106"/>
                  </a:lnTo>
                  <a:lnTo>
                    <a:pt x="725" y="104"/>
                  </a:lnTo>
                  <a:lnTo>
                    <a:pt x="739" y="89"/>
                  </a:lnTo>
                  <a:close/>
                  <a:moveTo>
                    <a:pt x="803" y="147"/>
                  </a:moveTo>
                  <a:lnTo>
                    <a:pt x="813" y="158"/>
                  </a:lnTo>
                  <a:lnTo>
                    <a:pt x="795" y="169"/>
                  </a:lnTo>
                  <a:lnTo>
                    <a:pt x="784" y="159"/>
                  </a:lnTo>
                  <a:lnTo>
                    <a:pt x="803" y="147"/>
                  </a:lnTo>
                  <a:close/>
                  <a:moveTo>
                    <a:pt x="69" y="310"/>
                  </a:moveTo>
                  <a:lnTo>
                    <a:pt x="28" y="364"/>
                  </a:lnTo>
                  <a:lnTo>
                    <a:pt x="0" y="305"/>
                  </a:lnTo>
                  <a:lnTo>
                    <a:pt x="69" y="31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51" name="Freeform 269"/>
            <p:cNvSpPr>
              <a:spLocks/>
            </p:cNvSpPr>
            <p:nvPr/>
          </p:nvSpPr>
          <p:spPr bwMode="auto">
            <a:xfrm>
              <a:off x="1436688" y="2384326"/>
              <a:ext cx="1084263" cy="12700"/>
            </a:xfrm>
            <a:custGeom>
              <a:avLst/>
              <a:gdLst>
                <a:gd name="T0" fmla="*/ 2147483647 w 683"/>
                <a:gd name="T1" fmla="*/ 2147483647 h 8"/>
                <a:gd name="T2" fmla="*/ 0 w 683"/>
                <a:gd name="T3" fmla="*/ 2147483647 h 8"/>
                <a:gd name="T4" fmla="*/ 0 w 683"/>
                <a:gd name="T5" fmla="*/ 0 h 8"/>
                <a:gd name="T6" fmla="*/ 2147483647 w 683"/>
                <a:gd name="T7" fmla="*/ 2147483647 h 8"/>
                <a:gd name="T8" fmla="*/ 2147483647 w 683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8"/>
                <a:gd name="T17" fmla="*/ 683 w 68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8">
                  <a:moveTo>
                    <a:pt x="683" y="8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683" y="2"/>
                  </a:lnTo>
                  <a:lnTo>
                    <a:pt x="683" y="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52" name="Freeform 270"/>
            <p:cNvSpPr>
              <a:spLocks noEditPoints="1"/>
            </p:cNvSpPr>
            <p:nvPr/>
          </p:nvSpPr>
          <p:spPr bwMode="auto">
            <a:xfrm>
              <a:off x="1436688" y="2485926"/>
              <a:ext cx="1084263" cy="90488"/>
            </a:xfrm>
            <a:custGeom>
              <a:avLst/>
              <a:gdLst>
                <a:gd name="T0" fmla="*/ 2147483647 w 683"/>
                <a:gd name="T1" fmla="*/ 2147483647 h 57"/>
                <a:gd name="T2" fmla="*/ 2147483647 w 683"/>
                <a:gd name="T3" fmla="*/ 2147483647 h 57"/>
                <a:gd name="T4" fmla="*/ 2147483647 w 683"/>
                <a:gd name="T5" fmla="*/ 2147483647 h 57"/>
                <a:gd name="T6" fmla="*/ 2147483647 w 683"/>
                <a:gd name="T7" fmla="*/ 2147483647 h 57"/>
                <a:gd name="T8" fmla="*/ 2147483647 w 683"/>
                <a:gd name="T9" fmla="*/ 2147483647 h 57"/>
                <a:gd name="T10" fmla="*/ 2147483647 w 683"/>
                <a:gd name="T11" fmla="*/ 2147483647 h 57"/>
                <a:gd name="T12" fmla="*/ 2147483647 w 683"/>
                <a:gd name="T13" fmla="*/ 2147483647 h 57"/>
                <a:gd name="T14" fmla="*/ 2147483647 w 683"/>
                <a:gd name="T15" fmla="*/ 2147483647 h 57"/>
                <a:gd name="T16" fmla="*/ 2147483647 w 683"/>
                <a:gd name="T17" fmla="*/ 2147483647 h 57"/>
                <a:gd name="T18" fmla="*/ 2147483647 w 683"/>
                <a:gd name="T19" fmla="*/ 2147483647 h 57"/>
                <a:gd name="T20" fmla="*/ 2147483647 w 683"/>
                <a:gd name="T21" fmla="*/ 2147483647 h 57"/>
                <a:gd name="T22" fmla="*/ 2147483647 w 683"/>
                <a:gd name="T23" fmla="*/ 2147483647 h 57"/>
                <a:gd name="T24" fmla="*/ 2147483647 w 683"/>
                <a:gd name="T25" fmla="*/ 2147483647 h 57"/>
                <a:gd name="T26" fmla="*/ 2147483647 w 683"/>
                <a:gd name="T27" fmla="*/ 2147483647 h 57"/>
                <a:gd name="T28" fmla="*/ 2147483647 w 683"/>
                <a:gd name="T29" fmla="*/ 2147483647 h 57"/>
                <a:gd name="T30" fmla="*/ 2147483647 w 683"/>
                <a:gd name="T31" fmla="*/ 2147483647 h 57"/>
                <a:gd name="T32" fmla="*/ 2147483647 w 683"/>
                <a:gd name="T33" fmla="*/ 2147483647 h 57"/>
                <a:gd name="T34" fmla="*/ 2147483647 w 683"/>
                <a:gd name="T35" fmla="*/ 2147483647 h 57"/>
                <a:gd name="T36" fmla="*/ 2147483647 w 683"/>
                <a:gd name="T37" fmla="*/ 2147483647 h 57"/>
                <a:gd name="T38" fmla="*/ 2147483647 w 683"/>
                <a:gd name="T39" fmla="*/ 2147483647 h 57"/>
                <a:gd name="T40" fmla="*/ 2147483647 w 683"/>
                <a:gd name="T41" fmla="*/ 2147483647 h 57"/>
                <a:gd name="T42" fmla="*/ 2147483647 w 683"/>
                <a:gd name="T43" fmla="*/ 2147483647 h 57"/>
                <a:gd name="T44" fmla="*/ 2147483647 w 683"/>
                <a:gd name="T45" fmla="*/ 2147483647 h 57"/>
                <a:gd name="T46" fmla="*/ 2147483647 w 683"/>
                <a:gd name="T47" fmla="*/ 2147483647 h 57"/>
                <a:gd name="T48" fmla="*/ 2147483647 w 683"/>
                <a:gd name="T49" fmla="*/ 2147483647 h 57"/>
                <a:gd name="T50" fmla="*/ 2147483647 w 683"/>
                <a:gd name="T51" fmla="*/ 2147483647 h 57"/>
                <a:gd name="T52" fmla="*/ 2147483647 w 683"/>
                <a:gd name="T53" fmla="*/ 2147483647 h 57"/>
                <a:gd name="T54" fmla="*/ 2147483647 w 683"/>
                <a:gd name="T55" fmla="*/ 2147483647 h 57"/>
                <a:gd name="T56" fmla="*/ 2147483647 w 683"/>
                <a:gd name="T57" fmla="*/ 2147483647 h 57"/>
                <a:gd name="T58" fmla="*/ 2147483647 w 683"/>
                <a:gd name="T59" fmla="*/ 2147483647 h 57"/>
                <a:gd name="T60" fmla="*/ 2147483647 w 683"/>
                <a:gd name="T61" fmla="*/ 2147483647 h 57"/>
                <a:gd name="T62" fmla="*/ 2147483647 w 683"/>
                <a:gd name="T63" fmla="*/ 2147483647 h 57"/>
                <a:gd name="T64" fmla="*/ 2147483647 w 683"/>
                <a:gd name="T65" fmla="*/ 2147483647 h 57"/>
                <a:gd name="T66" fmla="*/ 2147483647 w 683"/>
                <a:gd name="T67" fmla="*/ 2147483647 h 57"/>
                <a:gd name="T68" fmla="*/ 2147483647 w 683"/>
                <a:gd name="T69" fmla="*/ 2147483647 h 57"/>
                <a:gd name="T70" fmla="*/ 0 w 683"/>
                <a:gd name="T71" fmla="*/ 2147483647 h 57"/>
                <a:gd name="T72" fmla="*/ 2147483647 w 683"/>
                <a:gd name="T73" fmla="*/ 2147483647 h 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3"/>
                <a:gd name="T112" fmla="*/ 0 h 57"/>
                <a:gd name="T113" fmla="*/ 683 w 683"/>
                <a:gd name="T114" fmla="*/ 57 h 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3" h="57">
                  <a:moveTo>
                    <a:pt x="683" y="39"/>
                  </a:moveTo>
                  <a:lnTo>
                    <a:pt x="660" y="39"/>
                  </a:lnTo>
                  <a:lnTo>
                    <a:pt x="660" y="20"/>
                  </a:lnTo>
                  <a:lnTo>
                    <a:pt x="683" y="20"/>
                  </a:lnTo>
                  <a:lnTo>
                    <a:pt x="683" y="39"/>
                  </a:lnTo>
                  <a:close/>
                  <a:moveTo>
                    <a:pt x="637" y="39"/>
                  </a:moveTo>
                  <a:lnTo>
                    <a:pt x="614" y="39"/>
                  </a:lnTo>
                  <a:lnTo>
                    <a:pt x="614" y="20"/>
                  </a:lnTo>
                  <a:lnTo>
                    <a:pt x="637" y="20"/>
                  </a:lnTo>
                  <a:lnTo>
                    <a:pt x="637" y="39"/>
                  </a:lnTo>
                  <a:close/>
                  <a:moveTo>
                    <a:pt x="591" y="39"/>
                  </a:moveTo>
                  <a:lnTo>
                    <a:pt x="568" y="39"/>
                  </a:lnTo>
                  <a:lnTo>
                    <a:pt x="568" y="20"/>
                  </a:lnTo>
                  <a:lnTo>
                    <a:pt x="591" y="20"/>
                  </a:lnTo>
                  <a:lnTo>
                    <a:pt x="591" y="39"/>
                  </a:lnTo>
                  <a:close/>
                  <a:moveTo>
                    <a:pt x="545" y="39"/>
                  </a:moveTo>
                  <a:lnTo>
                    <a:pt x="523" y="39"/>
                  </a:lnTo>
                  <a:lnTo>
                    <a:pt x="523" y="20"/>
                  </a:lnTo>
                  <a:lnTo>
                    <a:pt x="545" y="20"/>
                  </a:lnTo>
                  <a:lnTo>
                    <a:pt x="545" y="39"/>
                  </a:lnTo>
                  <a:close/>
                  <a:moveTo>
                    <a:pt x="500" y="39"/>
                  </a:moveTo>
                  <a:lnTo>
                    <a:pt x="477" y="39"/>
                  </a:lnTo>
                  <a:lnTo>
                    <a:pt x="477" y="20"/>
                  </a:lnTo>
                  <a:lnTo>
                    <a:pt x="500" y="20"/>
                  </a:lnTo>
                  <a:lnTo>
                    <a:pt x="500" y="39"/>
                  </a:lnTo>
                  <a:close/>
                  <a:moveTo>
                    <a:pt x="454" y="39"/>
                  </a:moveTo>
                  <a:lnTo>
                    <a:pt x="431" y="39"/>
                  </a:lnTo>
                  <a:lnTo>
                    <a:pt x="431" y="20"/>
                  </a:lnTo>
                  <a:lnTo>
                    <a:pt x="454" y="20"/>
                  </a:lnTo>
                  <a:lnTo>
                    <a:pt x="454" y="39"/>
                  </a:lnTo>
                  <a:close/>
                  <a:moveTo>
                    <a:pt x="408" y="39"/>
                  </a:moveTo>
                  <a:lnTo>
                    <a:pt x="385" y="39"/>
                  </a:lnTo>
                  <a:lnTo>
                    <a:pt x="385" y="20"/>
                  </a:lnTo>
                  <a:lnTo>
                    <a:pt x="408" y="20"/>
                  </a:lnTo>
                  <a:lnTo>
                    <a:pt x="408" y="39"/>
                  </a:lnTo>
                  <a:close/>
                  <a:moveTo>
                    <a:pt x="362" y="39"/>
                  </a:moveTo>
                  <a:lnTo>
                    <a:pt x="339" y="39"/>
                  </a:lnTo>
                  <a:lnTo>
                    <a:pt x="339" y="20"/>
                  </a:lnTo>
                  <a:lnTo>
                    <a:pt x="362" y="20"/>
                  </a:lnTo>
                  <a:lnTo>
                    <a:pt x="362" y="39"/>
                  </a:lnTo>
                  <a:close/>
                  <a:moveTo>
                    <a:pt x="316" y="39"/>
                  </a:moveTo>
                  <a:lnTo>
                    <a:pt x="293" y="39"/>
                  </a:lnTo>
                  <a:lnTo>
                    <a:pt x="293" y="20"/>
                  </a:lnTo>
                  <a:lnTo>
                    <a:pt x="316" y="20"/>
                  </a:lnTo>
                  <a:lnTo>
                    <a:pt x="316" y="39"/>
                  </a:lnTo>
                  <a:close/>
                  <a:moveTo>
                    <a:pt x="270" y="39"/>
                  </a:moveTo>
                  <a:lnTo>
                    <a:pt x="248" y="38"/>
                  </a:lnTo>
                  <a:lnTo>
                    <a:pt x="248" y="19"/>
                  </a:lnTo>
                  <a:lnTo>
                    <a:pt x="270" y="20"/>
                  </a:lnTo>
                  <a:lnTo>
                    <a:pt x="270" y="39"/>
                  </a:lnTo>
                  <a:close/>
                  <a:moveTo>
                    <a:pt x="225" y="38"/>
                  </a:moveTo>
                  <a:lnTo>
                    <a:pt x="202" y="38"/>
                  </a:lnTo>
                  <a:lnTo>
                    <a:pt x="202" y="19"/>
                  </a:lnTo>
                  <a:lnTo>
                    <a:pt x="225" y="19"/>
                  </a:lnTo>
                  <a:lnTo>
                    <a:pt x="225" y="38"/>
                  </a:lnTo>
                  <a:close/>
                  <a:moveTo>
                    <a:pt x="179" y="38"/>
                  </a:moveTo>
                  <a:lnTo>
                    <a:pt x="156" y="38"/>
                  </a:lnTo>
                  <a:lnTo>
                    <a:pt x="156" y="19"/>
                  </a:lnTo>
                  <a:lnTo>
                    <a:pt x="179" y="19"/>
                  </a:lnTo>
                  <a:lnTo>
                    <a:pt x="179" y="38"/>
                  </a:lnTo>
                  <a:close/>
                  <a:moveTo>
                    <a:pt x="133" y="38"/>
                  </a:moveTo>
                  <a:lnTo>
                    <a:pt x="110" y="38"/>
                  </a:lnTo>
                  <a:lnTo>
                    <a:pt x="110" y="19"/>
                  </a:lnTo>
                  <a:lnTo>
                    <a:pt x="133" y="19"/>
                  </a:lnTo>
                  <a:lnTo>
                    <a:pt x="133" y="38"/>
                  </a:lnTo>
                  <a:close/>
                  <a:moveTo>
                    <a:pt x="87" y="38"/>
                  </a:moveTo>
                  <a:lnTo>
                    <a:pt x="64" y="38"/>
                  </a:lnTo>
                  <a:lnTo>
                    <a:pt x="64" y="19"/>
                  </a:lnTo>
                  <a:lnTo>
                    <a:pt x="87" y="19"/>
                  </a:lnTo>
                  <a:lnTo>
                    <a:pt x="87" y="38"/>
                  </a:lnTo>
                  <a:close/>
                  <a:moveTo>
                    <a:pt x="69" y="57"/>
                  </a:moveTo>
                  <a:lnTo>
                    <a:pt x="0" y="28"/>
                  </a:lnTo>
                  <a:lnTo>
                    <a:pt x="69" y="0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8453" name="TextBox 56"/>
            <p:cNvSpPr txBox="1">
              <a:spLocks noChangeArrowheads="1"/>
            </p:cNvSpPr>
            <p:nvPr/>
          </p:nvSpPr>
          <p:spPr bwMode="auto">
            <a:xfrm>
              <a:off x="2843808" y="3789040"/>
              <a:ext cx="14024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FRET Process</a:t>
              </a:r>
              <a:endParaRPr lang="he-IL">
                <a:latin typeface="Calibri" pitchFamily="34" charset="0"/>
              </a:endParaRPr>
            </a:p>
          </p:txBody>
        </p:sp>
        <p:cxnSp>
          <p:nvCxnSpPr>
            <p:cNvPr id="58" name="Straight Arrow Connector 57"/>
            <p:cNvCxnSpPr>
              <a:stCxn id="58453" idx="0"/>
            </p:cNvCxnSpPr>
            <p:nvPr/>
          </p:nvCxnSpPr>
          <p:spPr>
            <a:xfrm rot="16200000" flipV="1">
              <a:off x="3049801" y="3294490"/>
              <a:ext cx="865294" cy="12500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455" name="TextBox 58"/>
            <p:cNvSpPr txBox="1">
              <a:spLocks noChangeArrowheads="1"/>
            </p:cNvSpPr>
            <p:nvPr/>
          </p:nvSpPr>
          <p:spPr bwMode="auto">
            <a:xfrm>
              <a:off x="2987824" y="1052736"/>
              <a:ext cx="1220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e</a:t>
              </a:r>
              <a:r>
                <a:rPr lang="en-US" baseline="30000">
                  <a:latin typeface="Calibri" pitchFamily="34" charset="0"/>
                </a:rPr>
                <a:t>-</a:t>
              </a:r>
              <a:r>
                <a:rPr lang="en-US">
                  <a:latin typeface="Calibri" pitchFamily="34" charset="0"/>
                </a:rPr>
                <a:t> Injection</a:t>
              </a:r>
              <a:endParaRPr lang="he-IL">
                <a:latin typeface="Calibri" pitchFamily="34" charset="0"/>
              </a:endParaRPr>
            </a:p>
          </p:txBody>
        </p:sp>
        <p:cxnSp>
          <p:nvCxnSpPr>
            <p:cNvPr id="60" name="Straight Arrow Connector 59"/>
            <p:cNvCxnSpPr>
              <a:stCxn id="58455" idx="2"/>
            </p:cNvCxnSpPr>
            <p:nvPr/>
          </p:nvCxnSpPr>
          <p:spPr>
            <a:xfrm rot="5400000">
              <a:off x="3333658" y="1507841"/>
              <a:ext cx="350706" cy="17812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457" name="TextBox 60"/>
            <p:cNvSpPr txBox="1">
              <a:spLocks noChangeArrowheads="1"/>
            </p:cNvSpPr>
            <p:nvPr/>
          </p:nvSpPr>
          <p:spPr bwMode="auto">
            <a:xfrm>
              <a:off x="1033602" y="2564904"/>
              <a:ext cx="1912834" cy="379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TiO</a:t>
              </a:r>
              <a:r>
                <a:rPr lang="en-US" baseline="-25000">
                  <a:latin typeface="Calibri" pitchFamily="34" charset="0"/>
                </a:rPr>
                <a:t>2</a:t>
              </a:r>
              <a:r>
                <a:rPr lang="en-US">
                  <a:latin typeface="Calibri" pitchFamily="34" charset="0"/>
                </a:rPr>
                <a:t> e</a:t>
              </a:r>
              <a:r>
                <a:rPr lang="en-US" baseline="30000">
                  <a:latin typeface="Calibri" pitchFamily="34" charset="0"/>
                </a:rPr>
                <a:t>-</a:t>
              </a:r>
              <a:r>
                <a:rPr lang="en-US">
                  <a:latin typeface="Calibri" pitchFamily="34" charset="0"/>
                </a:rPr>
                <a:t> Acceptor</a:t>
              </a:r>
              <a:endParaRPr lang="he-IL">
                <a:latin typeface="Calibri" pitchFamily="34" charset="0"/>
              </a:endParaRPr>
            </a:p>
          </p:txBody>
        </p:sp>
        <p:sp>
          <p:nvSpPr>
            <p:cNvPr id="58458" name="TextBox 61"/>
            <p:cNvSpPr txBox="1">
              <a:spLocks noChangeArrowheads="1"/>
            </p:cNvSpPr>
            <p:nvPr/>
          </p:nvSpPr>
          <p:spPr bwMode="auto">
            <a:xfrm>
              <a:off x="683568" y="980728"/>
              <a:ext cx="8686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Light in</a:t>
              </a:r>
              <a:endParaRPr lang="he-IL">
                <a:latin typeface="Calibri" pitchFamily="34" charset="0"/>
              </a:endParaRPr>
            </a:p>
          </p:txBody>
        </p:sp>
        <p:grpSp>
          <p:nvGrpSpPr>
            <p:cNvPr id="58459" name="Group 26"/>
            <p:cNvGrpSpPr>
              <a:grpSpLocks/>
            </p:cNvGrpSpPr>
            <p:nvPr/>
          </p:nvGrpSpPr>
          <p:grpSpPr bwMode="auto">
            <a:xfrm>
              <a:off x="467544" y="980710"/>
              <a:ext cx="288032" cy="349443"/>
              <a:chOff x="431540" y="4545124"/>
              <a:chExt cx="301686" cy="35846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437286" y="4585471"/>
                <a:ext cx="289678" cy="28747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58469" name="TextBox 72"/>
              <p:cNvSpPr txBox="1">
                <a:spLocks noChangeArrowheads="1"/>
              </p:cNvSpPr>
              <p:nvPr/>
            </p:nvSpPr>
            <p:spPr bwMode="auto">
              <a:xfrm>
                <a:off x="431540" y="4545124"/>
                <a:ext cx="301686" cy="358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latin typeface="Calibri" pitchFamily="34" charset="0"/>
                  </a:rPr>
                  <a:t>1</a:t>
                </a:r>
                <a:endParaRPr lang="he-IL" sz="1600">
                  <a:latin typeface="Calibri" pitchFamily="34" charset="0"/>
                </a:endParaRPr>
              </a:p>
            </p:txBody>
          </p:sp>
        </p:grpSp>
        <p:grpSp>
          <p:nvGrpSpPr>
            <p:cNvPr id="58460" name="Group 30"/>
            <p:cNvGrpSpPr>
              <a:grpSpLocks/>
            </p:cNvGrpSpPr>
            <p:nvPr/>
          </p:nvGrpSpPr>
          <p:grpSpPr bwMode="auto">
            <a:xfrm>
              <a:off x="2627784" y="3789035"/>
              <a:ext cx="288032" cy="349443"/>
              <a:chOff x="431540" y="4545123"/>
              <a:chExt cx="301686" cy="35846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441322" y="4582726"/>
                <a:ext cx="286404" cy="2874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58467" name="TextBox 70"/>
              <p:cNvSpPr txBox="1">
                <a:spLocks noChangeArrowheads="1"/>
              </p:cNvSpPr>
              <p:nvPr/>
            </p:nvSpPr>
            <p:spPr bwMode="auto">
              <a:xfrm>
                <a:off x="431540" y="4545123"/>
                <a:ext cx="301686" cy="35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latin typeface="Calibri" pitchFamily="34" charset="0"/>
                  </a:rPr>
                  <a:t>2</a:t>
                </a:r>
                <a:endParaRPr lang="he-IL" sz="1600">
                  <a:latin typeface="Calibri" pitchFamily="34" charset="0"/>
                </a:endParaRPr>
              </a:p>
            </p:txBody>
          </p:sp>
        </p:grpSp>
        <p:grpSp>
          <p:nvGrpSpPr>
            <p:cNvPr id="58461" name="Group 36"/>
            <p:cNvGrpSpPr>
              <a:grpSpLocks/>
            </p:cNvGrpSpPr>
            <p:nvPr/>
          </p:nvGrpSpPr>
          <p:grpSpPr bwMode="auto">
            <a:xfrm>
              <a:off x="2699792" y="1052731"/>
              <a:ext cx="288032" cy="349443"/>
              <a:chOff x="431540" y="4545123"/>
              <a:chExt cx="301686" cy="358462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437911" y="4585559"/>
                <a:ext cx="288041" cy="2874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58465" name="TextBox 68"/>
              <p:cNvSpPr txBox="1">
                <a:spLocks noChangeArrowheads="1"/>
              </p:cNvSpPr>
              <p:nvPr/>
            </p:nvSpPr>
            <p:spPr bwMode="auto">
              <a:xfrm>
                <a:off x="431540" y="4545123"/>
                <a:ext cx="301686" cy="35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he-IL" sz="1600">
                    <a:latin typeface="Calibri" pitchFamily="34" charset="0"/>
                  </a:rPr>
                  <a:t>3</a:t>
                </a:r>
              </a:p>
            </p:txBody>
          </p:sp>
        </p:grpSp>
        <p:cxnSp>
          <p:nvCxnSpPr>
            <p:cNvPr id="66" name="Straight Arrow Connector 65"/>
            <p:cNvCxnSpPr/>
            <p:nvPr/>
          </p:nvCxnSpPr>
          <p:spPr>
            <a:xfrm>
              <a:off x="3060567" y="2493336"/>
              <a:ext cx="503132" cy="431008"/>
            </a:xfrm>
            <a:prstGeom prst="straightConnector1">
              <a:avLst/>
            </a:prstGeom>
            <a:ln w="7302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463" name="AutoShape 18"/>
            <p:cNvSpPr>
              <a:spLocks noChangeArrowheads="1"/>
            </p:cNvSpPr>
            <p:nvPr/>
          </p:nvSpPr>
          <p:spPr bwMode="auto">
            <a:xfrm rot="2665266">
              <a:off x="1186838" y="1510662"/>
              <a:ext cx="727591" cy="89078"/>
            </a:xfrm>
            <a:prstGeom prst="rightArrow">
              <a:avLst>
                <a:gd name="adj1" fmla="val 50000"/>
                <a:gd name="adj2" fmla="val 27499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</p:grpSp>
      <p:sp>
        <p:nvSpPr>
          <p:cNvPr id="58399" name="TextBox 73"/>
          <p:cNvSpPr txBox="1">
            <a:spLocks noChangeArrowheads="1"/>
          </p:cNvSpPr>
          <p:nvPr/>
        </p:nvSpPr>
        <p:spPr bwMode="auto">
          <a:xfrm>
            <a:off x="4343400" y="1828800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 Injection</a:t>
            </a:r>
            <a:endParaRPr lang="he-IL">
              <a:latin typeface="Calibri" pitchFamily="34" charset="0"/>
            </a:endParaRPr>
          </a:p>
        </p:txBody>
      </p:sp>
      <p:sp>
        <p:nvSpPr>
          <p:cNvPr id="58400" name="TextBox 77"/>
          <p:cNvSpPr txBox="1">
            <a:spLocks noChangeArrowheads="1"/>
          </p:cNvSpPr>
          <p:nvPr/>
        </p:nvSpPr>
        <p:spPr bwMode="auto">
          <a:xfrm>
            <a:off x="7834313" y="3286125"/>
            <a:ext cx="11255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Chlorophyll</a:t>
            </a:r>
          </a:p>
          <a:p>
            <a:pPr algn="ctr"/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Antenna</a:t>
            </a:r>
            <a:endParaRPr lang="he-IL" sz="14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84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0763" y="2500313"/>
            <a:ext cx="2593975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2" name="TextBox 79"/>
          <p:cNvSpPr txBox="1">
            <a:spLocks noChangeArrowheads="1"/>
          </p:cNvSpPr>
          <p:nvPr/>
        </p:nvSpPr>
        <p:spPr bwMode="auto">
          <a:xfrm>
            <a:off x="8153400" y="2514600"/>
            <a:ext cx="7810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Light </a:t>
            </a:r>
          </a:p>
          <a:p>
            <a:pPr algn="ctr"/>
            <a:r>
              <a:rPr lang="en-US">
                <a:latin typeface="Calibri" pitchFamily="34" charset="0"/>
              </a:rPr>
              <a:t>in</a:t>
            </a:r>
            <a:endParaRPr lang="he-IL">
              <a:latin typeface="Calibri" pitchFamily="34" charset="0"/>
            </a:endParaRPr>
          </a:p>
        </p:txBody>
      </p:sp>
      <p:grpSp>
        <p:nvGrpSpPr>
          <p:cNvPr id="58403" name="Group 119"/>
          <p:cNvGrpSpPr>
            <a:grpSpLocks/>
          </p:cNvGrpSpPr>
          <p:nvPr/>
        </p:nvGrpSpPr>
        <p:grpSpPr bwMode="auto">
          <a:xfrm>
            <a:off x="7772400" y="2971800"/>
            <a:ext cx="300038" cy="338138"/>
            <a:chOff x="7236296" y="548678"/>
            <a:chExt cx="288032" cy="340503"/>
          </a:xfrm>
        </p:grpSpPr>
        <p:sp>
          <p:nvSpPr>
            <p:cNvPr id="82" name="Oval 81"/>
            <p:cNvSpPr/>
            <p:nvPr/>
          </p:nvSpPr>
          <p:spPr>
            <a:xfrm>
              <a:off x="7242392" y="588644"/>
              <a:ext cx="275840" cy="27975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58415" name="TextBox 82"/>
            <p:cNvSpPr txBox="1">
              <a:spLocks noChangeArrowheads="1"/>
            </p:cNvSpPr>
            <p:nvPr/>
          </p:nvSpPr>
          <p:spPr bwMode="auto">
            <a:xfrm>
              <a:off x="7236296" y="548678"/>
              <a:ext cx="288032" cy="340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1</a:t>
              </a:r>
              <a:endParaRPr lang="he-IL" sz="1600">
                <a:latin typeface="Calibri" pitchFamily="34" charset="0"/>
              </a:endParaRPr>
            </a:p>
          </p:txBody>
        </p:sp>
      </p:grpSp>
      <p:sp>
        <p:nvSpPr>
          <p:cNvPr id="58404" name="TextBox 83"/>
          <p:cNvSpPr txBox="1">
            <a:spLocks noChangeArrowheads="1"/>
          </p:cNvSpPr>
          <p:nvPr/>
        </p:nvSpPr>
        <p:spPr bwMode="auto">
          <a:xfrm>
            <a:off x="5276850" y="1000125"/>
            <a:ext cx="9191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Reactive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Center</a:t>
            </a:r>
            <a:endParaRPr lang="he-IL" sz="140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16200000" flipH="1">
            <a:off x="5125244" y="2266156"/>
            <a:ext cx="1138238" cy="87312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406" name="Group 39"/>
          <p:cNvGrpSpPr>
            <a:grpSpLocks/>
          </p:cNvGrpSpPr>
          <p:nvPr/>
        </p:nvGrpSpPr>
        <p:grpSpPr bwMode="auto">
          <a:xfrm>
            <a:off x="4343400" y="1600200"/>
            <a:ext cx="300038" cy="338138"/>
            <a:chOff x="431540" y="4545124"/>
            <a:chExt cx="301686" cy="349291"/>
          </a:xfrm>
        </p:grpSpPr>
        <p:sp>
          <p:nvSpPr>
            <p:cNvPr id="87" name="Oval 86"/>
            <p:cNvSpPr/>
            <p:nvPr/>
          </p:nvSpPr>
          <p:spPr>
            <a:xfrm>
              <a:off x="437925" y="4586121"/>
              <a:ext cx="288916" cy="2869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58413" name="TextBox 87"/>
            <p:cNvSpPr txBox="1">
              <a:spLocks noChangeArrowheads="1"/>
            </p:cNvSpPr>
            <p:nvPr/>
          </p:nvSpPr>
          <p:spPr bwMode="auto">
            <a:xfrm>
              <a:off x="431540" y="4545124"/>
              <a:ext cx="301686" cy="349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3</a:t>
              </a:r>
              <a:endParaRPr lang="he-IL" sz="1600">
                <a:latin typeface="Calibri" pitchFamily="34" charset="0"/>
              </a:endParaRPr>
            </a:p>
          </p:txBody>
        </p:sp>
      </p:grpSp>
      <p:cxnSp>
        <p:nvCxnSpPr>
          <p:cNvPr id="89" name="Straight Arrow Connector 88"/>
          <p:cNvCxnSpPr>
            <a:stCxn id="58400" idx="1"/>
          </p:cNvCxnSpPr>
          <p:nvPr/>
        </p:nvCxnSpPr>
        <p:spPr>
          <a:xfrm rot="10800000">
            <a:off x="7221538" y="3497263"/>
            <a:ext cx="612775" cy="49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408" name="Group 90"/>
          <p:cNvGrpSpPr>
            <a:grpSpLocks/>
          </p:cNvGrpSpPr>
          <p:nvPr/>
        </p:nvGrpSpPr>
        <p:grpSpPr bwMode="auto">
          <a:xfrm>
            <a:off x="7772400" y="1600200"/>
            <a:ext cx="300038" cy="338138"/>
            <a:chOff x="8532454" y="1988843"/>
            <a:chExt cx="288032" cy="340503"/>
          </a:xfrm>
        </p:grpSpPr>
        <p:sp>
          <p:nvSpPr>
            <p:cNvPr id="92" name="Oval 91"/>
            <p:cNvSpPr/>
            <p:nvPr/>
          </p:nvSpPr>
          <p:spPr>
            <a:xfrm>
              <a:off x="8538550" y="2028809"/>
              <a:ext cx="275840" cy="27975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58411" name="TextBox 92"/>
            <p:cNvSpPr txBox="1">
              <a:spLocks noChangeArrowheads="1"/>
            </p:cNvSpPr>
            <p:nvPr/>
          </p:nvSpPr>
          <p:spPr bwMode="auto">
            <a:xfrm>
              <a:off x="8532454" y="1988843"/>
              <a:ext cx="288032" cy="340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he-IL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90" name="Title 1"/>
          <p:cNvSpPr txBox="1">
            <a:spLocks/>
          </p:cNvSpPr>
          <p:nvPr/>
        </p:nvSpPr>
        <p:spPr>
          <a:xfrm>
            <a:off x="457200" y="152400"/>
            <a:ext cx="8359775" cy="485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FRET and 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53200"/>
            <a:ext cx="609600" cy="3048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FB46E9-D1EF-4317-BDC4-4A51488C493E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359775" cy="53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FRET – the performance potential  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4958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4038600"/>
          <a:ext cx="8610600" cy="2667000"/>
        </p:xfrm>
        <a:graphic>
          <a:graphicData uri="http://schemas.openxmlformats.org/drawingml/2006/table">
            <a:tbl>
              <a:tblPr/>
              <a:tblGrid>
                <a:gridCol w="2350119"/>
                <a:gridCol w="2026633"/>
                <a:gridCol w="2025335"/>
                <a:gridCol w="2208513"/>
              </a:tblGrid>
              <a:tr h="571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Standard 3GSolar</a:t>
                      </a:r>
                    </a:p>
                    <a:p>
                      <a:pPr algn="l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650 nm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FRET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cell with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b="1" baseline="300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electrolyte, </a:t>
                      </a:r>
                      <a:r>
                        <a:rPr lang="en-US" sz="1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900 nm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FRET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cell with solid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electrolyte, </a:t>
                      </a:r>
                      <a:r>
                        <a:rPr lang="en-US" sz="1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900 nm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Potential Current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/cm</a:t>
                      </a:r>
                      <a:r>
                        <a:rPr lang="en-US" sz="18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Current @ 70% IPCE,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/cm</a:t>
                      </a:r>
                      <a:r>
                        <a:rPr lang="en-US" sz="18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Voltage, V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&gt;0.9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Fill Factor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Efficiency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5.9%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11.8%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&gt;15.1%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724400" y="762000"/>
          <a:ext cx="4267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86400" y="1600200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Typical 3GSolar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IPCE Curve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V="1">
            <a:off x="1009650" y="1885950"/>
            <a:ext cx="2257425" cy="952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2001044" y="1885156"/>
            <a:ext cx="2255838" cy="9525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59000" y="796925"/>
            <a:ext cx="990600" cy="220980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24725" y="881063"/>
            <a:ext cx="1447800" cy="254000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228600" y="4114800"/>
            <a:ext cx="8763000" cy="2590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Incident photon conversion spectra on three different electrode structures: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smtClean="0">
                <a:solidFill>
                  <a:srgbClr val="92D050"/>
                </a:solidFill>
              </a:rPr>
              <a:t>nc-TiO</a:t>
            </a:r>
            <a:r>
              <a:rPr lang="en-US" sz="1800" baseline="-25000" smtClean="0">
                <a:solidFill>
                  <a:srgbClr val="92D050"/>
                </a:solidFill>
              </a:rPr>
              <a:t>2</a:t>
            </a:r>
            <a:r>
              <a:rPr lang="en-US" sz="1800" smtClean="0">
                <a:solidFill>
                  <a:srgbClr val="92D050"/>
                </a:solidFill>
              </a:rPr>
              <a:t>/QD/a-TiO</a:t>
            </a:r>
            <a:r>
              <a:rPr lang="en-US" sz="1800" baseline="-25000" smtClean="0">
                <a:solidFill>
                  <a:srgbClr val="92D050"/>
                </a:solidFill>
              </a:rPr>
              <a:t>2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smtClean="0">
                <a:solidFill>
                  <a:srgbClr val="FF0000"/>
                </a:solidFill>
              </a:rPr>
              <a:t>nc-TiO</a:t>
            </a:r>
            <a:r>
              <a:rPr lang="en-US" sz="1800" baseline="-25000" smtClean="0">
                <a:solidFill>
                  <a:srgbClr val="FF0000"/>
                </a:solidFill>
              </a:rPr>
              <a:t>2</a:t>
            </a:r>
            <a:r>
              <a:rPr lang="en-US" sz="1800" smtClean="0">
                <a:solidFill>
                  <a:srgbClr val="FF0000"/>
                </a:solidFill>
              </a:rPr>
              <a:t>/a-TiO</a:t>
            </a:r>
            <a:r>
              <a:rPr lang="en-US" sz="1800" baseline="-25000" smtClean="0">
                <a:solidFill>
                  <a:srgbClr val="FF0000"/>
                </a:solidFill>
              </a:rPr>
              <a:t>2</a:t>
            </a:r>
            <a:r>
              <a:rPr lang="en-US" sz="1800" smtClean="0">
                <a:solidFill>
                  <a:srgbClr val="FF0000"/>
                </a:solidFill>
              </a:rPr>
              <a:t>/dye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smtClean="0">
                <a:solidFill>
                  <a:srgbClr val="0070C0"/>
                </a:solidFill>
              </a:rPr>
              <a:t>nc-TiO</a:t>
            </a:r>
            <a:r>
              <a:rPr lang="en-US" sz="1800" baseline="-25000" smtClean="0">
                <a:solidFill>
                  <a:srgbClr val="0070C0"/>
                </a:solidFill>
              </a:rPr>
              <a:t>2</a:t>
            </a:r>
            <a:r>
              <a:rPr lang="en-US" sz="1800" smtClean="0">
                <a:solidFill>
                  <a:srgbClr val="0070C0"/>
                </a:solidFill>
              </a:rPr>
              <a:t>/QD/a-TiO</a:t>
            </a:r>
            <a:r>
              <a:rPr lang="en-US" sz="1800" baseline="-25000" smtClean="0">
                <a:solidFill>
                  <a:srgbClr val="0070C0"/>
                </a:solidFill>
              </a:rPr>
              <a:t>2</a:t>
            </a:r>
            <a:r>
              <a:rPr lang="en-US" sz="1800" smtClean="0">
                <a:solidFill>
                  <a:srgbClr val="0070C0"/>
                </a:solidFill>
              </a:rPr>
              <a:t>/dye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Combining QDs and dyes in FRET process dramatically increases photon conversion over whole visible spectrum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Shifting dye absorption to longer wavelengths will further increase conversion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3622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40ADCC2-2B93-4961-870A-F4B511F295E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838200"/>
            <a:ext cx="50403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7010400" y="35052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Work from lab of Prof. A. Zaban, BIU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359775" cy="485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FRET Proof of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533400" y="914400"/>
            <a:ext cx="792480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Low manufacturing costs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smtClean="0"/>
              <a:t>Screen printing vs high vacuum  for Si and thin film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smtClean="0"/>
              <a:t>Under $0.40/W</a:t>
            </a:r>
            <a:r>
              <a:rPr lang="en-US" sz="2000" baseline="-25000" smtClean="0"/>
              <a:t>peak</a:t>
            </a:r>
            <a:r>
              <a:rPr lang="en-US" sz="2000" smtClean="0"/>
              <a:t> module production costs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smtClean="0"/>
              <a:t>Lowest PV plant capital costs 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2860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5A09AD-80C0-4F38-8864-79AE44321D8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359775" cy="485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3GSolar Photovoltaics – DSC Advantages</a:t>
            </a:r>
            <a:endParaRPr lang="en-GB" sz="2800" dirty="0">
              <a:solidFill>
                <a:schemeClr val="bg1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73375"/>
            <a:ext cx="6858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3810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200" smtClean="0"/>
              <a:t>3GSolar is the leading developer of DSC technology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smtClean="0"/>
              <a:t>The project will focus on incorporating FRET approach into 3GSolar’s DSC technology platform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smtClean="0"/>
              <a:t>Will achieve 10+% efficiency in commercial scale printed modules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smtClean="0"/>
              <a:t>DSC has very strong cost and technical advantages over existing Si and thin-film technologies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smtClean="0"/>
              <a:t>3GSolar will be a game-changer for the on-grid PV market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smtClean="0"/>
              <a:t>Low capex and simple manufacturing lines allow installing plant sites anywhere in Israel or elsewhere on the globe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4384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07FE25-F608-4DB0-93B0-07A8B5C2EFC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3252" name="Picture 4" descr="C:\Users\ilia\Documents\Biz\12_3GSOLAR\00001\raw\20090520 double module on 3GSolar roof_14_1.jpg"/>
          <p:cNvPicPr>
            <a:picLocks noChangeAspect="1"/>
          </p:cNvPicPr>
          <p:nvPr/>
        </p:nvPicPr>
        <p:blipFill>
          <a:blip r:embed="rId3" cstate="print"/>
          <a:srcRect t="20850"/>
          <a:stretch>
            <a:fillRect/>
          </a:stretch>
        </p:blipFill>
        <p:spPr bwMode="auto">
          <a:xfrm>
            <a:off x="0" y="4724400"/>
            <a:ext cx="39893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359775" cy="485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Company Changes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6613"/>
            <a:ext cx="8839200" cy="5792787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GB" sz="400" b="1" u="sng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 ownership and direction – from September 2010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Investment by private equity fund (Solar Partnership) advised by </a:t>
            </a:r>
            <a:r>
              <a:rPr lang="en-GB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Smedvig</a:t>
            </a: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Capital (UK)</a:t>
            </a:r>
            <a:endParaRPr lang="en-GB" sz="19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1200"/>
              </a:spcAft>
              <a:buFontTx/>
              <a:buChar char="-"/>
              <a:tabLst>
                <a:tab pos="228600" algn="l"/>
              </a:tabLst>
              <a:defRPr/>
            </a:pP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Company located in Jerusalem;  Staff of 12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1200"/>
              </a:spcAft>
              <a:buFontTx/>
              <a:buChar char="-"/>
              <a:tabLst>
                <a:tab pos="228600" algn="l"/>
              </a:tabLst>
              <a:defRPr/>
            </a:pP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3GSolar has 13 background patents and licensing agreements with partners</a:t>
            </a:r>
            <a:b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Bar Ilan University, Weizmann Institute and </a:t>
            </a:r>
            <a:r>
              <a:rPr lang="en-GB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Joma</a:t>
            </a: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International (Norway)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3600"/>
              </a:spcAft>
              <a:buFontTx/>
              <a:buChar char="-"/>
              <a:tabLst>
                <a:tab pos="228600" algn="l"/>
              </a:tabLst>
              <a:defRPr/>
            </a:pPr>
            <a:endParaRPr lang="en-GB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5908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CC3373-F36A-4071-9F31-FEB7B699F178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35845" name="Picture 6" descr="C:\Users\ilia\Documents\Biz\12_3GSOLAR\00001\raw\20090520 double module on 3GSolar roof_14_1.jpg"/>
          <p:cNvPicPr>
            <a:picLocks noChangeAspect="1"/>
          </p:cNvPicPr>
          <p:nvPr/>
        </p:nvPicPr>
        <p:blipFill>
          <a:blip r:embed="rId3" cstate="print"/>
          <a:srcRect t="19328"/>
          <a:stretch>
            <a:fillRect/>
          </a:stretch>
        </p:blipFill>
        <p:spPr bwMode="auto">
          <a:xfrm>
            <a:off x="1660525" y="3048000"/>
            <a:ext cx="5594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64575" cy="485775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Background to Dye Solar Cell Technology </a:t>
            </a: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5908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1DA684-C34B-4DF8-9707-F685F77A4030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36868" name="Picture 117"/>
          <p:cNvPicPr>
            <a:picLocks noChangeAspect="1" noChangeArrowheads="1"/>
          </p:cNvPicPr>
          <p:nvPr/>
        </p:nvPicPr>
        <p:blipFill>
          <a:blip r:embed="rId3" cstate="print"/>
          <a:srcRect l="13953" t="51541" r="12791"/>
          <a:stretch>
            <a:fillRect/>
          </a:stretch>
        </p:blipFill>
        <p:spPr bwMode="auto">
          <a:xfrm>
            <a:off x="762000" y="4465638"/>
            <a:ext cx="33528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/>
          <a:srcRect l="18510" r="17636" b="49216"/>
          <a:stretch>
            <a:fillRect/>
          </a:stretch>
        </p:blipFill>
        <p:spPr bwMode="auto">
          <a:xfrm>
            <a:off x="5029200" y="4440238"/>
            <a:ext cx="297180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64575" cy="59436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GB" sz="400" b="1" u="sng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Dye Solar Cells (DSC) first discovered by Prof. </a:t>
            </a:r>
            <a:r>
              <a:rPr lang="en-GB" sz="19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Michael Graetzel, </a:t>
            </a: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Switzerland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Light conversion mechanism and materials completely different from conventional inorganic semiconductor (Si, </a:t>
            </a:r>
            <a:r>
              <a:rPr lang="en-GB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CdTe</a:t>
            </a: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CuInSe</a:t>
            </a:r>
            <a:r>
              <a:rPr lang="en-GB" sz="19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solar cells</a:t>
            </a:r>
          </a:p>
          <a:p>
            <a:pPr marL="628650" lvl="1" indent="-228600" eaLnBrk="1" fontAlgn="auto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GB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 based on microelectronics processing</a:t>
            </a:r>
          </a:p>
          <a:p>
            <a:pPr marL="628650" lvl="1" indent="-228600" eaLnBrk="1" fontAlgn="auto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GB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Low cost materials</a:t>
            </a:r>
          </a:p>
          <a:p>
            <a:pPr marL="628650" lvl="1" indent="-228600" eaLnBrk="1" fontAlgn="auto" hangingPunct="1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en-GB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Very low-cost manufacturing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Main barrier for market entry to date is low efficiency</a:t>
            </a:r>
          </a:p>
          <a:p>
            <a:pPr marL="569913" lvl="1" indent="-169863" eaLnBrk="1" fontAlgn="auto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GB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3GSolar identified a viable and experimentally verified route for higher efficiencies</a:t>
            </a:r>
          </a:p>
          <a:p>
            <a:pPr marL="569913" lvl="1" indent="-169863" eaLnBrk="1" fontAlgn="auto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GB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Focus is incorporating this new approach into 3GSolar existing technology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2860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5592EB8-FF5B-43A5-8528-B5BF18B3BA7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359775" cy="485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3GSolar Photovoltaics – DSC Advantages</a:t>
            </a:r>
          </a:p>
        </p:txBody>
      </p:sp>
      <p:pic>
        <p:nvPicPr>
          <p:cNvPr id="56324" name="Picture 8" descr="BeltFurna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275" y="3733800"/>
            <a:ext cx="370681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9" descr="ScreenPrin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8275" y="914400"/>
            <a:ext cx="370681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Box 11"/>
          <p:cNvSpPr txBox="1">
            <a:spLocks noChangeArrowheads="1"/>
          </p:cNvSpPr>
          <p:nvPr/>
        </p:nvSpPr>
        <p:spPr bwMode="auto">
          <a:xfrm>
            <a:off x="0" y="3276600"/>
            <a:ext cx="129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Pilot Production</a:t>
            </a:r>
          </a:p>
          <a:p>
            <a:pPr algn="ctr"/>
            <a:r>
              <a:rPr lang="en-US"/>
              <a:t>at 3GSolar</a:t>
            </a:r>
          </a:p>
        </p:txBody>
      </p:sp>
      <p:sp>
        <p:nvSpPr>
          <p:cNvPr id="56327" name="TextBox 12"/>
          <p:cNvSpPr txBox="1">
            <a:spLocks noChangeArrowheads="1"/>
          </p:cNvSpPr>
          <p:nvPr/>
        </p:nvSpPr>
        <p:spPr bwMode="auto">
          <a:xfrm>
            <a:off x="66675" y="58674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Belt Furnace</a:t>
            </a:r>
          </a:p>
        </p:txBody>
      </p:sp>
      <p:sp>
        <p:nvSpPr>
          <p:cNvPr id="56328" name="TextBox 13"/>
          <p:cNvSpPr txBox="1">
            <a:spLocks noChangeArrowheads="1"/>
          </p:cNvSpPr>
          <p:nvPr/>
        </p:nvSpPr>
        <p:spPr bwMode="auto">
          <a:xfrm>
            <a:off x="66675" y="9144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Screen Printer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83200" y="1295400"/>
            <a:ext cx="3403600" cy="41148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GB" sz="900" u="sng" dirty="0" smtClean="0"/>
          </a:p>
          <a:p>
            <a:pPr algn="ctr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en-GB" sz="2400" b="1" dirty="0" smtClean="0"/>
              <a:t>Low Manufacturing Costs</a:t>
            </a:r>
          </a:p>
          <a:p>
            <a:pPr eaLnBrk="1" fontAlgn="auto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en-GB" sz="1800" b="1" dirty="0" smtClean="0"/>
              <a:t>Main Manufacturing Processes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 smtClean="0"/>
              <a:t>Screen Printing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 smtClean="0"/>
              <a:t>Sintering</a:t>
            </a:r>
          </a:p>
          <a:p>
            <a:pPr marL="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b="1" dirty="0" smtClean="0"/>
              <a:t>Advantages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 smtClean="0"/>
              <a:t>No high vacuum processing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 smtClean="0"/>
              <a:t>No severe clean room conditions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 smtClean="0"/>
              <a:t>No toxic  chemicals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GB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/>
              <a:t> We are eliminating platinum in the carbon cathode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34" y="1785926"/>
            <a:ext cx="8229600" cy="4857784"/>
          </a:xfrm>
          <a:ln>
            <a:solidFill>
              <a:schemeClr val="accent6"/>
            </a:solidFill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sz="800" dirty="0" smtClean="0"/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/>
              <a:t>	</a:t>
            </a:r>
          </a:p>
        </p:txBody>
      </p:sp>
      <p:pic>
        <p:nvPicPr>
          <p:cNvPr id="6" name="Picture 2" descr="C:\Users\ilia\Desktop\jonathan goldstein for slides for Nara\bi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7753376" cy="37147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/>
              <a:t> We have developed an in-house immobilized electrolyte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34" y="1785926"/>
            <a:ext cx="8229600" cy="4857784"/>
          </a:xfrm>
          <a:ln>
            <a:solidFill>
              <a:schemeClr val="accent6"/>
            </a:solidFill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sz="800" dirty="0" smtClean="0"/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1026" name="Picture 2" descr="C:\Users\jonathan\Desktop\Jonatan\immobilized electrolyte of 3GSo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28934"/>
            <a:ext cx="4166614" cy="2513878"/>
          </a:xfrm>
          <a:prstGeom prst="rect">
            <a:avLst/>
          </a:prstGeom>
          <a:noFill/>
        </p:spPr>
      </p:pic>
      <p:pic>
        <p:nvPicPr>
          <p:cNvPr id="4" name="Picture 2" descr="C:\Users\jonathan\AppData\Local\Microsoft\Windows\Temporary Internet Files\Content.Outlook\99Y2HLRU\3GS gel_0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897298"/>
            <a:ext cx="2786082" cy="3305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0034" y="142852"/>
            <a:ext cx="8358246" cy="121444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/>
              <a:t>Our square cell design (external area 225 sq cm, aperture 202 sq cm) for pilot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1472" y="1857364"/>
            <a:ext cx="8318529" cy="4572032"/>
          </a:xfrm>
          <a:ln>
            <a:solidFill>
              <a:schemeClr val="accent6"/>
            </a:solidFill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sz="800" smtClean="0"/>
          </a:p>
          <a:p>
            <a:pPr>
              <a:buFont typeface="Arial" pitchFamily="34" charset="0"/>
              <a:buNone/>
              <a:defRPr/>
            </a:pPr>
            <a:r>
              <a:rPr lang="en-GB" sz="2400" smtClean="0"/>
              <a:t>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3074" name="Picture 2" descr="C:\Users\jonathan\AppData\Local\Microsoft\Windows\Temporary Internet Files\Content.Outlook\99Y2HLRU\20090903 150x150 and ThreeBond_08_for JG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3113" y="1928802"/>
            <a:ext cx="4354837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rtl="0">
              <a:defRPr/>
            </a:pPr>
            <a:r>
              <a:rPr lang="en-GB" sz="2800" b="1" dirty="0" smtClean="0"/>
              <a:t>Large Area 3GSolar DSC (area 225 sq cm) with 5.4% efficiency at one sun-Confirmed by </a:t>
            </a:r>
            <a:r>
              <a:rPr lang="en-GB" sz="2800" b="1" dirty="0" smtClean="0"/>
              <a:t>ECN, Holland</a:t>
            </a:r>
            <a:endParaRPr lang="en-GB" sz="28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500174"/>
            <a:ext cx="6705618" cy="502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0034" y="142852"/>
            <a:ext cx="8358246" cy="121444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/>
              <a:t>3GSolar Cell Endurance Tests</a:t>
            </a:r>
            <a:endParaRPr lang="en-GB" sz="32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80523"/>
            <a:ext cx="6934200" cy="497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6312</TotalTime>
  <Words>835</Words>
  <Application>Microsoft Office PowerPoint</Application>
  <PresentationFormat>On-screen Show (4:3)</PresentationFormat>
  <Paragraphs>243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New Directions towards 10% Efficient Dye Solar Cells at 3GSolar  Jonathan Goldstein</vt:lpstr>
      <vt:lpstr>Company Changes </vt:lpstr>
      <vt:lpstr> Background to Dye Solar Cell Technology </vt:lpstr>
      <vt:lpstr>Slide 4</vt:lpstr>
      <vt:lpstr> We are eliminating platinum in the carbon cathode</vt:lpstr>
      <vt:lpstr> We have developed an in-house immobilized electrolyte</vt:lpstr>
      <vt:lpstr>Our square cell design (external area 225 sq cm, aperture 202 sq cm) for pilot production</vt:lpstr>
      <vt:lpstr>Large Area 3GSolar DSC (area 225 sq cm) with 5.4% efficiency at one sun-Confirmed by ECN, Holland</vt:lpstr>
      <vt:lpstr>3GSolar Cell Endurance Tests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jonathan</cp:lastModifiedBy>
  <cp:revision>174</cp:revision>
  <dcterms:created xsi:type="dcterms:W3CDTF">2010-12-12T13:26:11Z</dcterms:created>
  <dcterms:modified xsi:type="dcterms:W3CDTF">2011-01-25T09:14:45Z</dcterms:modified>
</cp:coreProperties>
</file>