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0" r:id="rId3"/>
    <p:sldId id="311" r:id="rId4"/>
    <p:sldId id="312" r:id="rId5"/>
    <p:sldId id="313" r:id="rId6"/>
    <p:sldId id="316" r:id="rId7"/>
    <p:sldId id="314" r:id="rId8"/>
    <p:sldId id="315" r:id="rId9"/>
    <p:sldId id="319" r:id="rId10"/>
    <p:sldId id="330" r:id="rId11"/>
    <p:sldId id="320" r:id="rId12"/>
    <p:sldId id="337" r:id="rId13"/>
    <p:sldId id="338" r:id="rId14"/>
    <p:sldId id="339" r:id="rId15"/>
    <p:sldId id="329" r:id="rId16"/>
    <p:sldId id="295" r:id="rId17"/>
  </p:sldIdLst>
  <p:sldSz cx="9144000" cy="6858000" type="screen4x3"/>
  <p:notesSz cx="6797675" cy="9926638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E3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5" d="100"/>
          <a:sy n="75" d="100"/>
        </p:scale>
        <p:origin x="-216" y="103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40E84-51B8-4812-812A-FF1BCE115571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22D9BF-B3C2-4023-A918-B2AC45399676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Terrorism</a:t>
          </a:r>
          <a:endParaRPr 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1D3C16-018D-4BC6-9A5F-572E7E76D73E}" type="parTrans" cxnId="{BF1DF8A1-C815-4E62-8CF4-B2592F897381}">
      <dgm:prSet/>
      <dgm:spPr/>
      <dgm:t>
        <a:bodyPr/>
        <a:lstStyle/>
        <a:p>
          <a:endParaRPr lang="en-US"/>
        </a:p>
      </dgm:t>
    </dgm:pt>
    <dgm:pt modelId="{7A543845-BA91-4B6A-A3E5-311765775B3D}" type="sibTrans" cxnId="{BF1DF8A1-C815-4E62-8CF4-B2592F897381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79B9E345-35E9-4A07-A7F1-FBA3F3796111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Larger defense expenses</a:t>
          </a:r>
          <a:endParaRPr 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288622-504A-4E4F-9AEC-7C46A82EDBD4}" type="parTrans" cxnId="{872240DA-042C-41CD-ACF5-DB73336FC79C}">
      <dgm:prSet/>
      <dgm:spPr/>
      <dgm:t>
        <a:bodyPr/>
        <a:lstStyle/>
        <a:p>
          <a:endParaRPr lang="en-US"/>
        </a:p>
      </dgm:t>
    </dgm:pt>
    <dgm:pt modelId="{C21F32B8-7BD1-483B-ACEF-F63E3C33A397}" type="sibTrans" cxnId="{872240DA-042C-41CD-ACF5-DB73336FC79C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7BF9DCCA-3DEC-4AE7-BD83-2D12B08351DA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Increase in oil demand</a:t>
          </a:r>
          <a:endParaRPr 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" pitchFamily="2" charset="2"/>
          </a:endParaRPr>
        </a:p>
      </dgm:t>
    </dgm:pt>
    <dgm:pt modelId="{EA94A012-9C21-4E46-8DFB-EF82975DCA5D}" type="parTrans" cxnId="{A4EA30D3-13EE-4738-A768-CCF6636249AC}">
      <dgm:prSet/>
      <dgm:spPr/>
      <dgm:t>
        <a:bodyPr/>
        <a:lstStyle/>
        <a:p>
          <a:endParaRPr lang="en-US"/>
        </a:p>
      </dgm:t>
    </dgm:pt>
    <dgm:pt modelId="{1DF2FD3C-6229-4063-940B-E0A9F09E90E3}" type="sibTrans" cxnId="{A4EA30D3-13EE-4738-A768-CCF6636249AC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845F1715-7BA8-49F7-ACE8-79612642FCD1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Larger income to the oil suppliers</a:t>
          </a:r>
          <a:endParaRPr 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" pitchFamily="2" charset="2"/>
          </a:endParaRPr>
        </a:p>
      </dgm:t>
    </dgm:pt>
    <dgm:pt modelId="{C94BE867-D0C9-444B-96B5-05419A2D7801}" type="parTrans" cxnId="{1738D23B-4C6C-4933-80BE-28762BA74912}">
      <dgm:prSet/>
      <dgm:spPr/>
      <dgm:t>
        <a:bodyPr/>
        <a:lstStyle/>
        <a:p>
          <a:endParaRPr lang="en-US"/>
        </a:p>
      </dgm:t>
    </dgm:pt>
    <dgm:pt modelId="{510AB81E-51E8-4ACC-9A20-A3B7DC294164}" type="sibTrans" cxnId="{1738D23B-4C6C-4933-80BE-28762BA74912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B647FE8F-714B-45DC-9849-BD6A98FD3CFA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More resources to terrorism</a:t>
          </a:r>
          <a:endParaRPr 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411656-3EDB-4DA1-920E-822F9207565B}" type="parTrans" cxnId="{3889258E-C716-44BE-85BB-2B7B314D3D66}">
      <dgm:prSet/>
      <dgm:spPr/>
      <dgm:t>
        <a:bodyPr/>
        <a:lstStyle/>
        <a:p>
          <a:endParaRPr lang="en-US"/>
        </a:p>
      </dgm:t>
    </dgm:pt>
    <dgm:pt modelId="{137A3F18-AF60-4171-9CF4-CDAEF0A9A7F7}" type="sibTrans" cxnId="{3889258E-C716-44BE-85BB-2B7B314D3D66}">
      <dgm:prSet/>
      <dgm:spPr/>
      <dgm:t>
        <a:bodyPr/>
        <a:lstStyle/>
        <a:p>
          <a:endParaRPr lang="en-US"/>
        </a:p>
      </dgm:t>
    </dgm:pt>
    <dgm:pt modelId="{DD0F5D71-975A-4C41-85AE-BCF5700CBB8F}" type="pres">
      <dgm:prSet presAssocID="{0E040E84-51B8-4812-812A-FF1BCE115571}" presName="diagram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E91D6866-0C84-4ACD-B479-53C23E847539}" type="pres">
      <dgm:prSet presAssocID="{8322D9BF-B3C2-4023-A918-B2AC45399676}" presName="firstNode" presStyleLbl="node1" presStyleIdx="0" presStyleCnt="5" custScaleX="152824" custScaleY="65020" custLinFactNeighborX="18759" custLinFactNeighborY="10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0A1EC-F8B9-494E-A53E-D5361006DF7A}" type="pres">
      <dgm:prSet presAssocID="{7A543845-BA91-4B6A-A3E5-311765775B3D}" presName="sibTrans" presStyleLbl="sibTrans2D1" presStyleIdx="0" presStyleCnt="4" custScaleX="169106" custScaleY="102027" custLinFactNeighborY="-2557"/>
      <dgm:spPr/>
      <dgm:t>
        <a:bodyPr/>
        <a:lstStyle/>
        <a:p>
          <a:pPr rtl="1"/>
          <a:endParaRPr lang="he-IL"/>
        </a:p>
      </dgm:t>
    </dgm:pt>
    <dgm:pt modelId="{E9CB003E-6022-45C0-8E57-6419073806D1}" type="pres">
      <dgm:prSet presAssocID="{79B9E345-35E9-4A07-A7F1-FBA3F3796111}" presName="middleNode" presStyleCnt="0"/>
      <dgm:spPr/>
    </dgm:pt>
    <dgm:pt modelId="{99A4AF19-3F10-4D4A-A875-BD8E7CE44648}" type="pres">
      <dgm:prSet presAssocID="{79B9E345-35E9-4A07-A7F1-FBA3F3796111}" presName="padding" presStyleLbl="node1" presStyleIdx="0" presStyleCnt="5"/>
      <dgm:spPr/>
    </dgm:pt>
    <dgm:pt modelId="{0B04BC5C-917D-4A2D-A9CB-DCF1EEF6F4F3}" type="pres">
      <dgm:prSet presAssocID="{79B9E345-35E9-4A07-A7F1-FBA3F3796111}" presName="shape" presStyleLbl="node1" presStyleIdx="1" presStyleCnt="5" custScaleX="270161" custScaleY="111208" custLinFactNeighborX="28181" custLinFactNeighborY="1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175BC-82CE-45C6-96C1-798CAB615129}" type="pres">
      <dgm:prSet presAssocID="{C21F32B8-7BD1-483B-ACEF-F63E3C33A397}" presName="sibTrans" presStyleLbl="sibTrans2D1" presStyleIdx="1" presStyleCnt="4" custScaleX="180097" custScaleY="107112"/>
      <dgm:spPr/>
      <dgm:t>
        <a:bodyPr/>
        <a:lstStyle/>
        <a:p>
          <a:pPr rtl="1"/>
          <a:endParaRPr lang="he-IL"/>
        </a:p>
      </dgm:t>
    </dgm:pt>
    <dgm:pt modelId="{7EEED020-5D0D-4677-9C8E-10D27962A782}" type="pres">
      <dgm:prSet presAssocID="{7BF9DCCA-3DEC-4AE7-BD83-2D12B08351DA}" presName="middleNode" presStyleCnt="0"/>
      <dgm:spPr/>
    </dgm:pt>
    <dgm:pt modelId="{8300332D-DE50-4513-90C9-86DAE6EF5D7C}" type="pres">
      <dgm:prSet presAssocID="{7BF9DCCA-3DEC-4AE7-BD83-2D12B08351DA}" presName="padding" presStyleLbl="node1" presStyleIdx="1" presStyleCnt="5"/>
      <dgm:spPr/>
    </dgm:pt>
    <dgm:pt modelId="{9EB53303-FAD9-476D-AFFF-31AED77DA9FD}" type="pres">
      <dgm:prSet presAssocID="{7BF9DCCA-3DEC-4AE7-BD83-2D12B08351DA}" presName="shape" presStyleLbl="node1" presStyleIdx="2" presStyleCnt="5" custScaleX="239636" custScaleY="123706" custLinFactNeighborX="176" custLinFactNeighborY="-4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61327-F3DE-438A-9F6D-71DB1C3F92EE}" type="pres">
      <dgm:prSet presAssocID="{1DF2FD3C-6229-4063-940B-E0A9F09E90E3}" presName="sibTrans" presStyleLbl="sibTrans2D1" presStyleIdx="2" presStyleCnt="4" custScaleX="174598" custScaleY="88667"/>
      <dgm:spPr/>
      <dgm:t>
        <a:bodyPr/>
        <a:lstStyle/>
        <a:p>
          <a:pPr rtl="1"/>
          <a:endParaRPr lang="he-IL"/>
        </a:p>
      </dgm:t>
    </dgm:pt>
    <dgm:pt modelId="{F6AA319D-C319-43D5-B5B8-682243D0BC25}" type="pres">
      <dgm:prSet presAssocID="{845F1715-7BA8-49F7-ACE8-79612642FCD1}" presName="middleNode" presStyleCnt="0"/>
      <dgm:spPr/>
    </dgm:pt>
    <dgm:pt modelId="{3558EB69-D235-4CCF-8ACD-1E2C92838DFE}" type="pres">
      <dgm:prSet presAssocID="{845F1715-7BA8-49F7-ACE8-79612642FCD1}" presName="padding" presStyleLbl="node1" presStyleIdx="2" presStyleCnt="5"/>
      <dgm:spPr/>
    </dgm:pt>
    <dgm:pt modelId="{83C8341E-8311-434E-9F15-FDDC928BA9C5}" type="pres">
      <dgm:prSet presAssocID="{845F1715-7BA8-49F7-ACE8-79612642FCD1}" presName="shape" presStyleLbl="node1" presStyleIdx="3" presStyleCnt="5" custScaleX="300620" custScaleY="134835" custLinFactX="128137" custLinFactY="98021" custLinFactNeighborX="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0981B-C45E-439D-8CF8-EEC0D998BF91}" type="pres">
      <dgm:prSet presAssocID="{510AB81E-51E8-4ACC-9A20-A3B7DC294164}" presName="sibTrans" presStyleLbl="sibTrans2D1" presStyleIdx="3" presStyleCnt="4" custScaleX="152092" custScaleY="97094"/>
      <dgm:spPr/>
      <dgm:t>
        <a:bodyPr/>
        <a:lstStyle/>
        <a:p>
          <a:pPr rtl="1"/>
          <a:endParaRPr lang="he-IL"/>
        </a:p>
      </dgm:t>
    </dgm:pt>
    <dgm:pt modelId="{098FD5E7-4826-4728-91C1-B05345D0DA3C}" type="pres">
      <dgm:prSet presAssocID="{B647FE8F-714B-45DC-9849-BD6A98FD3CFA}" presName="lastNode" presStyleLbl="node1" presStyleIdx="4" presStyleCnt="5" custScaleX="165138" custScaleY="63501" custLinFactNeighborX="-15535" custLinFactNeighborY="45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0627A5-EAB6-436C-8F70-944C3EEAADD1}" type="presOf" srcId="{C21F32B8-7BD1-483B-ACEF-F63E3C33A397}" destId="{1ED175BC-82CE-45C6-96C1-798CAB615129}" srcOrd="0" destOrd="0" presId="urn:microsoft.com/office/officeart/2005/8/layout/bProcess2"/>
    <dgm:cxn modelId="{13387A46-DE28-4DAC-AF48-6FF8E8D70150}" type="presOf" srcId="{1DF2FD3C-6229-4063-940B-E0A9F09E90E3}" destId="{DC961327-F3DE-438A-9F6D-71DB1C3F92EE}" srcOrd="0" destOrd="0" presId="urn:microsoft.com/office/officeart/2005/8/layout/bProcess2"/>
    <dgm:cxn modelId="{90FED5A1-4C39-4ED3-804E-5E60F7256825}" type="presOf" srcId="{7BF9DCCA-3DEC-4AE7-BD83-2D12B08351DA}" destId="{9EB53303-FAD9-476D-AFFF-31AED77DA9FD}" srcOrd="0" destOrd="0" presId="urn:microsoft.com/office/officeart/2005/8/layout/bProcess2"/>
    <dgm:cxn modelId="{8AB1C19D-3B19-49FF-B2FD-F5B4AAD743CC}" type="presOf" srcId="{845F1715-7BA8-49F7-ACE8-79612642FCD1}" destId="{83C8341E-8311-434E-9F15-FDDC928BA9C5}" srcOrd="0" destOrd="0" presId="urn:microsoft.com/office/officeart/2005/8/layout/bProcess2"/>
    <dgm:cxn modelId="{3889258E-C716-44BE-85BB-2B7B314D3D66}" srcId="{0E040E84-51B8-4812-812A-FF1BCE115571}" destId="{B647FE8F-714B-45DC-9849-BD6A98FD3CFA}" srcOrd="4" destOrd="0" parTransId="{29411656-3EDB-4DA1-920E-822F9207565B}" sibTransId="{137A3F18-AF60-4171-9CF4-CDAEF0A9A7F7}"/>
    <dgm:cxn modelId="{A4EA30D3-13EE-4738-A768-CCF6636249AC}" srcId="{0E040E84-51B8-4812-812A-FF1BCE115571}" destId="{7BF9DCCA-3DEC-4AE7-BD83-2D12B08351DA}" srcOrd="2" destOrd="0" parTransId="{EA94A012-9C21-4E46-8DFB-EF82975DCA5D}" sibTransId="{1DF2FD3C-6229-4063-940B-E0A9F09E90E3}"/>
    <dgm:cxn modelId="{0D19599F-1ECA-4CDA-BE14-67598A79C81F}" type="presOf" srcId="{510AB81E-51E8-4ACC-9A20-A3B7DC294164}" destId="{EE20981B-C45E-439D-8CF8-EEC0D998BF91}" srcOrd="0" destOrd="0" presId="urn:microsoft.com/office/officeart/2005/8/layout/bProcess2"/>
    <dgm:cxn modelId="{872240DA-042C-41CD-ACF5-DB73336FC79C}" srcId="{0E040E84-51B8-4812-812A-FF1BCE115571}" destId="{79B9E345-35E9-4A07-A7F1-FBA3F3796111}" srcOrd="1" destOrd="0" parTransId="{AD288622-504A-4E4F-9AEC-7C46A82EDBD4}" sibTransId="{C21F32B8-7BD1-483B-ACEF-F63E3C33A397}"/>
    <dgm:cxn modelId="{5E0D8D14-D395-46A8-A9B8-A852761518BA}" type="presOf" srcId="{8322D9BF-B3C2-4023-A918-B2AC45399676}" destId="{E91D6866-0C84-4ACD-B479-53C23E847539}" srcOrd="0" destOrd="0" presId="urn:microsoft.com/office/officeart/2005/8/layout/bProcess2"/>
    <dgm:cxn modelId="{852700EE-F1CB-44B7-A054-5071413DD20C}" type="presOf" srcId="{7A543845-BA91-4B6A-A3E5-311765775B3D}" destId="{83D0A1EC-F8B9-494E-A53E-D5361006DF7A}" srcOrd="0" destOrd="0" presId="urn:microsoft.com/office/officeart/2005/8/layout/bProcess2"/>
    <dgm:cxn modelId="{5262B57F-9AD2-4552-AFDF-B66C0B9C411C}" type="presOf" srcId="{B647FE8F-714B-45DC-9849-BD6A98FD3CFA}" destId="{098FD5E7-4826-4728-91C1-B05345D0DA3C}" srcOrd="0" destOrd="0" presId="urn:microsoft.com/office/officeart/2005/8/layout/bProcess2"/>
    <dgm:cxn modelId="{1738D23B-4C6C-4933-80BE-28762BA74912}" srcId="{0E040E84-51B8-4812-812A-FF1BCE115571}" destId="{845F1715-7BA8-49F7-ACE8-79612642FCD1}" srcOrd="3" destOrd="0" parTransId="{C94BE867-D0C9-444B-96B5-05419A2D7801}" sibTransId="{510AB81E-51E8-4ACC-9A20-A3B7DC294164}"/>
    <dgm:cxn modelId="{BF1DF8A1-C815-4E62-8CF4-B2592F897381}" srcId="{0E040E84-51B8-4812-812A-FF1BCE115571}" destId="{8322D9BF-B3C2-4023-A918-B2AC45399676}" srcOrd="0" destOrd="0" parTransId="{031D3C16-018D-4BC6-9A5F-572E7E76D73E}" sibTransId="{7A543845-BA91-4B6A-A3E5-311765775B3D}"/>
    <dgm:cxn modelId="{B1187B83-FA09-4BF6-B2E0-2174E20913E0}" type="presOf" srcId="{0E040E84-51B8-4812-812A-FF1BCE115571}" destId="{DD0F5D71-975A-4C41-85AE-BCF5700CBB8F}" srcOrd="0" destOrd="0" presId="urn:microsoft.com/office/officeart/2005/8/layout/bProcess2"/>
    <dgm:cxn modelId="{ED26840E-978E-4267-AA32-FB171F6964E1}" type="presOf" srcId="{79B9E345-35E9-4A07-A7F1-FBA3F3796111}" destId="{0B04BC5C-917D-4A2D-A9CB-DCF1EEF6F4F3}" srcOrd="0" destOrd="0" presId="urn:microsoft.com/office/officeart/2005/8/layout/bProcess2"/>
    <dgm:cxn modelId="{B32A0B35-895E-4D63-9841-6FB1FAFF447C}" type="presParOf" srcId="{DD0F5D71-975A-4C41-85AE-BCF5700CBB8F}" destId="{E91D6866-0C84-4ACD-B479-53C23E847539}" srcOrd="0" destOrd="0" presId="urn:microsoft.com/office/officeart/2005/8/layout/bProcess2"/>
    <dgm:cxn modelId="{8CD70DC6-2849-4E10-A290-49012F80EE92}" type="presParOf" srcId="{DD0F5D71-975A-4C41-85AE-BCF5700CBB8F}" destId="{83D0A1EC-F8B9-494E-A53E-D5361006DF7A}" srcOrd="1" destOrd="0" presId="urn:microsoft.com/office/officeart/2005/8/layout/bProcess2"/>
    <dgm:cxn modelId="{16BBB71B-AC2B-44B9-8781-5E91E703E40F}" type="presParOf" srcId="{DD0F5D71-975A-4C41-85AE-BCF5700CBB8F}" destId="{E9CB003E-6022-45C0-8E57-6419073806D1}" srcOrd="2" destOrd="0" presId="urn:microsoft.com/office/officeart/2005/8/layout/bProcess2"/>
    <dgm:cxn modelId="{50DB0D31-6951-427D-8154-8C6F07D164A2}" type="presParOf" srcId="{E9CB003E-6022-45C0-8E57-6419073806D1}" destId="{99A4AF19-3F10-4D4A-A875-BD8E7CE44648}" srcOrd="0" destOrd="0" presId="urn:microsoft.com/office/officeart/2005/8/layout/bProcess2"/>
    <dgm:cxn modelId="{4A7C77DE-639A-4BB0-90C7-F1269E28794A}" type="presParOf" srcId="{E9CB003E-6022-45C0-8E57-6419073806D1}" destId="{0B04BC5C-917D-4A2D-A9CB-DCF1EEF6F4F3}" srcOrd="1" destOrd="0" presId="urn:microsoft.com/office/officeart/2005/8/layout/bProcess2"/>
    <dgm:cxn modelId="{3401C172-8AC9-4787-984F-F560C2C16B86}" type="presParOf" srcId="{DD0F5D71-975A-4C41-85AE-BCF5700CBB8F}" destId="{1ED175BC-82CE-45C6-96C1-798CAB615129}" srcOrd="3" destOrd="0" presId="urn:microsoft.com/office/officeart/2005/8/layout/bProcess2"/>
    <dgm:cxn modelId="{31578368-663C-4077-8F5B-C8DF6CE4BF59}" type="presParOf" srcId="{DD0F5D71-975A-4C41-85AE-BCF5700CBB8F}" destId="{7EEED020-5D0D-4677-9C8E-10D27962A782}" srcOrd="4" destOrd="0" presId="urn:microsoft.com/office/officeart/2005/8/layout/bProcess2"/>
    <dgm:cxn modelId="{02417AA4-9E9C-4750-B91A-9A3DFE84D17F}" type="presParOf" srcId="{7EEED020-5D0D-4677-9C8E-10D27962A782}" destId="{8300332D-DE50-4513-90C9-86DAE6EF5D7C}" srcOrd="0" destOrd="0" presId="urn:microsoft.com/office/officeart/2005/8/layout/bProcess2"/>
    <dgm:cxn modelId="{FF02FF39-6A25-471C-9221-701036ADDE4F}" type="presParOf" srcId="{7EEED020-5D0D-4677-9C8E-10D27962A782}" destId="{9EB53303-FAD9-476D-AFFF-31AED77DA9FD}" srcOrd="1" destOrd="0" presId="urn:microsoft.com/office/officeart/2005/8/layout/bProcess2"/>
    <dgm:cxn modelId="{B78F2D42-0B78-4F25-AC66-844F3AD2B04A}" type="presParOf" srcId="{DD0F5D71-975A-4C41-85AE-BCF5700CBB8F}" destId="{DC961327-F3DE-438A-9F6D-71DB1C3F92EE}" srcOrd="5" destOrd="0" presId="urn:microsoft.com/office/officeart/2005/8/layout/bProcess2"/>
    <dgm:cxn modelId="{ACC5931C-8FD9-4CC9-83BE-D86F9A6E888F}" type="presParOf" srcId="{DD0F5D71-975A-4C41-85AE-BCF5700CBB8F}" destId="{F6AA319D-C319-43D5-B5B8-682243D0BC25}" srcOrd="6" destOrd="0" presId="urn:microsoft.com/office/officeart/2005/8/layout/bProcess2"/>
    <dgm:cxn modelId="{5B3B48EA-25C3-4EA0-A867-267F0CFE7403}" type="presParOf" srcId="{F6AA319D-C319-43D5-B5B8-682243D0BC25}" destId="{3558EB69-D235-4CCF-8ACD-1E2C92838DFE}" srcOrd="0" destOrd="0" presId="urn:microsoft.com/office/officeart/2005/8/layout/bProcess2"/>
    <dgm:cxn modelId="{6E50E147-1DBD-42D0-90EC-5720CFDBA160}" type="presParOf" srcId="{F6AA319D-C319-43D5-B5B8-682243D0BC25}" destId="{83C8341E-8311-434E-9F15-FDDC928BA9C5}" srcOrd="1" destOrd="0" presId="urn:microsoft.com/office/officeart/2005/8/layout/bProcess2"/>
    <dgm:cxn modelId="{C56E7942-6C04-4993-944A-282E998C34FB}" type="presParOf" srcId="{DD0F5D71-975A-4C41-85AE-BCF5700CBB8F}" destId="{EE20981B-C45E-439D-8CF8-EEC0D998BF91}" srcOrd="7" destOrd="0" presId="urn:microsoft.com/office/officeart/2005/8/layout/bProcess2"/>
    <dgm:cxn modelId="{F713F46C-0C33-4510-B725-D029E6AFFAC3}" type="presParOf" srcId="{DD0F5D71-975A-4C41-85AE-BCF5700CBB8F}" destId="{098FD5E7-4826-4728-91C1-B05345D0DA3C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A1DD2-719D-4B3D-9A41-D9F89D8580A4}" type="doc">
      <dgm:prSet loTypeId="urn:microsoft.com/office/officeart/2005/8/layout/matrix3" loCatId="matrix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pPr rtl="1"/>
          <a:endParaRPr lang="he-IL"/>
        </a:p>
      </dgm:t>
    </dgm:pt>
    <dgm:pt modelId="{7B35F7F2-B0B9-4FFB-9F25-87F4F3600F6A}">
      <dgm:prSet phldrT="[טקסט]" custT="1"/>
      <dgm:spPr>
        <a:solidFill>
          <a:srgbClr val="00007D"/>
        </a:solidFill>
      </dgm:spPr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Biofuels</a:t>
          </a:r>
          <a:endParaRPr lang="he-IL" sz="24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</dgm:t>
    </dgm:pt>
    <dgm:pt modelId="{239B09DD-80BA-41EE-8E18-BEB16CD93E5B}" type="parTrans" cxnId="{8A87EAA6-012D-4D30-BD84-CDADA201FEFF}">
      <dgm:prSet/>
      <dgm:spPr/>
      <dgm:t>
        <a:bodyPr/>
        <a:lstStyle/>
        <a:p>
          <a:pPr rtl="1"/>
          <a:endParaRPr lang="he-IL" sz="2400" b="0">
            <a:latin typeface="Tahoma" pitchFamily="34" charset="0"/>
            <a:cs typeface="Tahoma" pitchFamily="34" charset="0"/>
          </a:endParaRPr>
        </a:p>
      </dgm:t>
    </dgm:pt>
    <dgm:pt modelId="{03F41524-53AC-4D60-B008-73B7C89A44BD}" type="sibTrans" cxnId="{8A87EAA6-012D-4D30-BD84-CDADA201FEFF}">
      <dgm:prSet/>
      <dgm:spPr/>
      <dgm:t>
        <a:bodyPr/>
        <a:lstStyle/>
        <a:p>
          <a:pPr rtl="1"/>
          <a:endParaRPr lang="he-IL" sz="2400" b="0">
            <a:latin typeface="Tahoma" pitchFamily="34" charset="0"/>
            <a:cs typeface="Tahoma" pitchFamily="34" charset="0"/>
          </a:endParaRPr>
        </a:p>
      </dgm:t>
    </dgm:pt>
    <dgm:pt modelId="{64C5CD01-C0D0-4B55-8C2B-F06A3257D16E}">
      <dgm:prSet phldrT="[טקסט]" custT="1"/>
      <dgm:spPr>
        <a:solidFill>
          <a:srgbClr val="00007D"/>
        </a:solidFill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Propulsion technologies</a:t>
          </a:r>
          <a:endParaRPr lang="he-IL" sz="20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</dgm:t>
    </dgm:pt>
    <dgm:pt modelId="{6C82965A-C80C-46E6-8917-930D51DF934C}" type="parTrans" cxnId="{D27C62C3-B8CF-4508-ABAD-EEA405EB915A}">
      <dgm:prSet/>
      <dgm:spPr/>
      <dgm:t>
        <a:bodyPr/>
        <a:lstStyle/>
        <a:p>
          <a:pPr rtl="1"/>
          <a:endParaRPr lang="he-IL" sz="2400" b="0">
            <a:latin typeface="Tahoma" pitchFamily="34" charset="0"/>
            <a:cs typeface="Tahoma" pitchFamily="34" charset="0"/>
          </a:endParaRPr>
        </a:p>
      </dgm:t>
    </dgm:pt>
    <dgm:pt modelId="{8B2BE0EF-477C-4A12-A5F0-C75C7D2AFF7C}" type="sibTrans" cxnId="{D27C62C3-B8CF-4508-ABAD-EEA405EB915A}">
      <dgm:prSet/>
      <dgm:spPr/>
      <dgm:t>
        <a:bodyPr/>
        <a:lstStyle/>
        <a:p>
          <a:pPr rtl="1"/>
          <a:endParaRPr lang="he-IL" sz="2400" b="0">
            <a:latin typeface="Tahoma" pitchFamily="34" charset="0"/>
            <a:cs typeface="Tahoma" pitchFamily="34" charset="0"/>
          </a:endParaRPr>
        </a:p>
      </dgm:t>
    </dgm:pt>
    <dgm:pt modelId="{5BF1D723-B162-4E5D-B6A6-0DD2857D5637}">
      <dgm:prSet phldrT="[טקסט]" custT="1"/>
      <dgm:spPr>
        <a:solidFill>
          <a:srgbClr val="00007D"/>
        </a:solidFill>
      </dgm:spPr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Chemical fuels</a:t>
          </a:r>
          <a:endParaRPr lang="he-IL" sz="24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</dgm:t>
    </dgm:pt>
    <dgm:pt modelId="{1D0ED306-F1B1-4594-A186-E8F6EC6D3209}" type="parTrans" cxnId="{0C1E61FD-83D6-45AE-8EC3-7E5F79F54314}">
      <dgm:prSet/>
      <dgm:spPr/>
      <dgm:t>
        <a:bodyPr/>
        <a:lstStyle/>
        <a:p>
          <a:pPr rtl="1"/>
          <a:endParaRPr lang="he-IL" sz="2400" b="0">
            <a:latin typeface="Tahoma" pitchFamily="34" charset="0"/>
            <a:cs typeface="Tahoma" pitchFamily="34" charset="0"/>
          </a:endParaRPr>
        </a:p>
      </dgm:t>
    </dgm:pt>
    <dgm:pt modelId="{4F6BBD30-7704-496A-81CE-26DE6A729E3D}" type="sibTrans" cxnId="{0C1E61FD-83D6-45AE-8EC3-7E5F79F54314}">
      <dgm:prSet/>
      <dgm:spPr/>
      <dgm:t>
        <a:bodyPr/>
        <a:lstStyle/>
        <a:p>
          <a:pPr rtl="1"/>
          <a:endParaRPr lang="he-IL" sz="2400" b="0">
            <a:latin typeface="Tahoma" pitchFamily="34" charset="0"/>
            <a:cs typeface="Tahoma" pitchFamily="34" charset="0"/>
          </a:endParaRPr>
        </a:p>
      </dgm:t>
    </dgm:pt>
    <dgm:pt modelId="{E9A10C41-D6E6-44C2-9A09-22441161738F}">
      <dgm:prSet phldrT="[טקסט]" custT="1"/>
      <dgm:spPr>
        <a:solidFill>
          <a:srgbClr val="00007D"/>
        </a:solidFill>
      </dgm:spPr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Batteries, Fuel cells</a:t>
          </a:r>
          <a:endParaRPr lang="he-IL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</dgm:t>
    </dgm:pt>
    <dgm:pt modelId="{DEE9CE00-6D20-4352-A200-7E71F750D9DD}" type="parTrans" cxnId="{59DD0D33-F3A6-4EFD-93DC-6FC1DC7052AB}">
      <dgm:prSet/>
      <dgm:spPr/>
      <dgm:t>
        <a:bodyPr/>
        <a:lstStyle/>
        <a:p>
          <a:pPr rtl="1"/>
          <a:endParaRPr lang="he-IL" sz="2400" b="0">
            <a:latin typeface="Tahoma" pitchFamily="34" charset="0"/>
            <a:cs typeface="Tahoma" pitchFamily="34" charset="0"/>
          </a:endParaRPr>
        </a:p>
      </dgm:t>
    </dgm:pt>
    <dgm:pt modelId="{1BD3B5F5-D8BB-4D74-BD6B-94609DEBA535}" type="sibTrans" cxnId="{59DD0D33-F3A6-4EFD-93DC-6FC1DC7052AB}">
      <dgm:prSet/>
      <dgm:spPr/>
      <dgm:t>
        <a:bodyPr/>
        <a:lstStyle/>
        <a:p>
          <a:pPr rtl="1"/>
          <a:endParaRPr lang="he-IL" sz="2400" b="0">
            <a:latin typeface="Tahoma" pitchFamily="34" charset="0"/>
            <a:cs typeface="Tahoma" pitchFamily="34" charset="0"/>
          </a:endParaRPr>
        </a:p>
      </dgm:t>
    </dgm:pt>
    <dgm:pt modelId="{CE3E3302-8739-4491-BD81-752DC53972DD}" type="pres">
      <dgm:prSet presAssocID="{E9FA1DD2-719D-4B3D-9A41-D9F89D8580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67D1D5-8B68-4D57-A422-CFDE37745E6B}" type="pres">
      <dgm:prSet presAssocID="{E9FA1DD2-719D-4B3D-9A41-D9F89D8580A4}" presName="diamond" presStyleLbl="bgShp" presStyleIdx="0" presStyleCnt="1"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83684D56-D3C1-4B41-93D2-E7A487004C4B}" type="pres">
      <dgm:prSet presAssocID="{E9FA1DD2-719D-4B3D-9A41-D9F89D8580A4}" presName="quad1" presStyleLbl="node1" presStyleIdx="0" presStyleCnt="4" custScaleX="113015" custLinFactNeighborX="-64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C4281-B520-4E31-9056-DBA696538331}" type="pres">
      <dgm:prSet presAssocID="{E9FA1DD2-719D-4B3D-9A41-D9F89D8580A4}" presName="quad2" presStyleLbl="node1" presStyleIdx="1" presStyleCnt="4" custScaleX="113015" custLinFactNeighborX="6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7328AE1-A48C-42AF-9F0D-363EB54E96C4}" type="pres">
      <dgm:prSet presAssocID="{E9FA1DD2-719D-4B3D-9A41-D9F89D8580A4}" presName="quad3" presStyleLbl="node1" presStyleIdx="2" presStyleCnt="4" custScaleX="119507" custLinFactNeighborX="-97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DE64E53-9F3E-40ED-BF03-F1BF32E67C84}" type="pres">
      <dgm:prSet presAssocID="{E9FA1DD2-719D-4B3D-9A41-D9F89D8580A4}" presName="quad4" presStyleLbl="node1" presStyleIdx="3" presStyleCnt="4" custScaleX="113016" custLinFactNeighborX="97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673E4BE-4B8F-4EA2-BE8A-9CBD92BF2C4E}" type="presOf" srcId="{64C5CD01-C0D0-4B55-8C2B-F06A3257D16E}" destId="{6F6C4281-B520-4E31-9056-DBA696538331}" srcOrd="0" destOrd="0" presId="urn:microsoft.com/office/officeart/2005/8/layout/matrix3"/>
    <dgm:cxn modelId="{D8F074AC-7F04-4375-A6F7-50A5E9EC69BC}" type="presOf" srcId="{E9A10C41-D6E6-44C2-9A09-22441161738F}" destId="{5DE64E53-9F3E-40ED-BF03-F1BF32E67C84}" srcOrd="0" destOrd="0" presId="urn:microsoft.com/office/officeart/2005/8/layout/matrix3"/>
    <dgm:cxn modelId="{C1BF306A-BE5B-4861-A3A8-BC3F28B8FC32}" type="presOf" srcId="{E9FA1DD2-719D-4B3D-9A41-D9F89D8580A4}" destId="{CE3E3302-8739-4491-BD81-752DC53972DD}" srcOrd="0" destOrd="0" presId="urn:microsoft.com/office/officeart/2005/8/layout/matrix3"/>
    <dgm:cxn modelId="{D27C62C3-B8CF-4508-ABAD-EEA405EB915A}" srcId="{E9FA1DD2-719D-4B3D-9A41-D9F89D8580A4}" destId="{64C5CD01-C0D0-4B55-8C2B-F06A3257D16E}" srcOrd="1" destOrd="0" parTransId="{6C82965A-C80C-46E6-8917-930D51DF934C}" sibTransId="{8B2BE0EF-477C-4A12-A5F0-C75C7D2AFF7C}"/>
    <dgm:cxn modelId="{BA6B7BE8-2F5D-46E8-B139-109A146CF197}" type="presOf" srcId="{7B35F7F2-B0B9-4FFB-9F25-87F4F3600F6A}" destId="{83684D56-D3C1-4B41-93D2-E7A487004C4B}" srcOrd="0" destOrd="0" presId="urn:microsoft.com/office/officeart/2005/8/layout/matrix3"/>
    <dgm:cxn modelId="{0C1E61FD-83D6-45AE-8EC3-7E5F79F54314}" srcId="{E9FA1DD2-719D-4B3D-9A41-D9F89D8580A4}" destId="{5BF1D723-B162-4E5D-B6A6-0DD2857D5637}" srcOrd="2" destOrd="0" parTransId="{1D0ED306-F1B1-4594-A186-E8F6EC6D3209}" sibTransId="{4F6BBD30-7704-496A-81CE-26DE6A729E3D}"/>
    <dgm:cxn modelId="{C0BDF183-4BF7-4B33-8DF2-3F58A91D05C8}" type="presOf" srcId="{5BF1D723-B162-4E5D-B6A6-0DD2857D5637}" destId="{C7328AE1-A48C-42AF-9F0D-363EB54E96C4}" srcOrd="0" destOrd="0" presId="urn:microsoft.com/office/officeart/2005/8/layout/matrix3"/>
    <dgm:cxn modelId="{8A87EAA6-012D-4D30-BD84-CDADA201FEFF}" srcId="{E9FA1DD2-719D-4B3D-9A41-D9F89D8580A4}" destId="{7B35F7F2-B0B9-4FFB-9F25-87F4F3600F6A}" srcOrd="0" destOrd="0" parTransId="{239B09DD-80BA-41EE-8E18-BEB16CD93E5B}" sibTransId="{03F41524-53AC-4D60-B008-73B7C89A44BD}"/>
    <dgm:cxn modelId="{59DD0D33-F3A6-4EFD-93DC-6FC1DC7052AB}" srcId="{E9FA1DD2-719D-4B3D-9A41-D9F89D8580A4}" destId="{E9A10C41-D6E6-44C2-9A09-22441161738F}" srcOrd="3" destOrd="0" parTransId="{DEE9CE00-6D20-4352-A200-7E71F750D9DD}" sibTransId="{1BD3B5F5-D8BB-4D74-BD6B-94609DEBA535}"/>
    <dgm:cxn modelId="{1460498B-DA4B-4CBA-96E0-24AA602881B7}" type="presParOf" srcId="{CE3E3302-8739-4491-BD81-752DC53972DD}" destId="{AE67D1D5-8B68-4D57-A422-CFDE37745E6B}" srcOrd="0" destOrd="0" presId="urn:microsoft.com/office/officeart/2005/8/layout/matrix3"/>
    <dgm:cxn modelId="{1E91C0CB-5275-4612-9150-519D17E26314}" type="presParOf" srcId="{CE3E3302-8739-4491-BD81-752DC53972DD}" destId="{83684D56-D3C1-4B41-93D2-E7A487004C4B}" srcOrd="1" destOrd="0" presId="urn:microsoft.com/office/officeart/2005/8/layout/matrix3"/>
    <dgm:cxn modelId="{A0363E5D-23CB-427D-A909-FFFAB9FB7468}" type="presParOf" srcId="{CE3E3302-8739-4491-BD81-752DC53972DD}" destId="{6F6C4281-B520-4E31-9056-DBA696538331}" srcOrd="2" destOrd="0" presId="urn:microsoft.com/office/officeart/2005/8/layout/matrix3"/>
    <dgm:cxn modelId="{F5C955A4-9C58-42CA-9027-FE54297ED6BA}" type="presParOf" srcId="{CE3E3302-8739-4491-BD81-752DC53972DD}" destId="{C7328AE1-A48C-42AF-9F0D-363EB54E96C4}" srcOrd="3" destOrd="0" presId="urn:microsoft.com/office/officeart/2005/8/layout/matrix3"/>
    <dgm:cxn modelId="{79032EA3-1812-4635-AA5B-1E53ACD74783}" type="presParOf" srcId="{CE3E3302-8739-4491-BD81-752DC53972DD}" destId="{5DE64E53-9F3E-40ED-BF03-F1BF32E67C84}" srcOrd="4" destOrd="0" presId="urn:microsoft.com/office/officeart/2005/8/layout/matrix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1D6866-0C84-4ACD-B479-53C23E847539}">
      <dsp:nvSpPr>
        <dsp:cNvPr id="0" name=""/>
        <dsp:cNvSpPr/>
      </dsp:nvSpPr>
      <dsp:spPr>
        <a:xfrm>
          <a:off x="531662" y="597663"/>
          <a:ext cx="2012279" cy="856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Terrorism</a:t>
          </a:r>
          <a:endParaRPr 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1662" y="597663"/>
        <a:ext cx="2012279" cy="856138"/>
      </dsp:txXfrm>
    </dsp:sp>
    <dsp:sp modelId="{83D0A1EC-F8B9-494E-A53E-D5361006DF7A}">
      <dsp:nvSpPr>
        <dsp:cNvPr id="0" name=""/>
        <dsp:cNvSpPr/>
      </dsp:nvSpPr>
      <dsp:spPr>
        <a:xfrm rot="10798802">
          <a:off x="1302943" y="1535165"/>
          <a:ext cx="470197" cy="334016"/>
        </a:xfrm>
        <a:prstGeom prst="triangl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4BC5C-917D-4A2D-A9CB-DCF1EEF6F4F3}">
      <dsp:nvSpPr>
        <dsp:cNvPr id="0" name=""/>
        <dsp:cNvSpPr/>
      </dsp:nvSpPr>
      <dsp:spPr>
        <a:xfrm>
          <a:off x="351942" y="1962933"/>
          <a:ext cx="2372713" cy="97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Larger defense expenses</a:t>
          </a:r>
          <a:endParaRPr 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942" y="1962933"/>
        <a:ext cx="2372713" cy="976694"/>
      </dsp:txXfrm>
    </dsp:sp>
    <dsp:sp modelId="{1ED175BC-82CE-45C6-96C1-798CAB615129}">
      <dsp:nvSpPr>
        <dsp:cNvPr id="0" name=""/>
        <dsp:cNvSpPr/>
      </dsp:nvSpPr>
      <dsp:spPr>
        <a:xfrm rot="5335369">
          <a:off x="2823263" y="2244616"/>
          <a:ext cx="493631" cy="355726"/>
        </a:xfrm>
        <a:prstGeom prst="triangl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53303-FAD9-476D-AFFF-31AED77DA9FD}">
      <dsp:nvSpPr>
        <dsp:cNvPr id="0" name=""/>
        <dsp:cNvSpPr/>
      </dsp:nvSpPr>
      <dsp:spPr>
        <a:xfrm>
          <a:off x="3404863" y="1853168"/>
          <a:ext cx="2104624" cy="1086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Increase in oil demand</a:t>
          </a:r>
          <a:endParaRPr 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" pitchFamily="2" charset="2"/>
          </a:endParaRPr>
        </a:p>
      </dsp:txBody>
      <dsp:txXfrm>
        <a:off x="3404863" y="1853168"/>
        <a:ext cx="2104624" cy="1086459"/>
      </dsp:txXfrm>
    </dsp:sp>
    <dsp:sp modelId="{DC961327-F3DE-438A-9F6D-71DB1C3F92EE}">
      <dsp:nvSpPr>
        <dsp:cNvPr id="0" name=""/>
        <dsp:cNvSpPr/>
      </dsp:nvSpPr>
      <dsp:spPr>
        <a:xfrm rot="5402528">
          <a:off x="5564726" y="2224930"/>
          <a:ext cx="408626" cy="344864"/>
        </a:xfrm>
        <a:prstGeom prst="triangl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8341E-8311-434E-9F15-FDDC928BA9C5}">
      <dsp:nvSpPr>
        <dsp:cNvPr id="0" name=""/>
        <dsp:cNvSpPr/>
      </dsp:nvSpPr>
      <dsp:spPr>
        <a:xfrm>
          <a:off x="6017411" y="1806416"/>
          <a:ext cx="2640222" cy="1184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Larger income to the oil suppliers</a:t>
          </a:r>
          <a:endParaRPr 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sym typeface="Wingdings" pitchFamily="2" charset="2"/>
          </a:endParaRPr>
        </a:p>
      </dsp:txBody>
      <dsp:txXfrm>
        <a:off x="6017411" y="1806416"/>
        <a:ext cx="2640222" cy="1184200"/>
      </dsp:txXfrm>
    </dsp:sp>
    <dsp:sp modelId="{EE20981B-C45E-439D-8CF8-EEC0D998BF91}">
      <dsp:nvSpPr>
        <dsp:cNvPr id="0" name=""/>
        <dsp:cNvSpPr/>
      </dsp:nvSpPr>
      <dsp:spPr>
        <a:xfrm rot="21548393">
          <a:off x="7102021" y="1464316"/>
          <a:ext cx="447463" cy="300410"/>
        </a:xfrm>
        <a:prstGeom prst="triangl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FD5E7-4826-4728-91C1-B05345D0DA3C}">
      <dsp:nvSpPr>
        <dsp:cNvPr id="0" name=""/>
        <dsp:cNvSpPr/>
      </dsp:nvSpPr>
      <dsp:spPr>
        <a:xfrm>
          <a:off x="6229552" y="597663"/>
          <a:ext cx="2174422" cy="836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More resources to terrorism</a:t>
          </a:r>
          <a:endParaRPr 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29552" y="597663"/>
        <a:ext cx="2174422" cy="8361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67D1D5-8B68-4D57-A422-CFDE37745E6B}">
      <dsp:nvSpPr>
        <dsp:cNvPr id="0" name=""/>
        <dsp:cNvSpPr/>
      </dsp:nvSpPr>
      <dsp:spPr>
        <a:xfrm>
          <a:off x="1638300" y="0"/>
          <a:ext cx="4419600" cy="4419600"/>
        </a:xfrm>
        <a:prstGeom prst="diamond">
          <a:avLst/>
        </a:prstGeom>
        <a:solidFill>
          <a:srgbClr val="92D05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684D56-D3C1-4B41-93D2-E7A487004C4B}">
      <dsp:nvSpPr>
        <dsp:cNvPr id="0" name=""/>
        <dsp:cNvSpPr/>
      </dsp:nvSpPr>
      <dsp:spPr>
        <a:xfrm>
          <a:off x="1834114" y="419861"/>
          <a:ext cx="1947976" cy="1723644"/>
        </a:xfrm>
        <a:prstGeom prst="roundRect">
          <a:avLst/>
        </a:prstGeom>
        <a:solidFill>
          <a:srgbClr val="00007D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Biofuels</a:t>
          </a:r>
          <a:endParaRPr lang="he-IL" sz="24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</dsp:txBody>
      <dsp:txXfrm>
        <a:off x="1834114" y="419861"/>
        <a:ext cx="1947976" cy="1723644"/>
      </dsp:txXfrm>
    </dsp:sp>
    <dsp:sp modelId="{6F6C4281-B520-4E31-9056-DBA696538331}">
      <dsp:nvSpPr>
        <dsp:cNvPr id="0" name=""/>
        <dsp:cNvSpPr/>
      </dsp:nvSpPr>
      <dsp:spPr>
        <a:xfrm>
          <a:off x="3914126" y="419861"/>
          <a:ext cx="1947976" cy="1723644"/>
        </a:xfrm>
        <a:prstGeom prst="roundRect">
          <a:avLst/>
        </a:prstGeom>
        <a:solidFill>
          <a:srgbClr val="00007D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Propulsion technologies</a:t>
          </a:r>
          <a:endParaRPr lang="he-IL" sz="20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</dsp:txBody>
      <dsp:txXfrm>
        <a:off x="3914126" y="419861"/>
        <a:ext cx="1947976" cy="1723644"/>
      </dsp:txXfrm>
    </dsp:sp>
    <dsp:sp modelId="{C7328AE1-A48C-42AF-9F0D-363EB54E96C4}">
      <dsp:nvSpPr>
        <dsp:cNvPr id="0" name=""/>
        <dsp:cNvSpPr/>
      </dsp:nvSpPr>
      <dsp:spPr>
        <a:xfrm>
          <a:off x="1722215" y="2276094"/>
          <a:ext cx="2059875" cy="1723644"/>
        </a:xfrm>
        <a:prstGeom prst="roundRect">
          <a:avLst/>
        </a:prstGeom>
        <a:solidFill>
          <a:srgbClr val="00007D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Chemical fuels</a:t>
          </a:r>
          <a:endParaRPr lang="he-IL" sz="24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</dsp:txBody>
      <dsp:txXfrm>
        <a:off x="1722215" y="2276094"/>
        <a:ext cx="2059875" cy="1723644"/>
      </dsp:txXfrm>
    </dsp:sp>
    <dsp:sp modelId="{5DE64E53-9F3E-40ED-BF03-F1BF32E67C84}">
      <dsp:nvSpPr>
        <dsp:cNvPr id="0" name=""/>
        <dsp:cNvSpPr/>
      </dsp:nvSpPr>
      <dsp:spPr>
        <a:xfrm>
          <a:off x="3970050" y="2276094"/>
          <a:ext cx="1947993" cy="1723644"/>
        </a:xfrm>
        <a:prstGeom prst="roundRect">
          <a:avLst/>
        </a:prstGeom>
        <a:solidFill>
          <a:srgbClr val="00007D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Batteries, Fuel cells</a:t>
          </a:r>
          <a:endParaRPr lang="he-IL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</dsp:txBody>
      <dsp:txXfrm>
        <a:off x="3970050" y="2276094"/>
        <a:ext cx="1947993" cy="1723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97" y="1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CF0F90-C06F-4A74-8C85-AF534B1F69F6}" type="datetimeFigureOut">
              <a:rPr lang="en-US"/>
              <a:pPr>
                <a:defRPr/>
              </a:pPr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348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97" y="9429348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3F50B7-8E2E-4C6E-B0D8-CF677E0B7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21012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5873" cy="49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1" tIns="48766" rIns="97531" bIns="48766" numCol="1" anchor="t" anchorCtr="0" compatLnSpc="1">
            <a:prstTxWarp prst="textNoShape">
              <a:avLst/>
            </a:prstTxWarp>
          </a:bodyPr>
          <a:lstStyle>
            <a:lvl1pPr algn="l" defTabSz="975489" rtl="0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0197" y="1"/>
            <a:ext cx="2945873" cy="49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1" tIns="48766" rIns="97531" bIns="48766" numCol="1" anchor="t" anchorCtr="0" compatLnSpc="1">
            <a:prstTxWarp prst="textNoShape">
              <a:avLst/>
            </a:prstTxWarp>
          </a:bodyPr>
          <a:lstStyle>
            <a:lvl1pPr algn="r" defTabSz="975489" rtl="0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D96A420-1B37-4219-BB57-DCD672BEC2B3}" type="datetimeFigureOut">
              <a:rPr lang="en-US"/>
              <a:pPr>
                <a:defRPr/>
              </a:pPr>
              <a:t>1/25/2011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47" y="4715474"/>
            <a:ext cx="5438783" cy="446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1" tIns="48766" rIns="97531" bIns="48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9348"/>
            <a:ext cx="2945873" cy="49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1" tIns="48766" rIns="97531" bIns="48766" numCol="1" anchor="b" anchorCtr="0" compatLnSpc="1">
            <a:prstTxWarp prst="textNoShape">
              <a:avLst/>
            </a:prstTxWarp>
          </a:bodyPr>
          <a:lstStyle>
            <a:lvl1pPr algn="l" defTabSz="975489" rtl="0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0197" y="9429348"/>
            <a:ext cx="2945873" cy="49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1" tIns="48766" rIns="97531" bIns="48766" numCol="1" anchor="b" anchorCtr="0" compatLnSpc="1">
            <a:prstTxWarp prst="textNoShape">
              <a:avLst/>
            </a:prstTxWarp>
          </a:bodyPr>
          <a:lstStyle>
            <a:lvl1pPr algn="r" defTabSz="975489" rtl="0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EC9B0A4-42E1-47ED-8DF3-04673D0F957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13037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38B29-4407-426C-BE9E-BCEECA77B566}" type="slidenum">
              <a:rPr lang="he-IL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9B0A4-42E1-47ED-8DF3-04673D0F957C}" type="slidenum">
              <a:rPr lang="he-IL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3525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9B0A4-42E1-47ED-8DF3-04673D0F957C}" type="slidenum">
              <a:rPr lang="he-IL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4799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A6C0D-56CA-4281-9022-B93C143E933D}" type="slidenum">
              <a:rPr lang="he-IL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A6C0D-56CA-4281-9022-B93C143E933D}" type="slidenum">
              <a:rPr lang="he-IL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9B0A4-42E1-47ED-8DF3-04673D0F957C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4296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9B0A4-42E1-47ED-8DF3-04673D0F957C}" type="slidenum">
              <a:rPr lang="he-IL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4775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7F2E5-CA95-4A5D-A10D-B3E23AD9B089}" type="slidenum">
              <a:rPr lang="he-IL" smtClean="0"/>
              <a:pPr/>
              <a:t>16</a:t>
            </a:fld>
            <a:endParaRPr lang="en-US" smtClean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9B0A4-42E1-47ED-8DF3-04673D0F957C}" type="slidenum">
              <a:rPr lang="he-IL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8521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9B0A4-42E1-47ED-8DF3-04673D0F957C}" type="slidenum">
              <a:rPr lang="he-IL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8521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9B0A4-42E1-47ED-8DF3-04673D0F957C}" type="slidenum">
              <a:rPr lang="he-IL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4735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9B0A4-42E1-47ED-8DF3-04673D0F957C}" type="slidenum">
              <a:rPr lang="he-IL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473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rgbClr val="00007D"/>
                </a:solidFill>
                <a:latin typeface="Tahoma" pitchFamily="34" charset="0"/>
                <a:cs typeface="Tahoma" pitchFamily="34" charset="0"/>
              </a:rPr>
              <a:t>כיוונים במחקר והפיתוח הטכנולוגי </a:t>
            </a:r>
            <a:endParaRPr lang="he-IL" sz="1800" kern="0" dirty="0" smtClean="0">
              <a:solidFill>
                <a:srgbClr val="00007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9B0A4-42E1-47ED-8DF3-04673D0F957C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840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9B0A4-42E1-47ED-8DF3-04673D0F957C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840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9B0A4-42E1-47ED-8DF3-04673D0F957C}" type="slidenum">
              <a:rPr lang="he-IL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363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38E27"/>
                </a:solidFill>
                <a:cs typeface="Arial" charset="0"/>
              </a:defRPr>
            </a:lvl1pPr>
          </a:lstStyle>
          <a:p>
            <a:pPr>
              <a:defRPr/>
            </a:pPr>
            <a:fld id="{CF1083F4-0845-4CAF-86A1-410C8DCDA35E}" type="datetime1">
              <a:rPr lang="en-US" smtClean="0"/>
              <a:pPr>
                <a:defRPr/>
              </a:pPr>
              <a:t>1/25/2011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388" y="6381750"/>
            <a:ext cx="3352800" cy="2889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04250" y="6473825"/>
            <a:ext cx="384175" cy="247650"/>
          </a:xfrm>
        </p:spPr>
        <p:txBody>
          <a:bodyPr/>
          <a:lstStyle>
            <a:lvl1pPr algn="ctr"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A3C9942-283D-45E0-A003-CAC2E96DAB4B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7C8D9-6AE9-4BCA-B294-573C16682673}" type="datetime1">
              <a:rPr lang="en-US" smtClean="0"/>
              <a:pPr>
                <a:defRPr/>
              </a:pPr>
              <a:t>1/25/2011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51DFF-2B6E-4B32-BBD7-702828ECE3FB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73A50-917C-402B-8132-6337AA8EE943}" type="datetime1">
              <a:rPr lang="en-US" smtClean="0"/>
              <a:pPr>
                <a:defRPr/>
              </a:pPr>
              <a:t>1/25/2011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00D72-A1DF-4B71-9E73-245918A0752C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AAE7C-F3FD-4FF2-AE58-698DA8C291B8}" type="datetime1">
              <a:rPr lang="en-US" smtClean="0"/>
              <a:pPr>
                <a:defRPr/>
              </a:pPr>
              <a:t>1/25/2011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F6A818E-95FE-4E90-8805-26C2F34DDA62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2ED61-8412-4C25-9F55-4C77C92C0D7F}" type="datetime1">
              <a:rPr lang="en-US" smtClean="0"/>
              <a:pPr>
                <a:defRPr/>
              </a:pPr>
              <a:t>1/25/2011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D9509-D3A3-422E-B89C-659638B4B701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AE68-0CE5-4398-9890-A24F5642E115}" type="datetime1">
              <a:rPr lang="en-US" smtClean="0"/>
              <a:pPr>
                <a:defRPr/>
              </a:pPr>
              <a:t>1/25/2011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C036BDC-91D2-4C46-9800-4C60B9D16A01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2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5A7B-83A4-46FD-898A-6D3EBB727611}" type="datetime1">
              <a:rPr lang="en-US" smtClean="0"/>
              <a:pPr>
                <a:defRPr/>
              </a:pPr>
              <a:t>1/25/2011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1DA4FDD-E2D0-4116-B6B3-5713555C061C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D6CE-2017-4C8C-B5B9-091272C11C68}" type="datetime1">
              <a:rPr lang="en-US" smtClean="0"/>
              <a:pPr>
                <a:defRPr/>
              </a:pPr>
              <a:t>1/25/2011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7FE95-A359-4211-B262-364ECA28DDCC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D036-0650-478C-A1E3-B5D5D024A17B}" type="datetime1">
              <a:rPr lang="en-US" smtClean="0"/>
              <a:pPr>
                <a:defRPr/>
              </a:pPr>
              <a:t>1/25/2011</a:t>
            </a:fld>
            <a:endParaRPr lang="en-US" dirty="0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2824353-13C9-4710-9376-269EA785B8EB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1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74E0-8466-42CA-BED7-64AB725934DC}" type="datetime1">
              <a:rPr lang="en-US" smtClean="0"/>
              <a:pPr>
                <a:defRPr/>
              </a:pPr>
              <a:t>1/25/2011</a:t>
            </a:fld>
            <a:endParaRPr lang="en-US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129C-1F87-4833-B896-F12D52485006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A8F8-3796-44A9-A644-32E21BB088CA}" type="datetime1">
              <a:rPr lang="en-US" smtClean="0"/>
              <a:pPr>
                <a:defRPr/>
              </a:pPr>
              <a:t>1/25/2011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713C-8FB8-4591-84E3-94E61A5CDE73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BB3AD8-75C9-4A41-A465-ED1ECADB7F84}" type="datetime1">
              <a:rPr lang="en-US" smtClean="0"/>
              <a:pPr>
                <a:defRPr/>
              </a:pPr>
              <a:t>1/25/2011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solidFill>
                  <a:srgbClr val="D38E27"/>
                </a:solidFill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TAU - 26th January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61A24846-6EBC-4F3E-8C17-FCCC7D2A1919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3999" r:id="rId6"/>
    <p:sldLayoutId id="2147484006" r:id="rId7"/>
    <p:sldLayoutId id="2147484007" r:id="rId8"/>
    <p:sldLayoutId id="2147484008" r:id="rId9"/>
    <p:sldLayoutId id="2147484000" r:id="rId10"/>
    <p:sldLayoutId id="2147484009" r:id="rId11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Blip>
          <a:blip r:embed="rId13"/>
        </a:buBlip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Blip>
          <a:blip r:embed="rId14"/>
        </a:buBlip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Blip>
          <a:blip r:embed="rId15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Blip>
          <a:blip r:embed="rId16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" Target="slide1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4.jpeg"/><Relationship Id="rId5" Type="http://schemas.openxmlformats.org/officeDocument/2006/relationships/diagramData" Target="../diagrams/data2.xml"/><Relationship Id="rId10" Type="http://schemas.openxmlformats.org/officeDocument/2006/relationships/image" Target="../media/image13.jpeg"/><Relationship Id="rId4" Type="http://schemas.openxmlformats.org/officeDocument/2006/relationships/slide" Target="slide7.xml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714348" y="1071546"/>
            <a:ext cx="7429552" cy="10620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indent="180975" algn="ctr" rtl="0" eaLnBrk="1" hangingPunct="1">
              <a:defRPr/>
            </a:pPr>
            <a:r>
              <a:rPr lang="en-US" b="1" dirty="0" smtClean="0">
                <a:latin typeface="Arial Black" pitchFamily="34" charset="0"/>
              </a:rPr>
              <a:t>A national R&amp;D </a:t>
            </a:r>
            <a:r>
              <a:rPr lang="en-US" b="1" dirty="0">
                <a:latin typeface="Arial Black" pitchFamily="34" charset="0"/>
              </a:rPr>
              <a:t>Policy </a:t>
            </a:r>
            <a:r>
              <a:rPr lang="en-US" b="1" dirty="0" smtClean="0">
                <a:latin typeface="Arial Black" pitchFamily="34" charset="0"/>
              </a:rPr>
              <a:t/>
            </a:r>
            <a:br>
              <a:rPr lang="en-US" b="1" dirty="0" smtClean="0">
                <a:latin typeface="Arial Black" pitchFamily="34" charset="0"/>
              </a:rPr>
            </a:br>
            <a:r>
              <a:rPr lang="en-US" b="1" dirty="0" smtClean="0">
                <a:latin typeface="Arial Black" pitchFamily="34" charset="0"/>
              </a:rPr>
              <a:t> toward AN Oil-free world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he-IL" sz="2400" b="1" dirty="0" smtClean="0">
              <a:solidFill>
                <a:schemeClr val="accent3">
                  <a:lumMod val="50000"/>
                </a:schemeClr>
              </a:solidFill>
              <a:cs typeface="David" pitchFamily="2" charset="-79"/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428596" y="5500702"/>
            <a:ext cx="8286808" cy="932684"/>
          </a:xfrm>
        </p:spPr>
        <p:txBody>
          <a:bodyPr/>
          <a:lstStyle/>
          <a:p>
            <a:pPr indent="180975" algn="ctr" rtl="0" eaLnBrk="1" hangingPunct="1">
              <a:buFont typeface="Wingdings 2" pitchFamily="18" charset="2"/>
              <a:buNone/>
              <a:defRPr/>
            </a:pPr>
            <a:endParaRPr lang="en-US" b="1" dirty="0" smtClean="0">
              <a:solidFill>
                <a:srgbClr val="4433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David" pitchFamily="2" charset="-79"/>
            </a:endParaRPr>
          </a:p>
          <a:p>
            <a:pPr indent="180975" algn="ctr" rtl="0" eaLnBrk="1" hangingPunct="1">
              <a:buFont typeface="Wingdings 2" pitchFamily="18" charset="2"/>
              <a:buNone/>
              <a:defRPr/>
            </a:pPr>
            <a:endParaRPr lang="en-US" b="1" dirty="0" smtClean="0">
              <a:solidFill>
                <a:srgbClr val="4433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David" pitchFamily="2" charset="-79"/>
            </a:endParaRPr>
          </a:p>
          <a:p>
            <a:pPr indent="180975" algn="ctr" rtl="0" eaLnBrk="1" hangingPunct="1">
              <a:buFont typeface="Wingdings 2" pitchFamily="18" charset="2"/>
              <a:buNone/>
              <a:defRPr/>
            </a:pPr>
            <a:endParaRPr lang="en-US" sz="1400" b="1" dirty="0" smtClean="0">
              <a:solidFill>
                <a:srgbClr val="443329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itchFamily="2" charset="-79"/>
            </a:endParaRPr>
          </a:p>
        </p:txBody>
      </p:sp>
      <p:pic>
        <p:nvPicPr>
          <p:cNvPr id="11268" name="Picture 5" descr="MNI_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866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071538" y="191136"/>
            <a:ext cx="3889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  <a:cs typeface="Arial" charset="0"/>
              </a:rPr>
              <a:t>Ministry of National Infrastructures</a:t>
            </a:r>
          </a:p>
          <a:p>
            <a:pPr algn="l" rtl="0">
              <a:defRPr/>
            </a:pP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  <a:cs typeface="Arial" charset="0"/>
              </a:rPr>
              <a:t>Office of the Chief Scientist</a:t>
            </a: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500306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Shlomo Wald, Chief Scientist</a:t>
            </a:r>
          </a:p>
          <a:p>
            <a:pPr algn="ctr" rtl="0"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Avraham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Arbib, Deputy Chief Scientist</a:t>
            </a:r>
          </a:p>
          <a:p>
            <a:pPr algn="ctr" rtl="0"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Ministry of National Infrastructures</a:t>
            </a:r>
          </a:p>
        </p:txBody>
      </p:sp>
      <p:pic>
        <p:nvPicPr>
          <p:cNvPr id="10" name="Picture 7" descr="Il-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859" y="116632"/>
            <a:ext cx="655637" cy="838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214818"/>
            <a:ext cx="2082800" cy="111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5643578"/>
            <a:ext cx="2987823" cy="100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 l="10169" t="33774" r="59322" b="33658"/>
          <a:stretch>
            <a:fillRect/>
          </a:stretch>
        </p:blipFill>
        <p:spPr bwMode="auto">
          <a:xfrm>
            <a:off x="285720" y="4572008"/>
            <a:ext cx="228598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358114" cy="785818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The estimated implementation Roadmap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A818E-95FE-4E90-8805-26C2F34DDA62}" type="slidenum">
              <a:rPr lang="he-IL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2" y="1071546"/>
          <a:ext cx="8715436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35811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Time Range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Implementation Objectives</a:t>
                      </a:r>
                      <a:endParaRPr lang="he-I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Short Range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indent="-185738" algn="l" rtl="0">
                        <a:buFontTx/>
                        <a:buBlip>
                          <a:blip r:embed="rId3"/>
                        </a:buBlip>
                      </a:pPr>
                      <a:r>
                        <a:rPr lang="en-US" sz="1600" baseline="0" dirty="0" err="1" smtClean="0"/>
                        <a:t>Biofuels</a:t>
                      </a:r>
                      <a:r>
                        <a:rPr lang="en-US" sz="1600" baseline="0" dirty="0" smtClean="0"/>
                        <a:t> – </a:t>
                      </a:r>
                    </a:p>
                    <a:p>
                      <a:pPr marL="642938" marR="0" lvl="1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600" dirty="0" smtClean="0"/>
                        <a:t> </a:t>
                      </a:r>
                      <a:r>
                        <a:rPr lang="en-US" sz="1600" u="sng" baseline="0" dirty="0" smtClean="0"/>
                        <a:t>Scaling up </a:t>
                      </a:r>
                      <a:r>
                        <a:rPr lang="en-US" sz="1600" baseline="0" dirty="0" smtClean="0"/>
                        <a:t>thermal process using fossil resources (coal, NG) and organic wastes </a:t>
                      </a:r>
                      <a:r>
                        <a:rPr lang="en-US" sz="1600" baseline="0" dirty="0" smtClean="0">
                          <a:sym typeface="Wingdings" pitchFamily="2" charset="2"/>
                        </a:rPr>
                        <a:t> </a:t>
                      </a:r>
                      <a:r>
                        <a:rPr lang="en-US" sz="1600" baseline="0" dirty="0" err="1" smtClean="0">
                          <a:sym typeface="Wingdings" pitchFamily="2" charset="2"/>
                        </a:rPr>
                        <a:t>biofuels</a:t>
                      </a:r>
                      <a:r>
                        <a:rPr lang="en-US" sz="1600" baseline="0" dirty="0" smtClean="0">
                          <a:sym typeface="Wingdings" pitchFamily="2" charset="2"/>
                        </a:rPr>
                        <a:t> and </a:t>
                      </a:r>
                      <a:r>
                        <a:rPr lang="en-US" sz="1600" baseline="0" dirty="0" err="1" smtClean="0">
                          <a:sym typeface="Wingdings" pitchFamily="2" charset="2"/>
                        </a:rPr>
                        <a:t>biocoal</a:t>
                      </a:r>
                      <a:endParaRPr lang="en-US" sz="1600" dirty="0" smtClean="0"/>
                    </a:p>
                    <a:p>
                      <a:pPr marL="642938" lvl="1" indent="-185738" algn="l" rtl="0">
                        <a:buFontTx/>
                        <a:buBlip>
                          <a:blip r:embed="rId4"/>
                        </a:buBlip>
                      </a:pPr>
                      <a:r>
                        <a:rPr lang="en-US" sz="1600" dirty="0" smtClean="0"/>
                        <a:t>Limited implementation of </a:t>
                      </a:r>
                      <a:r>
                        <a:rPr lang="en-US" sz="1600" dirty="0" err="1" smtClean="0"/>
                        <a:t>biofuels</a:t>
                      </a:r>
                      <a:r>
                        <a:rPr lang="en-US" sz="1600" dirty="0" smtClean="0"/>
                        <a:t> – regulatory acts, etc.</a:t>
                      </a:r>
                      <a:endParaRPr lang="en-US" sz="1600" baseline="0" dirty="0" smtClean="0"/>
                    </a:p>
                    <a:p>
                      <a:pPr marL="185738" indent="-185738" algn="l" rtl="0">
                        <a:buFontTx/>
                        <a:buBlip>
                          <a:blip r:embed="rId3"/>
                        </a:buBlip>
                      </a:pPr>
                      <a:r>
                        <a:rPr lang="en-US" sz="1600" baseline="0" dirty="0" smtClean="0"/>
                        <a:t>Electric </a:t>
                      </a:r>
                      <a:r>
                        <a:rPr lang="en-US" sz="1600" baseline="0" dirty="0" smtClean="0"/>
                        <a:t>vehicles – HEV, PHV, EV</a:t>
                      </a:r>
                      <a:endParaRPr lang="en-US" sz="1600" baseline="0" dirty="0" smtClean="0"/>
                    </a:p>
                    <a:p>
                      <a:pPr marL="185738" indent="-185738" algn="l" rtl="0">
                        <a:buFontTx/>
                        <a:buBlip>
                          <a:blip r:embed="rId3"/>
                        </a:buBlip>
                      </a:pPr>
                      <a:r>
                        <a:rPr lang="en-US" sz="1600" baseline="0" dirty="0" smtClean="0"/>
                        <a:t>Other – CNG, H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baseline="0" dirty="0" smtClean="0"/>
                        <a:t>, etc.</a:t>
                      </a:r>
                    </a:p>
                    <a:p>
                      <a:pPr marL="185738" indent="-185738" algn="l" rtl="0">
                        <a:buFontTx/>
                        <a:buBlip>
                          <a:blip r:embed="rId3"/>
                        </a:buBlip>
                      </a:pPr>
                      <a:r>
                        <a:rPr lang="en-US" sz="1600" baseline="0" dirty="0" smtClean="0"/>
                        <a:t>Shale oil</a:t>
                      </a:r>
                      <a:endParaRPr kumimoji="0" lang="he-IL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5903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Intermediate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Demonstrating cutting-edge, scaled-up technologies such as</a:t>
                      </a:r>
                    </a:p>
                    <a:p>
                      <a:pPr marL="642938" marR="0" lvl="1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Algae,…</a:t>
                      </a:r>
                    </a:p>
                    <a:p>
                      <a:pPr marL="642938" marR="0" lvl="1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Thermal and/or chemical cellulose decomposition</a:t>
                      </a:r>
                    </a:p>
                    <a:p>
                      <a:pPr marL="642938" marR="0" lvl="1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Agricultural energy plantation for export markets</a:t>
                      </a:r>
                    </a:p>
                    <a:p>
                      <a:pPr marL="642938" marR="0" lvl="1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Hydrocarbon 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production in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advanced FT processes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642938" marR="0" lvl="1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Novel batteries and fuel-cells</a:t>
                      </a:r>
                    </a:p>
                    <a:p>
                      <a:pPr marL="642938" marR="0" lvl="1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Hydrogen technologies: H</a:t>
                      </a:r>
                      <a:r>
                        <a:rPr kumimoji="0" lang="en-US" sz="1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2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on-board, advanced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storage</a:t>
                      </a:r>
                      <a:r>
                        <a:rPr kumimoji="0" lang="en-US" sz="16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, </a:t>
                      </a:r>
                      <a:r>
                        <a:rPr kumimoji="0" lang="en-US" sz="16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solar H</a:t>
                      </a:r>
                      <a:r>
                        <a:rPr kumimoji="0" lang="en-US" sz="1600" kern="1200" baseline="-25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2 </a:t>
                      </a:r>
                      <a:r>
                        <a:rPr kumimoji="0" lang="en-US" sz="16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production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,…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endParaRPr kumimoji="0" lang="he-IL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Long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Implementation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of successful technologies</a:t>
                      </a:r>
                    </a:p>
                    <a:p>
                      <a:pPr marL="0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endParaRPr kumimoji="0" lang="he-IL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rmAutofit/>
          </a:bodyPr>
          <a:lstStyle/>
          <a:p>
            <a:pPr algn="ctr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Some Opportunities for local researchers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66019"/>
            <a:ext cx="4824536" cy="3127077"/>
          </a:xfrm>
        </p:spPr>
        <p:txBody>
          <a:bodyPr/>
          <a:lstStyle/>
          <a:p>
            <a:pPr algn="l" rtl="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production of hydrogen</a:t>
            </a:r>
          </a:p>
          <a:p>
            <a:pPr algn="l" rtl="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production of synthetic fuels</a:t>
            </a:r>
          </a:p>
          <a:p>
            <a:pPr algn="l" rtl="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Fisher-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Tropsch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processes (coal, wastes,…)</a:t>
            </a:r>
          </a:p>
          <a:p>
            <a:pPr algn="l" rtl="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photosynthesis</a:t>
            </a:r>
          </a:p>
          <a:p>
            <a:pPr algn="l" rtl="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A818E-95FE-4E90-8805-26C2F34DDA62}" type="slidenum">
              <a:rPr lang="he-IL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734" y="1052736"/>
            <a:ext cx="383959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961" t="22326" b="9044"/>
          <a:stretch/>
        </p:blipFill>
        <p:spPr bwMode="auto">
          <a:xfrm>
            <a:off x="3059832" y="4293096"/>
            <a:ext cx="2161912" cy="189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3096"/>
            <a:ext cx="2895600" cy="20955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34" y="4131171"/>
            <a:ext cx="37147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7477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>
            <a:normAutofit/>
          </a:bodyPr>
          <a:lstStyle/>
          <a:p>
            <a:pPr algn="ctr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Energy efficiency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8BC1E-E791-4031-850E-2649A0F070E6}" type="slidenum">
              <a:rPr lang="he-IL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424222" y="3857628"/>
          <a:ext cx="4599594" cy="736634"/>
        </p:xfrm>
        <a:graphic>
          <a:graphicData uri="http://schemas.openxmlformats.org/drawingml/2006/table">
            <a:tbl>
              <a:tblPr/>
              <a:tblGrid>
                <a:gridCol w="162560"/>
                <a:gridCol w="4437034"/>
              </a:tblGrid>
              <a:tr h="17240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230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b="1" dirty="0">
                        <a:latin typeface="Calibri" pitchFamily="34" charset="0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857488" y="128586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 and innovation</a:t>
            </a:r>
          </a:p>
          <a:p>
            <a:pPr algn="l" rt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automotive industry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5852" y="2143116"/>
            <a:ext cx="6357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 algn="l" rtl="0">
              <a:buFont typeface="Arial" pitchFamily="34" charset="0"/>
              <a:buChar char="•"/>
            </a:pPr>
            <a:r>
              <a:rPr lang="en-US" b="1" dirty="0" err="1" smtClean="0"/>
              <a:t>Agam's</a:t>
            </a:r>
            <a:r>
              <a:rPr lang="en-US" b="1" dirty="0" smtClean="0"/>
              <a:t> car engine should allow to achieve 100 miles per gallon, emitting 1/10 of the CO</a:t>
            </a:r>
            <a:r>
              <a:rPr lang="en-US" b="1" baseline="-25000" dirty="0" smtClean="0"/>
              <a:t>2</a:t>
            </a:r>
            <a:r>
              <a:rPr lang="en-US" b="1" dirty="0" smtClean="0"/>
              <a:t> and pollution</a:t>
            </a:r>
            <a:r>
              <a:rPr lang="en-US" dirty="0" smtClean="0"/>
              <a:t> </a:t>
            </a:r>
            <a:r>
              <a:rPr lang="en-US" b="1" dirty="0" smtClean="0"/>
              <a:t>of a standard car</a:t>
            </a:r>
          </a:p>
          <a:p>
            <a:pPr marL="92075" indent="-92075" algn="l" rtl="0">
              <a:buFont typeface="Arial" pitchFamily="34" charset="0"/>
              <a:buChar char="•"/>
            </a:pPr>
            <a:endParaRPr lang="en-US" sz="1600" dirty="0" smtClean="0"/>
          </a:p>
          <a:p>
            <a:pPr algn="l" rtl="0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885" y="3286124"/>
            <a:ext cx="5119023" cy="274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285984" y="5929330"/>
          <a:ext cx="4508694" cy="736634"/>
        </p:xfrm>
        <a:graphic>
          <a:graphicData uri="http://schemas.openxmlformats.org/drawingml/2006/table">
            <a:tbl>
              <a:tblPr/>
              <a:tblGrid>
                <a:gridCol w="162560"/>
                <a:gridCol w="4346134"/>
              </a:tblGrid>
              <a:tr h="17240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230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b="1" dirty="0">
                        <a:latin typeface="Calibri" pitchFamily="34" charset="0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 smtClean="0">
                          <a:latin typeface="Calibri" pitchFamily="34" charset="0"/>
                          <a:ea typeface="Times New Roman"/>
                          <a:cs typeface="David"/>
                        </a:rPr>
                        <a:t>Agam’s</a:t>
                      </a:r>
                      <a:r>
                        <a:rPr lang="en-US" sz="1800" b="1" dirty="0" smtClean="0">
                          <a:latin typeface="Calibri" pitchFamily="34" charset="0"/>
                          <a:ea typeface="Times New Roman"/>
                          <a:cs typeface="David"/>
                        </a:rPr>
                        <a:t> Engine</a:t>
                      </a:r>
                      <a:endParaRPr lang="en-US" sz="1800" b="1" dirty="0">
                        <a:latin typeface="Calibri" pitchFamily="34" charset="0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59543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686800" cy="838200"/>
          </a:xfrm>
        </p:spPr>
        <p:txBody>
          <a:bodyPr>
            <a:normAutofit/>
          </a:bodyPr>
          <a:lstStyle/>
          <a:p>
            <a:pPr algn="ctr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Electric cars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874837"/>
          </a:xfrm>
        </p:spPr>
        <p:txBody>
          <a:bodyPr/>
          <a:lstStyle/>
          <a:p>
            <a:pPr algn="l" rtl="0"/>
            <a:r>
              <a:rPr lang="en-US" b="1" dirty="0" smtClean="0"/>
              <a:t>Fuel cells and batteries development</a:t>
            </a:r>
          </a:p>
          <a:p>
            <a:pPr algn="l" rtl="0"/>
            <a:r>
              <a:rPr lang="en-US" b="1" dirty="0" err="1" smtClean="0"/>
              <a:t>BetterPlace</a:t>
            </a:r>
            <a:r>
              <a:rPr lang="en-US" b="1" dirty="0" smtClean="0"/>
              <a:t> – Pioneering deployment of electric cars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8BC1E-E791-4031-850E-2649A0F070E6}" type="slidenum">
              <a:rPr lang="he-IL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14752"/>
            <a:ext cx="63055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49051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94" y="260648"/>
            <a:ext cx="8686800" cy="841248"/>
          </a:xfrm>
        </p:spPr>
        <p:txBody>
          <a:bodyPr/>
          <a:lstStyle/>
          <a:p>
            <a:r>
              <a:rPr lang="en-US" sz="3200" b="1" dirty="0" smtClean="0"/>
              <a:t>Batteries – Bar Ilan University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7FE95-A359-4211-B262-364ECA28DDCC}" type="slidenum">
              <a:rPr lang="he-IL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02184"/>
            <a:ext cx="39243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22" y="4077072"/>
            <a:ext cx="4413772" cy="23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039"/>
          <a:stretch/>
        </p:blipFill>
        <p:spPr bwMode="auto">
          <a:xfrm>
            <a:off x="182079" y="2702389"/>
            <a:ext cx="3781425" cy="110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7214"/>
          <a:stretch/>
        </p:blipFill>
        <p:spPr bwMode="auto">
          <a:xfrm>
            <a:off x="182078" y="1093819"/>
            <a:ext cx="3781425" cy="138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211" b="26184"/>
          <a:stretch/>
        </p:blipFill>
        <p:spPr bwMode="auto">
          <a:xfrm>
            <a:off x="4863995" y="1412776"/>
            <a:ext cx="3781425" cy="176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533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686800" cy="838200"/>
          </a:xfrm>
        </p:spPr>
        <p:txBody>
          <a:bodyPr>
            <a:normAutofit/>
          </a:bodyPr>
          <a:lstStyle/>
          <a:p>
            <a:pPr algn="ctr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Summary  and Conclusions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86800" cy="5161775"/>
          </a:xfrm>
        </p:spPr>
        <p:txBody>
          <a:bodyPr/>
          <a:lstStyle/>
          <a:p>
            <a:pPr algn="l" rtl="0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 doubt that alternatives to oil will attract a lot of interest and funds in this decade</a:t>
            </a:r>
          </a:p>
          <a:p>
            <a:pPr algn="l" rtl="0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will be opportunities for large-scale pilot and demonstration projects</a:t>
            </a:r>
          </a:p>
          <a:p>
            <a:pPr algn="l" rtl="0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 within the Israeli academe and R&amp;D institutes, as well as academe-industry, and international cooperation will be strongly encouraged</a:t>
            </a:r>
          </a:p>
          <a:p>
            <a:pPr algn="l" rtl="0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expect stronger motivation to enter this field by researchers that are not presently active in it</a:t>
            </a:r>
          </a:p>
          <a:p>
            <a:pPr algn="l" rtl="0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should be opportunities for top scientists from abroad to join Israeli centers of excellence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A818E-95FE-4E90-8805-26C2F34DDA62}" type="slidenum">
              <a:rPr lang="he-IL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1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E21764-EB6F-4FBB-A82C-178A3C5B2C6A}" type="slidenum">
              <a:rPr lang="he-IL" smtClean="0"/>
              <a:pPr/>
              <a:t>16</a:t>
            </a:fld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1928794" y="2071678"/>
            <a:ext cx="521497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</a:p>
        </p:txBody>
      </p:sp>
      <p:pic>
        <p:nvPicPr>
          <p:cNvPr id="28677" name="Picture 2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3214688"/>
            <a:ext cx="3657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Overview </a:t>
            </a:r>
            <a:r>
              <a:rPr lang="en-US" sz="2800" b="1" dirty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MNI R&amp;D </a:t>
            </a:r>
            <a:r>
              <a:rPr lang="en-US" sz="28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 (1)</a:t>
            </a:r>
            <a:r>
              <a:rPr lang="en-US" sz="2800" b="1" dirty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688" y="1071546"/>
            <a:ext cx="8858312" cy="5572164"/>
          </a:xfrm>
        </p:spPr>
        <p:txBody>
          <a:bodyPr/>
          <a:lstStyle/>
          <a:p>
            <a:pPr algn="l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MNI is promoting four “vertical”, system- oriented, R&amp;D efforts:</a:t>
            </a:r>
          </a:p>
          <a:p>
            <a:pPr lvl="1" algn="l" rtl="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Renewable Energy and Energy Efficiency: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l" rtl="0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“Green and smart“ cities,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homes and industries</a:t>
            </a:r>
          </a:p>
          <a:p>
            <a:pPr lvl="2" algn="l" rtl="0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renewables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rtl="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grids:</a:t>
            </a:r>
          </a:p>
          <a:p>
            <a:pPr lvl="2" algn="l" rtl="0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distributed electricity suppliers and customers</a:t>
            </a:r>
          </a:p>
          <a:p>
            <a:pPr lvl="2" algn="l" rtl="0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security of supply</a:t>
            </a:r>
          </a:p>
          <a:p>
            <a:pPr lvl="2" algn="l" rtl="0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usage of resources</a:t>
            </a:r>
          </a:p>
          <a:p>
            <a:pPr lvl="2" algn="l" rtl="0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lvl="1" algn="l" rtl="0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Alternatives to oil for transportation and for the chemical industry</a:t>
            </a:r>
          </a:p>
          <a:p>
            <a:pPr lvl="1" algn="l" rtl="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nuclear power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A818E-95FE-4E90-8805-26C2F34DDA62}" type="slidenum">
              <a:rPr lang="he-IL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42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/>
            <a:r>
              <a:rPr lang="en-US" sz="28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overview </a:t>
            </a:r>
            <a:r>
              <a:rPr lang="en-US" sz="2800" b="1" dirty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MNI R&amp;D </a:t>
            </a:r>
            <a:r>
              <a:rPr lang="en-US" sz="28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 (2)</a:t>
            </a:r>
            <a:r>
              <a:rPr lang="en-US" sz="2800" b="1" dirty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760"/>
            <a:ext cx="8686800" cy="5256584"/>
          </a:xfrm>
        </p:spPr>
        <p:txBody>
          <a:bodyPr/>
          <a:lstStyle/>
          <a:p>
            <a:pPr algn="l" rtl="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relevant “horizontal’,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technology-oriented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R&amp;D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efforts: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rtl="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Renewable Energy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l" rtl="0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wind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geothermal, energy from waste, biomass…, </a:t>
            </a:r>
          </a:p>
          <a:p>
            <a:pPr lvl="2" algn="l" rtl="0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heating and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cooling,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l" rtl="0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fuel production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lvl="2" algn="l" rtl="0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etc…</a:t>
            </a:r>
          </a:p>
          <a:p>
            <a:pPr lvl="1" algn="l" rtl="0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coal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rtl="0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technologies</a:t>
            </a:r>
          </a:p>
          <a:p>
            <a:pPr lvl="1" algn="l" rtl="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research in supporting areas:</a:t>
            </a:r>
          </a:p>
          <a:p>
            <a:pPr lvl="2" algn="l" rtl="0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science,</a:t>
            </a:r>
          </a:p>
          <a:p>
            <a:pPr lvl="2" algn="l" rtl="0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High-Temperature Superconductivity</a:t>
            </a:r>
          </a:p>
          <a:p>
            <a:pPr lvl="2" algn="l" rtl="0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etc…</a:t>
            </a:r>
          </a:p>
          <a:p>
            <a:pPr lvl="1" algn="l" rtl="0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A818E-95FE-4E90-8805-26C2F34DDA62}" type="slidenum">
              <a:rPr lang="he-IL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30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838200"/>
          </a:xfrm>
        </p:spPr>
        <p:txBody>
          <a:bodyPr>
            <a:normAutofit/>
          </a:bodyPr>
          <a:lstStyle/>
          <a:p>
            <a:pPr algn="ctr" rtl="0"/>
            <a:r>
              <a:rPr lang="en-US" sz="2800" b="1" dirty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world’s addiction to oil (1)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77318" cy="535785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demand</a:t>
            </a:r>
          </a:p>
          <a:p>
            <a:pPr algn="l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is NOT any more a key factor in electricity production (only ~5%)</a:t>
            </a:r>
          </a:p>
          <a:p>
            <a:pPr algn="l" rtl="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~10% for heat (steam, etc.)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</a:p>
          <a:p>
            <a:pPr algn="l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But,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(ground,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marine and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air) is heavily dependent on oil (~60%)</a:t>
            </a:r>
          </a:p>
          <a:p>
            <a:pPr algn="l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industry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consumes ~25% of the oil market</a:t>
            </a:r>
          </a:p>
          <a:p>
            <a:pPr algn="l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two sectors are oil-captive markets</a:t>
            </a:r>
          </a:p>
          <a:p>
            <a:pPr algn="l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oil demand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increases exponentially,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especially in developing countries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A818E-95FE-4E90-8805-26C2F34DDA62}" type="slidenum">
              <a:rPr lang="he-IL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60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838200"/>
          </a:xfrm>
        </p:spPr>
        <p:txBody>
          <a:bodyPr>
            <a:normAutofit/>
          </a:bodyPr>
          <a:lstStyle/>
          <a:p>
            <a:pPr algn="ctr" rtl="0"/>
            <a:r>
              <a:rPr lang="en-US" sz="2800" b="1" dirty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world’s addiction to oil (2)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1891"/>
            <a:ext cx="8686800" cy="5650381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supply</a:t>
            </a:r>
          </a:p>
          <a:p>
            <a:pPr algn="l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Cartel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rId3" action="ppaction://hlinksldjump"/>
              </a:rPr>
              <a:t>unstable and unpredictable prices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l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the oil providers are have radical regimes that support terrorism</a:t>
            </a:r>
          </a:p>
          <a:p>
            <a:pPr algn="l" rtl="0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0" indent="0" algn="l" rtl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l" rtl="0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l" rtl="0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l" rtl="0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l" rtl="0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OIL-ALTERNATIVES WILL REDUCE THE UNDESIRED 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DEPENDENCE ON THE OIL CARTEL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A818E-95FE-4E90-8805-26C2F34DDA62}" type="slidenum">
              <a:rPr lang="he-IL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887307849"/>
              </p:ext>
            </p:extLst>
          </p:nvPr>
        </p:nvGraphicFramePr>
        <p:xfrm>
          <a:off x="215516" y="2348880"/>
          <a:ext cx="871296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Isosceles Triangle 5"/>
          <p:cNvSpPr/>
          <p:nvPr/>
        </p:nvSpPr>
        <p:spPr>
          <a:xfrm rot="16200000">
            <a:off x="4247964" y="3176972"/>
            <a:ext cx="576064" cy="50405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65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26195"/>
            <a:ext cx="8686800" cy="298549"/>
          </a:xfrm>
        </p:spPr>
        <p:txBody>
          <a:bodyPr>
            <a:normAutofit fontScale="90000"/>
          </a:bodyPr>
          <a:lstStyle/>
          <a:p>
            <a:pPr lvl="0" algn="ctr" rtl="0"/>
            <a:r>
              <a:rPr lang="en-US" sz="2200" b="1" dirty="0">
                <a:solidFill>
                  <a:srgbClr val="000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Alternatives to oil in the transportation sector</a:t>
            </a:r>
            <a:r>
              <a:rPr lang="he-IL" b="1" kern="0" dirty="0">
                <a:solidFill>
                  <a:srgbClr val="000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he-IL" b="1" kern="0" dirty="0">
                <a:solidFill>
                  <a:srgbClr val="000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2A08B-352D-4828-8F78-9C654AEE4CC0}" type="slidenum">
              <a:rPr lang="he-IL" smtClean="0">
                <a:solidFill>
                  <a:srgbClr val="00007D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123" name="מציין מיקום תוכן 2"/>
          <p:cNvSpPr>
            <a:spLocks noGrp="1"/>
          </p:cNvSpPr>
          <p:nvPr>
            <p:ph idx="4294967295"/>
          </p:nvPr>
        </p:nvSpPr>
        <p:spPr>
          <a:xfrm>
            <a:off x="-22096" y="3861048"/>
            <a:ext cx="8991600" cy="5181600"/>
          </a:xfrm>
        </p:spPr>
        <p:txBody>
          <a:bodyPr/>
          <a:lstStyle/>
          <a:p>
            <a:pPr lvl="1" eaLnBrk="1" hangingPunct="1">
              <a:lnSpc>
                <a:spcPct val="200000"/>
              </a:lnSpc>
              <a:buClrTx/>
              <a:buSzPct val="100000"/>
              <a:buFont typeface="Wingdings" pitchFamily="2" charset="2"/>
              <a:buNone/>
            </a:pPr>
            <a:r>
              <a:rPr lang="he-IL" sz="1200" dirty="0" smtClean="0">
                <a:solidFill>
                  <a:srgbClr val="00007D"/>
                </a:solidFill>
                <a:cs typeface="Tahoma" pitchFamily="34" charset="0"/>
              </a:rPr>
              <a:t> </a:t>
            </a:r>
          </a:p>
          <a:p>
            <a:pPr lvl="1" eaLnBrk="1" hangingPunct="1">
              <a:buClrTx/>
              <a:buSzPct val="100000"/>
              <a:buFont typeface="Wingdings" pitchFamily="2" charset="2"/>
              <a:buNone/>
            </a:pPr>
            <a:endParaRPr lang="he-IL" dirty="0" smtClean="0">
              <a:solidFill>
                <a:srgbClr val="00007D"/>
              </a:solidFill>
              <a:cs typeface="Tahoma" pitchFamily="34" charset="0"/>
            </a:endParaRPr>
          </a:p>
          <a:p>
            <a:pPr lvl="1" eaLnBrk="1" hangingPunct="1">
              <a:lnSpc>
                <a:spcPct val="200000"/>
              </a:lnSpc>
            </a:pPr>
            <a:endParaRPr lang="he-IL" sz="3200" dirty="0" smtClean="0"/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152400" y="3535680"/>
            <a:ext cx="899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r>
              <a:rPr lang="en-US" sz="2400" b="1" dirty="0" smtClean="0">
                <a:solidFill>
                  <a:srgbClr val="000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Alternatives to oil in the transportation sector</a:t>
            </a:r>
            <a:endParaRPr lang="he-IL" sz="2400" b="1" kern="0" dirty="0">
              <a:solidFill>
                <a:srgbClr val="0000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6" name="Picture 9" descr="fue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14478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דיאגרמה 5">
            <a:hlinkClick r:id="rId4" action="ppaction://hlinksldjump"/>
          </p:cNvPr>
          <p:cNvGraphicFramePr/>
          <p:nvPr>
            <p:extLst>
              <p:ext uri="{D42A27DB-BD31-4B8C-83A1-F6EECF244321}">
                <p14:modId xmlns="" xmlns:p14="http://schemas.microsoft.com/office/powerpoint/2010/main" val="1099459646"/>
              </p:ext>
            </p:extLst>
          </p:nvPr>
        </p:nvGraphicFramePr>
        <p:xfrm>
          <a:off x="762000" y="1524000"/>
          <a:ext cx="7696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8" name="Picture 18" descr="http://cdn.physorg.com/newman/gfx/news/2006/hybrid_cars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1371600"/>
            <a:ext cx="21701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" descr="http://syngasbiofuelsenergy.com/BiomassMyth.05.31.0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18288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" descr="http://cleantechfunding.files.wordpress.com/2009/05/micro_fuel_cel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1525588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" descr="http://upload.wikimedia.org/wikipedia/commons/6/6c/Tert-butanol-3D-ball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419600"/>
            <a:ext cx="22018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06443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>
            <a:normAutofit/>
          </a:bodyPr>
          <a:lstStyle/>
          <a:p>
            <a:pPr algn="ctr" rtl="0"/>
            <a:r>
              <a:rPr lang="en-US" sz="2400" b="1" dirty="0" smtClean="0"/>
              <a:t>The prime minister’s </a:t>
            </a:r>
            <a:r>
              <a:rPr lang="en-US" sz="2400" b="1" dirty="0"/>
              <a:t>initiative </a:t>
            </a:r>
            <a:r>
              <a:rPr lang="en-US" sz="2400" b="1" dirty="0" smtClean="0"/>
              <a:t>for alternatives to oil (1)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56" y="1052736"/>
            <a:ext cx="8812088" cy="5305222"/>
          </a:xfrm>
        </p:spPr>
        <p:txBody>
          <a:bodyPr/>
          <a:lstStyle/>
          <a:p>
            <a:pPr algn="l" rtl="0"/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target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relax the GLOBAL addiction to oil – not limited to the Israeli market</a:t>
            </a:r>
          </a:p>
          <a:p>
            <a:pPr algn="l" rtl="0"/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program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</a:p>
          <a:p>
            <a:pPr lvl="1" algn="l" rtl="0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the transportation sector only</a:t>
            </a:r>
          </a:p>
          <a:p>
            <a:pPr lvl="1" algn="l" rtl="0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Explore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all alternatives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biofuels, electric cars, hydrogen, synthetic fuels (Fisher-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Tropsch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)…, efficient engines,…</a:t>
            </a:r>
          </a:p>
          <a:p>
            <a:pPr lvl="1" algn="l" rtl="0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the whole life-cycle of technology development</a:t>
            </a:r>
          </a:p>
          <a:p>
            <a:pPr lvl="1" algn="l" rtl="0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all the systems’ components – from technologies to implementation aspects: infrastructures, regulations, etc.</a:t>
            </a:r>
          </a:p>
          <a:p>
            <a:pPr lvl="1" algn="l" rtl="0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(10 years) commitment of funds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                     ~ 200 MNIS/year 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rtl="0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emphasis on international collaboration and international private and public financial contribution</a:t>
            </a:r>
          </a:p>
          <a:p>
            <a:pPr lvl="1" algn="l" rtl="0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A818E-95FE-4E90-8805-26C2F34DDA62}" type="slidenum">
              <a:rPr lang="he-IL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66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>
            <a:normAutofit/>
          </a:bodyPr>
          <a:lstStyle/>
          <a:p>
            <a:pPr algn="ctr" rtl="0"/>
            <a:r>
              <a:rPr lang="en-US" sz="2400" b="1" dirty="0"/>
              <a:t>The prime minister’s initiative for alternatives to oil </a:t>
            </a:r>
            <a:r>
              <a:rPr lang="en-US" sz="2400" b="1" dirty="0" smtClean="0"/>
              <a:t>(2)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56" y="1052736"/>
            <a:ext cx="8812088" cy="5184576"/>
          </a:xfrm>
        </p:spPr>
        <p:txBody>
          <a:bodyPr/>
          <a:lstStyle/>
          <a:p>
            <a:pPr algn="l" rtl="0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method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pPr lvl="1" algn="l" rtl="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Steering committee</a:t>
            </a:r>
          </a:p>
          <a:p>
            <a:pPr lvl="1" algn="l" rtl="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manager (under the PM office)</a:t>
            </a:r>
          </a:p>
          <a:p>
            <a:pPr lvl="1" algn="l" rtl="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One-stop center for all the activities</a:t>
            </a:r>
          </a:p>
          <a:p>
            <a:pPr lvl="1" algn="l" rtl="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existing governmental R&amp;D tools: MOITAL Chief Scientist Office, MNI, MOST, ISF, BSF, BIRD, BARD, GIF,…</a:t>
            </a:r>
          </a:p>
          <a:p>
            <a:pPr lvl="1" algn="l" rtl="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Establishment of up to four centers of excellence in the academe</a:t>
            </a:r>
          </a:p>
          <a:p>
            <a:pPr lvl="1" algn="l" rtl="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venture-capital funds based on 1:3 governmental to private participation</a:t>
            </a:r>
          </a:p>
          <a:p>
            <a:pPr lvl="1" algn="l" rtl="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A818E-95FE-4E90-8805-26C2F34DDA62}" type="slidenum">
              <a:rPr lang="he-IL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57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Expected yearly budget distribution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7FE95-A359-4211-B262-364ECA28DDCC}" type="slidenum">
              <a:rPr lang="he-IL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4385795"/>
              </p:ext>
            </p:extLst>
          </p:nvPr>
        </p:nvGraphicFramePr>
        <p:xfrm>
          <a:off x="251520" y="785794"/>
          <a:ext cx="8568952" cy="5797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3175"/>
                <a:gridCol w="1492429"/>
                <a:gridCol w="963504"/>
                <a:gridCol w="892181"/>
                <a:gridCol w="883719"/>
                <a:gridCol w="1270452"/>
                <a:gridCol w="773492"/>
              </a:tblGrid>
              <a:tr h="830409">
                <a:tc>
                  <a:txBody>
                    <a:bodyPr/>
                    <a:lstStyle/>
                    <a:p>
                      <a:pPr algn="l" rtl="0"/>
                      <a:endParaRPr lang="en-US" sz="1800" b="1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The program budget (PMO)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MOITAL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MNI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MOST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Planning and Budgeting Committee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682" marR="41682" marT="0" marB="0" anchor="ctr"/>
                </a:tc>
              </a:tr>
              <a:tr h="415204"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Project management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</a:tr>
              <a:tr h="555592">
                <a:tc>
                  <a:txBody>
                    <a:bodyPr/>
                    <a:lstStyle/>
                    <a:p>
                      <a:pPr marL="5080" algn="ctr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Cutting-Edge Experiments 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(MNI)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</a:tr>
              <a:tr h="284168">
                <a:tc>
                  <a:txBody>
                    <a:bodyPr/>
                    <a:lstStyle/>
                    <a:p>
                      <a:pPr marL="5080" algn="ctr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One-Stop Center</a:t>
                      </a:r>
                      <a:endParaRPr kumimoji="0" lang="en-US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</a:tr>
              <a:tr h="555592">
                <a:tc>
                  <a:txBody>
                    <a:bodyPr/>
                    <a:lstStyle/>
                    <a:p>
                      <a:pPr marL="5080" algn="ctr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Investment Funds 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(MOITAL)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</a:tr>
              <a:tr h="416694">
                <a:tc>
                  <a:txBody>
                    <a:bodyPr/>
                    <a:lstStyle/>
                    <a:p>
                      <a:pPr marL="5080" algn="ctr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R&amp;D Grants 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(*)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</a:tr>
              <a:tr h="694491">
                <a:tc>
                  <a:txBody>
                    <a:bodyPr/>
                    <a:lstStyle/>
                    <a:p>
                      <a:pPr marL="5080" algn="ctr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Centers of Excellence (2011-2015)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(PBC)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</a:tr>
              <a:tr h="457063">
                <a:tc>
                  <a:txBody>
                    <a:bodyPr/>
                    <a:lstStyle/>
                    <a:p>
                      <a:pPr marL="5080" algn="ctr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Collaboration R&amp;D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(*)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682" marR="41682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685595">
                <a:tc>
                  <a:txBody>
                    <a:bodyPr/>
                    <a:lstStyle/>
                    <a:p>
                      <a:pPr marL="5080" algn="ctr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implementation efforts 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(MOITAL)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</a:tr>
              <a:tr h="555592">
                <a:tc>
                  <a:txBody>
                    <a:bodyPr/>
                    <a:lstStyle/>
                    <a:p>
                      <a:pPr marL="5080" algn="ctr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PM’s Prize 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(MOST)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</a:tr>
              <a:tr h="346811"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  <a:endParaRPr lang="en-US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  <a:tc>
                  <a:txBody>
                    <a:bodyPr/>
                    <a:lstStyle/>
                    <a:p>
                      <a:pPr marL="5080"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196</a:t>
                      </a:r>
                      <a:endParaRPr lang="en-US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682" marR="41682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6519446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 smtClean="0"/>
              <a:t>(*) All of the participating </a:t>
            </a:r>
            <a:r>
              <a:rPr lang="en-US" sz="1600" b="1" dirty="0" smtClean="0"/>
              <a:t>organizations</a:t>
            </a:r>
            <a:endParaRPr 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31360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צוות אנרגיה ומים_מפגש 090714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צוות אנרגיה ומים_מפגש 090714</Template>
  <TotalTime>3061</TotalTime>
  <Words>1009</Words>
  <Application>Microsoft Office PowerPoint</Application>
  <PresentationFormat>‫הצגה על המסך (4:3)</PresentationFormat>
  <Paragraphs>219</Paragraphs>
  <Slides>16</Slides>
  <Notes>16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17" baseType="lpstr">
      <vt:lpstr>צוות אנרגיה ומים_מפגש 090714</vt:lpstr>
      <vt:lpstr>A national R&amp;D Policy   toward AN Oil-free world </vt:lpstr>
      <vt:lpstr>Overview of the MNI R&amp;D objectives (1) </vt:lpstr>
      <vt:lpstr>overview of the MNI R&amp;D objectives (2) </vt:lpstr>
      <vt:lpstr>The world’s addiction to oil (1)</vt:lpstr>
      <vt:lpstr>The world’s addiction to oil (2)</vt:lpstr>
      <vt:lpstr>Alternatives to oil in the transportation sector </vt:lpstr>
      <vt:lpstr>The prime minister’s initiative for alternatives to oil (1)</vt:lpstr>
      <vt:lpstr>The prime minister’s initiative for alternatives to oil (2)</vt:lpstr>
      <vt:lpstr>Expected yearly budget distribution</vt:lpstr>
      <vt:lpstr>The estimated implementation Roadmap</vt:lpstr>
      <vt:lpstr>Some Opportunities for local researchers</vt:lpstr>
      <vt:lpstr>Energy efficiency</vt:lpstr>
      <vt:lpstr>Electric cars</vt:lpstr>
      <vt:lpstr>Batteries – Bar Ilan University</vt:lpstr>
      <vt:lpstr>Summary  and Conclusions</vt:lpstr>
      <vt:lpstr>שקופית 16</vt:lpstr>
    </vt:vector>
  </TitlesOfParts>
  <Company>MNI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מקורות אנרגיה ראשוניים  ותחזית התפתחות משק האנרגיה</dc:title>
  <dc:creator>mni</dc:creator>
  <cp:lastModifiedBy>mni</cp:lastModifiedBy>
  <cp:revision>250</cp:revision>
  <dcterms:created xsi:type="dcterms:W3CDTF">2009-07-13T16:13:33Z</dcterms:created>
  <dcterms:modified xsi:type="dcterms:W3CDTF">2011-01-25T12:10:20Z</dcterms:modified>
</cp:coreProperties>
</file>