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70" r:id="rId4"/>
    <p:sldId id="257" r:id="rId5"/>
    <p:sldId id="269" r:id="rId6"/>
    <p:sldId id="275" r:id="rId7"/>
    <p:sldId id="276" r:id="rId8"/>
    <p:sldId id="271" r:id="rId9"/>
    <p:sldId id="272" r:id="rId10"/>
    <p:sldId id="273" r:id="rId11"/>
    <p:sldId id="264" r:id="rId12"/>
    <p:sldId id="267" r:id="rId13"/>
    <p:sldId id="274" r:id="rId14"/>
    <p:sldId id="268" r:id="rId15"/>
    <p:sldId id="265" r:id="rId16"/>
    <p:sldId id="266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0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870D5914-50C4-4B8F-A8B0-045E6745D33D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394AE4-C6AE-472E-BC6A-05A26F2E8278}" type="datetimeFigureOut">
              <a:rPr lang="he-IL" smtClean="0"/>
              <a:pPr/>
              <a:t>י"ח/שבט/תש"ע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5CA8C9-1CA5-4A25-975C-504C66A743F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DA3C51-B527-4655-80D4-BB00A9D1B8AF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010B32AE-2D5F-4D76-9D2B-729B9F2D4BBC}" type="slidenum">
              <a:rPr lang="en-US" sz="1200"/>
              <a:pPr algn="l" rtl="0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ABE8DE94-D882-41D8-9075-B8D94A863CFF}" type="slidenum">
              <a:rPr lang="en-US" sz="1200"/>
              <a:pPr algn="l" rtl="0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0B193E67-9BA3-4E84-B91A-14A5E9CFEFB2}" type="slidenum">
              <a:rPr lang="en-US" sz="1200"/>
              <a:pPr rtl="0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5A60B-4A29-49C1-A843-8891B0D5D40A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EBF5EB-B145-44A2-AD87-D246B5F53CC2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ABE6991F-4CE2-44DE-9F7E-C2B6E0B036A7}" type="slidenum">
              <a:rPr lang="en-US" sz="1200"/>
              <a:pPr rtl="0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6AE495-2330-4130-AB19-7C006738BD99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FEE543-571D-41AA-A04E-3C9F9E5ED26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271EA1-1B3F-472C-9700-6D2292F954CE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010B32AE-2D5F-4D76-9D2B-729B9F2D4BBC}" type="slidenum">
              <a:rPr lang="en-US" sz="1200"/>
              <a:pPr algn="l" rtl="0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D6C113-70D7-48D6-BAD1-197FC0801E48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/>
            <a:fld id="{010B32AE-2D5F-4D76-9D2B-729B9F2D4BBC}" type="slidenum">
              <a:rPr lang="en-US" sz="1200"/>
              <a:pPr algn="l" rtl="0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heller@3gsolar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www.3gsola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n-US" sz="3600" b="1" dirty="0" smtClean="0">
                <a:solidFill>
                  <a:srgbClr val="7030A0"/>
                </a:solidFill>
              </a:rPr>
              <a:t>Large Area Glass-Based PV Dye Cells and Modules at 3GSolar </a:t>
            </a:r>
            <a:endParaRPr lang="he-IL" sz="36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sz="2800" dirty="0" smtClean="0">
                <a:solidFill>
                  <a:srgbClr val="7030A0"/>
                </a:solidFill>
              </a:rPr>
              <a:t>Dr. Jonathan Goldstein (President) </a:t>
            </a:r>
            <a:r>
              <a:rPr lang="he-IL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3GSolar Ltd., Israel</a:t>
            </a:r>
          </a:p>
          <a:p>
            <a:pPr rtl="0"/>
            <a:r>
              <a:rPr lang="en-US" sz="2800" dirty="0" smtClean="0">
                <a:solidFill>
                  <a:srgbClr val="7030A0"/>
                </a:solidFill>
              </a:rPr>
              <a:t/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IFCBC, Tel Aviv University, Feb 2010</a:t>
            </a:r>
            <a:endParaRPr lang="he-IL" sz="2800" dirty="0">
              <a:solidFill>
                <a:srgbClr val="7030A0"/>
              </a:solidFill>
            </a:endParaRPr>
          </a:p>
        </p:txBody>
      </p:sp>
      <p:pic>
        <p:nvPicPr>
          <p:cNvPr id="4" name="Picture 3" descr="F:\LOGO_FINAL\logo_3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7" y="357166"/>
            <a:ext cx="2643206" cy="15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 Elimination of platinum in the carbon cathode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1785926"/>
            <a:ext cx="8229600" cy="485778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	</a:t>
            </a:r>
          </a:p>
        </p:txBody>
      </p:sp>
      <p:pic>
        <p:nvPicPr>
          <p:cNvPr id="6" name="Picture 2" descr="C:\Users\ilia\Desktop\jonathan goldstein for slides for Nara\bi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7753376" cy="37147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34" y="500042"/>
            <a:ext cx="8358246" cy="1500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 rtl="0">
              <a:defRPr/>
            </a:pPr>
            <a:r>
              <a:rPr lang="en-GB" sz="3200" b="1" dirty="0" smtClean="0"/>
              <a:t>  Large cell builds (area 225 sq cm) </a:t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 smtClean="0"/>
              <a:t>  </a:t>
            </a:r>
            <a:br>
              <a:rPr lang="en-GB" sz="3200" b="1" dirty="0" smtClean="0"/>
            </a:br>
            <a:endParaRPr lang="en-GB" sz="3200" b="1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ilia\Desktop\jonathan goldstein for slides for Nara\anode ready for assembly, in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800" y="2714620"/>
            <a:ext cx="3677762" cy="211252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8358246" cy="12144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New square cell design (area 225 sq cm) for pilot production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3074" name="Picture 2" descr="C:\Users\jonathan\AppData\Local\Microsoft\Windows\Temporary Internet Files\Content.Outlook\99Y2HLRU\20090903 150x150 and ThreeBond_08_for JG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113" y="1928802"/>
            <a:ext cx="435483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 Small shaded test cell (2 sq cm) with 7.1% efficiency under one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2" y="1628775"/>
            <a:ext cx="8318529" cy="494349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smtClean="0"/>
          </a:p>
          <a:p>
            <a:pPr>
              <a:buFont typeface="Arial" pitchFamily="34" charset="0"/>
              <a:buNone/>
              <a:defRPr/>
            </a:pPr>
            <a:r>
              <a:rPr lang="en-GB" sz="2400" smtClean="0"/>
              <a:t>	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8286808" cy="495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ilia\Desktop\jonathan goldstein for slides for Nara\masked small cell photo\3g small cel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1" y="4786322"/>
            <a:ext cx="2183995" cy="175800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rtl="0">
              <a:defRPr/>
            </a:pPr>
            <a:r>
              <a:rPr lang="en-GB" sz="2800" b="1" dirty="0" smtClean="0"/>
              <a:t>Confirmed World Record 3GSolar DSC (area 225 sq cm) with 5.4% efficiency at one sun</a:t>
            </a:r>
          </a:p>
        </p:txBody>
      </p:sp>
      <p:pic>
        <p:nvPicPr>
          <p:cNvPr id="1026" name="Picture 2" descr="C:\Users\ilia\Documents\Biz\07 ORIONSOLAR\2009\report\#042\5.3%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68978"/>
            <a:ext cx="5857916" cy="340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 In-house immobilized electrolyte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1785926"/>
            <a:ext cx="8229600" cy="485778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1026" name="Picture 2" descr="C:\Users\jonathan\Desktop\Jonatan\immobilized electrolyte of 3G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4166614" cy="2513878"/>
          </a:xfrm>
          <a:prstGeom prst="rect">
            <a:avLst/>
          </a:prstGeom>
          <a:noFill/>
        </p:spPr>
      </p:pic>
      <p:pic>
        <p:nvPicPr>
          <p:cNvPr id="4" name="Picture 2" descr="C:\Users\jonathan\AppData\Local\Microsoft\Windows\Temporary Internet Files\Content.Outlook\99Y2HLRU\3GS gel_0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897298"/>
            <a:ext cx="2786082" cy="3305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 </a:t>
            </a:r>
            <a:r>
              <a:rPr lang="en-GB" sz="2800" b="1" dirty="0" smtClean="0"/>
              <a:t>Large cell-seal endurance (225 sq cm cell): </a:t>
            </a:r>
            <a:br>
              <a:rPr lang="en-GB" sz="2800" b="1" dirty="0" smtClean="0"/>
            </a:br>
            <a:r>
              <a:rPr lang="en-GB" sz="2800" b="1" dirty="0" smtClean="0"/>
              <a:t>&gt;3,000 hr stability at 85 C, ongoing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2" y="1628775"/>
            <a:ext cx="8318529" cy="501493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	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13" y="1879157"/>
            <a:ext cx="6596255" cy="390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8358246" cy="12144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 rtl="0">
              <a:defRPr/>
            </a:pPr>
            <a:r>
              <a:rPr lang="en-GB" sz="2800" b="1" dirty="0" smtClean="0"/>
              <a:t>Twin </a:t>
            </a:r>
            <a:r>
              <a:rPr lang="en-GB" sz="2800" b="1" dirty="0"/>
              <a:t>module DSC prototype - each </a:t>
            </a:r>
            <a:r>
              <a:rPr lang="en-GB" sz="2800" b="1" dirty="0" smtClean="0"/>
              <a:t>module has 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>32 series-connected cells of size 225 </a:t>
            </a:r>
            <a:r>
              <a:rPr lang="en-GB" sz="2800" b="1" dirty="0" smtClean="0"/>
              <a:t>sq</a:t>
            </a:r>
            <a:r>
              <a:rPr lang="he-IL" sz="2800" b="1" dirty="0" smtClean="0"/>
              <a:t> </a:t>
            </a:r>
            <a:r>
              <a:rPr lang="en-US" sz="2800" b="1" dirty="0" smtClean="0"/>
              <a:t>cm</a:t>
            </a:r>
            <a:r>
              <a:rPr lang="en-GB" sz="2800" b="1" dirty="0" smtClean="0"/>
              <a:t> 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endParaRPr lang="en-GB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472" y="1428736"/>
            <a:ext cx="8286808" cy="521497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	</a:t>
            </a:r>
          </a:p>
        </p:txBody>
      </p:sp>
      <p:pic>
        <p:nvPicPr>
          <p:cNvPr id="5" name="Picture 4" descr="C:\Users\ilia\Documents\Biz\12_3GSOLAR\00001\raw\20090520 double module on 3GSolar roof_14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50720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8358246" cy="12144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rtl="0">
              <a:defRPr/>
            </a:pPr>
            <a:r>
              <a:rPr lang="en-GB" sz="3200" b="1" dirty="0"/>
              <a:t>32-cell full size module </a:t>
            </a:r>
            <a:r>
              <a:rPr lang="en-GB" sz="3200" b="1" dirty="0" smtClean="0"/>
              <a:t>prototype</a:t>
            </a:r>
            <a:r>
              <a:rPr lang="en-US" sz="3200" b="1" dirty="0" smtClean="0"/>
              <a:t>:</a:t>
            </a:r>
            <a:r>
              <a:rPr lang="en-GB" sz="3200" b="1" dirty="0" smtClean="0"/>
              <a:t> </a:t>
            </a:r>
            <a:r>
              <a:rPr lang="en-GB" sz="3200" b="1" dirty="0"/>
              <a:t>I-V curve under one sun illumination  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endParaRPr lang="en-GB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472" y="1571612"/>
            <a:ext cx="8286808" cy="507209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33596"/>
            <a:ext cx="7715304" cy="41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8229600" cy="500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smtClean="0"/>
              <a:t>                            Roadmap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714356"/>
            <a:ext cx="8715406" cy="526297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b="1" u="sng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2010:</a:t>
            </a:r>
            <a:endParaRPr lang="en-GB" sz="2000" b="1" u="sng" dirty="0">
              <a:solidFill>
                <a:srgbClr val="4D4D4D"/>
              </a:solidFill>
              <a:latin typeface="Verdana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New round of funding</a:t>
            </a:r>
            <a:endParaRPr lang="en-GB" sz="2000" dirty="0" smtClean="0">
              <a:solidFill>
                <a:srgbClr val="4D4D4D"/>
              </a:solidFill>
              <a:latin typeface="Verdana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Achieve cell/module </a:t>
            </a:r>
            <a:r>
              <a:rPr lang="en-GB" sz="2000" dirty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efficiency/life </a:t>
            </a: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targets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Pilot-scale </a:t>
            </a:r>
            <a:r>
              <a:rPr lang="en-GB" sz="2000" dirty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manufacturing line installation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endParaRPr lang="en-GB" sz="2000" b="1" u="sng" smtClean="0">
              <a:solidFill>
                <a:srgbClr val="4D4D4D"/>
              </a:solidFill>
              <a:latin typeface="Verdana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b="1" u="sng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2011</a:t>
            </a:r>
            <a:r>
              <a:rPr lang="en-GB" sz="2000" b="1" u="sng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:</a:t>
            </a:r>
            <a:endParaRPr lang="en-GB" sz="2000" b="1" u="sng" dirty="0">
              <a:solidFill>
                <a:srgbClr val="4D4D4D"/>
              </a:solidFill>
              <a:latin typeface="Verdana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First commercial </a:t>
            </a:r>
            <a:r>
              <a:rPr lang="en-GB" sz="2000" dirty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module (7% efficiency, 7-year </a:t>
            </a: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life)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Testing </a:t>
            </a:r>
            <a:r>
              <a:rPr lang="en-GB" sz="2000" dirty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and </a:t>
            </a: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Approval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Plant Design and Ramp </a:t>
            </a: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up to </a:t>
            </a: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manufacturing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/>
            </a:r>
            <a:br>
              <a:rPr lang="en-GB" sz="2000" dirty="0">
                <a:solidFill>
                  <a:srgbClr val="4D4D4D"/>
                </a:solidFill>
                <a:latin typeface="Verdana" pitchFamily="34" charset="0"/>
                <a:cs typeface="Arial" charset="0"/>
              </a:rPr>
            </a:b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  <a:cs typeface="Arial" charset="0"/>
              </a:rPr>
              <a:t> </a:t>
            </a:r>
            <a:endParaRPr lang="en-GB" sz="2000" dirty="0">
              <a:solidFill>
                <a:srgbClr val="4D4D4D"/>
              </a:solidFill>
              <a:latin typeface="Verdana" pitchFamily="34" charset="0"/>
              <a:cs typeface="Arial" charset="0"/>
            </a:endParaRPr>
          </a:p>
          <a:p>
            <a:pPr marL="1143000" lvl="2" indent="-2286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algn="l" rtl="0">
              <a:spcBef>
                <a:spcPct val="20000"/>
              </a:spcBef>
              <a:buFont typeface="Arial" charset="0"/>
              <a:buNone/>
              <a:defRPr/>
            </a:pPr>
            <a:endParaRPr lang="en-GB" sz="4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0" name="Picture 6" descr="http://www.3gsolar.com/images/2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928803"/>
            <a:ext cx="181744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35975" cy="5000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smtClean="0"/>
              <a:t>            Background on 3GSolar Ltd.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435975" cy="566896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GB" sz="800" b="1" u="sng" dirty="0" smtClean="0"/>
          </a:p>
          <a:p>
            <a:pPr algn="l" rtl="0" eaLnBrk="1" hangingPunct="1">
              <a:buFontTx/>
              <a:buChar char="-"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Founded in 2004 (originally named </a:t>
            </a:r>
            <a:r>
              <a:rPr lang="en-GB" sz="2000" dirty="0" err="1" smtClean="0">
                <a:solidFill>
                  <a:srgbClr val="4D4D4D"/>
                </a:solidFill>
                <a:latin typeface="Verdana" pitchFamily="34" charset="0"/>
              </a:rPr>
              <a:t>Orionsolar</a:t>
            </a: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)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Start-up company, located in Jerusalem, Israel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Team with broad experience in solar energy, batteries, fuel cells, capacitors and materials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Management headed by Barry Breen (CEO), Dr. Jonathan Goldstein (President) and Dr. Ilya Yakupov (CTO) 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Initial funding from US-based 21Ventures and the Office of the Chief Scientist (Israel)</a:t>
            </a: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GB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GB" sz="1800" dirty="0" smtClean="0">
              <a:latin typeface="Verdana" pitchFamily="34" charset="0"/>
            </a:endParaRPr>
          </a:p>
        </p:txBody>
      </p:sp>
      <p:pic>
        <p:nvPicPr>
          <p:cNvPr id="4101" name="Picture 4" descr="C:\Users\ilia\Documents\Biz\07 ORIONSOLAR\2009\report\20090115 report#41\raw\pics\20090116 first real modules_06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000504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8B6958-B663-476C-A038-6584B9D9520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2000240"/>
            <a:ext cx="8497887" cy="396081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 algn="ctr" rtl="0" eaLnBrk="0" hangingPunct="0">
              <a:lnSpc>
                <a:spcPct val="120000"/>
              </a:lnSpc>
              <a:defRPr/>
            </a:pPr>
            <a:endParaRPr lang="en-GB" sz="2800" dirty="0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algn="ctr" rtl="0" eaLnBrk="0" hangingPunct="0">
              <a:lnSpc>
                <a:spcPct val="120000"/>
              </a:lnSpc>
              <a:defRPr/>
            </a:pPr>
            <a:r>
              <a:rPr lang="en-GB" sz="2800" b="1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Thank you!</a:t>
            </a:r>
            <a:r>
              <a:rPr lang="en-GB" sz="32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/>
            </a:r>
            <a:br>
              <a:rPr lang="en-GB" sz="32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</a:br>
            <a:r>
              <a:rPr lang="en-GB" sz="28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Dr. Jonathan Goldstein, President</a:t>
            </a:r>
            <a:br>
              <a:rPr lang="en-GB" sz="28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</a:br>
            <a:r>
              <a:rPr lang="en-GB" sz="28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3GSolar Ltd.</a:t>
            </a:r>
            <a:r>
              <a:rPr lang="en-GB" sz="26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/>
            </a:r>
            <a:br>
              <a:rPr lang="en-GB" sz="2600" dirty="0">
                <a:solidFill>
                  <a:srgbClr val="4D4D4D"/>
                </a:solidFill>
                <a:latin typeface="Calibri" pitchFamily="34" charset="0"/>
                <a:cs typeface="Arial" charset="0"/>
              </a:rPr>
            </a:br>
            <a:r>
              <a:rPr lang="en-GB" sz="2600" dirty="0">
                <a:latin typeface="Calibri" pitchFamily="34" charset="0"/>
                <a:cs typeface="Arial" charset="0"/>
                <a:hlinkClick r:id="rId3"/>
              </a:rPr>
              <a:t>jg@3gsolar.com</a:t>
            </a:r>
            <a:r>
              <a:rPr lang="en-GB" sz="2600" dirty="0">
                <a:latin typeface="Calibri" pitchFamily="34" charset="0"/>
                <a:cs typeface="Arial" charset="0"/>
              </a:rPr>
              <a:t> </a:t>
            </a:r>
            <a:br>
              <a:rPr lang="en-GB" sz="2600" dirty="0">
                <a:latin typeface="Calibri" pitchFamily="34" charset="0"/>
                <a:cs typeface="Arial" charset="0"/>
              </a:rPr>
            </a:br>
            <a:r>
              <a:rPr lang="en-GB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  <a:hlinkClick r:id="rId4"/>
              </a:rPr>
              <a:t>www.3gsolar.com</a:t>
            </a:r>
            <a:r>
              <a:rPr lang="en-GB" sz="2600" dirty="0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17411" name="Picture 3" descr="F:\LOGO_FINAL\logo_3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33376"/>
            <a:ext cx="2714644" cy="15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35975" cy="5000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smtClean="0"/>
              <a:t>                            Overview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435975" cy="56896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rtl="0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D4D4D"/>
                </a:solidFill>
                <a:latin typeface="Verdana" pitchFamily="34" charset="0"/>
              </a:rPr>
              <a:t>3GSolar - Pioneer in Commercializing 3</a:t>
            </a:r>
            <a:r>
              <a:rPr lang="en-US" sz="2400" b="1" baseline="30000" dirty="0" smtClean="0">
                <a:solidFill>
                  <a:srgbClr val="4D4D4D"/>
                </a:solidFill>
                <a:latin typeface="Verdana" pitchFamily="34" charset="0"/>
              </a:rPr>
              <a:t>rd</a:t>
            </a:r>
            <a:r>
              <a:rPr lang="en-US" sz="2400" b="1" dirty="0" smtClean="0">
                <a:solidFill>
                  <a:srgbClr val="4D4D4D"/>
                </a:solidFill>
                <a:latin typeface="Verdana" pitchFamily="34" charset="0"/>
              </a:rPr>
              <a:t> generation PV – Dye Solar Cells (DSC)</a:t>
            </a:r>
            <a:br>
              <a:rPr lang="en-US" sz="2400" b="1" dirty="0" smtClean="0">
                <a:solidFill>
                  <a:srgbClr val="4D4D4D"/>
                </a:solidFill>
                <a:latin typeface="Verdana" pitchFamily="34" charset="0"/>
              </a:rPr>
            </a:br>
            <a:endParaRPr lang="en-US" sz="24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algn="l" rtl="0">
              <a:spcBef>
                <a:spcPct val="5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DSC- low cost alternative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 to silicon and thin film PV technologies</a:t>
            </a:r>
          </a:p>
          <a:p>
            <a:pPr algn="l" rtl="0">
              <a:spcBef>
                <a:spcPct val="5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Disruptive technology: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printed PV instead of vacuum processing</a:t>
            </a:r>
          </a:p>
          <a:p>
            <a:pPr algn="l" rtl="0">
              <a:spcBef>
                <a:spcPct val="5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1</a:t>
            </a:r>
            <a:r>
              <a:rPr lang="en-US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st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market is off-grid (3</a:t>
            </a:r>
            <a:r>
              <a:rPr lang="en-US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rd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world) - then solar fields/rooftops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  <a:p>
            <a:pPr algn="l" rtl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Our first projected 8MW line (2011) 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will cost </a:t>
            </a: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&lt;$10M 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(a fraction of the </a:t>
            </a:r>
            <a:r>
              <a:rPr lang="en-US" sz="1800" dirty="0" err="1" smtClean="0">
                <a:solidFill>
                  <a:srgbClr val="4D4D4D"/>
                </a:solidFill>
                <a:latin typeface="Verdana" pitchFamily="34" charset="0"/>
              </a:rPr>
              <a:t>capex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 for silicon or thin film) giving a </a:t>
            </a: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low </a:t>
            </a:r>
            <a:r>
              <a:rPr lang="en-US" sz="1800" b="1" i="1" dirty="0" smtClean="0">
                <a:solidFill>
                  <a:srgbClr val="4D4D4D"/>
                </a:solidFill>
                <a:latin typeface="Verdana" pitchFamily="34" charset="0"/>
              </a:rPr>
              <a:t>entry</a:t>
            </a: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 cost of US$1.4 per peak watt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 for 7% efficient modules, life 7 years </a:t>
            </a:r>
          </a:p>
          <a:p>
            <a:pPr algn="l" rtl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By 2014, we </a:t>
            </a:r>
            <a:r>
              <a:rPr lang="en-US" sz="1800" b="1" smtClean="0">
                <a:solidFill>
                  <a:srgbClr val="4D4D4D"/>
                </a:solidFill>
                <a:latin typeface="Verdana" pitchFamily="34" charset="0"/>
              </a:rPr>
              <a:t>predict our </a:t>
            </a:r>
            <a:r>
              <a:rPr lang="en-US" sz="1800" smtClean="0">
                <a:solidFill>
                  <a:srgbClr val="4D4D4D"/>
                </a:solidFill>
                <a:latin typeface="Verdana" pitchFamily="34" charset="0"/>
              </a:rPr>
              <a:t>efficiency 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will reach 10% and life 15 years, </a:t>
            </a: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reducing cost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 to </a:t>
            </a: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US$0.7 per peak watt - 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based on multiple plant manufacturing scenarios, improved performance critical </a:t>
            </a:r>
            <a:r>
              <a:rPr lang="en-US" sz="1800" dirty="0">
                <a:solidFill>
                  <a:srgbClr val="4D4D4D"/>
                </a:solidFill>
                <a:latin typeface="Verdana" pitchFamily="34" charset="0"/>
              </a:rPr>
              <a:t>components (e.g. dye) 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and optimized cell design, with plants in Israel &amp; abroad</a:t>
            </a:r>
          </a:p>
          <a:p>
            <a:pPr>
              <a:spcBef>
                <a:spcPct val="50000"/>
              </a:spcBef>
              <a:buNone/>
              <a:defRPr/>
            </a:pPr>
            <a:endParaRPr lang="en-US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endParaRPr lang="en-US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000" dirty="0" smtClean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b="1" dirty="0" smtClean="0">
                <a:latin typeface="Verdana" pitchFamily="34" charset="0"/>
              </a:rPr>
              <a:t/>
            </a:r>
            <a:br>
              <a:rPr lang="en-US" sz="2000" b="1" dirty="0" smtClean="0">
                <a:latin typeface="Verdana" pitchFamily="34" charset="0"/>
              </a:rPr>
            </a:br>
            <a:endParaRPr lang="en-US" sz="2000" b="1" dirty="0" smtClean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8B6958-B663-476C-A038-6584B9D9520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229600" cy="5000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/>
              <a:t>Technology</a:t>
            </a:r>
          </a:p>
        </p:txBody>
      </p:sp>
      <p:pic>
        <p:nvPicPr>
          <p:cNvPr id="4099" name="Picture 7" descr="How Dye Solar Cells Wor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1000125"/>
            <a:ext cx="4357687" cy="4429125"/>
          </a:xfrm>
          <a:prstGeom prst="rect">
            <a:avLst/>
          </a:prstGeom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00034" y="1000108"/>
            <a:ext cx="42862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4D4D4D"/>
                </a:solidFill>
                <a:latin typeface="Verdana" pitchFamily="34" charset="0"/>
              </a:rPr>
              <a:t/>
            </a:r>
            <a:br>
              <a:rPr lang="en-US" b="1" dirty="0">
                <a:solidFill>
                  <a:srgbClr val="4D4D4D"/>
                </a:solidFill>
                <a:latin typeface="Verdana" pitchFamily="34" charset="0"/>
              </a:rPr>
            </a:b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Dye cells (DSC) &amp; artificial photosynthesis compared </a:t>
            </a:r>
          </a:p>
          <a:p>
            <a:pPr algn="l" rtl="0"/>
            <a:endParaRPr lang="en-US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algn="l" rtl="0"/>
            <a:r>
              <a:rPr lang="en-US" b="1" dirty="0" smtClean="0">
                <a:solidFill>
                  <a:srgbClr val="4D4D4D"/>
                </a:solidFill>
                <a:latin typeface="Verdana" pitchFamily="34" charset="0"/>
              </a:rPr>
              <a:t>Our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4D4D4D"/>
                </a:solidFill>
                <a:latin typeface="Verdana" pitchFamily="34" charset="0"/>
              </a:rPr>
              <a:t>cell</a:t>
            </a:r>
            <a:r>
              <a:rPr lang="en-US" dirty="0">
                <a:solidFill>
                  <a:srgbClr val="4D4D4D"/>
                </a:solidFill>
                <a:latin typeface="Verdana" pitchFamily="34" charset="0"/>
              </a:rPr>
              <a:t> comprises a </a:t>
            </a:r>
            <a:r>
              <a:rPr lang="en-US" i="1" dirty="0" err="1" smtClean="0">
                <a:solidFill>
                  <a:srgbClr val="4D4D4D"/>
                </a:solidFill>
                <a:latin typeface="Verdana" pitchFamily="34" charset="0"/>
              </a:rPr>
              <a:t>photoanode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rgbClr val="4D4D4D"/>
                </a:solidFill>
                <a:latin typeface="Verdana" pitchFamily="34" charset="0"/>
              </a:rPr>
              <a:t>of  </a:t>
            </a:r>
            <a:r>
              <a:rPr lang="en-US" b="1" dirty="0" err="1">
                <a:solidFill>
                  <a:srgbClr val="4D4D4D"/>
                </a:solidFill>
                <a:latin typeface="Verdana" pitchFamily="34" charset="0"/>
              </a:rPr>
              <a:t>nano</a:t>
            </a:r>
            <a:r>
              <a:rPr lang="en-US" b="1" dirty="0">
                <a:solidFill>
                  <a:srgbClr val="4D4D4D"/>
                </a:solidFill>
                <a:latin typeface="Verdana" pitchFamily="34" charset="0"/>
              </a:rPr>
              <a:t>-titania</a:t>
            </a:r>
            <a:r>
              <a:rPr lang="en-US" dirty="0">
                <a:solidFill>
                  <a:srgbClr val="4D4D4D"/>
                </a:solidFill>
                <a:latin typeface="Verdana" pitchFamily="34" charset="0"/>
              </a:rPr>
              <a:t> coated with a 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self-assembling </a:t>
            </a:r>
            <a:r>
              <a:rPr lang="en-US" b="1" dirty="0">
                <a:solidFill>
                  <a:srgbClr val="4D4D4D"/>
                </a:solidFill>
                <a:latin typeface="Verdana" pitchFamily="34" charset="0"/>
              </a:rPr>
              <a:t>monolayer of dye</a:t>
            </a:r>
            <a:r>
              <a:rPr lang="en-US" dirty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a redox</a:t>
            </a:r>
            <a:r>
              <a:rPr lang="en-US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4D4D4D"/>
                </a:solidFill>
                <a:latin typeface="Verdana" pitchFamily="34" charset="0"/>
              </a:rPr>
              <a:t>electrolyte </a:t>
            </a:r>
            <a:r>
              <a:rPr lang="en-US" dirty="0">
                <a:solidFill>
                  <a:srgbClr val="4D4D4D"/>
                </a:solidFill>
                <a:latin typeface="Verdana" pitchFamily="34" charset="0"/>
              </a:rPr>
              <a:t>and a </a:t>
            </a:r>
            <a:r>
              <a:rPr lang="en-US" b="1" dirty="0" smtClean="0">
                <a:solidFill>
                  <a:srgbClr val="4D4D4D"/>
                </a:solidFill>
                <a:latin typeface="Verdana" pitchFamily="34" charset="0"/>
              </a:rPr>
              <a:t>carbon-based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rgbClr val="4D4D4D"/>
                </a:solidFill>
                <a:latin typeface="Verdana" pitchFamily="34" charset="0"/>
              </a:rPr>
              <a:t>counter 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electrode</a:t>
            </a:r>
            <a:endParaRPr lang="en-US" dirty="0">
              <a:solidFill>
                <a:srgbClr val="4D4D4D"/>
              </a:solidFill>
              <a:latin typeface="Verdana" pitchFamily="34" charset="0"/>
            </a:endParaRPr>
          </a:p>
          <a:p>
            <a:pPr algn="l" rtl="0"/>
            <a:endParaRPr lang="en-US" dirty="0" smtClean="0">
              <a:solidFill>
                <a:srgbClr val="4D4D4D"/>
              </a:solidFill>
              <a:latin typeface="Verdana" pitchFamily="34" charset="0"/>
            </a:endParaRPr>
          </a:p>
          <a:p>
            <a:pPr algn="l" rtl="0"/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Layers </a:t>
            </a:r>
            <a:r>
              <a:rPr lang="en-US" b="1" dirty="0" smtClean="0">
                <a:solidFill>
                  <a:srgbClr val="4D4D4D"/>
                </a:solidFill>
                <a:latin typeface="Verdana" pitchFamily="34" charset="0"/>
              </a:rPr>
              <a:t>printed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 in air onto glass</a:t>
            </a:r>
            <a:endParaRPr lang="en-US" dirty="0">
              <a:solidFill>
                <a:srgbClr val="4D4D4D"/>
              </a:solidFill>
              <a:latin typeface="Verdana" pitchFamily="34" charset="0"/>
            </a:endParaRPr>
          </a:p>
          <a:p>
            <a:pPr algn="l" rtl="0"/>
            <a:endParaRPr lang="en-US" dirty="0">
              <a:solidFill>
                <a:srgbClr val="4D4D4D"/>
              </a:solidFill>
              <a:latin typeface="Verdana" pitchFamily="34" charset="0"/>
            </a:endParaRPr>
          </a:p>
          <a:p>
            <a:pPr algn="l" rtl="0"/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Previously-no </a:t>
            </a:r>
            <a:r>
              <a:rPr lang="en-US" dirty="0">
                <a:solidFill>
                  <a:srgbClr val="4D4D4D"/>
                </a:solidFill>
                <a:latin typeface="Verdana" pitchFamily="34" charset="0"/>
              </a:rPr>
              <a:t>efficient 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current  collection for practically </a:t>
            </a:r>
            <a:r>
              <a:rPr lang="en-US" dirty="0">
                <a:solidFill>
                  <a:srgbClr val="4D4D4D"/>
                </a:solidFill>
                <a:latin typeface="Verdana" pitchFamily="34" charset="0"/>
              </a:rPr>
              <a:t>sized cells. The 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unique </a:t>
            </a:r>
            <a:r>
              <a:rPr lang="en-US" b="1" dirty="0" smtClean="0">
                <a:solidFill>
                  <a:srgbClr val="4D4D4D"/>
                </a:solidFill>
                <a:latin typeface="Verdana" pitchFamily="34" charset="0"/>
              </a:rPr>
              <a:t>3GSolar robust current collector</a:t>
            </a:r>
            <a:r>
              <a:rPr lang="en-US" b="1" i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increases </a:t>
            </a:r>
            <a:r>
              <a:rPr lang="en-US" dirty="0">
                <a:solidFill>
                  <a:srgbClr val="4D4D4D"/>
                </a:solidFill>
                <a:latin typeface="Verdana" pitchFamily="34" charset="0"/>
              </a:rPr>
              <a:t>cell current, active area, efficiency </a:t>
            </a: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&amp; durability. Cheap, benign materials</a:t>
            </a:r>
            <a:endParaRPr lang="en-US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35975" cy="5000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/>
              <a:t>   Strategic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435975" cy="559754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GB" sz="18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1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Academic/Industry Collaboration</a:t>
            </a:r>
          </a:p>
          <a:p>
            <a:pPr lvl="1" algn="l" rtl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Prof. Arie Zaban (Bar Ilan Univ.) - DSC lab and </a:t>
            </a:r>
            <a:r>
              <a:rPr lang="en-GB" sz="1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Nano</a:t>
            </a: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</a:t>
            </a:r>
            <a:endParaRPr lang="en-GB" sz="1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- Member of Israel MAGNET programs in solar and </a:t>
            </a:r>
            <a:r>
              <a:rPr lang="en-GB" sz="1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nanomaterials</a:t>
            </a: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GB" sz="1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1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Technology &amp; manufacturing scale-up</a:t>
            </a:r>
          </a:p>
          <a:p>
            <a:pPr lvl="1" algn="l" rtl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</a:t>
            </a:r>
            <a:r>
              <a:rPr lang="en-GB" sz="1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Solaronix</a:t>
            </a: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Dyesol, </a:t>
            </a:r>
            <a:r>
              <a:rPr lang="en-GB" sz="1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Everlight</a:t>
            </a: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others for materials, equipment</a:t>
            </a:r>
          </a:p>
          <a:p>
            <a:pPr lvl="1" algn="l" rtl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We are part of the EU-Funded </a:t>
            </a:r>
            <a:r>
              <a:rPr lang="en-GB" sz="1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Robust DSC </a:t>
            </a: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FP7 Multinational Consortium (includes Michael Graetzel, ECN, G24i, </a:t>
            </a:r>
            <a:r>
              <a:rPr lang="en-GB" sz="1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Fraunhofer</a:t>
            </a: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b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1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Commercial</a:t>
            </a:r>
          </a:p>
          <a:p>
            <a:pPr lvl="1" algn="l" rtl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Discussions to set up DSC plants in Israel and abroad (India)</a:t>
            </a:r>
          </a:p>
          <a:p>
            <a:pPr lvl="1" algn="l" rtl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Initial emphasis on SHS and ultimately on solar fields/rooftops </a:t>
            </a:r>
            <a:endParaRPr lang="en-US" sz="180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8B6958-B663-476C-A038-6584B9D9520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000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/>
              <a:t>   Production: silicon and DSC compared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1785926"/>
            <a:ext cx="7715251" cy="4857752"/>
          </a:xfrm>
          <a:ln>
            <a:solidFill>
              <a:schemeClr val="accent6"/>
            </a:solidFill>
          </a:ln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GB" sz="1800" dirty="0" smtClean="0"/>
              <a:t>  </a:t>
            </a:r>
            <a:endParaRPr lang="en-GB" sz="1800" dirty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GB"/>
          </a:p>
        </p:txBody>
      </p:sp>
      <p:pic>
        <p:nvPicPr>
          <p:cNvPr id="11269" name="Picture 7" descr="Conveyor and dryer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1" y="2714620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000496" y="5429264"/>
            <a:ext cx="321471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99"/>
                </a:solidFill>
                <a:latin typeface="Verdana" pitchFamily="34" charset="0"/>
              </a:rPr>
              <a:t>Typical Dye Cell Equipment (Screen Printer and Furnace)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643313" y="1857364"/>
            <a:ext cx="3200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99"/>
                </a:solidFill>
                <a:latin typeface="Verdana" pitchFamily="34" charset="0"/>
              </a:rPr>
              <a:t>Typical Silicon Cell Equipment (PECVD)</a:t>
            </a:r>
          </a:p>
        </p:txBody>
      </p:sp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643063"/>
            <a:ext cx="2863850" cy="4500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F9EF46-EBD8-468F-B4EB-E29B5E6183E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000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smtClean="0"/>
              <a:t>  </a:t>
            </a:r>
            <a:r>
              <a:rPr lang="en-GB" sz="2800" b="1" dirty="0" smtClean="0"/>
              <a:t>The 3GSolar approach to large cell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362950" cy="571502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spcBef>
                <a:spcPct val="10000"/>
              </a:spcBef>
              <a:buFont typeface="Arial" charset="0"/>
              <a:buChar char="•"/>
              <a:defRPr/>
            </a:pPr>
            <a:endParaRPr lang="en-US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Photoanode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comprises titania printed in multiple layers</a:t>
            </a:r>
            <a:endParaRPr lang="en-US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1800" dirty="0" err="1" smtClean="0">
                <a:solidFill>
                  <a:srgbClr val="4D4D4D"/>
                </a:solidFill>
                <a:latin typeface="Verdana" pitchFamily="34" charset="0"/>
              </a:rPr>
              <a:t>Photoanade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 support is commercially available FTO glass fitted with silver-free, inert </a:t>
            </a: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robust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 conductors for current takeoff</a:t>
            </a:r>
          </a:p>
          <a:p>
            <a:pPr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Cathode is carbon-based with low or no platinum catalyst</a:t>
            </a:r>
          </a:p>
          <a:p>
            <a:pPr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In-house pastes for conductors, titania and carbon layers</a:t>
            </a:r>
          </a:p>
          <a:p>
            <a:pPr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Dye and electrolyte are commercially available materials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D4D4D"/>
                </a:solidFill>
                <a:latin typeface="Verdana" pitchFamily="34" charset="0"/>
              </a:rPr>
              <a:t>Only one FTO glass is needed per cell</a:t>
            </a:r>
          </a:p>
          <a:p>
            <a:pPr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Glass sandwich with edge sealing-large area cell size 225 sq cm</a:t>
            </a:r>
          </a:p>
          <a:p>
            <a:pPr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D4D4D"/>
                </a:solidFill>
                <a:latin typeface="Verdana" pitchFamily="34" charset="0"/>
              </a:rPr>
              <a:t>Cells are connected in series in a support structure to </a:t>
            </a:r>
            <a:br>
              <a:rPr lang="en-GB" sz="1800" dirty="0" smtClean="0">
                <a:solidFill>
                  <a:srgbClr val="4D4D4D"/>
                </a:solidFill>
                <a:latin typeface="Verdana" pitchFamily="34" charset="0"/>
              </a:rPr>
            </a:br>
            <a:r>
              <a:rPr lang="en-GB" sz="1800" dirty="0" smtClean="0">
                <a:solidFill>
                  <a:srgbClr val="4D4D4D"/>
                </a:solidFill>
                <a:latin typeface="Verdana" pitchFamily="34" charset="0"/>
              </a:rPr>
              <a:t>form modules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en-US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en-US" sz="2400" dirty="0" smtClean="0">
              <a:latin typeface="Verdan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600"/>
              </a:spcAft>
              <a:buFont typeface="Arial" charset="0"/>
              <a:buChar char="•"/>
              <a:defRPr/>
            </a:pPr>
            <a:endParaRPr lang="en-GB" sz="2400" dirty="0" smtClean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8B6958-B663-476C-A038-6584B9D9520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/>
              <a:t> </a:t>
            </a:r>
            <a:r>
              <a:rPr lang="en-GB" sz="2800" b="1" dirty="0" smtClean="0"/>
              <a:t>Use of commercially available and in-house titania pastes in multilayer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8596" y="1785926"/>
            <a:ext cx="8229600" cy="485778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800" smtClean="0"/>
          </a:p>
          <a:p>
            <a:pPr>
              <a:buFont typeface="Arial" pitchFamily="34" charset="0"/>
              <a:buNone/>
              <a:defRPr/>
            </a:pPr>
            <a:r>
              <a:rPr lang="en-GB" sz="2400" smtClean="0"/>
              <a:t>	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785926"/>
            <a:ext cx="7286625" cy="37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E62E9-133F-4353-B5E5-0D0FFCBBAFC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312"/>
            <a:ext cx="8393141" cy="100010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smtClean="0"/>
              <a:t> </a:t>
            </a:r>
            <a:r>
              <a:rPr lang="en-GB" sz="2400" b="1" dirty="0" smtClean="0"/>
              <a:t>3GSolar is screening dyes based on performance,    </a:t>
            </a:r>
            <a:br>
              <a:rPr lang="en-GB" sz="2400" b="1" dirty="0" smtClean="0"/>
            </a:br>
            <a:r>
              <a:rPr lang="en-GB" sz="2400" b="1" dirty="0" smtClean="0"/>
              <a:t>                robustness and commerciability  </a:t>
            </a:r>
            <a:r>
              <a:rPr lang="en-GB" sz="2800" b="1" dirty="0" smtClean="0"/>
              <a:t>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435975" cy="500066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GB" sz="800" b="1" u="sng" dirty="0" smtClean="0"/>
          </a:p>
          <a:p>
            <a:pPr algn="l" rtl="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workhorse dye has been N719, new dyes are C101 and Z991 </a:t>
            </a:r>
          </a:p>
          <a:p>
            <a:pPr algn="l" rtl="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These new dyes are </a:t>
            </a:r>
            <a:r>
              <a:rPr lang="en-GB" sz="2000" i="1" dirty="0" smtClean="0">
                <a:solidFill>
                  <a:srgbClr val="4D4D4D"/>
                </a:solidFill>
                <a:latin typeface="Verdana" pitchFamily="34" charset="0"/>
              </a:rPr>
              <a:t>hydrophobic</a:t>
            </a: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 and show good stability </a:t>
            </a:r>
          </a:p>
          <a:p>
            <a:pPr algn="l" rtl="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Graetzel reported 12.2% efficiency in a champion cell (Z991)</a:t>
            </a:r>
          </a:p>
          <a:p>
            <a:pPr algn="l" rtl="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000" dirty="0" smtClean="0">
                <a:solidFill>
                  <a:srgbClr val="4D4D4D"/>
                </a:solidFill>
                <a:latin typeface="Verdana" pitchFamily="34" charset="0"/>
              </a:rPr>
              <a:t>Need to optimize application method &amp; reduce staining time  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spcAft>
                <a:spcPts val="1800"/>
              </a:spcAft>
              <a:buFont typeface="Arial" charset="0"/>
              <a:buNone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GB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GB" sz="1800" dirty="0" smtClean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8B6958-B663-476C-A038-6584B9D9520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927143"/>
            <a:ext cx="4786346" cy="221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540</Words>
  <Application>Microsoft Office PowerPoint</Application>
  <PresentationFormat>On-screen Show (4:3)</PresentationFormat>
  <Paragraphs>164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עיצוב ברירת מחדל</vt:lpstr>
      <vt:lpstr>Large Area Glass-Based PV Dye Cells and Modules at 3GSolar </vt:lpstr>
      <vt:lpstr>            Background on 3GSolar Ltd. </vt:lpstr>
      <vt:lpstr>                            Overview </vt:lpstr>
      <vt:lpstr>Technology</vt:lpstr>
      <vt:lpstr>   Strategic Partners</vt:lpstr>
      <vt:lpstr>   Production: silicon and DSC compared</vt:lpstr>
      <vt:lpstr>  The 3GSolar approach to large cell design</vt:lpstr>
      <vt:lpstr> Use of commercially available and in-house titania pastes in multilayer strategy</vt:lpstr>
      <vt:lpstr> 3GSolar is screening dyes based on performance,                     robustness and commerciability                         </vt:lpstr>
      <vt:lpstr> Elimination of platinum in the carbon cathode</vt:lpstr>
      <vt:lpstr>  Large cell builds (area 225 sq cm)       </vt:lpstr>
      <vt:lpstr>New square cell design (area 225 sq cm) for pilot production</vt:lpstr>
      <vt:lpstr> Small shaded test cell (2 sq cm) with 7.1% efficiency under one sun</vt:lpstr>
      <vt:lpstr>Confirmed World Record 3GSolar DSC (area 225 sq cm) with 5.4% efficiency at one sun</vt:lpstr>
      <vt:lpstr> In-house immobilized electrolyte</vt:lpstr>
      <vt:lpstr> Large cell-seal endurance (225 sq cm cell):  &gt;3,000 hr stability at 85 C, ongoing</vt:lpstr>
      <vt:lpstr>Twin module DSC prototype - each module has  32 series-connected cells of size 225 sq cm   </vt:lpstr>
      <vt:lpstr>32-cell full size module prototype: I-V curve under one sun illumination    </vt:lpstr>
      <vt:lpstr>                            Roadmap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lirona</dc:creator>
  <cp:lastModifiedBy>jonathan</cp:lastModifiedBy>
  <cp:revision>26</cp:revision>
  <dcterms:created xsi:type="dcterms:W3CDTF">2010-01-20T07:34:40Z</dcterms:created>
  <dcterms:modified xsi:type="dcterms:W3CDTF">2010-02-02T18:34:03Z</dcterms:modified>
</cp:coreProperties>
</file>