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92" r:id="rId14"/>
    <p:sldId id="293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0"/>
    <p:restoredTop sz="94629"/>
  </p:normalViewPr>
  <p:slideViewPr>
    <p:cSldViewPr snapToGrid="0" snapToObjects="1">
      <p:cViewPr varScale="1">
        <p:scale>
          <a:sx n="113" d="100"/>
          <a:sy n="113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10E70-DB75-BD41-B275-DE26A5DFCD21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2D2BB-B78D-4A4F-B62A-25E4F4725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2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8B732-1B03-3C4B-A7F7-EB595F0CFC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3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8B732-1B03-3C4B-A7F7-EB595F0CFC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8B732-1B03-3C4B-A7F7-EB595F0CFC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0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6AE-C2EB-5E46-A657-E357A3AD2E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6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6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4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5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4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7CCAA-DAB7-D04C-AB61-405BFD961669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120CC-4ECE-E344-A232-1142E91A4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A geometrical representation for bootstrap and jackknife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Based on “An </a:t>
            </a:r>
            <a:r>
              <a:rPr lang="en-US" sz="3100" dirty="0">
                <a:latin typeface="Arial" charset="0"/>
                <a:ea typeface="Arial" charset="0"/>
                <a:cs typeface="Arial" charset="0"/>
              </a:rPr>
              <a:t>Introduction to the </a:t>
            </a:r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Bootstrap”, </a:t>
            </a:r>
          </a:p>
          <a:p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3100" dirty="0" err="1" smtClean="0">
                <a:latin typeface="Arial" charset="0"/>
                <a:ea typeface="Arial" charset="0"/>
                <a:cs typeface="Arial" charset="0"/>
              </a:rPr>
              <a:t>Efron</a:t>
            </a:r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 and R. J. </a:t>
            </a:r>
            <a:r>
              <a:rPr lang="en-US" sz="3100" dirty="0" err="1" smtClean="0">
                <a:latin typeface="Arial" charset="0"/>
                <a:ea typeface="Arial" charset="0"/>
                <a:cs typeface="Arial" charset="0"/>
              </a:rPr>
              <a:t>Tibshirani</a:t>
            </a:r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chapter 20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300" dirty="0" smtClean="0">
                <a:latin typeface="Arial" charset="0"/>
                <a:ea typeface="Arial" charset="0"/>
                <a:cs typeface="Arial" charset="0"/>
              </a:rPr>
              <a:t>Aviv Navon</a:t>
            </a:r>
            <a:endParaRPr lang="en-US" sz="23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jackknife as an approx. to the bootstrap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5930901" cy="4351338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From this result, we see that the jackknife’s accuracy as an approximation to the bootstrap, depends on how well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𝐿𝐼𝑁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approximate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plot shows the hyperplane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𝐿𝐼𝑁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as an approximation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∗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𝐿𝐼𝑁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</m:den>
                      </m:f>
                      <m:r>
                        <a:rPr lang="en-US" sz="2000" i="1">
                          <a:latin typeface="Cambria Math" charset="0"/>
                          <a:ea typeface="Arial" charset="0"/>
                          <a:cs typeface="Arial" charset="0"/>
                        </a:rPr>
                        <m:t>⋅</m:t>
                      </m:r>
                      <m:r>
                        <a:rPr lang="en-US" sz="2000" i="1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𝑗𝑎𝑐𝑘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5930901" cy="4351338"/>
              </a:xfrm>
              <a:blipFill rotWithShape="0">
                <a:blip r:embed="rId2"/>
                <a:stretch>
                  <a:fillRect l="-1132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1" y="1538288"/>
            <a:ext cx="3658722" cy="508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Other jackknife approximations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90688"/>
                <a:ext cx="10515601" cy="4351338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previous results show that the bootstrap variance estimate arising from any linear approximation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∑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now use another linear approximation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𝑇𝐴𝑁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(the tangent plane approximation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defined by,</a:t>
                </a:r>
              </a:p>
              <a:p>
                <a:pPr marL="0" lvl="0" indent="0" algn="ctr">
                  <a:lnSpc>
                    <a:spcPts val="45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𝑇𝐴𝑁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sz="20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sup>
                    </m:sSup>
                    <m:r>
                      <a:rPr lang="en-US" sz="20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𝑼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𝜖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sz="20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𝑷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𝜖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1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1" i="1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𝑷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sz="20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𝑷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,  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𝑖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=1,…,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the </a:t>
                </a:r>
                <a:r>
                  <a:rPr lang="en-US" sz="2000" i="1" dirty="0" smtClean="0">
                    <a:latin typeface="Arial" charset="0"/>
                    <a:ea typeface="Arial" charset="0"/>
                    <a:cs typeface="Arial" charset="0"/>
                  </a:rPr>
                  <a:t>empirical influence values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18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90688"/>
                <a:ext cx="10515601" cy="4351338"/>
              </a:xfrm>
              <a:blipFill rotWithShape="0">
                <a:blip r:embed="rId2"/>
                <a:stretch>
                  <a:fillRect l="-579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Other jackknife approximations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90688"/>
                <a:ext cx="6445103" cy="4351338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This gives the bootstrap estimate of variance, which is also called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𝑖𝑛𝑓𝑖𝑛𝑖𝑡𝑖𝑠𝑖𝑚𝑎𝑙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𝑗𝑎𝑐𝑘𝑘𝑛𝑖𝑓𝑒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estimate of variance, </a:t>
                </a:r>
              </a:p>
              <a:p>
                <a:pPr marL="0" lvl="0" indent="0">
                  <a:lnSpc>
                    <a:spcPts val="45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∗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𝑇𝐴𝑁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𝐼𝐽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</m:e>
                      </m:acc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charset="0"/>
                          <a:ea typeface="Arial" charset="0"/>
                          <a:cs typeface="Arial" charset="0"/>
                        </a:rPr>
                        <m:t>∑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18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90688"/>
                <a:ext cx="6445103" cy="4351338"/>
              </a:xfrm>
              <a:blipFill rotWithShape="0">
                <a:blip r:embed="rId2"/>
                <a:stretch>
                  <a:fillRect l="-945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3" y="1690688"/>
            <a:ext cx="5004391" cy="46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Example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5743904" cy="4351338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bootstrap surface is difficult to view 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&gt;3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but is possible to view “slices” of the surface. 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Consider for example the correlation coefficient applied to the law school data. 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Here the bootstrap and jackknife estimate of standard error are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0.127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0.142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respectively.</a:t>
                </a:r>
                <a:endParaRPr lang="he-IL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he-IL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5743904" cy="4351338"/>
              </a:xfrm>
              <a:blipFill rotWithShape="0">
                <a:blip r:embed="rId2"/>
                <a:stretch>
                  <a:fillRect l="-1168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844105" y="874953"/>
            <a:ext cx="4802832" cy="2415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7725463" y="3421779"/>
            <a:ext cx="3040116" cy="322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Example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90688"/>
                <a:ext cx="5804301" cy="4351338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figure shows how the value of the corr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. coefficient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changes as the probability mass on of the 15 data points is varied from 0 to 1 (solid curve). 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broken line are the jackknife approximation to the surface, and the dot is the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90688"/>
                <a:ext cx="5804301" cy="4351338"/>
              </a:xfrm>
              <a:blipFill rotWithShape="0">
                <a:blip r:embed="rId2"/>
                <a:stretch>
                  <a:fillRect l="-1049" t="-560" r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6693965" y="405921"/>
            <a:ext cx="4726845" cy="59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Bootstrap bioequivalence and power calculations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Based on “An </a:t>
            </a:r>
            <a:r>
              <a:rPr lang="en-US" sz="3100" dirty="0">
                <a:latin typeface="Arial" charset="0"/>
                <a:ea typeface="Arial" charset="0"/>
                <a:cs typeface="Arial" charset="0"/>
              </a:rPr>
              <a:t>Introduction to the </a:t>
            </a:r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Bootstrap”, </a:t>
            </a:r>
          </a:p>
          <a:p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3100" dirty="0" err="1" smtClean="0">
                <a:latin typeface="Arial" charset="0"/>
                <a:ea typeface="Arial" charset="0"/>
                <a:cs typeface="Arial" charset="0"/>
              </a:rPr>
              <a:t>Efron</a:t>
            </a:r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 and R. J. </a:t>
            </a:r>
            <a:r>
              <a:rPr lang="en-US" sz="3100" dirty="0" err="1" smtClean="0">
                <a:latin typeface="Arial" charset="0"/>
                <a:ea typeface="Arial" charset="0"/>
                <a:cs typeface="Arial" charset="0"/>
              </a:rPr>
              <a:t>Tibshirani</a:t>
            </a:r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r>
              <a:rPr lang="en-US" sz="3100" dirty="0" smtClean="0">
                <a:latin typeface="Arial" charset="0"/>
                <a:ea typeface="Arial" charset="0"/>
                <a:cs typeface="Arial" charset="0"/>
              </a:rPr>
              <a:t>chapter 25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300" dirty="0" smtClean="0">
                <a:latin typeface="Arial" charset="0"/>
                <a:ea typeface="Arial" charset="0"/>
                <a:cs typeface="Arial" charset="0"/>
              </a:rPr>
              <a:t>Aviv Navon</a:t>
            </a:r>
            <a:endParaRPr lang="en-US" sz="23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Intro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This chapter concerns a bioequivalence study involving only 8 patients.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bioequivalence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problem is a good one for understanding the advantages and limitations of bootstrap confidence intervals.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ioequivalence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problem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Power calculation - Simple solution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Power calculation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- A more advanced solution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bioequivalence problem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77910" cy="4354458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 drug company has separately applied each of the following three hormone supplement medical patches to eight patients who suffer from a hormone deficiency: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Approved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 patch that has been approved by the FDA.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Manufactured at a new facility but is otherwise intended to be identical to the approved patch.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Placebo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Contains no hormone.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FDA requires proof of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bioequivalence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before it will approve the new patch for sale.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7847" y="4700486"/>
            <a:ext cx="4592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Each patient’s blood level of the hormone was measured after each patch wearing (the three wearing occur in a random order).</a:t>
            </a:r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052993" y="4465958"/>
            <a:ext cx="41536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93" y="1657847"/>
            <a:ext cx="4153664" cy="28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607567" cy="4741702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Bioequivalence definition (FDA)</a:t>
                </a: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Denote</a:t>
                </a:r>
                <a:r>
                  <a:rPr lang="en-US" sz="2000" i="1" dirty="0">
                    <a:latin typeface="Arial" charset="0"/>
                    <a:ea typeface="Arial" charset="0"/>
                    <a:cs typeface="Arial" charset="0"/>
                  </a:rPr>
                  <a:t>,</a:t>
                </a:r>
                <a:endParaRPr lang="en-US" sz="2000" i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𝐴𝑝𝑝𝑟𝑜𝑣𝑒𝑑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𝑃𝑙𝑒𝑐𝑒𝑏𝑜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      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𝑁𝑒𝑤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𝐴𝑝𝑝𝑟𝑜𝑣𝑒𝑑</m:t>
                      </m:r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l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et,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      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𝜂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and define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𝜂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The FDA bioequivalence requirement is that a 90% CI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lie within the range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(−.2,.2)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In other words, the FDA requires the new patches to have the same efficacy as the approved patches,  within an error tolerance of 20%.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607567" cy="4741702"/>
              </a:xfrm>
              <a:blipFill rotWithShape="0">
                <a:blip r:embed="rId2"/>
                <a:stretch>
                  <a:fillRect l="-632" t="-514" r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bioequivalence problem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90688"/>
                <a:ext cx="5435279" cy="4486275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In the presented data, we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  <m:r>
                      <a:rPr lang="en-US" sz="2000" i="1">
                        <a:latin typeface="Cambria Math" charset="0"/>
                        <a:ea typeface="Arial" charset="0"/>
                        <a:cs typeface="Arial" charset="0"/>
                      </a:rPr>
                      <m:t>=−.071</m:t>
                    </m:r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The drug company wishes to answer two related questions: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1" indent="-457200">
                  <a:lnSpc>
                    <a:spcPts val="26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Are the FDA bioequivalence criteria satisfied by the presented data?</a:t>
                </a:r>
              </a:p>
              <a:p>
                <a:pPr marL="0" lvl="1" indent="-457200">
                  <a:lnSpc>
                    <a:spcPts val="26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If not, how many patients should be measured in a future experiment so that the FDA requirements will have a good chance of being satisfied? (that is, high power).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90688"/>
                <a:ext cx="5435279" cy="4486275"/>
              </a:xfrm>
              <a:blipFill rotWithShape="0">
                <a:blip r:embed="rId2"/>
                <a:stretch>
                  <a:fillRect l="-1121" t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bioequivalence problem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78" y="1690688"/>
            <a:ext cx="5663884" cy="39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Intro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Suppose we are in the simple one-sample situation, having observed a random sample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charset="0"/>
                        <a:ea typeface="Arial" charset="0"/>
                        <a:cs typeface="Arial" charset="0"/>
                      </a:rPr>
                      <m:t>𝐱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from a population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𝐹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Consider a functional statistic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𝜃</m:t>
                        </m:r>
                      </m:e>
                    </m:acc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𝑡</m:t>
                    </m:r>
                    <m:d>
                      <m:d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𝐹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denotes the empirical distribution.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𝑷</m:t>
                        </m:r>
                      </m:e>
                      <m:sup>
                        <m: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be a vector of probabilities, and 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𝐹</m:t>
                            </m:r>
                          </m:e>
                        </m:acc>
                      </m:e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𝐹</m:t>
                            </m:r>
                          </m:e>
                        </m:acc>
                      </m:e>
                      <m:sup>
                        <m: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be the distribution function putting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define 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𝜃</m:t>
                              </m:r>
                            </m:e>
                          </m:acc>
                        </m:e>
                        <m:sup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1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en-US" sz="2000" b="1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≡</m:t>
                      </m:r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𝑡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dirty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dirty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en-US" sz="2000" b="1" i="1" dirty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1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Denote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𝑷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p>
                    <m:r>
                      <a:rPr lang="en-US" sz="20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,…,</m:t>
                            </m:r>
                            <m:f>
                              <m:fPr>
                                <m:ctrlPr>
                                  <a:rPr lang="en-US" sz="200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we have </a:t>
                </a:r>
              </a:p>
              <a:p>
                <a:pPr marL="0" lvl="0" indent="0" algn="ctr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𝜃</m:t>
                        </m:r>
                      </m:e>
                    </m:acc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From now on, we will work with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1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38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96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Bootstrap confidence intervals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08083"/>
                <a:ext cx="5257801" cy="4568880"/>
              </a:xfrm>
            </p:spPr>
            <p:txBody>
              <a:bodyPr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will use nonparametric and parametric bootstrap in order to calculate a 90% CI interval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For the parametric bootstrap we assume 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~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𝑁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𝜆</m:t>
                          </m:r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Σ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And estimate the parameters using MLE.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set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𝐵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=4000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in both cases, and use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𝐵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method in order to calculate the CI.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Nonparametric: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(−.204,.146)</m:t>
                    </m:r>
                  </m:oMath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Parametric: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(−.221,.112)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08083"/>
                <a:ext cx="5257801" cy="4568880"/>
              </a:xfrm>
              <a:blipFill rotWithShape="0">
                <a:blip r:embed="rId2"/>
                <a:stretch>
                  <a:fillRect l="-1159" t="-668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529"/>
            <a:ext cx="5933425" cy="46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Bootstrap power calculations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8083"/>
                <a:ext cx="10515600" cy="456888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drug company decided on run a larger study in order to definitively verify bioequivalence. How many patients should be enrolled in the new study to give it “good” power?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can imagine drawing a future sample of size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: </a:t>
                </a:r>
              </a:p>
              <a:p>
                <a:pPr marL="0" indent="0">
                  <a:lnSpc>
                    <a:spcPts val="26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𝑑𝑎𝑡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=1,…,</m:t>
                          </m:r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a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nd calculating a CI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</a:t>
                </a:r>
              </a:p>
              <a:p>
                <a:pPr marL="0" indent="0" algn="ctr">
                  <a:lnSpc>
                    <a:spcPts val="26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.05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.95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are interested in, </a:t>
                </a:r>
              </a:p>
              <a:p>
                <a:pPr marL="0" indent="0" algn="ctr">
                  <a:lnSpc>
                    <a:spcPts val="26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𝜋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𝑙𝑜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𝑃𝑟𝑜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.05</m:t>
                            </m:r>
                          </m:e>
                        </m:d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&lt;−.2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,   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𝜋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𝑢𝑝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𝑃𝑟𝑜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𝑁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.95</m:t>
                            </m:r>
                          </m:e>
                        </m:d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&gt;.2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8083"/>
                <a:ext cx="10515600" cy="4568880"/>
              </a:xfrm>
              <a:blipFill rotWithShape="0">
                <a:blip r:embed="rId2"/>
                <a:stretch>
                  <a:fillRect l="-638" t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4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6203731" cy="448627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We can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by the plug-in principle: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𝜋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𝑙𝑜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𝑃𝑟𝑜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𝐹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200" b="0" i="1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 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.05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&lt;−.2</m:t>
                          </m:r>
                        </m:e>
                      </m:d>
                    </m:oMath>
                  </m:oMathPara>
                </a14:m>
                <a:endParaRPr lang="en-US" sz="2200" b="0" i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𝜋</m:t>
                              </m:r>
                            </m:e>
                          </m:acc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𝑢𝑝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𝑃𝑟𝑜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𝐹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200" b="0" i="1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 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.95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&gt;.2</m:t>
                          </m:r>
                        </m:e>
                      </m:d>
                    </m:oMath>
                  </m:oMathPara>
                </a14:m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buNone/>
                </a:pPr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lnSpc>
                    <a:spcPts val="2500"/>
                  </a:lnSpc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𝑏</m:t>
                    </m:r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=1,…,</m:t>
                    </m:r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𝐵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we take a bootstrap sample of size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𝑑𝑎𝑡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2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𝑗</m:t>
                        </m:r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=1,…,</m:t>
                        </m:r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, from the original data (the 8 samples). </a:t>
                </a:r>
              </a:p>
              <a:p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Calculate confidence limits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based 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𝑑𝑎𝑡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Check if the bioequivalence criteria is violated.</a:t>
                </a:r>
              </a:p>
              <a:p>
                <a:pPr marL="0" indent="0">
                  <a:buNone/>
                </a:pPr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500"/>
                  </a:lnSpc>
                  <a:buNone/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The proportion of violation in a large number of bootstrap samples gives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endParaRPr lang="en-US" sz="2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6203731" cy="4486275"/>
              </a:xfrm>
              <a:blipFill rotWithShape="0">
                <a:blip r:embed="rId2"/>
                <a:stretch>
                  <a:fillRect l="-1082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57545" y="3230233"/>
                <a:ext cx="397291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Estimated probabilities of violating the bioequivalence criteria</a:t>
                </a:r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for future sample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, based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=100</m:t>
                    </m:r>
                  </m:oMath>
                </a14:m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 bootstrap replications for each sample size. Confidence limits obtained from the non-parametric ABC algorithm.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545" y="3230233"/>
                <a:ext cx="3972910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1227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157545" y="2968292"/>
            <a:ext cx="3972910" cy="2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16" y="1496061"/>
            <a:ext cx="4144058" cy="147223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Bootstrap power calculations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8010"/>
                <a:ext cx="10515600" cy="448627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28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It can be shown that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gets large, the bootstrap confidence limits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.05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.95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will approach the standard limits </a:t>
                </a:r>
              </a:p>
              <a:p>
                <a:pPr marL="0" indent="0">
                  <a:lnSpc>
                    <a:spcPts val="2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−1.645⋅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+1.645⋅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8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𝑁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0" i="1" dirty="0" smtClean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the delta-method estimate of SE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indent="0">
                  <a:lnSpc>
                    <a:spcPts val="2800"/>
                  </a:lnSpc>
                  <a:buNone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S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→0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→∞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∈</m:t>
                    </m:r>
                    <m:d>
                      <m:d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−.2,.2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𝜋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𝑙𝑜</m:t>
                        </m:r>
                      </m:e>
                    </m:d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,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𝜋</m:t>
                            </m:r>
                          </m:e>
                        </m:acc>
                      </m:e>
                      <m:sub>
                        <m: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𝑢𝑝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go to zero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→∞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8010"/>
                <a:ext cx="10515600" cy="4486274"/>
              </a:xfrm>
              <a:blipFill rotWithShape="0">
                <a:blip r:embed="rId2"/>
                <a:stretch>
                  <a:fillRect l="-638" t="-136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Bootstrap power calculations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more careful power calculation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previous slide implies that the drug company would certainly satisfy the bioequivalence criteria if the future sample size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is large enough, but this can only be the case if the true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𝜌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lies in the 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−.2,.2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trouble comes from the straightforward use of the plug-in principle.</a:t>
                </a: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It is possible to use the plug-in principle more carefully.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 rotWithShape="0">
                <a:blip r:embed="rId2"/>
                <a:stretch>
                  <a:fillRect l="-638" t="-560" r="-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37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4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Define,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𝑇</m:t>
                      </m:r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.05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is the estimate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data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(the original data),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  <m:r>
                      <a:rPr lang="en-US" sz="22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=−.071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is the delta-method estimate of standard error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,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2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</m:sub>
                      </m:sSub>
                      <m:r>
                        <a:rPr lang="en-US" sz="22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  <m:t>𝜌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  <m:t>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sz="22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−2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  <m:sSub>
                                    <m:sSubPr>
                                      <m:ctrlP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  <m:t>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  <m:r>
                                    <a:rPr lang="en-US" sz="22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200" b="0" i="0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  <m:t>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2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𝑛</m:t>
                                  </m:r>
                                  <m:sSup>
                                    <m:sSupPr>
                                      <m:ctrlP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b="0" i="1" dirty="0" smtClean="0">
                                              <a:latin typeface="Cambria Math" charset="0"/>
                                              <a:ea typeface="Arial" charset="0"/>
                                              <a:cs typeface="Arial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2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1/2</m:t>
                          </m:r>
                        </m:sup>
                      </m:sSup>
                      <m:r>
                        <a:rPr lang="en-US" sz="22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=.097</m:t>
                      </m:r>
                    </m:oMath>
                  </m:oMathPara>
                </a14:m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The statistic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measures how many standard error units it is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2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2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.05</m:t>
                            </m:r>
                          </m:e>
                        </m:d>
                      </m:e>
                      <m:sup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, based on a future sample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𝑑𝑎𝑡</m:t>
                    </m:r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. We have,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.−2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=1.33</m:t>
                      </m:r>
                    </m:oMath>
                  </m:oMathPara>
                </a14:m>
                <a:endParaRPr lang="en-US" sz="22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Thus the statement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r>
                      <a:rPr lang="en-US" sz="22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[.05]</m:t>
                    </m:r>
                    <m:r>
                      <a:rPr lang="en-US" sz="220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&lt;−.2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” is equivalent to “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r>
                      <a:rPr lang="en-US" sz="220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&gt;1.33</m:t>
                    </m:r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”,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  <m:r>
                      <a:rPr lang="en-US" sz="22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2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4"/>
              </a:xfrm>
              <a:blipFill rotWithShape="0">
                <a:blip r:embed="rId2"/>
                <a:stretch>
                  <a:fillRect l="-580" t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more careful power calculation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17225"/>
                <a:ext cx="6395978" cy="435973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28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can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𝜋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𝑙𝑜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by using bootstrap to estimate the probability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exceed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1.33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:</a:t>
                </a:r>
              </a:p>
              <a:p>
                <a:pPr marL="0" indent="0">
                  <a:lnSpc>
                    <a:spcPts val="28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𝜋</m:t>
                              </m:r>
                            </m:e>
                          </m:acc>
                        </m:e>
                        <m:sub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𝑙𝑜</m:t>
                          </m:r>
                        </m:e>
                      </m:d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𝑃𝑟𝑜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𝐹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&gt;1.33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8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mr-IN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𝑁</m:t>
                                </m:r>
                              </m:sub>
                              <m:sup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 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dirty="0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.05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indent="0">
                  <a:lnSpc>
                    <a:spcPts val="28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,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are estimates based on a bootstrap sample of size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=8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.05</m:t>
                            </m:r>
                          </m:e>
                        </m:d>
                      </m:e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is the lower CI limit based on a </a:t>
                </a:r>
                <a:r>
                  <a:rPr lang="en-US" sz="2000" i="1" dirty="0" smtClean="0">
                    <a:latin typeface="Arial" charset="0"/>
                    <a:ea typeface="Arial" charset="0"/>
                    <a:cs typeface="Arial" charset="0"/>
                  </a:rPr>
                  <a:t>separate</a:t>
                </a:r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bootstrap sample of size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17225"/>
                <a:ext cx="6395978" cy="4359737"/>
              </a:xfrm>
              <a:blipFill rotWithShape="0">
                <a:blip r:embed="rId2"/>
                <a:stretch>
                  <a:fillRect l="-952" t="-140" r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77" y="1817225"/>
            <a:ext cx="4119623" cy="129243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more careful power calculation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315200" y="3109656"/>
            <a:ext cx="39469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3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75099"/>
                <a:ext cx="10515601" cy="4301863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It is possible to study more closely the merits of the two power calculations.</a:t>
                </a:r>
              </a:p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observed value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was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−.071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What would happened if we had observed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to be one standard deviation higher\lower?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600"/>
                  </a:lnSpc>
                  <a:buNone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perturbed our original data by adding a 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  <a:ea typeface="Arial" charset="0"/>
                        <a:cs typeface="Arial" charset="0"/>
                      </a:rPr>
                      <m:t>Δ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to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and subtracting the same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  <a:ea typeface="Arial" charset="0"/>
                        <a:cs typeface="Arial" charset="0"/>
                      </a:rPr>
                      <m:t>Δ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from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choosing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  <a:ea typeface="Arial" charset="0"/>
                        <a:cs typeface="Arial" charset="0"/>
                      </a:rPr>
                      <m:t>Δ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so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for the perturbed data is one standard deviation larger/smaller.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75099"/>
                <a:ext cx="10515601" cy="4301863"/>
              </a:xfrm>
              <a:blipFill rotWithShape="0">
                <a:blip r:embed="rId2"/>
                <a:stretch>
                  <a:fillRect l="-579" t="-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more careful power calculation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more careful power calculation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09" y="1380235"/>
            <a:ext cx="7791582" cy="51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A more careful power calculation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53" y="1629308"/>
            <a:ext cx="5528333" cy="3373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8200" y="1862058"/>
                <a:ext cx="537740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US" sz="2000" i="1" u="sng" dirty="0" smtClean="0">
                    <a:latin typeface="Arial" charset="0"/>
                    <a:ea typeface="Arial" charset="0"/>
                    <a:cs typeface="Arial" charset="0"/>
                  </a:rPr>
                  <a:t>Left</a:t>
                </a:r>
                <a:r>
                  <a:rPr lang="en-US" sz="2000" i="1" dirty="0" smtClean="0">
                    <a:latin typeface="Arial" charset="0"/>
                    <a:ea typeface="Arial" charset="0"/>
                    <a:cs typeface="Arial" charset="0"/>
                  </a:rPr>
                  <a:t>:</a:t>
                </a:r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b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oxplots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.05</m:t>
                        </m:r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=24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for data sets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𝜌</m:t>
                        </m:r>
                      </m:e>
                    </m:acc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=−.071−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,  −.071,  −.071+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 respectively. Each boxplot corresponds to 100 simulations. Horizontal line is drawn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−.2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>
                  <a:lnSpc>
                    <a:spcPts val="2600"/>
                  </a:lnSpc>
                </a:pP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lnSpc>
                    <a:spcPts val="2600"/>
                  </a:lnSpc>
                </a:pPr>
                <a:r>
                  <a:rPr lang="en-US" sz="2000" i="1" u="sng" dirty="0" smtClean="0">
                    <a:latin typeface="Arial" charset="0"/>
                    <a:ea typeface="Arial" charset="0"/>
                    <a:cs typeface="Arial" charset="0"/>
                  </a:rPr>
                  <a:t>Right</a:t>
                </a:r>
                <a:r>
                  <a:rPr lang="en-US" sz="2000" i="1" dirty="0" smtClean="0">
                    <a:latin typeface="Arial" charset="0"/>
                    <a:ea typeface="Arial" charset="0"/>
                    <a:cs typeface="Arial" charset="0"/>
                  </a:rPr>
                  <a:t>: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boxplots for the quantity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[.05])</m:t>
                        </m:r>
                      </m:num>
                      <m:den>
                        <m:sSubSup>
                          <m:sSubSupPr>
                            <m:ctrlPr>
                              <a:rPr lang="en-US" sz="20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0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2000" b="1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for the same 3 cases.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Horizontal line is drawn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1.33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lnSpc>
                    <a:spcPts val="2600"/>
                  </a:lnSpc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lnSpc>
                    <a:spcPts val="2600"/>
                  </a:lnSpc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lnSpc>
                    <a:spcPts val="2600"/>
                  </a:lnSpc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>
                  <a:lnSpc>
                    <a:spcPts val="2600"/>
                  </a:lnSpc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62058"/>
                <a:ext cx="5377405" cy="4093428"/>
              </a:xfrm>
              <a:prstGeom prst="rect">
                <a:avLst/>
              </a:prstGeom>
              <a:blipFill rotWithShape="0">
                <a:blip r:embed="rId4"/>
                <a:stretch>
                  <a:fillRect l="-1247" t="-595" r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838200" y="5003076"/>
            <a:ext cx="10817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Notice how the distributions shifted dramatically in the left panel, but are quite stable in the right panel.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This illustrate that the power calculations based on the second method is more relabel.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3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Intro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955466" cy="4351338"/>
              </a:xfrm>
            </p:spPr>
            <p:txBody>
              <a:bodyPr>
                <a:normAutofit/>
              </a:bodyPr>
              <a:lstStyle/>
              <a:p>
                <a:pPr marL="0" lv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This defines our statistics as a function whose domain is the set of all vectors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𝑷</m:t>
                        </m:r>
                      </m:e>
                      <m:sup>
                        <m: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satisfying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0≤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≤1</m:t>
                    </m:r>
                  </m:oMath>
                </a14:m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</m:e>
                    </m:nary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=1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      </a:t>
                </a:r>
                <a:r>
                  <a:rPr lang="mr-IN" sz="2000" dirty="0" smtClean="0">
                    <a:latin typeface="Arial" charset="0"/>
                    <a:ea typeface="Arial" charset="0"/>
                    <a:cs typeface="Arial" charset="0"/>
                  </a:rPr>
                  <a:t>–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the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−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dimensional) simplex </a:t>
                </a:r>
                <a:r>
                  <a:rPr lang="mr-IN" sz="2000" dirty="0" smtClean="0">
                    <a:latin typeface="Arial" charset="0"/>
                    <a:ea typeface="Arial" charset="0"/>
                    <a:cs typeface="Arial" charset="0"/>
                  </a:rPr>
                  <a:t>–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For the jackknife vectors we denote </a:t>
                </a:r>
              </a:p>
              <a:p>
                <a:pPr marL="0" lvl="0" indent="0">
                  <a:lnSpc>
                    <a:spcPts val="5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𝑷</m:t>
                          </m:r>
                        </m:e>
                        <m:sub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𝑖</m:t>
                              </m:r>
                            </m:e>
                          </m:d>
                        </m:sub>
                      </m:sSub>
                      <m:r>
                        <a:rPr lang="en-US" sz="2000" i="1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,..,0,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sz="20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3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with the corresponding values </a:t>
                </a:r>
                <a:endParaRPr lang="en-US" sz="2000" i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 algn="ctr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d>
                          <m:dPr>
                            <m:ctrlPr>
                              <a:rPr lang="en-US" sz="2000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𝑖</m:t>
                            </m:r>
                          </m:e>
                        </m:d>
                      </m:sub>
                    </m:sSub>
                    <m:r>
                      <a:rPr lang="en-US" sz="2000" i="1" dirty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000" i="1" dirty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b="1" i="1" dirty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i="1" dirty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for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the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statistic.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955466" cy="4351338"/>
              </a:xfrm>
              <a:blipFill rotWithShape="0">
                <a:blip r:embed="rId3"/>
                <a:stretch>
                  <a:fillRect l="-965" t="-2521" r="-1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31396" y="5820332"/>
                <a:ext cx="3372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The </a:t>
                </a:r>
                <a:r>
                  <a:rPr lang="en-US" i="1" dirty="0" smtClean="0">
                    <a:latin typeface="Arial" charset="0"/>
                    <a:ea typeface="Arial" charset="0"/>
                    <a:cs typeface="Arial" charset="0"/>
                  </a:rPr>
                  <a:t>simplex</a:t>
                </a:r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=3</m:t>
                    </m:r>
                  </m:oMath>
                </a14:m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396" y="5820332"/>
                <a:ext cx="337217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62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"/>
          <a:stretch/>
        </p:blipFill>
        <p:spPr>
          <a:xfrm>
            <a:off x="8001000" y="1309534"/>
            <a:ext cx="4032972" cy="45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Intro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5556586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i="1" dirty="0">
                    <a:latin typeface="Arial" charset="0"/>
                    <a:ea typeface="Arial" charset="0"/>
                    <a:cs typeface="Arial" charset="0"/>
                  </a:rPr>
                  <a:t>Simplex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  <m:r>
                      <a:rPr lang="en-US" sz="2000" i="1">
                        <a:latin typeface="Cambria Math" charset="0"/>
                        <a:ea typeface="Arial" charset="0"/>
                        <a:cs typeface="Arial" charset="0"/>
                      </a:rPr>
                      <m:t>=3</m:t>
                    </m:r>
                  </m:oMath>
                </a14:m>
                <a:r>
                  <a:rPr lang="en-US" sz="2000" i="1" dirty="0"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The solid points indicates the support points of the bootstrap distribution, while the open circles are the jackknife points. </a:t>
                </a:r>
                <a:endParaRPr lang="en-US" sz="2000" i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26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5556586" cy="4351338"/>
              </a:xfrm>
              <a:blipFill rotWithShape="0">
                <a:blip r:embed="rId3"/>
                <a:stretch>
                  <a:fillRect l="-1096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708984" cy="40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Intro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5556586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statistics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can be thought of as a surface over it’s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5556586" cy="4351338"/>
              </a:xfrm>
              <a:blipFill rotWithShape="0">
                <a:blip r:embed="rId3"/>
                <a:stretch>
                  <a:fillRect l="-1096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9" y="365125"/>
            <a:ext cx="4659625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Bootstrap Sampling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can describe bootstrap sampling in the framework presented:</a:t>
                </a: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Sampling with replacement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,…,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is equivalent to sampling,</a:t>
                </a:r>
                <a:endParaRPr lang="en-US" sz="2000" b="0" i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𝑷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𝑀𝑢𝑙𝑡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We have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0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𝑷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, 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𝑣𝑎𝑟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×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0</m:t>
                                </m:r>
                              </m:sup>
                            </m:sSup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28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bootstrap estimate of variance for a statistic can be written as,</a:t>
                </a:r>
              </a:p>
              <a:p>
                <a:pPr marL="0" indent="0">
                  <a:lnSpc>
                    <a:spcPts val="35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∗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indent="0">
                  <a:lnSpc>
                    <a:spcPts val="35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and will be viewed as the ”gold standard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” throughout this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presentation.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38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4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jackknife as an approx. to the bootstrap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A linear statistic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has the form,</a:t>
                </a:r>
              </a:p>
              <a:p>
                <a:pPr marL="0" marR="0" lvl="0" indent="0" defTabSz="914400" eaLnBrk="1" fontAlgn="auto" latinLnBrk="0" hangingPunct="1">
                  <a:lnSpc>
                    <a:spcPts val="3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𝑐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1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𝑼</m:t>
                      </m:r>
                    </m:oMath>
                  </m:oMathPara>
                </a14:m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is a constant and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𝑼</m:t>
                    </m:r>
                  </m:oMath>
                </a14:m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is a vector satisfying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∑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sz="2000" b="0" i="0" smtClean="0">
                        <a:latin typeface="Cambria Math" charset="0"/>
                        <a:ea typeface="Arial" charset="0"/>
                        <a:cs typeface="Arial" charset="0"/>
                      </a:rPr>
                      <m:t>=0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marR="0" lvl="0" indent="0" defTabSz="914400" eaLnBrk="1" fontAlgn="auto" latinLnBrk="0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When viewed as a surface, a linear statistic defines a hyperplane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The mean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p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=∑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b="1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𝑷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is a simple example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</m:acc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;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sz="20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 rotWithShape="0">
                <a:blip r:embed="rId2"/>
                <a:stretch>
                  <a:fillRect l="-638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jackknife as an approx. to the bootstrap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i="1" dirty="0" smtClean="0">
                    <a:latin typeface="Arial" charset="0"/>
                    <a:ea typeface="Arial" charset="0"/>
                    <a:cs typeface="Arial" charset="0"/>
                  </a:rPr>
                  <a:t>Theorem.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𝐿𝐼𝑁</m:t>
                        </m:r>
                      </m:sup>
                    </m:sSup>
                  </m:oMath>
                </a14:m>
                <a:r>
                  <a:rPr lang="en-US" sz="2000" b="1" i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be the unique hyperplane passing through the jackknife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𝑖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000" b="1" i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𝑖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=1,…,</m:t>
                    </m:r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. Then,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∗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𝐿𝐼𝑁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⋅</m:t>
                      </m:r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𝑗𝑎𝑐𝑘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</m:e>
                      </m:acc>
                    </m:oMath>
                  </m:oMathPara>
                </a14:m>
                <a:endParaRPr lang="en-US" sz="2000" i="1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𝑣𝑎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𝑗𝑎𝑐𝑘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 is the jackknife estimate of variance 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Arial" charset="0"/>
                    <a:ea typeface="Arial" charset="0"/>
                    <a:cs typeface="Arial" charset="0"/>
                  </a:rPr>
                  <a:t>,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𝑣𝑎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𝑗𝑎𝑐𝑘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</m:e>
                      </m:acc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𝑛</m:t>
                          </m:r>
                        </m:den>
                      </m:f>
                      <m:r>
                        <a:rPr lang="en-US" sz="2000" b="0" i="1" dirty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∑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2000" b="0" i="1" dirty="0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dirty="0" smtClean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dirty="0" smtClean="0"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⋅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dirty="0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 rotWithShape="0">
                <a:blip r:embed="rId2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jackknife as an approx. to the bootstrap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i="1" dirty="0" smtClean="0">
                    <a:latin typeface="Arial" charset="0"/>
                    <a:ea typeface="Arial" charset="0"/>
                    <a:cs typeface="Arial" charset="0"/>
                  </a:rPr>
                  <a:t>Proof. </a:t>
                </a:r>
              </a:p>
              <a:p>
                <a:pPr marL="0" marR="0" lvl="0" indent="0" defTabSz="91440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i="1" dirty="0" smtClean="0">
                    <a:latin typeface="Arial" charset="0"/>
                    <a:ea typeface="Arial" charset="0"/>
                    <a:cs typeface="Arial" charset="0"/>
                  </a:rPr>
                  <a:t>lemma</a:t>
                </a:r>
                <a:r>
                  <a:rPr lang="en-US" sz="1800" i="1" dirty="0" smtClean="0">
                    <a:latin typeface="Arial" charset="0"/>
                    <a:ea typeface="Arial" charset="0"/>
                    <a:cs typeface="Arial" charset="0"/>
                  </a:rPr>
                  <a:t> - </a:t>
                </a:r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𝐿𝐼𝑁</m:t>
                        </m:r>
                      </m:sup>
                    </m:sSup>
                    <m:d>
                      <m:dPr>
                        <m:ctrlPr>
                          <a:rPr lang="en-US" sz="1800" b="1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sz="1800" b="1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b>
                      <m:sSubPr>
                        <m:ctrlPr>
                          <a:rPr lang="en-US" sz="180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+</m:t>
                    </m:r>
                    <m:sSup>
                      <m:sSupPr>
                        <m:ctrlP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18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8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p>
                                <m:r>
                                  <a:rPr lang="en-US" sz="1800" b="0" i="1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sup>
                    </m:sSup>
                    <m:r>
                      <a:rPr lang="en-US" sz="1800" b="1" i="1" smtClean="0">
                        <a:latin typeface="Cambria Math" charset="0"/>
                        <a:ea typeface="Arial" charset="0"/>
                        <a:cs typeface="Arial" charset="0"/>
                      </a:rPr>
                      <m:t>𝑼</m:t>
                    </m:r>
                  </m:oMath>
                </a14:m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 be the unique hyperplane </a:t>
                </a:r>
                <a:r>
                  <a:rPr lang="en-US" sz="1800" dirty="0">
                    <a:latin typeface="Arial" charset="0"/>
                    <a:ea typeface="Arial" charset="0"/>
                    <a:cs typeface="Arial" charset="0"/>
                  </a:rPr>
                  <a:t>passing through </a:t>
                </a:r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the </a:t>
                </a:r>
                <a:r>
                  <a:rPr lang="en-US" sz="1800" dirty="0">
                    <a:latin typeface="Arial" charset="0"/>
                    <a:ea typeface="Arial" charset="0"/>
                    <a:cs typeface="Arial" charset="0"/>
                  </a:rPr>
                  <a:t>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8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  <m:r>
                          <a:rPr lang="en-US" sz="18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,</m:t>
                        </m:r>
                        <m:r>
                          <a:rPr lang="en-US" sz="18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18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𝑷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18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𝑖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, then we have, </a:t>
                </a:r>
              </a:p>
              <a:p>
                <a:pPr marL="0" marR="0" lvl="0" indent="0" algn="ctr" defTabSz="914400" eaLnBrk="1" fontAlgn="auto" latinLnBrk="0" hangingPunct="1">
                  <a:lnSpc>
                    <a:spcPts val="3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𝜃</m:t>
                        </m:r>
                      </m:e>
                    </m:acc>
                    <m:r>
                      <a:rPr lang="en-US" sz="1800" b="1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, </m:t>
                    </m:r>
                    <m:sSub>
                      <m:sSubPr>
                        <m:ctrlP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   </m:t>
                        </m:r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sz="1800" b="0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d>
                      <m:dPr>
                        <m:ctrlP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𝑛</m:t>
                        </m:r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⋅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ts val="35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The proof is simply solving the set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𝑛</m:t>
                    </m:r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+1</m:t>
                    </m:r>
                  </m:oMath>
                </a14:m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 linear equations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d>
                          <m:dPr>
                            <m:ctrlPr>
                              <a:rPr lang="en-US" sz="18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18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𝑖</m:t>
                            </m:r>
                          </m:e>
                        </m:d>
                      </m:sub>
                    </m:sSub>
                    <m:r>
                      <a:rPr lang="en-US" sz="1800" b="1" i="1" dirty="0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p>
                      <m:sSupPr>
                        <m:ctrlP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𝐿𝐼𝑁</m:t>
                        </m:r>
                      </m:sup>
                    </m:sSup>
                    <m:d>
                      <m:dPr>
                        <m:ctrlPr>
                          <a:rPr lang="en-US" sz="1800" b="0" i="1" dirty="0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1800" b="1" i="1" dirty="0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𝑷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dirty="0" smtClean="0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∑</m:t>
                    </m:r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=0</m:t>
                    </m:r>
                  </m:oMath>
                </a14:m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18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Now,</a:t>
                </a: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mr-IN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𝑣</m:t>
                            </m:r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𝐿𝐼𝑁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𝑷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𝑣𝑎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1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1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0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16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𝑼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𝑣𝑎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𝑷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1600" b="1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𝑼</m:t>
                            </m:r>
                            <m:r>
                              <a:rPr lang="en-US" sz="1600" b="1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𝑇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d>
                                  <m:d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1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0</m:t>
                                            </m:r>
                                          </m:sup>
                                        </m:sSup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𝑷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en-US" sz="1600" b="1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𝑼</m:t>
                            </m:r>
                          </m:e>
                        </m:mr>
                        <m:mr>
                          <m:e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𝑼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16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𝑼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</m:den>
                                </m:f>
                                <m:limLow>
                                  <m:limLow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en-US" sz="1600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groupChr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1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𝑼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×</m:t>
                                            </m:r>
                                            <m:r>
                                              <a:rPr lang="en-US" sz="1600" i="1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1" i="1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𝑼</m:t>
                                        </m:r>
                                      </m:e>
                                    </m:groupChr>
                                  </m:e>
                                  <m:lim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=0</m:t>
                                    </m:r>
                                  </m:lim>
                                </m:limLow>
                              </m:e>
                            </m:d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1600" b="1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𝑼</m:t>
                            </m:r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2</m:t>
                                </m:r>
                              </m:sup>
                            </m:sSup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1600" i="1" dirty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 dirty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 dirty="0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d>
                                              <m:dPr>
                                                <m:ctrlP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sub>
                                        </m:sSub>
                                        <m:r>
                                          <a:rPr lang="en-US" sz="1600" i="1" dirty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 dirty="0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d>
                                              <m:dPr>
                                                <m:ctrlP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  <m:t>⋅</m:t>
                                                </m:r>
                                              </m:e>
                                            </m:d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 dirty="0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mr>
                        <m:mr>
                          <m:e>
                            <m:r>
                              <a:rPr lang="en-US" sz="1600" i="1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𝑛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𝑛</m:t>
                                </m:r>
                              </m:den>
                            </m:f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i="1"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𝑛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1600" i="1"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1600" i="1" dirty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600" i="1" dirty="0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d>
                                                  <m:dPr>
                                                    <m:ctrlP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  <m:t>𝑖</m:t>
                                                    </m:r>
                                                  </m:e>
                                                </m:d>
                                              </m:sub>
                                            </m:sSub>
                                            <m:r>
                                              <a:rPr lang="en-US" sz="1600" i="1" dirty="0">
                                                <a:latin typeface="Cambria Math" charset="0"/>
                                                <a:ea typeface="Arial" charset="0"/>
                                                <a:cs typeface="Arial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 dirty="0">
                                                    <a:latin typeface="Cambria Math" charset="0"/>
                                                    <a:ea typeface="Arial" charset="0"/>
                                                    <a:cs typeface="Arial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d>
                                                  <m:dPr>
                                                    <m:ctrlP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 dirty="0">
                                                        <a:latin typeface="Cambria Math" charset="0"/>
                                                        <a:ea typeface="Arial" charset="0"/>
                                                        <a:cs typeface="Arial" charset="0"/>
                                                      </a:rPr>
                                                      <m:t>⋅</m:t>
                                                    </m:r>
                                                  </m:e>
                                                </m:d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600" i="1" dirty="0"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b="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 smtClean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 rotWithShape="0">
                <a:blip r:embed="rId2"/>
                <a:stretch>
                  <a:fillRect l="-522" t="-700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7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3026</Words>
  <Application>Microsoft Macintosh PowerPoint</Application>
  <PresentationFormat>Widescreen</PresentationFormat>
  <Paragraphs>212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A geometrical representation for bootstrap and jackknife</vt:lpstr>
      <vt:lpstr>Intro</vt:lpstr>
      <vt:lpstr>Intro</vt:lpstr>
      <vt:lpstr>Intro</vt:lpstr>
      <vt:lpstr>Intro</vt:lpstr>
      <vt:lpstr>Bootstrap Sampling</vt:lpstr>
      <vt:lpstr>The jackknife as an approx. to the bootstrap</vt:lpstr>
      <vt:lpstr>The jackknife as an approx. to the bootstrap</vt:lpstr>
      <vt:lpstr>The jackknife as an approx. to the bootstrap</vt:lpstr>
      <vt:lpstr>The jackknife as an approx. to the bootstrap</vt:lpstr>
      <vt:lpstr>Other jackknife approximations</vt:lpstr>
      <vt:lpstr>Other jackknife approximations</vt:lpstr>
      <vt:lpstr>Example</vt:lpstr>
      <vt:lpstr>Example</vt:lpstr>
      <vt:lpstr>Bootstrap bioequivalence and power calculations</vt:lpstr>
      <vt:lpstr>Intro</vt:lpstr>
      <vt:lpstr>A bioequivalence problem</vt:lpstr>
      <vt:lpstr>A bioequivalence problem</vt:lpstr>
      <vt:lpstr>A bioequivalence problem</vt:lpstr>
      <vt:lpstr>Bootstrap confidence intervals</vt:lpstr>
      <vt:lpstr>Bootstrap power calculations</vt:lpstr>
      <vt:lpstr>Bootstrap power calculations</vt:lpstr>
      <vt:lpstr>Bootstrap power calculations</vt:lpstr>
      <vt:lpstr>A more careful power calculation</vt:lpstr>
      <vt:lpstr>A more careful power calculation</vt:lpstr>
      <vt:lpstr>A more careful power calculation</vt:lpstr>
      <vt:lpstr>A more careful power calculation</vt:lpstr>
      <vt:lpstr>A more careful power calculation</vt:lpstr>
      <vt:lpstr>A more careful power calculation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geometrical representation for bootstrap and jackknife</dc:title>
  <dc:creator>Aviv Navon</dc:creator>
  <cp:lastModifiedBy>Aviv Navon</cp:lastModifiedBy>
  <cp:revision>13</cp:revision>
  <dcterms:created xsi:type="dcterms:W3CDTF">2017-06-17T15:04:56Z</dcterms:created>
  <dcterms:modified xsi:type="dcterms:W3CDTF">2017-06-26T17:54:06Z</dcterms:modified>
</cp:coreProperties>
</file>