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9"/>
  </p:notesMasterIdLst>
  <p:sldIdLst>
    <p:sldId id="256" r:id="rId2"/>
    <p:sldId id="300" r:id="rId3"/>
    <p:sldId id="302" r:id="rId4"/>
    <p:sldId id="304" r:id="rId5"/>
    <p:sldId id="303"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33" r:id="rId27"/>
    <p:sldId id="325" r:id="rId28"/>
    <p:sldId id="326" r:id="rId29"/>
    <p:sldId id="335" r:id="rId30"/>
    <p:sldId id="334" r:id="rId31"/>
    <p:sldId id="327" r:id="rId32"/>
    <p:sldId id="328" r:id="rId33"/>
    <p:sldId id="329" r:id="rId34"/>
    <p:sldId id="330" r:id="rId35"/>
    <p:sldId id="331" r:id="rId36"/>
    <p:sldId id="332" r:id="rId37"/>
    <p:sldId id="299" r:id="rId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p:cViewPr varScale="1">
        <p:scale>
          <a:sx n="75" d="100"/>
          <a:sy n="75" d="100"/>
        </p:scale>
        <p:origin x="126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5BEFF35-6F4D-4789-93E8-E50594401119}" type="datetimeFigureOut">
              <a:rPr lang="he-IL" smtClean="0"/>
              <a:t>כ"ח/סיון/תשע"ז</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F8E5F28-60E1-487A-865E-DA802D4BE570}" type="slidenum">
              <a:rPr lang="he-IL" smtClean="0"/>
              <a:t>‹#›</a:t>
            </a:fld>
            <a:endParaRPr lang="he-IL"/>
          </a:p>
        </p:txBody>
      </p:sp>
    </p:spTree>
    <p:extLst>
      <p:ext uri="{BB962C8B-B14F-4D97-AF65-F5344CB8AC3E}">
        <p14:creationId xmlns:p14="http://schemas.microsoft.com/office/powerpoint/2010/main" val="27378370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9</a:t>
            </a:fld>
            <a:endParaRPr lang="he-IL"/>
          </a:p>
        </p:txBody>
      </p:sp>
    </p:spTree>
    <p:extLst>
      <p:ext uri="{BB962C8B-B14F-4D97-AF65-F5344CB8AC3E}">
        <p14:creationId xmlns:p14="http://schemas.microsoft.com/office/powerpoint/2010/main" val="337379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18</a:t>
            </a:fld>
            <a:endParaRPr lang="he-IL"/>
          </a:p>
        </p:txBody>
      </p:sp>
    </p:spTree>
    <p:extLst>
      <p:ext uri="{BB962C8B-B14F-4D97-AF65-F5344CB8AC3E}">
        <p14:creationId xmlns:p14="http://schemas.microsoft.com/office/powerpoint/2010/main" val="175570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19</a:t>
            </a:fld>
            <a:endParaRPr lang="he-IL"/>
          </a:p>
        </p:txBody>
      </p:sp>
    </p:spTree>
    <p:extLst>
      <p:ext uri="{BB962C8B-B14F-4D97-AF65-F5344CB8AC3E}">
        <p14:creationId xmlns:p14="http://schemas.microsoft.com/office/powerpoint/2010/main" val="220326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20</a:t>
            </a:fld>
            <a:endParaRPr lang="he-IL"/>
          </a:p>
        </p:txBody>
      </p:sp>
    </p:spTree>
    <p:extLst>
      <p:ext uri="{BB962C8B-B14F-4D97-AF65-F5344CB8AC3E}">
        <p14:creationId xmlns:p14="http://schemas.microsoft.com/office/powerpoint/2010/main" val="148337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21</a:t>
            </a:fld>
            <a:endParaRPr lang="he-IL"/>
          </a:p>
        </p:txBody>
      </p:sp>
    </p:spTree>
    <p:extLst>
      <p:ext uri="{BB962C8B-B14F-4D97-AF65-F5344CB8AC3E}">
        <p14:creationId xmlns:p14="http://schemas.microsoft.com/office/powerpoint/2010/main" val="119450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22</a:t>
            </a:fld>
            <a:endParaRPr lang="he-IL"/>
          </a:p>
        </p:txBody>
      </p:sp>
    </p:spTree>
    <p:extLst>
      <p:ext uri="{BB962C8B-B14F-4D97-AF65-F5344CB8AC3E}">
        <p14:creationId xmlns:p14="http://schemas.microsoft.com/office/powerpoint/2010/main" val="177471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23</a:t>
            </a:fld>
            <a:endParaRPr lang="he-IL"/>
          </a:p>
        </p:txBody>
      </p:sp>
    </p:spTree>
    <p:extLst>
      <p:ext uri="{BB962C8B-B14F-4D97-AF65-F5344CB8AC3E}">
        <p14:creationId xmlns:p14="http://schemas.microsoft.com/office/powerpoint/2010/main" val="2945488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24</a:t>
            </a:fld>
            <a:endParaRPr lang="he-IL"/>
          </a:p>
        </p:txBody>
      </p:sp>
    </p:spTree>
    <p:extLst>
      <p:ext uri="{BB962C8B-B14F-4D97-AF65-F5344CB8AC3E}">
        <p14:creationId xmlns:p14="http://schemas.microsoft.com/office/powerpoint/2010/main" val="188969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25</a:t>
            </a:fld>
            <a:endParaRPr lang="he-IL"/>
          </a:p>
        </p:txBody>
      </p:sp>
    </p:spTree>
    <p:extLst>
      <p:ext uri="{BB962C8B-B14F-4D97-AF65-F5344CB8AC3E}">
        <p14:creationId xmlns:p14="http://schemas.microsoft.com/office/powerpoint/2010/main" val="4136379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27</a:t>
            </a:fld>
            <a:endParaRPr lang="he-IL"/>
          </a:p>
        </p:txBody>
      </p:sp>
    </p:spTree>
    <p:extLst>
      <p:ext uri="{BB962C8B-B14F-4D97-AF65-F5344CB8AC3E}">
        <p14:creationId xmlns:p14="http://schemas.microsoft.com/office/powerpoint/2010/main" val="241828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28</a:t>
            </a:fld>
            <a:endParaRPr lang="he-IL"/>
          </a:p>
        </p:txBody>
      </p:sp>
    </p:spTree>
    <p:extLst>
      <p:ext uri="{BB962C8B-B14F-4D97-AF65-F5344CB8AC3E}">
        <p14:creationId xmlns:p14="http://schemas.microsoft.com/office/powerpoint/2010/main" val="227715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10</a:t>
            </a:fld>
            <a:endParaRPr lang="he-IL"/>
          </a:p>
        </p:txBody>
      </p:sp>
    </p:spTree>
    <p:extLst>
      <p:ext uri="{BB962C8B-B14F-4D97-AF65-F5344CB8AC3E}">
        <p14:creationId xmlns:p14="http://schemas.microsoft.com/office/powerpoint/2010/main" val="4251004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29</a:t>
            </a:fld>
            <a:endParaRPr lang="he-IL"/>
          </a:p>
        </p:txBody>
      </p:sp>
    </p:spTree>
    <p:extLst>
      <p:ext uri="{BB962C8B-B14F-4D97-AF65-F5344CB8AC3E}">
        <p14:creationId xmlns:p14="http://schemas.microsoft.com/office/powerpoint/2010/main" val="331365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30</a:t>
            </a:fld>
            <a:endParaRPr lang="he-IL"/>
          </a:p>
        </p:txBody>
      </p:sp>
    </p:spTree>
    <p:extLst>
      <p:ext uri="{BB962C8B-B14F-4D97-AF65-F5344CB8AC3E}">
        <p14:creationId xmlns:p14="http://schemas.microsoft.com/office/powerpoint/2010/main" val="486348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31</a:t>
            </a:fld>
            <a:endParaRPr lang="he-IL"/>
          </a:p>
        </p:txBody>
      </p:sp>
    </p:spTree>
    <p:extLst>
      <p:ext uri="{BB962C8B-B14F-4D97-AF65-F5344CB8AC3E}">
        <p14:creationId xmlns:p14="http://schemas.microsoft.com/office/powerpoint/2010/main" val="2856569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32</a:t>
            </a:fld>
            <a:endParaRPr lang="he-IL"/>
          </a:p>
        </p:txBody>
      </p:sp>
    </p:spTree>
    <p:extLst>
      <p:ext uri="{BB962C8B-B14F-4D97-AF65-F5344CB8AC3E}">
        <p14:creationId xmlns:p14="http://schemas.microsoft.com/office/powerpoint/2010/main" val="4038938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33</a:t>
            </a:fld>
            <a:endParaRPr lang="he-IL"/>
          </a:p>
        </p:txBody>
      </p:sp>
    </p:spTree>
    <p:extLst>
      <p:ext uri="{BB962C8B-B14F-4D97-AF65-F5344CB8AC3E}">
        <p14:creationId xmlns:p14="http://schemas.microsoft.com/office/powerpoint/2010/main" val="1473927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34</a:t>
            </a:fld>
            <a:endParaRPr lang="he-IL"/>
          </a:p>
        </p:txBody>
      </p:sp>
    </p:spTree>
    <p:extLst>
      <p:ext uri="{BB962C8B-B14F-4D97-AF65-F5344CB8AC3E}">
        <p14:creationId xmlns:p14="http://schemas.microsoft.com/office/powerpoint/2010/main" val="1557610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35</a:t>
            </a:fld>
            <a:endParaRPr lang="he-IL"/>
          </a:p>
        </p:txBody>
      </p:sp>
    </p:spTree>
    <p:extLst>
      <p:ext uri="{BB962C8B-B14F-4D97-AF65-F5344CB8AC3E}">
        <p14:creationId xmlns:p14="http://schemas.microsoft.com/office/powerpoint/2010/main" val="2014763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36</a:t>
            </a:fld>
            <a:endParaRPr lang="he-IL"/>
          </a:p>
        </p:txBody>
      </p:sp>
    </p:spTree>
    <p:extLst>
      <p:ext uri="{BB962C8B-B14F-4D97-AF65-F5344CB8AC3E}">
        <p14:creationId xmlns:p14="http://schemas.microsoft.com/office/powerpoint/2010/main" val="399465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11</a:t>
            </a:fld>
            <a:endParaRPr lang="he-IL"/>
          </a:p>
        </p:txBody>
      </p:sp>
    </p:spTree>
    <p:extLst>
      <p:ext uri="{BB962C8B-B14F-4D97-AF65-F5344CB8AC3E}">
        <p14:creationId xmlns:p14="http://schemas.microsoft.com/office/powerpoint/2010/main" val="89315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12</a:t>
            </a:fld>
            <a:endParaRPr lang="he-IL"/>
          </a:p>
        </p:txBody>
      </p:sp>
    </p:spTree>
    <p:extLst>
      <p:ext uri="{BB962C8B-B14F-4D97-AF65-F5344CB8AC3E}">
        <p14:creationId xmlns:p14="http://schemas.microsoft.com/office/powerpoint/2010/main" val="225854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13</a:t>
            </a:fld>
            <a:endParaRPr lang="he-IL"/>
          </a:p>
        </p:txBody>
      </p:sp>
    </p:spTree>
    <p:extLst>
      <p:ext uri="{BB962C8B-B14F-4D97-AF65-F5344CB8AC3E}">
        <p14:creationId xmlns:p14="http://schemas.microsoft.com/office/powerpoint/2010/main" val="348724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14</a:t>
            </a:fld>
            <a:endParaRPr lang="he-IL"/>
          </a:p>
        </p:txBody>
      </p:sp>
    </p:spTree>
    <p:extLst>
      <p:ext uri="{BB962C8B-B14F-4D97-AF65-F5344CB8AC3E}">
        <p14:creationId xmlns:p14="http://schemas.microsoft.com/office/powerpoint/2010/main" val="208291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15</a:t>
            </a:fld>
            <a:endParaRPr lang="he-IL"/>
          </a:p>
        </p:txBody>
      </p:sp>
    </p:spTree>
    <p:extLst>
      <p:ext uri="{BB962C8B-B14F-4D97-AF65-F5344CB8AC3E}">
        <p14:creationId xmlns:p14="http://schemas.microsoft.com/office/powerpoint/2010/main" val="362527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16</a:t>
            </a:fld>
            <a:endParaRPr lang="he-IL"/>
          </a:p>
        </p:txBody>
      </p:sp>
    </p:spTree>
    <p:extLst>
      <p:ext uri="{BB962C8B-B14F-4D97-AF65-F5344CB8AC3E}">
        <p14:creationId xmlns:p14="http://schemas.microsoft.com/office/powerpoint/2010/main" val="141123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F8E5F28-60E1-487A-865E-DA802D4BE570}" type="slidenum">
              <a:rPr lang="he-IL" smtClean="0"/>
              <a:t>17</a:t>
            </a:fld>
            <a:endParaRPr lang="he-IL"/>
          </a:p>
        </p:txBody>
      </p:sp>
    </p:spTree>
    <p:extLst>
      <p:ext uri="{BB962C8B-B14F-4D97-AF65-F5344CB8AC3E}">
        <p14:creationId xmlns:p14="http://schemas.microsoft.com/office/powerpoint/2010/main" val="804954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C31883-2D47-40DE-9DF8-92119970EBF7}" type="datetimeFigureOut">
              <a:rPr lang="he-IL" smtClean="0"/>
              <a:pPr/>
              <a:t>כ"ח/סיון/תשע"ז</a:t>
            </a:fld>
            <a:endParaRPr lang="he-IL"/>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D996896-BF6B-48BF-B160-2CE2BDBE9DE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FD996896-BF6B-48BF-B160-2CE2BDBE9DE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FD996896-BF6B-48BF-B160-2CE2BDBE9DE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FD996896-BF6B-48BF-B160-2CE2BDBE9DED}" type="slidenum">
              <a:rPr lang="he-IL" smtClean="0"/>
              <a:pPr/>
              <a:t>‹#›</a:t>
            </a:fld>
            <a:endParaRPr lang="he-IL"/>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FD996896-BF6B-48BF-B160-2CE2BDBE9DED}" type="slidenum">
              <a:rPr lang="he-IL" smtClean="0"/>
              <a:pPr/>
              <a:t>‹#›</a:t>
            </a:fld>
            <a:endParaRPr lang="he-IL"/>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p:txBody>
          <a:bodyPr/>
          <a:lstStyle>
            <a:extLst/>
          </a:lstStyle>
          <a:p>
            <a:fld id="{FD996896-BF6B-48BF-B160-2CE2BDBE9DED}" type="slidenum">
              <a:rPr lang="he-IL" smtClean="0"/>
              <a:pPr/>
              <a:t>‹#›</a:t>
            </a:fld>
            <a:endParaRPr lang="he-IL"/>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8" name="Footer Placeholder 7"/>
          <p:cNvSpPr>
            <a:spLocks noGrp="1"/>
          </p:cNvSpPr>
          <p:nvPr>
            <p:ph type="ftr" sz="quarter" idx="11"/>
          </p:nvPr>
        </p:nvSpPr>
        <p:spPr/>
        <p:txBody>
          <a:bodyPr/>
          <a:lstStyle>
            <a:extLst/>
          </a:lstStyle>
          <a:p>
            <a:endParaRPr lang="he-IL"/>
          </a:p>
        </p:txBody>
      </p:sp>
      <p:sp>
        <p:nvSpPr>
          <p:cNvPr id="9" name="Slide Number Placeholder 8"/>
          <p:cNvSpPr>
            <a:spLocks noGrp="1"/>
          </p:cNvSpPr>
          <p:nvPr>
            <p:ph type="sldNum" sz="quarter" idx="12"/>
          </p:nvPr>
        </p:nvSpPr>
        <p:spPr/>
        <p:txBody>
          <a:bodyPr/>
          <a:lstStyle>
            <a:extLst/>
          </a:lstStyle>
          <a:p>
            <a:fld id="{FD996896-BF6B-48BF-B160-2CE2BDBE9DED}"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4" name="Footer Placeholder 3"/>
          <p:cNvSpPr>
            <a:spLocks noGrp="1"/>
          </p:cNvSpPr>
          <p:nvPr>
            <p:ph type="ftr" sz="quarter" idx="11"/>
          </p:nvPr>
        </p:nvSpPr>
        <p:spPr/>
        <p:txBody>
          <a:bodyPr/>
          <a:lstStyle>
            <a:extLst/>
          </a:lstStyle>
          <a:p>
            <a:endParaRPr lang="he-IL"/>
          </a:p>
        </p:txBody>
      </p:sp>
      <p:sp>
        <p:nvSpPr>
          <p:cNvPr id="5" name="Slide Number Placeholder 4"/>
          <p:cNvSpPr>
            <a:spLocks noGrp="1"/>
          </p:cNvSpPr>
          <p:nvPr>
            <p:ph type="sldNum" sz="quarter" idx="12"/>
          </p:nvPr>
        </p:nvSpPr>
        <p:spPr/>
        <p:txBody>
          <a:bodyPr/>
          <a:lstStyle>
            <a:extLst/>
          </a:lstStyle>
          <a:p>
            <a:fld id="{FD996896-BF6B-48BF-B160-2CE2BDBE9DED}" type="slidenum">
              <a:rPr lang="he-IL" smtClean="0"/>
              <a:pPr/>
              <a:t>‹#›</a:t>
            </a:fld>
            <a:endParaRPr lang="he-IL"/>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C31883-2D47-40DE-9DF8-92119970EBF7}" type="datetimeFigureOut">
              <a:rPr lang="he-IL" smtClean="0"/>
              <a:pPr/>
              <a:t>כ"ח/סיון/תשע"ז</a:t>
            </a:fld>
            <a:endParaRPr lang="he-IL"/>
          </a:p>
        </p:txBody>
      </p:sp>
      <p:sp>
        <p:nvSpPr>
          <p:cNvPr id="3" name="Footer Placeholder 2"/>
          <p:cNvSpPr>
            <a:spLocks noGrp="1"/>
          </p:cNvSpPr>
          <p:nvPr>
            <p:ph type="ftr" sz="quarter" idx="11"/>
          </p:nvPr>
        </p:nvSpPr>
        <p:spPr/>
        <p:txBody>
          <a:bodyPr/>
          <a:lstStyle>
            <a:extLst/>
          </a:lstStyle>
          <a:p>
            <a:endParaRPr lang="he-IL"/>
          </a:p>
        </p:txBody>
      </p:sp>
      <p:sp>
        <p:nvSpPr>
          <p:cNvPr id="4" name="Slide Number Placeholder 3"/>
          <p:cNvSpPr>
            <a:spLocks noGrp="1"/>
          </p:cNvSpPr>
          <p:nvPr>
            <p:ph type="sldNum" sz="quarter" idx="12"/>
          </p:nvPr>
        </p:nvSpPr>
        <p:spPr/>
        <p:txBody>
          <a:bodyPr/>
          <a:lstStyle>
            <a:extLst/>
          </a:lstStyle>
          <a:p>
            <a:fld id="{FD996896-BF6B-48BF-B160-2CE2BDBE9DE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C31883-2D47-40DE-9DF8-92119970EBF7}" type="datetimeFigureOut">
              <a:rPr lang="he-IL" smtClean="0"/>
              <a:pPr/>
              <a:t>כ"ח/סיון/תשע"ז</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p:txBody>
          <a:bodyPr/>
          <a:lstStyle>
            <a:extLst/>
          </a:lstStyle>
          <a:p>
            <a:fld id="{FD996896-BF6B-48BF-B160-2CE2BDBE9DED}"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C31883-2D47-40DE-9DF8-92119970EBF7}" type="datetimeFigureOut">
              <a:rPr lang="he-IL" smtClean="0"/>
              <a:pPr/>
              <a:t>כ"ח/סיון/תשע"ז</a:t>
            </a:fld>
            <a:endParaRPr lang="he-IL"/>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D996896-BF6B-48BF-B160-2CE2BDBE9DED}" type="slidenum">
              <a:rPr lang="he-IL" smtClean="0"/>
              <a:pPr/>
              <a:t>‹#›</a:t>
            </a:fld>
            <a:endParaRPr lang="he-IL"/>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C31883-2D47-40DE-9DF8-92119970EBF7}" type="datetimeFigureOut">
              <a:rPr lang="he-IL" smtClean="0"/>
              <a:pPr/>
              <a:t>כ"ח/סיון/תשע"ז</a:t>
            </a:fld>
            <a:endParaRPr lang="he-IL"/>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996896-BF6B-48BF-B160-2CE2BDBE9DE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3321050"/>
            <a:ext cx="7772400" cy="1199704"/>
          </a:xfrm>
        </p:spPr>
        <p:txBody>
          <a:bodyPr>
            <a:normAutofit fontScale="92500" lnSpcReduction="10000"/>
          </a:bodyPr>
          <a:lstStyle/>
          <a:p>
            <a:pPr algn="l" rtl="0"/>
            <a:r>
              <a:rPr lang="en-US" dirty="0" smtClean="0"/>
              <a:t>Based on an identically named article by Jun </a:t>
            </a:r>
            <a:r>
              <a:rPr lang="en-US" dirty="0" err="1" smtClean="0"/>
              <a:t>S.Liu</a:t>
            </a:r>
            <a:r>
              <a:rPr lang="en-US" dirty="0" smtClean="0"/>
              <a:t>, and on his book “Monte Carlo Strategies in Scientific Computing”</a:t>
            </a:r>
            <a:endParaRPr lang="he-IL" dirty="0"/>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35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769" name="Equation" r:id="rId3" imgW="114120" imgH="215640" progId="Equation.3">
                  <p:embed/>
                </p:oleObj>
              </mc:Choice>
              <mc:Fallback>
                <p:oleObj name="Equation" r:id="rId3" imgW="114120" imgH="215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779912" y="1772816"/>
            <a:ext cx="1368152" cy="400110"/>
          </a:xfrm>
          <a:prstGeom prst="rect">
            <a:avLst/>
          </a:prstGeom>
          <a:noFill/>
        </p:spPr>
        <p:txBody>
          <a:bodyPr wrap="square" rtlCol="1">
            <a:spAutoFit/>
          </a:bodyPr>
          <a:lstStyle/>
          <a:p>
            <a:r>
              <a:rPr lang="en-US" sz="2000" dirty="0" err="1" smtClean="0"/>
              <a:t>Nir</a:t>
            </a:r>
            <a:r>
              <a:rPr lang="en-US" sz="2000" dirty="0" smtClean="0"/>
              <a:t> </a:t>
            </a:r>
            <a:r>
              <a:rPr lang="en-US" sz="2000" dirty="0" err="1" smtClean="0"/>
              <a:t>Keret</a:t>
            </a:r>
            <a:endParaRPr lang="he-IL" sz="2000" dirty="0"/>
          </a:p>
        </p:txBody>
      </p:sp>
      <p:sp>
        <p:nvSpPr>
          <p:cNvPr id="2" name="מלבן 1"/>
          <p:cNvSpPr/>
          <p:nvPr/>
        </p:nvSpPr>
        <p:spPr>
          <a:xfrm>
            <a:off x="4886" y="420407"/>
            <a:ext cx="9134232" cy="1323439"/>
          </a:xfrm>
          <a:prstGeom prst="rect">
            <a:avLst/>
          </a:prstGeom>
          <a:noFill/>
        </p:spPr>
        <p:txBody>
          <a:bodyPr wrap="none" lIns="91440" tIns="45720" rIns="91440" bIns="45720">
            <a:spAutoFit/>
          </a:bodyPr>
          <a:lstStyle/>
          <a:p>
            <a:pPr algn="ctr"/>
            <a:r>
              <a:rPr lang="ro-RO" sz="4000" b="0" cap="none" spc="0" dirty="0" smtClean="0">
                <a:ln w="0"/>
                <a:solidFill>
                  <a:schemeClr val="tx1"/>
                </a:solidFill>
                <a:effectLst>
                  <a:outerShdw blurRad="38100" dist="19050" dir="2700000" algn="tl" rotWithShape="0">
                    <a:schemeClr val="dk1">
                      <a:alpha val="40000"/>
                    </a:schemeClr>
                  </a:outerShdw>
                </a:effectLst>
              </a:rPr>
              <a:t>Sequential Monte Carlo Methods for</a:t>
            </a:r>
          </a:p>
          <a:p>
            <a:pPr algn="ctr"/>
            <a:r>
              <a:rPr lang="ro-RO" sz="4000" b="0" cap="none" spc="0" dirty="0" smtClean="0">
                <a:ln w="0"/>
                <a:solidFill>
                  <a:schemeClr val="tx1"/>
                </a:solidFill>
                <a:effectLst>
                  <a:outerShdw blurRad="38100" dist="19050" dir="2700000" algn="tl" rotWithShape="0">
                    <a:schemeClr val="dk1">
                      <a:alpha val="40000"/>
                    </a:schemeClr>
                  </a:outerShdw>
                </a:effectLst>
              </a:rPr>
              <a:t> Dynamic Systems</a:t>
            </a:r>
            <a:endParaRPr lang="he-IL" sz="40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a:bodyPr>
          <a:lstStyle/>
          <a:p>
            <a:pPr algn="ctr" rtl="0"/>
            <a:r>
              <a:rPr lang="en-US" dirty="0" smtClean="0"/>
              <a:t>The Dynamic Model</a:t>
            </a:r>
            <a:r>
              <a:rPr lang="he-IL" dirty="0" smtClean="0"/>
              <a:t> </a:t>
            </a:r>
            <a:r>
              <a:rPr lang="he-IL" dirty="0"/>
              <a:t/>
            </a:r>
            <a:br>
              <a:rPr lang="he-IL" dirty="0"/>
            </a:br>
            <a:r>
              <a:rPr lang="en-US" sz="2700" dirty="0" smtClean="0"/>
              <a:t>Sequential Importance Sampling</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467544" y="1340768"/>
                <a:ext cx="8229600" cy="3587457"/>
              </a:xfrm>
              <a:prstGeom prst="rect">
                <a:avLst/>
              </a:prstGeom>
              <a:noFill/>
            </p:spPr>
            <p:txBody>
              <a:bodyPr wrap="square" rtlCol="1">
                <a:spAutoFit/>
              </a:bodyPr>
              <a:lstStyle/>
              <a:p>
                <a:pPr algn="l" rtl="0"/>
                <a:r>
                  <a:rPr lang="en-US" dirty="0" smtClean="0"/>
                  <a:t>One way to estimate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𝑡</m:t>
                                </m:r>
                              </m:sub>
                            </m:sSub>
                          </m:e>
                        </m:d>
                      </m:e>
                    </m:d>
                  </m:oMath>
                </a14:m>
                <a:r>
                  <a:rPr lang="en-US" dirty="0" smtClean="0"/>
                  <a:t> is to draw a sample of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oMath>
                </a14:m>
                <a:r>
                  <a:rPr lang="en-US" dirty="0" smtClean="0"/>
                  <a:t> sequences and calculate the average. We can utilize advanced sampling algorithms such as the Gibbs sampler in order to draw such sequences. </a:t>
                </a:r>
              </a:p>
              <a:p>
                <a:pPr algn="l" rtl="0"/>
                <a:r>
                  <a:rPr lang="en-US" dirty="0" smtClean="0"/>
                  <a:t>However, this solution requires us to start the process from scratch in every time index t. It is especially problematic when we want to do on-line estimation.</a:t>
                </a:r>
              </a:p>
              <a:p>
                <a:pPr algn="l" rtl="0"/>
                <a:endParaRPr lang="en-US" dirty="0"/>
              </a:p>
              <a:p>
                <a:pPr algn="l" rtl="0"/>
                <a:r>
                  <a:rPr lang="en-US" dirty="0" smtClean="0"/>
                  <a:t>At time t, it would be better to update previous inferences than to act as if we had no previous information. In our approach, we will use sequential importance sampling: we will append the simulated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oMath>
                </a14:m>
                <a:r>
                  <a:rPr lang="en-US" b="0" dirty="0" smtClean="0"/>
                  <a:t> to the previously simulated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b="0" dirty="0" smtClean="0"/>
                  <a:t> and adjust the importance weights accordingly. </a:t>
                </a:r>
              </a:p>
            </p:txBody>
          </p:sp>
        </mc:Choice>
        <mc:Fallback xmlns="">
          <p:sp>
            <p:nvSpPr>
              <p:cNvPr id="2" name="TextBox 1"/>
              <p:cNvSpPr txBox="1">
                <a:spLocks noRot="1" noChangeAspect="1" noMove="1" noResize="1" noEditPoints="1" noAdjustHandles="1" noChangeArrowheads="1" noChangeShapeType="1" noTextEdit="1"/>
              </p:cNvSpPr>
              <p:nvPr/>
            </p:nvSpPr>
            <p:spPr>
              <a:xfrm>
                <a:off x="467544" y="1340768"/>
                <a:ext cx="8229600" cy="3587457"/>
              </a:xfrm>
              <a:prstGeom prst="rect">
                <a:avLst/>
              </a:prstGeom>
              <a:blipFill rotWithShape="0">
                <a:blip r:embed="rId3"/>
                <a:stretch>
                  <a:fillRect l="-667" r="-593" b="-1871"/>
                </a:stretch>
              </a:blipFill>
            </p:spPr>
            <p:txBody>
              <a:bodyPr/>
              <a:lstStyle/>
              <a:p>
                <a:r>
                  <a:rPr lang="he-IL">
                    <a:noFill/>
                  </a:rPr>
                  <a:t> </a:t>
                </a:r>
              </a:p>
            </p:txBody>
          </p:sp>
        </mc:Fallback>
      </mc:AlternateContent>
    </p:spTree>
    <p:extLst>
      <p:ext uri="{BB962C8B-B14F-4D97-AF65-F5344CB8AC3E}">
        <p14:creationId xmlns:p14="http://schemas.microsoft.com/office/powerpoint/2010/main" val="385826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a:bodyPr>
          <a:lstStyle/>
          <a:p>
            <a:pPr algn="ctr" rtl="0"/>
            <a:r>
              <a:rPr lang="en-US" dirty="0" smtClean="0"/>
              <a:t>The Dynamic Model</a:t>
            </a:r>
            <a:r>
              <a:rPr lang="he-IL" dirty="0" smtClean="0"/>
              <a:t> </a:t>
            </a:r>
            <a:r>
              <a:rPr lang="he-IL" dirty="0"/>
              <a:t/>
            </a:r>
            <a:br>
              <a:rPr lang="he-IL" dirty="0"/>
            </a:br>
            <a:r>
              <a:rPr lang="en-US" sz="2700" dirty="0" smtClean="0"/>
              <a:t>Sequential Importance Sampling</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467544" y="1340768"/>
                <a:ext cx="8229600" cy="5674951"/>
              </a:xfrm>
              <a:prstGeom prst="rect">
                <a:avLst/>
              </a:prstGeom>
              <a:noFill/>
            </p:spPr>
            <p:txBody>
              <a:bodyPr wrap="square" rtlCol="1">
                <a:spAutoFit/>
              </a:bodyPr>
              <a:lstStyle/>
              <a:p>
                <a:pPr algn="l" rtl="0"/>
                <a:r>
                  <a:rPr lang="en-US" dirty="0" smtClean="0"/>
                  <a:t>We can express our target density in the following manner:</a:t>
                </a:r>
              </a:p>
              <a:p>
                <a:pPr algn="l" rtl="0"/>
                <a:r>
                  <a:rPr lang="en-US" dirty="0" smtClean="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𝑡</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e>
                          <m:sub>
                            <m:r>
                              <a:rPr lang="en-US" sz="2800" b="0" i="1" smtClean="0">
                                <a:latin typeface="Cambria Math" panose="02040503050406030204" pitchFamily="18" charset="0"/>
                              </a:rPr>
                              <m:t>𝑡</m:t>
                            </m:r>
                          </m:sub>
                        </m:sSub>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1</m:t>
                            </m:r>
                          </m:sub>
                        </m:sSub>
                      </m:e>
                    </m:d>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𝑋</m:t>
                                </m:r>
                              </m:e>
                            </m:acc>
                          </m:e>
                          <m:sub>
                            <m:r>
                              <a:rPr lang="en-US" sz="2800" i="1">
                                <a:latin typeface="Cambria Math" panose="02040503050406030204" pitchFamily="18" charset="0"/>
                              </a:rPr>
                              <m:t>2</m:t>
                            </m:r>
                          </m:sub>
                        </m:sSub>
                        <m:r>
                          <a:rPr lang="en-US" sz="2800" i="1">
                            <a:latin typeface="Cambria Math" panose="02040503050406030204" pitchFamily="18" charset="0"/>
                          </a:rPr>
                          <m:t>)</m:t>
                        </m:r>
                      </m:num>
                      <m:den>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1</m:t>
                            </m:r>
                          </m:sub>
                        </m:sSub>
                        <m:r>
                          <a:rPr lang="en-US" sz="2800" i="1">
                            <a:latin typeface="Cambria Math" panose="02040503050406030204" pitchFamily="18" charset="0"/>
                          </a:rPr>
                          <m:t>)</m:t>
                        </m:r>
                        <m:r>
                          <m:rPr>
                            <m:nor/>
                          </m:rPr>
                          <a:rPr lang="en-US" sz="2800" dirty="0"/>
                          <m:t> </m:t>
                        </m:r>
                      </m:den>
                    </m:f>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3</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𝑋</m:t>
                                </m:r>
                              </m:e>
                            </m:acc>
                          </m:e>
                          <m:sub>
                            <m:r>
                              <a:rPr lang="en-US" sz="2800" b="0" i="1" smtClean="0">
                                <a:latin typeface="Cambria Math" panose="02040503050406030204" pitchFamily="18" charset="0"/>
                              </a:rPr>
                              <m:t>3</m:t>
                            </m:r>
                          </m:sub>
                        </m:sSub>
                        <m:r>
                          <a:rPr lang="en-US" sz="2800" i="1">
                            <a:latin typeface="Cambria Math" panose="02040503050406030204" pitchFamily="18" charset="0"/>
                          </a:rPr>
                          <m:t>)</m:t>
                        </m:r>
                      </m:num>
                      <m:den>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𝑋</m:t>
                                </m:r>
                              </m:e>
                            </m:acc>
                          </m:e>
                          <m:sub>
                            <m:r>
                              <a:rPr lang="en-US" sz="2800" i="1">
                                <a:latin typeface="Cambria Math" panose="02040503050406030204" pitchFamily="18" charset="0"/>
                              </a:rPr>
                              <m:t>2</m:t>
                            </m:r>
                          </m:sub>
                        </m:sSub>
                        <m:r>
                          <a:rPr lang="en-US" sz="2800" i="1">
                            <a:latin typeface="Cambria Math" panose="02040503050406030204" pitchFamily="18" charset="0"/>
                          </a:rPr>
                          <m:t>)</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𝑡</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𝑋</m:t>
                                    </m:r>
                                  </m:e>
                                </m:acc>
                              </m:e>
                              <m:sub>
                                <m:r>
                                  <a:rPr lang="en-US" sz="2800" b="0" i="1" smtClean="0">
                                    <a:latin typeface="Cambria Math" panose="02040503050406030204" pitchFamily="18" charset="0"/>
                                  </a:rPr>
                                  <m:t>𝑡</m:t>
                                </m:r>
                              </m:sub>
                            </m:sSub>
                          </m:e>
                        </m:d>
                      </m:num>
                      <m:den>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𝑋</m:t>
                                    </m:r>
                                  </m:e>
                                </m:acc>
                              </m:e>
                              <m:sub>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e>
                        </m:d>
                      </m:den>
                    </m:f>
                    <m:r>
                      <a:rPr lang="en-US" sz="2800" b="0" i="0" smtClean="0">
                        <a:latin typeface="Cambria Math" panose="02040503050406030204" pitchFamily="18" charset="0"/>
                      </a:rPr>
                      <m:t>=</m:t>
                    </m:r>
                  </m:oMath>
                </a14:m>
                <a:endParaRPr lang="en-US" sz="2800" b="0" dirty="0" smtClean="0"/>
              </a:p>
              <a:p>
                <a:pPr algn="l" rtl="0"/>
                <a:r>
                  <a:rPr lang="en-US" sz="2800" b="0" dirty="0" smtClean="0"/>
                  <a:t/>
                </a:r>
                <a:br>
                  <a:rPr lang="en-US" sz="2800" b="0" dirty="0" smtClean="0"/>
                </a:b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e>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rPr>
                        <m:t>𝑓</m:t>
                      </m:r>
                      <m:d>
                        <m:dPr>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3</m:t>
                              </m:r>
                            </m:sub>
                          </m:sSub>
                        </m:e>
                      </m:d>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𝑓</m:t>
                      </m:r>
                      <m:d>
                        <m:dPr>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𝑡</m:t>
                              </m:r>
                            </m:sub>
                          </m:sSub>
                        </m:e>
                      </m:d>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e>
                        <m:sub>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oMath>
                  </m:oMathPara>
                </a14:m>
                <a:endParaRPr lang="en-US" b="0" dirty="0" smtClean="0"/>
              </a:p>
              <a:p>
                <a:pPr algn="l" rtl="0"/>
                <a:endParaRPr lang="en-US" dirty="0"/>
              </a:p>
              <a:p>
                <a:pPr algn="l" rtl="0"/>
                <a:r>
                  <a:rPr lang="en-US" b="0" dirty="0" smtClean="0"/>
                  <a:t>Suppose we adopt the same form for the importance distribution:</a:t>
                </a:r>
              </a:p>
              <a:p>
                <a:pPr algn="l" rtl="0"/>
                <a:endParaRPr lang="en-US" b="0" dirty="0" smtClean="0"/>
              </a:p>
              <a:p>
                <a:pPr algn="l" rtl="0"/>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𝑔</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𝑡</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e>
                      </m:d>
                      <m:r>
                        <a:rPr lang="en-US" sz="2400" b="0" i="1" smtClean="0">
                          <a:latin typeface="Cambria Math" panose="02040503050406030204" pitchFamily="18" charset="0"/>
                        </a:rPr>
                        <m:t>𝑔</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r>
                            <a:rPr lang="en-US" sz="2400" i="1">
                              <a:latin typeface="Cambria Math" panose="02040503050406030204" pitchFamily="18" charset="0"/>
                            </a:rPr>
                            <m:t> </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e>
                      </m:d>
                      <m:r>
                        <a:rPr lang="en-US" sz="2400" b="0" i="1" smtClean="0">
                          <a:latin typeface="Cambria Math" panose="02040503050406030204" pitchFamily="18" charset="0"/>
                        </a:rPr>
                        <m:t>𝑔</m:t>
                      </m:r>
                      <m:d>
                        <m:dPr>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e>
                      </m:d>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2</m:t>
                          </m:r>
                        </m:sub>
                      </m:sSub>
                      <m:r>
                        <a:rPr lang="en-US" sz="2400" i="1">
                          <a:latin typeface="Cambria Math" panose="02040503050406030204" pitchFamily="18" charset="0"/>
                        </a:rPr>
                        <m:t>)…</m:t>
                      </m:r>
                      <m:r>
                        <a:rPr lang="en-US" sz="2400" b="0" i="1" smtClean="0">
                          <a:latin typeface="Cambria Math" panose="02040503050406030204" pitchFamily="18" charset="0"/>
                        </a:rPr>
                        <m:t>𝑔</m:t>
                      </m:r>
                      <m:d>
                        <m:dPr>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𝑡</m:t>
                              </m:r>
                            </m:sub>
                          </m:sSub>
                        </m:e>
                      </m:d>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oMath>
                  </m:oMathPara>
                </a14:m>
                <a:endParaRPr lang="en-US" sz="2400" dirty="0" smtClean="0"/>
              </a:p>
              <a:p>
                <a:pPr algn="l" rtl="0"/>
                <a:endParaRPr lang="en-US" sz="2400" dirty="0"/>
              </a:p>
              <a:p>
                <a:pPr algn="l" rtl="0"/>
                <a:r>
                  <a:rPr lang="en-US" sz="2000" dirty="0" smtClean="0"/>
                  <a:t>Then the importance weights take the form</a:t>
                </a:r>
                <a:r>
                  <a:rPr lang="en-US" sz="2400" dirty="0" smtClean="0"/>
                  <a:t>:</a:t>
                </a:r>
              </a:p>
              <a:p>
                <a:pPr algn="l" rtl="0"/>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𝑡</m:t>
                              </m:r>
                            </m:sub>
                          </m:sSub>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e>
                          </m:d>
                          <m:r>
                            <a:rPr lang="en-US" sz="2000" i="1">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2</m:t>
                                  </m:r>
                                </m:sub>
                              </m:sSub>
                              <m:r>
                                <a:rPr lang="en-US" sz="2000" i="1">
                                  <a:latin typeface="Cambria Math" panose="02040503050406030204" pitchFamily="18" charset="0"/>
                                </a:rPr>
                                <m:t> </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e>
                          </m:d>
                          <m:r>
                            <a:rPr lang="en-US" sz="2000" i="1">
                              <a:latin typeface="Cambria Math" panose="02040503050406030204" pitchFamily="18" charset="0"/>
                            </a:rPr>
                            <m:t>𝑓</m:t>
                          </m:r>
                          <m:d>
                            <m:dPr>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3</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𝑓</m:t>
                          </m:r>
                          <m:d>
                            <m:dPr>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𝑡</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sub>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r>
                            <m:rPr>
                              <m:nor/>
                            </m:rPr>
                            <a:rPr lang="en-US" sz="2000" dirty="0"/>
                            <m:t> </m:t>
                          </m:r>
                        </m:num>
                        <m:den>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e>
                          </m:d>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2</m:t>
                                  </m:r>
                                </m:sub>
                              </m:sSub>
                              <m:r>
                                <a:rPr lang="en-US" sz="2000" i="1">
                                  <a:latin typeface="Cambria Math" panose="02040503050406030204" pitchFamily="18" charset="0"/>
                                </a:rPr>
                                <m:t> </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e>
                          </m:d>
                          <m:r>
                            <a:rPr lang="en-US" sz="2000" i="1">
                              <a:latin typeface="Cambria Math" panose="02040503050406030204" pitchFamily="18" charset="0"/>
                            </a:rPr>
                            <m:t>𝑔</m:t>
                          </m:r>
                          <m:d>
                            <m:dPr>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3</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𝑔</m:t>
                          </m:r>
                          <m:d>
                            <m:dPr>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𝑡</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sub>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r>
                            <m:rPr>
                              <m:nor/>
                            </m:rPr>
                            <a:rPr lang="en-US" sz="2000" dirty="0"/>
                            <m:t> </m:t>
                          </m:r>
                        </m:den>
                      </m:f>
                    </m:oMath>
                  </m:oMathPara>
                </a14:m>
                <a:endParaRPr lang="en-US" sz="2400" dirty="0"/>
              </a:p>
              <a:p>
                <a:pPr algn="l" rtl="0"/>
                <a:endParaRPr lang="en-US" b="0" i="1" dirty="0" smtClean="0">
                  <a:latin typeface="Cambria Math" panose="02040503050406030204" pitchFamily="18" charset="0"/>
                </a:endParaRPr>
              </a:p>
              <a:p>
                <a:pPr algn="l" rtl="0"/>
                <a:endParaRPr lang="en-US" b="0" i="1" dirty="0" smtClean="0">
                  <a:latin typeface="Cambria Math" panose="02040503050406030204" pitchFamily="18" charset="0"/>
                </a:endParaRPr>
              </a:p>
              <a:p>
                <a:pPr algn="l" rtl="0"/>
                <a:endParaRPr lang="en-US" b="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467544" y="1340768"/>
                <a:ext cx="8229600" cy="5674951"/>
              </a:xfrm>
              <a:prstGeom prst="rect">
                <a:avLst/>
              </a:prstGeom>
              <a:blipFill rotWithShape="0">
                <a:blip r:embed="rId3"/>
                <a:stretch>
                  <a:fillRect l="-815" t="-644"/>
                </a:stretch>
              </a:blipFill>
            </p:spPr>
            <p:txBody>
              <a:bodyPr/>
              <a:lstStyle/>
              <a:p>
                <a:r>
                  <a:rPr lang="he-IL">
                    <a:noFill/>
                  </a:rPr>
                  <a:t> </a:t>
                </a:r>
              </a:p>
            </p:txBody>
          </p:sp>
        </mc:Fallback>
      </mc:AlternateContent>
    </p:spTree>
    <p:extLst>
      <p:ext uri="{BB962C8B-B14F-4D97-AF65-F5344CB8AC3E}">
        <p14:creationId xmlns:p14="http://schemas.microsoft.com/office/powerpoint/2010/main" val="2055380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a:bodyPr>
          <a:lstStyle/>
          <a:p>
            <a:pPr algn="ctr" rtl="0"/>
            <a:r>
              <a:rPr lang="en-US" dirty="0" smtClean="0"/>
              <a:t>The Dynamic Model</a:t>
            </a:r>
            <a:r>
              <a:rPr lang="he-IL" dirty="0" smtClean="0"/>
              <a:t> </a:t>
            </a:r>
            <a:r>
              <a:rPr lang="he-IL" dirty="0"/>
              <a:t/>
            </a:r>
            <a:br>
              <a:rPr lang="he-IL" dirty="0"/>
            </a:br>
            <a:r>
              <a:rPr lang="en-US" sz="2700" dirty="0" smtClean="0"/>
              <a:t>Sequential Importance Sampling</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518864" y="1193107"/>
                <a:ext cx="8229600" cy="4953407"/>
              </a:xfrm>
              <a:prstGeom prst="rect">
                <a:avLst/>
              </a:prstGeom>
              <a:noFill/>
            </p:spPr>
            <p:txBody>
              <a:bodyPr wrap="square" rtlCol="1">
                <a:spAutoFit/>
              </a:bodyPr>
              <a:lstStyle/>
              <a:p>
                <a:pPr algn="l" rtl="0"/>
                <a:r>
                  <a:rPr lang="en-US" sz="2400" dirty="0" smtClean="0"/>
                  <a:t>And we can notice the recursive relation:</a:t>
                </a:r>
              </a:p>
              <a:p>
                <a:pPr algn="l" rtl="0"/>
                <a:endParaRPr lang="en-US" sz="2400" dirty="0"/>
              </a:p>
              <a:p>
                <a:pPr algn="l" rtl="0"/>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𝑡</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𝑓</m:t>
                          </m:r>
                          <m:d>
                            <m:dPr>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𝑡</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sub>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r>
                            <m:rPr>
                              <m:nor/>
                            </m:rPr>
                            <a:rPr lang="en-US" sz="2000" dirty="0"/>
                            <m:t> </m:t>
                          </m:r>
                        </m:num>
                        <m:den>
                          <m:r>
                            <a:rPr lang="en-US" sz="2000" i="1">
                              <a:latin typeface="Cambria Math" panose="02040503050406030204" pitchFamily="18" charset="0"/>
                            </a:rPr>
                            <m:t>𝑔</m:t>
                          </m:r>
                          <m:d>
                            <m:dPr>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𝑡</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sub>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r>
                            <m:rPr>
                              <m:nor/>
                            </m:rPr>
                            <a:rPr lang="en-US" sz="2000" dirty="0"/>
                            <m:t> </m:t>
                          </m:r>
                        </m:den>
                      </m:f>
                    </m:oMath>
                  </m:oMathPara>
                </a14:m>
                <a:endParaRPr lang="en-US" sz="2400" dirty="0" smtClean="0"/>
              </a:p>
              <a:p>
                <a:pPr algn="l" rtl="0"/>
                <a:endParaRPr lang="en-US" sz="2400" dirty="0"/>
              </a:p>
              <a:p>
                <a:pPr algn="l" rtl="0"/>
                <a:r>
                  <a:rPr lang="en-US" dirty="0" smtClean="0"/>
                  <a:t>Therefore, the algorithm for obtaining a sequence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oMath>
                </a14:m>
                <a:r>
                  <a:rPr lang="en-US" dirty="0" smtClean="0"/>
                  <a:t> and a corresponding 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oMath>
                </a14:m>
                <a:r>
                  <a:rPr lang="en-US" dirty="0" smtClean="0"/>
                  <a:t> is given in the following steps:</a:t>
                </a:r>
              </a:p>
              <a:p>
                <a:pPr algn="l" rtl="0"/>
                <a:endParaRPr lang="en-US" dirty="0"/>
              </a:p>
              <a:p>
                <a:pPr algn="l" rtl="0"/>
                <a:r>
                  <a:rPr lang="en-US" dirty="0" smtClean="0"/>
                  <a:t>1. </a:t>
                </a:r>
                <a:r>
                  <a:rPr lang="en-US" dirty="0"/>
                  <a:t>Sample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𝑔</m:t>
                        </m:r>
                      </m:e>
                      <m:sub>
                        <m:r>
                          <a:rPr lang="en-US" i="1" dirty="0" smtClean="0">
                            <a:latin typeface="Cambria Math" panose="02040503050406030204" pitchFamily="18" charset="0"/>
                          </a:rPr>
                          <m:t>1</m:t>
                        </m:r>
                      </m:sub>
                    </m:sSub>
                  </m:oMath>
                </a14:m>
                <a:r>
                  <a:rPr lang="en-US" dirty="0"/>
                  <a:t>. Let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1</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i="1" dirty="0" smtClean="0">
                            <a:latin typeface="Cambria Math" panose="02040503050406030204" pitchFamily="18" charset="0"/>
                          </a:rPr>
                          <m:t>1</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𝑔</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oMath>
                </a14:m>
                <a:r>
                  <a:rPr lang="en-US" dirty="0"/>
                  <a:t>. Set </a:t>
                </a:r>
                <a:r>
                  <a:rPr lang="en-US" i="1" dirty="0"/>
                  <a:t>t </a:t>
                </a:r>
                <a:r>
                  <a:rPr lang="en-US" dirty="0"/>
                  <a:t>= 2.</a:t>
                </a:r>
              </a:p>
              <a:p>
                <a:pPr algn="l" rtl="0"/>
                <a:r>
                  <a:rPr lang="en-US" dirty="0" smtClean="0"/>
                  <a:t>2. Sample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𝑡</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𝑋</m:t>
                            </m:r>
                          </m:e>
                        </m:acc>
                      </m:e>
                      <m:sub>
                        <m:r>
                          <a:rPr lang="en-US" i="1" dirty="0">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𝑔</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𝑋</m:t>
                                </m:r>
                              </m:e>
                            </m:acc>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sub>
                    </m:sSub>
                    <m:r>
                      <a:rPr lang="en-US" i="1" dirty="0">
                        <a:latin typeface="Cambria Math" panose="02040503050406030204" pitchFamily="18" charset="0"/>
                      </a:rPr>
                      <m:t>.</m:t>
                    </m:r>
                  </m:oMath>
                </a14:m>
                <a:endParaRPr lang="en-US" b="0" i="1" dirty="0" smtClean="0">
                  <a:latin typeface="Cambria Math" panose="02040503050406030204" pitchFamily="18" charset="0"/>
                </a:endParaRPr>
              </a:p>
              <a:p>
                <a:pPr algn="l" rtl="0"/>
                <a:r>
                  <a:rPr lang="en-US" dirty="0"/>
                  <a:t>3</a:t>
                </a:r>
                <a:r>
                  <a:rPr lang="en-US" b="1" dirty="0"/>
                  <a:t>. </a:t>
                </a:r>
                <a:r>
                  <a:rPr lang="en-US" dirty="0"/>
                  <a:t>Append </a:t>
                </a:r>
                <a14:m>
                  <m:oMath xmlns:m="http://schemas.openxmlformats.org/officeDocument/2006/math">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X</m:t>
                        </m:r>
                      </m:e>
                      <m:sub>
                        <m:r>
                          <a:rPr lang="en-US" i="1" dirty="0" smtClean="0">
                            <a:latin typeface="Cambria Math" panose="02040503050406030204" pitchFamily="18" charset="0"/>
                          </a:rPr>
                          <m:t>𝑡</m:t>
                        </m:r>
                      </m:sub>
                    </m:sSub>
                  </m:oMath>
                </a14:m>
                <a:r>
                  <a:rPr lang="en-US" i="1" dirty="0"/>
                  <a:t> </a:t>
                </a:r>
                <a:r>
                  <a:rPr lang="en-US" dirty="0"/>
                  <a:t>to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smtClean="0"/>
                  <a:t>, obtaining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oMath>
                </a14:m>
                <a:r>
                  <a:rPr lang="en-US" dirty="0" smtClean="0"/>
                  <a:t>.</a:t>
                </a:r>
                <a:endParaRPr lang="en-US" b="0" i="1" dirty="0" smtClean="0">
                  <a:latin typeface="Cambria Math" panose="02040503050406030204" pitchFamily="18" charset="0"/>
                </a:endParaRPr>
              </a:p>
              <a:p>
                <a:pPr algn="l" rtl="0"/>
                <a:r>
                  <a:rPr lang="en-US" dirty="0" smtClean="0"/>
                  <a:t>4. Let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i="1" dirty="0" smtClean="0">
                            <a:latin typeface="Cambria Math" panose="02040503050406030204" pitchFamily="18" charset="0"/>
                          </a:rPr>
                          <m:t>𝑡</m:t>
                        </m:r>
                      </m:sub>
                    </m:sSub>
                    <m:r>
                      <a:rPr lang="en-US" i="1" dirty="0">
                        <a:latin typeface="Cambria Math" panose="02040503050406030204" pitchFamily="18" charset="0"/>
                      </a:rPr>
                      <m:t> =</m:t>
                    </m:r>
                    <m:r>
                      <a:rPr lang="en-US" b="0" i="1" dirty="0" smtClean="0">
                        <a:latin typeface="Cambria Math" panose="02040503050406030204" pitchFamily="18" charset="0"/>
                      </a:rPr>
                      <m:t>𝑓</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𝑋</m:t>
                            </m:r>
                          </m:e>
                        </m:acc>
                      </m:e>
                      <m:sub>
                        <m:r>
                          <a:rPr lang="en-US" i="1" dirty="0">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𝑔</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𝑋</m:t>
                            </m:r>
                          </m:e>
                        </m:acc>
                      </m:e>
                      <m:sub>
                        <m:r>
                          <a:rPr lang="en-US" i="1" dirty="0">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i="1" dirty="0">
                        <a:latin typeface="Cambria Math" panose="02040503050406030204" pitchFamily="18" charset="0"/>
                      </a:rPr>
                      <m:t>.</m:t>
                    </m:r>
                  </m:oMath>
                </a14:m>
                <a:endParaRPr lang="en-US" b="0" i="1" dirty="0" smtClean="0">
                  <a:latin typeface="Cambria Math" panose="02040503050406030204" pitchFamily="18" charset="0"/>
                </a:endParaRPr>
              </a:p>
              <a:p>
                <a:pPr algn="l" rtl="0"/>
                <a:r>
                  <a:rPr lang="en-US" dirty="0" smtClean="0">
                    <a:latin typeface="Cambria Math" panose="02040503050406030204" pitchFamily="18" charset="0"/>
                  </a:rPr>
                  <a:t>5. </a:t>
                </a:r>
                <a:r>
                  <a:rPr lang="en-US" dirty="0"/>
                  <a:t>Let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𝑡</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𝑡</m:t>
                        </m:r>
                        <m:r>
                          <a:rPr lang="en-US" i="1" dirty="0">
                            <a:latin typeface="Cambria Math" panose="02040503050406030204" pitchFamily="18" charset="0"/>
                          </a:rPr>
                          <m:t>−</m:t>
                        </m:r>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𝑡</m:t>
                        </m:r>
                      </m:sub>
                    </m:sSub>
                    <m:r>
                      <a:rPr lang="en-US" i="1" dirty="0">
                        <a:latin typeface="Cambria Math" panose="02040503050406030204" pitchFamily="18" charset="0"/>
                      </a:rPr>
                      <m:t> </m:t>
                    </m:r>
                  </m:oMath>
                </a14:m>
                <a:r>
                  <a:rPr lang="en-US" dirty="0"/>
                  <a:t>. At the current time,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𝑡</m:t>
                        </m:r>
                      </m:sub>
                    </m:sSub>
                  </m:oMath>
                </a14:m>
                <a:r>
                  <a:rPr lang="en-US" i="1" dirty="0"/>
                  <a:t> </a:t>
                </a:r>
                <a:r>
                  <a:rPr lang="en-US" dirty="0"/>
                  <a:t>is the importance weight </a:t>
                </a:r>
                <a:r>
                  <a:rPr lang="en-US" dirty="0" smtClean="0"/>
                  <a:t>for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oMath>
                </a14:m>
                <a:endParaRPr lang="en-US" b="0" dirty="0" smtClean="0"/>
              </a:p>
              <a:p>
                <a:pPr algn="l" rtl="0"/>
                <a:r>
                  <a:rPr lang="en-US" dirty="0" smtClean="0"/>
                  <a:t>6. Increment t and return to step 2.</a:t>
                </a:r>
                <a:endParaRPr lang="en-US" b="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518864" y="1193107"/>
                <a:ext cx="8229600" cy="4953407"/>
              </a:xfrm>
              <a:prstGeom prst="rect">
                <a:avLst/>
              </a:prstGeom>
              <a:blipFill rotWithShape="0">
                <a:blip r:embed="rId3"/>
                <a:stretch>
                  <a:fillRect l="-1111" t="-985" b="-1108"/>
                </a:stretch>
              </a:blipFill>
            </p:spPr>
            <p:txBody>
              <a:bodyPr/>
              <a:lstStyle/>
              <a:p>
                <a:r>
                  <a:rPr lang="he-IL">
                    <a:noFill/>
                  </a:rPr>
                  <a:t> </a:t>
                </a:r>
              </a:p>
            </p:txBody>
          </p:sp>
        </mc:Fallback>
      </mc:AlternateContent>
    </p:spTree>
    <p:extLst>
      <p:ext uri="{BB962C8B-B14F-4D97-AF65-F5344CB8AC3E}">
        <p14:creationId xmlns:p14="http://schemas.microsoft.com/office/powerpoint/2010/main" val="919256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a:bodyPr>
          <a:lstStyle/>
          <a:p>
            <a:pPr algn="ctr" rtl="0"/>
            <a:r>
              <a:rPr lang="en-US" dirty="0" smtClean="0"/>
              <a:t>The Dynamic Model</a:t>
            </a:r>
            <a:r>
              <a:rPr lang="he-IL" dirty="0" smtClean="0"/>
              <a:t> </a:t>
            </a:r>
            <a:r>
              <a:rPr lang="he-IL" dirty="0"/>
              <a:t/>
            </a:r>
            <a:br>
              <a:rPr lang="he-IL" dirty="0"/>
            </a:br>
            <a:r>
              <a:rPr lang="en-US" sz="2700" dirty="0" smtClean="0"/>
              <a:t>Sequential Importance Sampling</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518864" y="1193107"/>
                <a:ext cx="8229600" cy="1200329"/>
              </a:xfrm>
              <a:prstGeom prst="rect">
                <a:avLst/>
              </a:prstGeom>
              <a:noFill/>
            </p:spPr>
            <p:txBody>
              <a:bodyPr wrap="square" rtlCol="1">
                <a:spAutoFit/>
              </a:bodyPr>
              <a:lstStyle/>
              <a:p>
                <a:pPr algn="l" rtl="0"/>
                <a:r>
                  <a:rPr lang="en-US" sz="2400" dirty="0" smtClean="0"/>
                  <a:t>In this way we can break a difficult task such as directly sampling a sequence from the distribution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𝑡</m:t>
                        </m:r>
                      </m:sub>
                    </m:sSub>
                  </m:oMath>
                </a14:m>
                <a:r>
                  <a:rPr lang="en-US" b="0" dirty="0" smtClean="0"/>
                  <a:t> </a:t>
                </a:r>
                <a:r>
                  <a:rPr lang="en-US" sz="2400" dirty="0" smtClean="0"/>
                  <a:t>into smaller, easier to handle, bits.</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18864" y="1193107"/>
                <a:ext cx="8229600" cy="1200329"/>
              </a:xfrm>
              <a:prstGeom prst="rect">
                <a:avLst/>
              </a:prstGeom>
              <a:blipFill rotWithShape="0">
                <a:blip r:embed="rId3"/>
                <a:stretch>
                  <a:fillRect l="-1111" t="-4061" b="-1066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1520" y="2636912"/>
                <a:ext cx="8208912" cy="4170437"/>
              </a:xfrm>
              <a:prstGeom prst="rect">
                <a:avLst/>
              </a:prstGeom>
              <a:noFill/>
            </p:spPr>
            <p:txBody>
              <a:bodyPr wrap="square" rtlCol="1">
                <a:spAutoFit/>
              </a:bodyPr>
              <a:lstStyle/>
              <a:p>
                <a:pPr algn="l" rtl="0"/>
                <a:r>
                  <a:rPr lang="en-US" sz="2000" dirty="0" smtClean="0"/>
                  <a:t>A simple example: </a:t>
                </a:r>
              </a:p>
              <a:p>
                <a:pPr algn="l" rtl="0"/>
                <a:r>
                  <a:rPr lang="en-US" sz="2000" dirty="0" smtClean="0"/>
                  <a:t>Consider the following sequence of probability densities: </a:t>
                </a:r>
              </a:p>
              <a:p>
                <a:pPr algn="l" rtl="0"/>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𝑡</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𝑡</m:t>
                        </m:r>
                      </m:sub>
                    </m:sSub>
                    <m:r>
                      <m:rPr>
                        <m:sty m:val="p"/>
                      </m:rPr>
                      <a:rPr lang="en-US" sz="2000" b="0" i="0" smtClean="0">
                        <a:latin typeface="Cambria Math" panose="02040503050406030204" pitchFamily="18" charset="0"/>
                      </a:rPr>
                      <m:t>exp</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𝑡</m:t>
                                </m:r>
                              </m:sub>
                            </m:sSub>
                          </m:e>
                        </m:d>
                      </m:e>
                      <m:sup>
                        <m:r>
                          <a:rPr lang="en-US" sz="2000" b="0" i="1" smtClean="0">
                            <a:latin typeface="Cambria Math" panose="02040503050406030204" pitchFamily="18" charset="0"/>
                          </a:rPr>
                          <m:t>3</m:t>
                        </m:r>
                      </m:sup>
                    </m:sSup>
                  </m:oMath>
                </a14:m>
                <a:r>
                  <a:rPr lang="en-US" sz="2000" dirty="0" smtClean="0"/>
                  <a:t> / 3}  where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𝑡</m:t>
                        </m:r>
                      </m:sub>
                    </m:sSub>
                  </m:oMath>
                </a14:m>
                <a:r>
                  <a:rPr lang="en-US" sz="2000" dirty="0" smtClean="0"/>
                  <a:t> is a normalizing constant and ||*|| is the Euclidean norm. </a:t>
                </a:r>
              </a:p>
              <a:p>
                <a:pPr algn="l" rtl="0"/>
                <a:r>
                  <a:rPr lang="en-US" sz="2000" dirty="0" smtClean="0"/>
                  <a:t>There is no easy way to sample from this density directly. We can employ a standard normal distribution as the Imp. Dist. </a:t>
                </a:r>
              </a:p>
              <a:p>
                <a:pPr algn="l" rtl="0"/>
                <a:r>
                  <a:rPr lang="en-US" sz="2000" dirty="0" smtClean="0"/>
                  <a:t>The conditional density can be expressed as: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𝑡</m:t>
                            </m:r>
                          </m:sub>
                        </m:sSub>
                      </m:e>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e>
                          <m:sub>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𝑡</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e>
                              <m:sub>
                                <m:r>
                                  <a:rPr lang="en-US" sz="2800" b="0" i="1" smtClean="0">
                                    <a:latin typeface="Cambria Math" panose="02040503050406030204" pitchFamily="18" charset="0"/>
                                  </a:rPr>
                                  <m:t>𝑡</m:t>
                                </m:r>
                              </m:sub>
                            </m:sSub>
                          </m:e>
                        </m:d>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e>
                          <m:sub>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den>
                    </m:f>
                  </m:oMath>
                </a14:m>
                <a:endParaRPr lang="en-US" sz="2000" dirty="0" smtClean="0"/>
              </a:p>
              <a:p>
                <a:pPr algn="l" rtl="0"/>
                <a:endParaRPr lang="en-US" dirty="0" smtClean="0"/>
              </a:p>
              <a:p>
                <a:pPr algn="l" rtl="0"/>
                <a:endParaRPr lang="en-US" dirty="0"/>
              </a:p>
              <a:p>
                <a:pPr algn="l" rtl="0"/>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251520" y="2636912"/>
                <a:ext cx="8208912" cy="4170437"/>
              </a:xfrm>
              <a:prstGeom prst="rect">
                <a:avLst/>
              </a:prstGeom>
              <a:blipFill rotWithShape="0">
                <a:blip r:embed="rId4"/>
                <a:stretch>
                  <a:fillRect l="-742" t="-877" r="-1336"/>
                </a:stretch>
              </a:blipFill>
            </p:spPr>
            <p:txBody>
              <a:bodyPr/>
              <a:lstStyle/>
              <a:p>
                <a:r>
                  <a:rPr lang="he-IL">
                    <a:noFill/>
                  </a:rPr>
                  <a:t> </a:t>
                </a:r>
              </a:p>
            </p:txBody>
          </p:sp>
        </mc:Fallback>
      </mc:AlternateContent>
    </p:spTree>
    <p:extLst>
      <p:ext uri="{BB962C8B-B14F-4D97-AF65-F5344CB8AC3E}">
        <p14:creationId xmlns:p14="http://schemas.microsoft.com/office/powerpoint/2010/main" val="387799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a:bodyPr>
          <a:lstStyle/>
          <a:p>
            <a:pPr algn="ctr" rtl="0"/>
            <a:r>
              <a:rPr lang="en-US" dirty="0" smtClean="0"/>
              <a:t>The Dynamic Model</a:t>
            </a:r>
            <a:r>
              <a:rPr lang="he-IL" dirty="0" smtClean="0"/>
              <a:t> </a:t>
            </a:r>
            <a:r>
              <a:rPr lang="he-IL" dirty="0"/>
              <a:t/>
            </a:r>
            <a:br>
              <a:rPr lang="he-IL" dirty="0"/>
            </a:br>
            <a:r>
              <a:rPr lang="en-US" sz="2700" dirty="0" smtClean="0"/>
              <a:t>Sequential Importance Sampling</a:t>
            </a:r>
            <a:endParaRPr lang="he-IL" sz="2700" dirty="0"/>
          </a:p>
        </p:txBody>
      </p:sp>
      <mc:AlternateContent xmlns:mc="http://schemas.openxmlformats.org/markup-compatibility/2006">
        <mc:Choice xmlns:a14="http://schemas.microsoft.com/office/drawing/2010/main" Requires="a14">
          <p:sp>
            <p:nvSpPr>
              <p:cNvPr id="2" name="TextBox 1"/>
              <p:cNvSpPr txBox="1"/>
              <p:nvPr/>
            </p:nvSpPr>
            <p:spPr>
              <a:xfrm>
                <a:off x="443375" y="1444493"/>
                <a:ext cx="8229600" cy="4359848"/>
              </a:xfrm>
              <a:prstGeom prst="rect">
                <a:avLst/>
              </a:prstGeom>
              <a:noFill/>
            </p:spPr>
            <p:txBody>
              <a:bodyPr wrap="square" rtlCol="1">
                <a:spAutoFit/>
              </a:bodyPr>
              <a:lstStyle/>
              <a:p>
                <a:pPr marL="457200" indent="-457200" algn="l" rtl="0">
                  <a:buAutoNum type="arabicPeriod"/>
                </a:pPr>
                <a:r>
                  <a:rPr lang="en-US" sz="2400" dirty="0" smtClean="0"/>
                  <a:t>Let t=1. Sample n points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sup>
                    </m:sSubSup>
                  </m:oMath>
                </a14:m>
                <a:r>
                  <a:rPr lang="en-US" sz="2400" dirty="0" smtClean="0"/>
                  <a:t> from a standard normal distribution. </a:t>
                </a:r>
              </a:p>
              <a:p>
                <a:pPr marL="457200" indent="-457200" algn="l" rtl="0">
                  <a:buAutoNum type="arabicPeriod"/>
                </a:pPr>
                <a:r>
                  <a:rPr lang="en-US" sz="2400" dirty="0" smtClean="0"/>
                  <a:t>Calculate initial weights as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exp</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r>
                                  <a:rPr lang="en-US" sz="2400" b="0" i="1" smtClean="0">
                                    <a:latin typeface="Cambria Math" panose="02040503050406030204" pitchFamily="18" charset="0"/>
                                  </a:rPr>
                                  <m:t>3</m:t>
                                </m:r>
                              </m:e>
                            </m:d>
                          </m:e>
                        </m:func>
                      </m:num>
                      <m:den>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e>
                        </m:d>
                      </m:den>
                    </m:f>
                  </m:oMath>
                </a14:m>
                <a:endParaRPr lang="en-US" sz="2400" dirty="0" smtClean="0"/>
              </a:p>
              <a:p>
                <a:pPr algn="l" rtl="0"/>
                <a14:m>
                  <m:oMath xmlns:m="http://schemas.openxmlformats.org/officeDocument/2006/math">
                    <m:r>
                      <a:rPr lang="en-US" sz="2400" b="0" i="1" smtClean="0">
                        <a:latin typeface="Cambria Math" panose="02040503050406030204" pitchFamily="18" charset="0"/>
                      </a:rPr>
                      <m:t>𝜙</m:t>
                    </m:r>
                  </m:oMath>
                </a14:m>
                <a:r>
                  <a:rPr lang="en-US" sz="2400" dirty="0" smtClean="0"/>
                  <a:t> is the standard normal density. The constants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𝑡</m:t>
                        </m:r>
                      </m:sub>
                    </m:sSub>
                  </m:oMath>
                </a14:m>
                <a:r>
                  <a:rPr lang="en-US" sz="2400" dirty="0" smtClean="0"/>
                  <a:t> cancel out when the weights are standardized.</a:t>
                </a:r>
              </a:p>
              <a:p>
                <a:pPr algn="l" rtl="0"/>
                <a:endParaRPr lang="en-US" sz="2400" dirty="0" smtClean="0"/>
              </a:p>
              <a:p>
                <a:pPr algn="l" rtl="0"/>
                <a:r>
                  <a:rPr lang="en-US" sz="2400" dirty="0" smtClean="0"/>
                  <a:t>3.  For t&gt;1, sample n points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sup>
                    </m:sSubSup>
                  </m:oMath>
                </a14:m>
                <a:r>
                  <a:rPr lang="en-US" sz="2400" dirty="0" smtClean="0"/>
                  <a:t> from a standard normal distribution, and append them to </a:t>
                </a:r>
                <a14:m>
                  <m:oMath xmlns:m="http://schemas.openxmlformats.org/officeDocument/2006/math">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oMath>
                </a14:m>
                <a:r>
                  <a:rPr lang="en-US" sz="2400" dirty="0" smtClean="0"/>
                  <a:t>, yielding </a:t>
                </a:r>
                <a14:m>
                  <m:oMath xmlns:m="http://schemas.openxmlformats.org/officeDocument/2006/math">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r>
                      <a:rPr lang="en-US" sz="2400" b="0" i="1" smtClean="0">
                        <a:latin typeface="Cambria Math" panose="02040503050406030204" pitchFamily="18" charset="0"/>
                      </a:rPr>
                      <m:t>.</m:t>
                    </m:r>
                  </m:oMath>
                </a14:m>
                <a:endParaRPr lang="en-US" sz="2400" dirty="0"/>
              </a:p>
            </p:txBody>
          </p:sp>
        </mc:Choice>
        <mc:Fallback>
          <p:sp>
            <p:nvSpPr>
              <p:cNvPr id="2" name="TextBox 1"/>
              <p:cNvSpPr txBox="1">
                <a:spLocks noRot="1" noChangeAspect="1" noMove="1" noResize="1" noEditPoints="1" noAdjustHandles="1" noChangeArrowheads="1" noChangeShapeType="1" noTextEdit="1"/>
              </p:cNvSpPr>
              <p:nvPr/>
            </p:nvSpPr>
            <p:spPr>
              <a:xfrm>
                <a:off x="443375" y="1444493"/>
                <a:ext cx="8229600" cy="4359848"/>
              </a:xfrm>
              <a:prstGeom prst="rect">
                <a:avLst/>
              </a:prstGeom>
              <a:blipFill rotWithShape="0">
                <a:blip r:embed="rId3"/>
                <a:stretch>
                  <a:fillRect l="-1778" t="-1259" b="-2378"/>
                </a:stretch>
              </a:blipFill>
            </p:spPr>
            <p:txBody>
              <a:bodyPr/>
              <a:lstStyle/>
              <a:p>
                <a:r>
                  <a:rPr lang="he-IL">
                    <a:noFill/>
                  </a:rPr>
                  <a:t> </a:t>
                </a:r>
              </a:p>
            </p:txBody>
          </p:sp>
        </mc:Fallback>
      </mc:AlternateContent>
    </p:spTree>
    <p:extLst>
      <p:ext uri="{BB962C8B-B14F-4D97-AF65-F5344CB8AC3E}">
        <p14:creationId xmlns:p14="http://schemas.microsoft.com/office/powerpoint/2010/main" val="1803042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a:bodyPr>
          <a:lstStyle/>
          <a:p>
            <a:pPr algn="ctr" rtl="0"/>
            <a:r>
              <a:rPr lang="en-US" dirty="0" smtClean="0"/>
              <a:t>The Dynamic Model</a:t>
            </a:r>
            <a:r>
              <a:rPr lang="he-IL" dirty="0" smtClean="0"/>
              <a:t> </a:t>
            </a:r>
            <a:r>
              <a:rPr lang="he-IL" dirty="0"/>
              <a:t/>
            </a:r>
            <a:br>
              <a:rPr lang="he-IL" dirty="0"/>
            </a:br>
            <a:r>
              <a:rPr lang="en-US" sz="2700" dirty="0" smtClean="0"/>
              <a:t>Sequential Importance Sampling</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443375" y="1444493"/>
                <a:ext cx="8229600" cy="1881734"/>
              </a:xfrm>
              <a:prstGeom prst="rect">
                <a:avLst/>
              </a:prstGeom>
              <a:noFill/>
            </p:spPr>
            <p:txBody>
              <a:bodyPr wrap="square" rtlCol="1">
                <a:spAutoFit/>
              </a:bodyPr>
              <a:lstStyle/>
              <a:p>
                <a:pPr marL="457200" indent="-457200" algn="l" rtl="0">
                  <a:buAutoNum type="arabicPeriod" startAt="4"/>
                </a:pPr>
                <a:r>
                  <a:rPr lang="en-US" sz="2400" dirty="0" smtClean="0"/>
                  <a:t>Calculate the weight adjustment factors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𝑢</m:t>
                        </m:r>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e>
                          <m:e>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e>
                        </m:d>
                      </m:num>
                      <m:den>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e>
                        </m:d>
                      </m:den>
                    </m:f>
                  </m:oMath>
                </a14:m>
                <a:r>
                  <a:rPr lang="en-US" sz="2400" dirty="0" smtClean="0"/>
                  <a:t> , set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𝑢</m:t>
                        </m:r>
                      </m:e>
                      <m:sub>
                        <m:r>
                          <a:rPr lang="en-US" sz="2400" b="0" i="1" smtClean="0">
                            <a:latin typeface="Cambria Math" panose="02040503050406030204" pitchFamily="18" charset="0"/>
                          </a:rPr>
                          <m:t>𝑡</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oMath>
                </a14:m>
                <a:r>
                  <a:rPr lang="en-US" sz="2400" dirty="0" smtClean="0"/>
                  <a:t>, and standardize. </a:t>
                </a:r>
              </a:p>
              <a:p>
                <a:pPr marL="457200" indent="-457200" algn="l" rtl="0">
                  <a:buAutoNum type="arabicPeriod" startAt="4"/>
                </a:pPr>
                <a:r>
                  <a:rPr lang="en-US" sz="2400" dirty="0" smtClean="0"/>
                  <a:t>Increment t and return to step 2.</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43375" y="1444493"/>
                <a:ext cx="8229600" cy="1881734"/>
              </a:xfrm>
              <a:prstGeom prst="rect">
                <a:avLst/>
              </a:prstGeom>
              <a:blipFill rotWithShape="0">
                <a:blip r:embed="rId3"/>
                <a:stretch>
                  <a:fillRect l="-1778" t="-2913" b="-10680"/>
                </a:stretch>
              </a:blipFill>
            </p:spPr>
            <p:txBody>
              <a:bodyPr/>
              <a:lstStyle/>
              <a:p>
                <a:r>
                  <a:rPr lang="he-IL">
                    <a:noFill/>
                  </a:rPr>
                  <a:t> </a:t>
                </a:r>
              </a:p>
            </p:txBody>
          </p:sp>
        </mc:Fallback>
      </mc:AlternateContent>
      <p:sp>
        <p:nvSpPr>
          <p:cNvPr id="4" name="TextBox 3"/>
          <p:cNvSpPr txBox="1"/>
          <p:nvPr/>
        </p:nvSpPr>
        <p:spPr>
          <a:xfrm>
            <a:off x="611560" y="3645024"/>
            <a:ext cx="7488832" cy="1477328"/>
          </a:xfrm>
          <a:prstGeom prst="rect">
            <a:avLst/>
          </a:prstGeom>
          <a:noFill/>
        </p:spPr>
        <p:txBody>
          <a:bodyPr wrap="square" rtlCol="1">
            <a:spAutoFit/>
          </a:bodyPr>
          <a:lstStyle/>
          <a:p>
            <a:pPr algn="l" rtl="0"/>
            <a:r>
              <a:rPr lang="en-US" dirty="0" smtClean="0"/>
              <a:t>In each time t, we will use our sample of n sequences in order to estimate the desired expectation, using IS.</a:t>
            </a:r>
          </a:p>
          <a:p>
            <a:pPr algn="l" rtl="0"/>
            <a:endParaRPr lang="en-US" dirty="0"/>
          </a:p>
          <a:p>
            <a:pPr algn="l" rtl="0"/>
            <a:r>
              <a:rPr lang="en-US" dirty="0" smtClean="0"/>
              <a:t>What if instead we sampled a multivariate normal directly at each time t?</a:t>
            </a:r>
            <a:endParaRPr lang="he-IL" dirty="0"/>
          </a:p>
        </p:txBody>
      </p:sp>
    </p:spTree>
    <p:extLst>
      <p:ext uri="{BB962C8B-B14F-4D97-AF65-F5344CB8AC3E}">
        <p14:creationId xmlns:p14="http://schemas.microsoft.com/office/powerpoint/2010/main" val="3895418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Weight Degeneracy and Rejuvenation</a:t>
            </a:r>
            <a:endParaRPr lang="he-IL" sz="2700" dirty="0"/>
          </a:p>
        </p:txBody>
      </p:sp>
      <p:sp>
        <p:nvSpPr>
          <p:cNvPr id="2" name="TextBox 1"/>
          <p:cNvSpPr txBox="1"/>
          <p:nvPr/>
        </p:nvSpPr>
        <p:spPr>
          <a:xfrm>
            <a:off x="443375" y="1444493"/>
            <a:ext cx="8229600" cy="4154984"/>
          </a:xfrm>
          <a:prstGeom prst="rect">
            <a:avLst/>
          </a:prstGeom>
          <a:noFill/>
        </p:spPr>
        <p:txBody>
          <a:bodyPr wrap="square" rtlCol="1">
            <a:spAutoFit/>
          </a:bodyPr>
          <a:lstStyle/>
          <a:p>
            <a:pPr algn="l" rtl="0"/>
            <a:r>
              <a:rPr lang="en-US" sz="2400" dirty="0" smtClean="0"/>
              <a:t>One major problem with Sequential IS </a:t>
            </a:r>
            <a:r>
              <a:rPr lang="en-US" sz="2400" dirty="0" err="1" smtClean="0"/>
              <a:t>is</a:t>
            </a:r>
            <a:r>
              <a:rPr lang="en-US" sz="2400" dirty="0" smtClean="0"/>
              <a:t> that the weights become increasingly degenerate as t is getting bigger. Each time an unlikely new component is appended to a sequence, the weight for that entire sequence decreases proportionally. Eventually, since we’re dealing with long time-sequences, only a few sequences will have avoided this phenomenon, thus the weight will be more and more concentrated around a few sequences. Degenerate weights reduce the effective sample size and degrade estimation performance.</a:t>
            </a:r>
            <a:endParaRPr lang="en-US" sz="2400" dirty="0"/>
          </a:p>
        </p:txBody>
      </p:sp>
    </p:spTree>
    <p:extLst>
      <p:ext uri="{BB962C8B-B14F-4D97-AF65-F5344CB8AC3E}">
        <p14:creationId xmlns:p14="http://schemas.microsoft.com/office/powerpoint/2010/main" val="77849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Weight Degeneracy and Rejuvenation</a:t>
            </a:r>
            <a:endParaRPr lang="he-IL" sz="2700" dirty="0"/>
          </a:p>
        </p:txBody>
      </p:sp>
      <p:sp>
        <p:nvSpPr>
          <p:cNvPr id="2" name="TextBox 1"/>
          <p:cNvSpPr txBox="1"/>
          <p:nvPr/>
        </p:nvSpPr>
        <p:spPr>
          <a:xfrm>
            <a:off x="443375" y="1444493"/>
            <a:ext cx="8229600" cy="4524315"/>
          </a:xfrm>
          <a:prstGeom prst="rect">
            <a:avLst/>
          </a:prstGeom>
          <a:noFill/>
        </p:spPr>
        <p:txBody>
          <a:bodyPr wrap="square" rtlCol="1">
            <a:spAutoFit/>
          </a:bodyPr>
          <a:lstStyle/>
          <a:p>
            <a:pPr algn="l" rtl="0"/>
            <a:r>
              <a:rPr lang="en-US" sz="2400" dirty="0" smtClean="0"/>
              <a:t>Therefore, practically, we have to perform “rejuvenation” steps every once in a while in order to keep the effective sample size large enough.</a:t>
            </a:r>
          </a:p>
          <a:p>
            <a:pPr algn="l" rtl="0"/>
            <a:endParaRPr lang="en-US" sz="2400" dirty="0"/>
          </a:p>
          <a:p>
            <a:pPr algn="l" rtl="0"/>
            <a:r>
              <a:rPr lang="en-US" sz="2400" dirty="0" smtClean="0"/>
              <a:t>We can perform those rejuvenation steps at pre-defined checkpoints (like, at times t=5,10,15…),</a:t>
            </a:r>
          </a:p>
          <a:p>
            <a:pPr algn="l" rtl="0"/>
            <a:r>
              <a:rPr lang="en-US" sz="2400" dirty="0" smtClean="0"/>
              <a:t>or instead we can constantly monitor our effective sample size and perform rejuvenation whenever it falls below a pre-defined threshold. This is a stochastic rejuvenation schedule. </a:t>
            </a:r>
          </a:p>
          <a:p>
            <a:pPr algn="l" rtl="0"/>
            <a:endParaRPr lang="en-US" sz="2400" dirty="0"/>
          </a:p>
          <a:p>
            <a:pPr algn="l" rtl="0"/>
            <a:r>
              <a:rPr lang="en-US" sz="2400" dirty="0" smtClean="0"/>
              <a:t>But how do we rejuvenate?</a:t>
            </a:r>
            <a:endParaRPr lang="en-US" sz="2400" dirty="0"/>
          </a:p>
        </p:txBody>
      </p:sp>
    </p:spTree>
    <p:extLst>
      <p:ext uri="{BB962C8B-B14F-4D97-AF65-F5344CB8AC3E}">
        <p14:creationId xmlns:p14="http://schemas.microsoft.com/office/powerpoint/2010/main" val="57601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Weight Degeneracy and Rejuvenation</a:t>
            </a:r>
            <a:endParaRPr lang="he-IL" sz="2700" dirty="0"/>
          </a:p>
        </p:txBody>
      </p:sp>
      <p:sp>
        <p:nvSpPr>
          <p:cNvPr id="2" name="TextBox 1"/>
          <p:cNvSpPr txBox="1"/>
          <p:nvPr/>
        </p:nvSpPr>
        <p:spPr>
          <a:xfrm>
            <a:off x="443375" y="1444493"/>
            <a:ext cx="8229600" cy="4832092"/>
          </a:xfrm>
          <a:prstGeom prst="rect">
            <a:avLst/>
          </a:prstGeom>
          <a:noFill/>
        </p:spPr>
        <p:txBody>
          <a:bodyPr wrap="square" rtlCol="1">
            <a:spAutoFit/>
          </a:bodyPr>
          <a:lstStyle/>
          <a:p>
            <a:pPr algn="l" rtl="0"/>
            <a:r>
              <a:rPr lang="en-US" sz="2400" u="sng" dirty="0" smtClean="0"/>
              <a:t>First option</a:t>
            </a:r>
            <a:r>
              <a:rPr lang="en-US" sz="2400" dirty="0" smtClean="0"/>
              <a:t>: Discard any sequence whose weight falls beneath a threshold and sample a new sequence instead.</a:t>
            </a:r>
          </a:p>
          <a:p>
            <a:pPr algn="l" rtl="0"/>
            <a:r>
              <a:rPr lang="en-US" sz="2400" dirty="0" smtClean="0"/>
              <a:t>Problematic?</a:t>
            </a:r>
          </a:p>
          <a:p>
            <a:pPr algn="l" rtl="0"/>
            <a:endParaRPr lang="en-US" sz="2400" dirty="0"/>
          </a:p>
          <a:p>
            <a:pPr algn="l" rtl="0"/>
            <a:r>
              <a:rPr lang="en-US" sz="2400" u="sng" dirty="0" smtClean="0"/>
              <a:t>Second option</a:t>
            </a:r>
            <a:r>
              <a:rPr lang="en-US" sz="2400" dirty="0" smtClean="0"/>
              <a:t>: Resampling.</a:t>
            </a:r>
          </a:p>
          <a:p>
            <a:pPr algn="l" rtl="0"/>
            <a:r>
              <a:rPr lang="en-US" sz="2000" dirty="0" smtClean="0"/>
              <a:t>Out of the current sequences we have, we can resample (with replacement) new n sequences. After resampling, we reset the weights (1/n) to all sequences. It should be noted that resampling does not facilitate inference at the current time, but rather improves the chances for the good for later times. Hence, inference at the current time should be done before resampling has taken place.</a:t>
            </a:r>
          </a:p>
          <a:p>
            <a:pPr algn="l" rtl="0"/>
            <a:endParaRPr lang="en-US" sz="2400" dirty="0"/>
          </a:p>
        </p:txBody>
      </p:sp>
    </p:spTree>
    <p:extLst>
      <p:ext uri="{BB962C8B-B14F-4D97-AF65-F5344CB8AC3E}">
        <p14:creationId xmlns:p14="http://schemas.microsoft.com/office/powerpoint/2010/main" val="247721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Weight Degeneracy and Rejuvenation</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443375" y="1444493"/>
                <a:ext cx="8229600" cy="4531433"/>
              </a:xfrm>
              <a:prstGeom prst="rect">
                <a:avLst/>
              </a:prstGeom>
              <a:noFill/>
            </p:spPr>
            <p:txBody>
              <a:bodyPr wrap="square" rtlCol="1">
                <a:spAutoFit/>
              </a:bodyPr>
              <a:lstStyle/>
              <a:p>
                <a:pPr algn="l" rtl="0"/>
                <a:r>
                  <a:rPr lang="en-US" sz="2400" u="sng" dirty="0" smtClean="0"/>
                  <a:t>Resampling schemes:</a:t>
                </a:r>
              </a:p>
              <a:p>
                <a:pPr algn="l" rtl="0"/>
                <a:endParaRPr lang="en-US" sz="2400" u="sng" dirty="0"/>
              </a:p>
              <a:p>
                <a:pPr marL="457200" indent="-457200" algn="l" rtl="0">
                  <a:buAutoNum type="arabicPeriod"/>
                </a:pPr>
                <a:r>
                  <a:rPr lang="en-US" sz="2400" dirty="0" smtClean="0"/>
                  <a:t>Simple Random Sampling:</a:t>
                </a:r>
              </a:p>
              <a:p>
                <a:pPr lvl="1" algn="l" rtl="0"/>
                <a:r>
                  <a:rPr lang="en-US" sz="2400" dirty="0" smtClean="0"/>
                  <a:t>Resample from the current sequences according to their standardized weights. (reminiscent of Importance Resampling)</a:t>
                </a:r>
              </a:p>
              <a:p>
                <a:pPr marL="457200" indent="-457200" algn="l" rtl="0">
                  <a:buAutoNum type="arabicPeriod"/>
                </a:pPr>
                <a:r>
                  <a:rPr lang="en-US" sz="2400" dirty="0" smtClean="0"/>
                  <a:t>Residual </a:t>
                </a:r>
                <a:r>
                  <a:rPr lang="en-US" sz="2400" dirty="0"/>
                  <a:t>R</a:t>
                </a:r>
                <a:r>
                  <a:rPr lang="en-US" sz="2400" dirty="0" smtClean="0"/>
                  <a:t>esampling:</a:t>
                </a:r>
              </a:p>
              <a:p>
                <a:pPr marL="457200" indent="-457200" algn="l" rtl="0">
                  <a:buAutoNum type="alphaLcPeriod"/>
                </a:pPr>
                <a:r>
                  <a:rPr lang="en-US" sz="2400" dirty="0" smtClean="0"/>
                  <a:t>Retain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i="1">
                            <a:latin typeface="Cambria Math" panose="02040503050406030204" pitchFamily="18" charset="0"/>
                          </a:rPr>
                          <m:t>𝑛</m:t>
                        </m:r>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𝑡</m:t>
                            </m:r>
                          </m:sub>
                          <m:sup>
                            <m:d>
                              <m:dPr>
                                <m:ctrlPr>
                                  <a:rPr lang="en-US" sz="2400" i="1">
                                    <a:latin typeface="Cambria Math" panose="02040503050406030204" pitchFamily="18" charset="0"/>
                                  </a:rPr>
                                </m:ctrlPr>
                              </m:dPr>
                              <m:e>
                                <m:r>
                                  <a:rPr lang="en-US" sz="2400" i="1">
                                    <a:latin typeface="Cambria Math" panose="02040503050406030204" pitchFamily="18" charset="0"/>
                                  </a:rPr>
                                  <m:t>∗</m:t>
                                </m:r>
                                <m:r>
                                  <a:rPr lang="en-US" sz="2400" i="1">
                                    <a:latin typeface="Cambria Math" panose="02040503050406030204" pitchFamily="18" charset="0"/>
                                  </a:rPr>
                                  <m:t>𝑖</m:t>
                                </m:r>
                              </m:e>
                            </m:d>
                          </m:sup>
                        </m:sSubSup>
                      </m:e>
                    </m:d>
                  </m:oMath>
                </a14:m>
                <a:r>
                  <a:rPr lang="en-US" sz="2000" dirty="0" smtClean="0"/>
                  <a:t> copies of </a:t>
                </a:r>
                <a14:m>
                  <m:oMath xmlns:m="http://schemas.openxmlformats.org/officeDocument/2006/math">
                    <m:sSubSup>
                      <m:sSubSupPr>
                        <m:ctrlPr>
                          <a:rPr lang="en-US" sz="2000" b="0" i="1" smtClean="0">
                            <a:latin typeface="Cambria Math" panose="02040503050406030204" pitchFamily="18" charset="0"/>
                          </a:rPr>
                        </m:ctrlPr>
                      </m:sSub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r>
                      <a:rPr lang="en-US" sz="2000" b="0" i="0" smtClean="0">
                        <a:latin typeface="Cambria Math" panose="02040503050406030204" pitchFamily="18" charset="0"/>
                      </a:rPr>
                      <m:t>, </m:t>
                    </m:r>
                  </m:oMath>
                </a14:m>
                <a:r>
                  <a:rPr lang="en-US" sz="2000" dirty="0" smtClean="0"/>
                  <a:t>where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𝑖</m:t>
                            </m:r>
                          </m:e>
                        </m:d>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𝑡</m:t>
                        </m:r>
                      </m:sub>
                    </m:sSub>
                  </m:oMath>
                </a14:m>
                <a:r>
                  <a:rPr lang="en-US" sz="2000" dirty="0" smtClean="0"/>
                  <a:t> and </a:t>
                </a:r>
                <a14:m>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0" smtClean="0">
                        <a:latin typeface="Cambria Math" panose="02040503050406030204" pitchFamily="18" charset="0"/>
                      </a:rPr>
                      <m:t>. </m:t>
                    </m:r>
                  </m:oMath>
                </a14:m>
                <a:r>
                  <a:rPr lang="en-US" sz="2000" dirty="0" smtClean="0"/>
                  <a:t>Let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𝑟</m:t>
                        </m:r>
                      </m:sub>
                    </m:sSub>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𝑛</m:t>
                        </m:r>
                      </m:sub>
                    </m:sSub>
                  </m:oMath>
                </a14:m>
                <a:r>
                  <a:rPr lang="en-US" sz="2000" dirty="0" smtClean="0"/>
                  <a:t>.</a:t>
                </a:r>
              </a:p>
              <a:p>
                <a:pPr marL="457200" indent="-457200" algn="l" rtl="0">
                  <a:buAutoNum type="alphaLcPeriod"/>
                </a:pPr>
                <a:r>
                  <a:rPr lang="en-US" sz="2000" dirty="0" smtClean="0"/>
                  <a:t>Obtain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𝑟</m:t>
                        </m:r>
                      </m:sub>
                    </m:sSub>
                  </m:oMath>
                </a14:m>
                <a:r>
                  <a:rPr lang="en-US" sz="2000" dirty="0" smtClean="0"/>
                  <a:t> </a:t>
                </a:r>
                <a:r>
                  <a:rPr lang="en-US" sz="2000" dirty="0" err="1" smtClean="0"/>
                  <a:t>iid</a:t>
                </a:r>
                <a:r>
                  <a:rPr lang="en-US" sz="2000" dirty="0" smtClean="0"/>
                  <a:t> draws from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𝑡</m:t>
                        </m:r>
                      </m:sub>
                    </m:sSub>
                  </m:oMath>
                </a14:m>
                <a:r>
                  <a:rPr lang="en-US" sz="2000" dirty="0" smtClean="0"/>
                  <a:t> (the sample of sequences at time t) with probabilities proportional to </a:t>
                </a:r>
                <a14:m>
                  <m:oMath xmlns:m="http://schemas.openxmlformats.org/officeDocument/2006/math">
                    <m:r>
                      <a:rPr lang="en-US" sz="2000" b="0" i="1" smtClean="0">
                        <a:latin typeface="Cambria Math" panose="02040503050406030204" pitchFamily="18" charset="0"/>
                      </a:rPr>
                      <m:t>𝑛</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𝑖</m:t>
                            </m:r>
                          </m:e>
                        </m:d>
                      </m:sup>
                    </m:sSub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endParaRPr lang="en-US" sz="2000" dirty="0" smtClean="0"/>
              </a:p>
              <a:p>
                <a:pPr marL="457200" indent="-457200" algn="l" rtl="0">
                  <a:buAutoNum type="alphaLcPeriod"/>
                </a:pPr>
                <a:r>
                  <a:rPr lang="en-US" sz="2000" dirty="0" smtClean="0"/>
                  <a:t>Reset the weights.</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43375" y="1444493"/>
                <a:ext cx="8229600" cy="4531433"/>
              </a:xfrm>
              <a:prstGeom prst="rect">
                <a:avLst/>
              </a:prstGeom>
              <a:blipFill rotWithShape="0">
                <a:blip r:embed="rId3"/>
                <a:stretch>
                  <a:fillRect l="-1778" t="-1077" r="-1852" b="-2961"/>
                </a:stretch>
              </a:blipFill>
            </p:spPr>
            <p:txBody>
              <a:bodyPr/>
              <a:lstStyle/>
              <a:p>
                <a:r>
                  <a:rPr lang="he-IL">
                    <a:noFill/>
                  </a:rPr>
                  <a:t> </a:t>
                </a:r>
              </a:p>
            </p:txBody>
          </p:sp>
        </mc:Fallback>
      </mc:AlternateContent>
    </p:spTree>
    <p:extLst>
      <p:ext uri="{BB962C8B-B14F-4D97-AF65-F5344CB8AC3E}">
        <p14:creationId xmlns:p14="http://schemas.microsoft.com/office/powerpoint/2010/main" val="3889710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ctr"/>
            <a:r>
              <a:rPr lang="en-US" dirty="0" smtClean="0"/>
              <a:t>Importance Sampling</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899592" y="1556792"/>
                <a:ext cx="7992888" cy="3771161"/>
              </a:xfrm>
              <a:prstGeom prst="rect">
                <a:avLst/>
              </a:prstGeom>
              <a:noFill/>
            </p:spPr>
            <p:txBody>
              <a:bodyPr wrap="square" rtlCol="1">
                <a:spAutoFit/>
              </a:bodyPr>
              <a:lstStyle/>
              <a:p>
                <a:pPr algn="just" rtl="0"/>
                <a:r>
                  <a:rPr lang="en-US" dirty="0" smtClean="0"/>
                  <a:t>The basic idea: </a:t>
                </a:r>
              </a:p>
              <a:p>
                <a:pPr algn="just" rtl="0"/>
                <a:endParaRPr lang="en-US" dirty="0"/>
              </a:p>
              <a:p>
                <a:pPr algn="just" rtl="0"/>
                <a:r>
                  <a:rPr lang="en-US" dirty="0" smtClean="0"/>
                  <a:t>Suppose that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𝐹</m:t>
                    </m:r>
                  </m:oMath>
                </a14:m>
                <a:r>
                  <a:rPr lang="en-US" dirty="0" smtClean="0"/>
                  <a:t>, and we wish to estimate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smtClean="0"/>
                  <a:t>. A straightforward way to go about it is to 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oMath>
                </a14:m>
                <a:r>
                  <a:rPr lang="en-US" dirty="0" smtClean="0"/>
                  <a:t> from F, and to calculate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h</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r>
                      <a:rPr lang="en-US" b="0" i="0" smtClean="0">
                        <a:latin typeface="Cambria Math" panose="02040503050406030204" pitchFamily="18" charset="0"/>
                      </a:rPr>
                      <m:t>. </m:t>
                    </m:r>
                  </m:oMath>
                </a14:m>
                <a:r>
                  <a:rPr lang="en-US" dirty="0" smtClean="0"/>
                  <a:t> From the WLLN we know that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e>
                    </m:acc>
                    <m:r>
                      <a:rPr lang="en-US" b="0" i="1" dirty="0" smtClean="0">
                        <a:latin typeface="Cambria Math" panose="02040503050406030204" pitchFamily="18" charset="0"/>
                      </a:rPr>
                      <m:t> </m:t>
                    </m:r>
                    <m:groupChr>
                      <m:groupChrPr>
                        <m:chr m:val="→"/>
                        <m:vertJc m:val="bot"/>
                        <m:ctrlPr>
                          <a:rPr lang="en-US" b="0" i="1" dirty="0" smtClean="0">
                            <a:latin typeface="Cambria Math" panose="02040503050406030204" pitchFamily="18" charset="0"/>
                          </a:rPr>
                        </m:ctrlPr>
                      </m:groupChrPr>
                      <m:e>
                        <m:r>
                          <m:rPr>
                            <m:brk m:alnAt="2"/>
                          </m:rPr>
                          <a:rPr lang="en-US" b="0" i="1" dirty="0" smtClean="0">
                            <a:latin typeface="Cambria Math" panose="02040503050406030204" pitchFamily="18" charset="0"/>
                          </a:rPr>
                          <m:t>𝑝</m:t>
                        </m:r>
                      </m:e>
                    </m:groupChr>
                  </m:oMath>
                </a14:m>
                <a:r>
                  <a:rPr lang="en-US" dirty="0" smtClean="0"/>
                  <a:t>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smtClean="0"/>
                  <a:t>.</a:t>
                </a:r>
              </a:p>
              <a:p>
                <a:pPr algn="just" rtl="0"/>
                <a:endParaRPr lang="en-US" dirty="0"/>
              </a:p>
              <a:p>
                <a:pPr algn="just" rtl="0"/>
                <a:r>
                  <a:rPr lang="en-US" dirty="0" smtClean="0"/>
                  <a:t>However, sometimes sampling directly from F is hard/costly. Instead, we can 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 ~ </m:t>
                    </m:r>
                    <m:r>
                      <a:rPr lang="en-US" b="0" i="1" smtClean="0">
                        <a:latin typeface="Cambria Math" panose="02040503050406030204" pitchFamily="18" charset="0"/>
                      </a:rPr>
                      <m:t>𝐺</m:t>
                    </m:r>
                    <m:r>
                      <a:rPr lang="en-US" b="0" i="0" smtClean="0">
                        <a:latin typeface="Cambria Math" panose="02040503050406030204" pitchFamily="18" charset="0"/>
                      </a:rPr>
                      <m:t>, </m:t>
                    </m:r>
                  </m:oMath>
                </a14:m>
                <a:r>
                  <a:rPr lang="en-US" dirty="0" smtClean="0"/>
                  <a:t>and calculate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num>
                          <m:den>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den>
                        </m:f>
                      </m:e>
                    </m:nary>
                  </m:oMath>
                </a14:m>
                <a:r>
                  <a:rPr lang="en-US" dirty="0" smtClean="0"/>
                  <a:t>. The density ratio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num>
                      <m:den>
                        <m:r>
                          <a:rPr lang="en-US" i="1">
                            <a:latin typeface="Cambria Math" panose="02040503050406030204" pitchFamily="18" charset="0"/>
                          </a:rPr>
                          <m:t>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den>
                    </m:f>
                  </m:oMath>
                </a14:m>
                <a:r>
                  <a:rPr lang="en-US" dirty="0" smtClean="0"/>
                  <a:t> is called “weight” and we will refer to it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b="0" dirty="0" smtClean="0"/>
              </a:p>
              <a:p>
                <a:pPr algn="ctr" rtl="0"/>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en>
                          </m:f>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e>
                      </m:nary>
                      <m:r>
                        <a:rPr lang="en-US" i="1" dirty="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m:oMathPara>
                </a14:m>
                <a:endParaRPr lang="en-US"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899592" y="1556792"/>
                <a:ext cx="7992888" cy="3771161"/>
              </a:xfrm>
              <a:prstGeom prst="rect">
                <a:avLst/>
              </a:prstGeom>
              <a:blipFill rotWithShape="0">
                <a:blip r:embed="rId3"/>
                <a:stretch>
                  <a:fillRect l="-2441" t="-808" r="-610"/>
                </a:stretch>
              </a:blipFill>
            </p:spPr>
            <p:txBody>
              <a:bodyPr/>
              <a:lstStyle/>
              <a:p>
                <a:r>
                  <a:rPr lang="he-IL">
                    <a:noFill/>
                  </a:rPr>
                  <a:t> </a:t>
                </a:r>
              </a:p>
            </p:txBody>
          </p:sp>
        </mc:Fallback>
      </mc:AlternateContent>
    </p:spTree>
    <p:extLst>
      <p:ext uri="{BB962C8B-B14F-4D97-AF65-F5344CB8AC3E}">
        <p14:creationId xmlns:p14="http://schemas.microsoft.com/office/powerpoint/2010/main" val="1717758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Weight Degeneracy and Rejuvenation</a:t>
            </a:r>
            <a:endParaRPr lang="he-IL" sz="2700" dirty="0"/>
          </a:p>
        </p:txBody>
      </p:sp>
      <p:sp>
        <p:nvSpPr>
          <p:cNvPr id="2" name="TextBox 1"/>
          <p:cNvSpPr txBox="1"/>
          <p:nvPr/>
        </p:nvSpPr>
        <p:spPr>
          <a:xfrm>
            <a:off x="443375" y="1444493"/>
            <a:ext cx="8229600" cy="830997"/>
          </a:xfrm>
          <a:prstGeom prst="rect">
            <a:avLst/>
          </a:prstGeom>
          <a:noFill/>
        </p:spPr>
        <p:txBody>
          <a:bodyPr wrap="square" rtlCol="1">
            <a:spAutoFit/>
          </a:bodyPr>
          <a:lstStyle/>
          <a:p>
            <a:pPr algn="l" rtl="0"/>
            <a:r>
              <a:rPr lang="en-US" sz="2400" dirty="0"/>
              <a:t>Residual </a:t>
            </a:r>
            <a:r>
              <a:rPr lang="en-US" sz="2400" dirty="0" smtClean="0"/>
              <a:t>Resampling (example):</a:t>
            </a:r>
            <a:endParaRPr lang="en-US" sz="2400" dirty="0"/>
          </a:p>
          <a:p>
            <a:pPr algn="l" rtl="0"/>
            <a:endParaRPr lang="en-US" sz="2400" u="sng" dirty="0"/>
          </a:p>
        </p:txBody>
      </p:sp>
      <mc:AlternateContent xmlns:mc="http://schemas.openxmlformats.org/markup-compatibility/2006" xmlns:a14="http://schemas.microsoft.com/office/drawing/2010/main">
        <mc:Choice Requires="a14">
          <p:graphicFrame>
            <p:nvGraphicFramePr>
              <p:cNvPr id="4" name="טבלה 3"/>
              <p:cNvGraphicFramePr>
                <a:graphicFrameLocks noGrp="1"/>
              </p:cNvGraphicFramePr>
              <p:nvPr>
                <p:extLst>
                  <p:ext uri="{D42A27DB-BD31-4B8C-83A1-F6EECF244321}">
                    <p14:modId xmlns:p14="http://schemas.microsoft.com/office/powerpoint/2010/main" val="3099936540"/>
                  </p:ext>
                </p:extLst>
              </p:nvPr>
            </p:nvGraphicFramePr>
            <p:xfrm>
              <a:off x="971600" y="2060848"/>
              <a:ext cx="6096000" cy="1854200"/>
            </p:xfrm>
            <a:graphic>
              <a:graphicData uri="http://schemas.openxmlformats.org/drawingml/2006/table">
                <a:tbl>
                  <a:tblPr rtl="1" firstRow="1" bandRow="1">
                    <a:tableStyleId>{5C22544A-7EE6-4342-B048-85BDC9FD1C3A}</a:tableStyleId>
                  </a:tblPr>
                  <a:tblGrid>
                    <a:gridCol w="1016000"/>
                    <a:gridCol w="1016000"/>
                    <a:gridCol w="1016000"/>
                    <a:gridCol w="1016000"/>
                    <a:gridCol w="1016000"/>
                    <a:gridCol w="1016000"/>
                  </a:tblGrid>
                  <a:tr h="370840">
                    <a:tc>
                      <a:txBody>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𝟓</m:t>
                                    </m:r>
                                  </m:sub>
                                </m:sSub>
                              </m:oMath>
                            </m:oMathPara>
                          </a14:m>
                          <a:endParaRPr lang="he-IL" dirty="0"/>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𝟒</m:t>
                                    </m:r>
                                  </m:sub>
                                </m:sSub>
                              </m:oMath>
                            </m:oMathPara>
                          </a14:m>
                          <a:endParaRPr lang="he-IL" dirty="0"/>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𝟑</m:t>
                                    </m:r>
                                  </m:sub>
                                </m:sSub>
                              </m:oMath>
                            </m:oMathPara>
                          </a14:m>
                          <a:endParaRPr lang="he-IL" dirty="0"/>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𝟐</m:t>
                                    </m:r>
                                  </m:sub>
                                </m:sSub>
                              </m:oMath>
                            </m:oMathPara>
                          </a14:m>
                          <a:endParaRPr lang="he-IL" dirty="0"/>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𝟏</m:t>
                                    </m:r>
                                  </m:sub>
                                </m:sSub>
                              </m:oMath>
                            </m:oMathPara>
                          </a14:m>
                          <a:endParaRPr lang="he-IL" dirty="0"/>
                        </a:p>
                      </a:txBody>
                      <a:tcPr/>
                    </a:tc>
                    <a:tc>
                      <a:txBody>
                        <a:bodyPr/>
                        <a:lstStyle/>
                        <a:p>
                          <a:pPr algn="ctr" rtl="0"/>
                          <a:r>
                            <a:rPr lang="en-US" dirty="0" smtClean="0"/>
                            <a:t>S</a:t>
                          </a:r>
                          <a:endParaRPr lang="he-IL" dirty="0"/>
                        </a:p>
                      </a:txBody>
                      <a:tcPr/>
                    </a:tc>
                  </a:tr>
                  <a:tr h="370840">
                    <a:tc>
                      <a:txBody>
                        <a:bodyPr/>
                        <a:lstStyle/>
                        <a:p>
                          <a:pPr algn="ctr" rtl="0"/>
                          <a:r>
                            <a:rPr lang="en-US" dirty="0" smtClean="0"/>
                            <a:t>0.9/5</a:t>
                          </a:r>
                          <a:endParaRPr lang="he-IL" dirty="0"/>
                        </a:p>
                      </a:txBody>
                      <a:tcPr/>
                    </a:tc>
                    <a:tc>
                      <a:txBody>
                        <a:bodyPr/>
                        <a:lstStyle/>
                        <a:p>
                          <a:pPr algn="ctr" rtl="0"/>
                          <a:r>
                            <a:rPr lang="en-US" dirty="0" smtClean="0"/>
                            <a:t>2.1/5</a:t>
                          </a:r>
                          <a:endParaRPr lang="he-IL" dirty="0"/>
                        </a:p>
                      </a:txBody>
                      <a:tcPr/>
                    </a:tc>
                    <a:tc>
                      <a:txBody>
                        <a:bodyPr/>
                        <a:lstStyle/>
                        <a:p>
                          <a:pPr algn="ctr" rtl="0"/>
                          <a:r>
                            <a:rPr lang="en-US" dirty="0" smtClean="0"/>
                            <a:t>0.25/5</a:t>
                          </a:r>
                          <a:endParaRPr lang="he-IL" dirty="0"/>
                        </a:p>
                      </a:txBody>
                      <a:tcPr/>
                    </a:tc>
                    <a:tc>
                      <a:txBody>
                        <a:bodyPr/>
                        <a:lstStyle/>
                        <a:p>
                          <a:pPr algn="ctr" rtl="0"/>
                          <a:r>
                            <a:rPr lang="en-US" dirty="0" smtClean="0"/>
                            <a:t>1.25/5</a:t>
                          </a:r>
                          <a:endParaRPr lang="he-IL" dirty="0"/>
                        </a:p>
                      </a:txBody>
                      <a:tcPr/>
                    </a:tc>
                    <a:tc>
                      <a:txBody>
                        <a:bodyPr/>
                        <a:lstStyle/>
                        <a:p>
                          <a:pPr algn="ctr" rtl="0"/>
                          <a:r>
                            <a:rPr lang="en-US" dirty="0" smtClean="0"/>
                            <a:t>0.5/5</a:t>
                          </a:r>
                          <a:endParaRPr lang="he-IL" dirty="0"/>
                        </a:p>
                      </a:txBody>
                      <a:tcPr/>
                    </a:tc>
                    <a:tc>
                      <a:txBody>
                        <a:bodyPr/>
                        <a:lstStyle/>
                        <a:p>
                          <a:pPr algn="l" rtl="0"/>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oMath>
                            </m:oMathPara>
                          </a14:m>
                          <a:endParaRPr lang="he-IL" dirty="0"/>
                        </a:p>
                      </a:txBody>
                      <a:tcPr/>
                    </a:tc>
                  </a:tr>
                  <a:tr h="370840">
                    <a:tc>
                      <a:txBody>
                        <a:bodyPr/>
                        <a:lstStyle/>
                        <a:p>
                          <a:pPr algn="ctr" rtl="0"/>
                          <a:r>
                            <a:rPr lang="en-US" dirty="0" smtClean="0"/>
                            <a:t>0</a:t>
                          </a:r>
                          <a:endParaRPr lang="he-IL" dirty="0"/>
                        </a:p>
                      </a:txBody>
                      <a:tcPr/>
                    </a:tc>
                    <a:tc>
                      <a:txBody>
                        <a:bodyPr/>
                        <a:lstStyle/>
                        <a:p>
                          <a:pPr algn="ctr" rtl="0"/>
                          <a:r>
                            <a:rPr lang="en-US" dirty="0" smtClean="0"/>
                            <a:t>2</a:t>
                          </a:r>
                          <a:endParaRPr lang="he-IL" dirty="0"/>
                        </a:p>
                      </a:txBody>
                      <a:tcPr/>
                    </a:tc>
                    <a:tc>
                      <a:txBody>
                        <a:bodyPr/>
                        <a:lstStyle/>
                        <a:p>
                          <a:pPr algn="ctr" rtl="0"/>
                          <a:r>
                            <a:rPr lang="en-US" dirty="0" smtClean="0"/>
                            <a:t>0</a:t>
                          </a:r>
                          <a:endParaRPr lang="he-IL" dirty="0"/>
                        </a:p>
                      </a:txBody>
                      <a:tcPr/>
                    </a:tc>
                    <a:tc>
                      <a:txBody>
                        <a:bodyPr/>
                        <a:lstStyle/>
                        <a:p>
                          <a:pPr algn="ctr" rtl="0"/>
                          <a:r>
                            <a:rPr lang="en-US" dirty="0" smtClean="0"/>
                            <a:t>1</a:t>
                          </a:r>
                          <a:endParaRPr lang="he-IL" dirty="0"/>
                        </a:p>
                      </a:txBody>
                      <a:tcPr/>
                    </a:tc>
                    <a:tc>
                      <a:txBody>
                        <a:bodyPr/>
                        <a:lstStyle/>
                        <a:p>
                          <a:pPr algn="ctr" rtl="0"/>
                          <a:r>
                            <a:rPr lang="en-US" dirty="0" smtClean="0"/>
                            <a:t>0</a:t>
                          </a:r>
                          <a:endParaRPr lang="he-IL" dirty="0"/>
                        </a:p>
                      </a:txBody>
                      <a:tcPr/>
                    </a:tc>
                    <a:tc>
                      <a:txBody>
                        <a:bodyPr/>
                        <a:lstStyle/>
                        <a:p>
                          <a:pPr algn="ctr" rtl="0"/>
                          <a:r>
                            <a:rPr lang="en-US" dirty="0" smtClean="0"/>
                            <a:t>k</a:t>
                          </a:r>
                          <a:endParaRPr lang="he-IL" dirty="0"/>
                        </a:p>
                      </a:txBody>
                      <a:tcPr/>
                    </a:tc>
                  </a:tr>
                  <a:tr h="370840">
                    <a:tc>
                      <a:txBody>
                        <a:bodyPr/>
                        <a:lstStyle/>
                        <a:p>
                          <a:pPr algn="ctr" rtl="0"/>
                          <a:r>
                            <a:rPr lang="en-US" dirty="0" smtClean="0"/>
                            <a:t>0.9</a:t>
                          </a:r>
                          <a:endParaRPr lang="he-IL" dirty="0"/>
                        </a:p>
                      </a:txBody>
                      <a:tcPr/>
                    </a:tc>
                    <a:tc>
                      <a:txBody>
                        <a:bodyPr/>
                        <a:lstStyle/>
                        <a:p>
                          <a:pPr algn="ctr" rtl="0"/>
                          <a:r>
                            <a:rPr lang="en-US" dirty="0" smtClean="0"/>
                            <a:t>0.1</a:t>
                          </a:r>
                          <a:endParaRPr lang="he-IL" dirty="0"/>
                        </a:p>
                      </a:txBody>
                      <a:tcPr/>
                    </a:tc>
                    <a:tc>
                      <a:txBody>
                        <a:bodyPr/>
                        <a:lstStyle/>
                        <a:p>
                          <a:pPr algn="ctr" rtl="0"/>
                          <a:r>
                            <a:rPr lang="en-US" dirty="0" smtClean="0"/>
                            <a:t>0.25</a:t>
                          </a:r>
                          <a:endParaRPr lang="he-IL" dirty="0"/>
                        </a:p>
                      </a:txBody>
                      <a:tcPr/>
                    </a:tc>
                    <a:tc>
                      <a:txBody>
                        <a:bodyPr/>
                        <a:lstStyle/>
                        <a:p>
                          <a:pPr algn="ctr" rtl="0"/>
                          <a:r>
                            <a:rPr lang="en-US" dirty="0" smtClean="0"/>
                            <a:t>0.25</a:t>
                          </a:r>
                          <a:endParaRPr lang="he-IL" dirty="0"/>
                        </a:p>
                      </a:txBody>
                      <a:tcPr/>
                    </a:tc>
                    <a:tc>
                      <a:txBody>
                        <a:bodyPr/>
                        <a:lstStyle/>
                        <a:p>
                          <a:pPr algn="ctr" rtl="0"/>
                          <a:r>
                            <a:rPr lang="en-US" dirty="0" smtClean="0"/>
                            <a:t>0.5</a:t>
                          </a:r>
                          <a:endParaRPr lang="he-IL" dirty="0"/>
                        </a:p>
                      </a:txBody>
                      <a:tcPr/>
                    </a:tc>
                    <a:tc>
                      <a:txBody>
                        <a:bodyPr/>
                        <a:lstStyle/>
                        <a:p>
                          <a:pPr algn="l" rtl="0"/>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𝑘</m:t>
                                </m:r>
                              </m:oMath>
                            </m:oMathPara>
                          </a14:m>
                          <a:endParaRPr lang="he-IL" dirty="0"/>
                        </a:p>
                      </a:txBody>
                      <a:tcPr/>
                    </a:tc>
                  </a:tr>
                  <a:tr h="370840">
                    <a:tc>
                      <a:txBody>
                        <a:bodyPr/>
                        <a:lstStyle/>
                        <a:p>
                          <a:pPr algn="ctr" rtl="0"/>
                          <a:r>
                            <a:rPr lang="en-US" dirty="0" smtClean="0"/>
                            <a:t>0.45</a:t>
                          </a:r>
                          <a:endParaRPr lang="he-IL" dirty="0"/>
                        </a:p>
                      </a:txBody>
                      <a:tcPr/>
                    </a:tc>
                    <a:tc>
                      <a:txBody>
                        <a:bodyPr/>
                        <a:lstStyle/>
                        <a:p>
                          <a:pPr algn="ctr" rtl="0"/>
                          <a:r>
                            <a:rPr lang="en-US" dirty="0" smtClean="0"/>
                            <a:t>0.05</a:t>
                          </a:r>
                          <a:endParaRPr lang="he-IL" dirty="0"/>
                        </a:p>
                      </a:txBody>
                      <a:tcPr/>
                    </a:tc>
                    <a:tc>
                      <a:txBody>
                        <a:bodyPr/>
                        <a:lstStyle/>
                        <a:p>
                          <a:pPr algn="ctr" rtl="0"/>
                          <a:r>
                            <a:rPr lang="en-US" dirty="0" smtClean="0"/>
                            <a:t>0.125</a:t>
                          </a:r>
                          <a:endParaRPr lang="he-IL" dirty="0"/>
                        </a:p>
                      </a:txBody>
                      <a:tcPr/>
                    </a:tc>
                    <a:tc>
                      <a:txBody>
                        <a:bodyPr/>
                        <a:lstStyle/>
                        <a:p>
                          <a:pPr algn="ctr" rtl="0"/>
                          <a:r>
                            <a:rPr lang="en-US" dirty="0" smtClean="0"/>
                            <a:t>0.125</a:t>
                          </a:r>
                          <a:endParaRPr lang="he-IL" dirty="0"/>
                        </a:p>
                      </a:txBody>
                      <a:tcPr/>
                    </a:tc>
                    <a:tc>
                      <a:txBody>
                        <a:bodyPr/>
                        <a:lstStyle/>
                        <a:p>
                          <a:pPr algn="ctr" rtl="0"/>
                          <a:r>
                            <a:rPr lang="en-US" dirty="0" smtClean="0"/>
                            <a:t>0.25</a:t>
                          </a:r>
                          <a:endParaRPr lang="he-IL" dirty="0"/>
                        </a:p>
                      </a:txBody>
                      <a:tcPr/>
                    </a:tc>
                    <a:tc>
                      <a:txBody>
                        <a:bodyPr/>
                        <a:lstStyle/>
                        <a:p>
                          <a:pPr algn="ctr" rtl="0"/>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oMath>
                            </m:oMathPara>
                          </a14:m>
                          <a:endParaRPr lang="he-IL" dirty="0"/>
                        </a:p>
                      </a:txBody>
                      <a:tcPr/>
                    </a:tc>
                  </a:tr>
                </a:tbl>
              </a:graphicData>
            </a:graphic>
          </p:graphicFrame>
        </mc:Choice>
        <mc:Fallback xmlns="">
          <p:graphicFrame>
            <p:nvGraphicFramePr>
              <p:cNvPr id="4" name="טבלה 3"/>
              <p:cNvGraphicFramePr>
                <a:graphicFrameLocks noGrp="1"/>
              </p:cNvGraphicFramePr>
              <p:nvPr>
                <p:extLst>
                  <p:ext uri="{D42A27DB-BD31-4B8C-83A1-F6EECF244321}">
                    <p14:modId xmlns:p14="http://schemas.microsoft.com/office/powerpoint/2010/main" val="3099936540"/>
                  </p:ext>
                </p:extLst>
              </p:nvPr>
            </p:nvGraphicFramePr>
            <p:xfrm>
              <a:off x="971600" y="2060848"/>
              <a:ext cx="6096000" cy="1854200"/>
            </p:xfrm>
            <a:graphic>
              <a:graphicData uri="http://schemas.openxmlformats.org/drawingml/2006/table">
                <a:tbl>
                  <a:tblPr rtl="1" firstRow="1" bandRow="1">
                    <a:tableStyleId>{5C22544A-7EE6-4342-B048-85BDC9FD1C3A}</a:tableStyleId>
                  </a:tblPr>
                  <a:tblGrid>
                    <a:gridCol w="1016000"/>
                    <a:gridCol w="1016000"/>
                    <a:gridCol w="1016000"/>
                    <a:gridCol w="1016000"/>
                    <a:gridCol w="1016000"/>
                    <a:gridCol w="1016000"/>
                  </a:tblGrid>
                  <a:tr h="370840">
                    <a:tc>
                      <a:txBody>
                        <a:bodyPr/>
                        <a:lstStyle/>
                        <a:p>
                          <a:endParaRPr lang="he-IL"/>
                        </a:p>
                      </a:txBody>
                      <a:tcPr>
                        <a:blipFill rotWithShape="0">
                          <a:blip r:embed="rId3"/>
                          <a:stretch>
                            <a:fillRect l="-599" t="-6557" r="-501796" b="-424590"/>
                          </a:stretch>
                        </a:blipFill>
                      </a:tcPr>
                    </a:tc>
                    <a:tc>
                      <a:txBody>
                        <a:bodyPr/>
                        <a:lstStyle/>
                        <a:p>
                          <a:endParaRPr lang="he-IL"/>
                        </a:p>
                      </a:txBody>
                      <a:tcPr>
                        <a:blipFill rotWithShape="0">
                          <a:blip r:embed="rId3"/>
                          <a:stretch>
                            <a:fillRect l="-100599" t="-6557" r="-401796" b="-424590"/>
                          </a:stretch>
                        </a:blipFill>
                      </a:tcPr>
                    </a:tc>
                    <a:tc>
                      <a:txBody>
                        <a:bodyPr/>
                        <a:lstStyle/>
                        <a:p>
                          <a:endParaRPr lang="he-IL"/>
                        </a:p>
                      </a:txBody>
                      <a:tcPr>
                        <a:blipFill rotWithShape="0">
                          <a:blip r:embed="rId3"/>
                          <a:stretch>
                            <a:fillRect l="-200599" t="-6557" r="-301796" b="-424590"/>
                          </a:stretch>
                        </a:blipFill>
                      </a:tcPr>
                    </a:tc>
                    <a:tc>
                      <a:txBody>
                        <a:bodyPr/>
                        <a:lstStyle/>
                        <a:p>
                          <a:endParaRPr lang="he-IL"/>
                        </a:p>
                      </a:txBody>
                      <a:tcPr>
                        <a:blipFill rotWithShape="0">
                          <a:blip r:embed="rId3"/>
                          <a:stretch>
                            <a:fillRect l="-302410" t="-6557" r="-203614" b="-424590"/>
                          </a:stretch>
                        </a:blipFill>
                      </a:tcPr>
                    </a:tc>
                    <a:tc>
                      <a:txBody>
                        <a:bodyPr/>
                        <a:lstStyle/>
                        <a:p>
                          <a:endParaRPr lang="he-IL"/>
                        </a:p>
                      </a:txBody>
                      <a:tcPr>
                        <a:blipFill rotWithShape="0">
                          <a:blip r:embed="rId3"/>
                          <a:stretch>
                            <a:fillRect l="-400000" t="-6557" r="-102395" b="-424590"/>
                          </a:stretch>
                        </a:blipFill>
                      </a:tcPr>
                    </a:tc>
                    <a:tc>
                      <a:txBody>
                        <a:bodyPr/>
                        <a:lstStyle/>
                        <a:p>
                          <a:pPr algn="ctr" rtl="0"/>
                          <a:r>
                            <a:rPr lang="en-US" dirty="0" smtClean="0"/>
                            <a:t>S</a:t>
                          </a:r>
                          <a:endParaRPr lang="he-IL" dirty="0"/>
                        </a:p>
                      </a:txBody>
                      <a:tcPr/>
                    </a:tc>
                  </a:tr>
                  <a:tr h="370840">
                    <a:tc>
                      <a:txBody>
                        <a:bodyPr/>
                        <a:lstStyle/>
                        <a:p>
                          <a:pPr algn="ctr" rtl="0"/>
                          <a:r>
                            <a:rPr lang="en-US" dirty="0" smtClean="0"/>
                            <a:t>0.9/5</a:t>
                          </a:r>
                          <a:endParaRPr lang="he-IL" dirty="0"/>
                        </a:p>
                      </a:txBody>
                      <a:tcPr/>
                    </a:tc>
                    <a:tc>
                      <a:txBody>
                        <a:bodyPr/>
                        <a:lstStyle/>
                        <a:p>
                          <a:pPr algn="ctr" rtl="0"/>
                          <a:r>
                            <a:rPr lang="en-US" dirty="0" smtClean="0"/>
                            <a:t>2.1/5</a:t>
                          </a:r>
                          <a:endParaRPr lang="he-IL" dirty="0"/>
                        </a:p>
                      </a:txBody>
                      <a:tcPr/>
                    </a:tc>
                    <a:tc>
                      <a:txBody>
                        <a:bodyPr/>
                        <a:lstStyle/>
                        <a:p>
                          <a:pPr algn="ctr" rtl="0"/>
                          <a:r>
                            <a:rPr lang="en-US" dirty="0" smtClean="0"/>
                            <a:t>0.25/5</a:t>
                          </a:r>
                          <a:endParaRPr lang="he-IL" dirty="0"/>
                        </a:p>
                      </a:txBody>
                      <a:tcPr/>
                    </a:tc>
                    <a:tc>
                      <a:txBody>
                        <a:bodyPr/>
                        <a:lstStyle/>
                        <a:p>
                          <a:pPr algn="ctr" rtl="0"/>
                          <a:r>
                            <a:rPr lang="en-US" dirty="0" smtClean="0"/>
                            <a:t>1.25/5</a:t>
                          </a:r>
                          <a:endParaRPr lang="he-IL" dirty="0"/>
                        </a:p>
                      </a:txBody>
                      <a:tcPr/>
                    </a:tc>
                    <a:tc>
                      <a:txBody>
                        <a:bodyPr/>
                        <a:lstStyle/>
                        <a:p>
                          <a:pPr algn="ctr" rtl="0"/>
                          <a:r>
                            <a:rPr lang="en-US" dirty="0" smtClean="0"/>
                            <a:t>0.5/5</a:t>
                          </a:r>
                          <a:endParaRPr lang="he-IL" dirty="0"/>
                        </a:p>
                      </a:txBody>
                      <a:tcPr/>
                    </a:tc>
                    <a:tc>
                      <a:txBody>
                        <a:bodyPr/>
                        <a:lstStyle/>
                        <a:p>
                          <a:endParaRPr lang="he-IL"/>
                        </a:p>
                      </a:txBody>
                      <a:tcPr>
                        <a:blipFill rotWithShape="0">
                          <a:blip r:embed="rId3"/>
                          <a:stretch>
                            <a:fillRect l="-500000" t="-106557" r="-2395" b="-324590"/>
                          </a:stretch>
                        </a:blipFill>
                      </a:tcPr>
                    </a:tc>
                  </a:tr>
                  <a:tr h="370840">
                    <a:tc>
                      <a:txBody>
                        <a:bodyPr/>
                        <a:lstStyle/>
                        <a:p>
                          <a:pPr algn="ctr" rtl="0"/>
                          <a:r>
                            <a:rPr lang="en-US" dirty="0" smtClean="0"/>
                            <a:t>0</a:t>
                          </a:r>
                          <a:endParaRPr lang="he-IL" dirty="0"/>
                        </a:p>
                      </a:txBody>
                      <a:tcPr/>
                    </a:tc>
                    <a:tc>
                      <a:txBody>
                        <a:bodyPr/>
                        <a:lstStyle/>
                        <a:p>
                          <a:pPr algn="ctr" rtl="0"/>
                          <a:r>
                            <a:rPr lang="en-US" dirty="0" smtClean="0"/>
                            <a:t>2</a:t>
                          </a:r>
                          <a:endParaRPr lang="he-IL" dirty="0"/>
                        </a:p>
                      </a:txBody>
                      <a:tcPr/>
                    </a:tc>
                    <a:tc>
                      <a:txBody>
                        <a:bodyPr/>
                        <a:lstStyle/>
                        <a:p>
                          <a:pPr algn="ctr" rtl="0"/>
                          <a:r>
                            <a:rPr lang="en-US" dirty="0" smtClean="0"/>
                            <a:t>0</a:t>
                          </a:r>
                          <a:endParaRPr lang="he-IL" dirty="0"/>
                        </a:p>
                      </a:txBody>
                      <a:tcPr/>
                    </a:tc>
                    <a:tc>
                      <a:txBody>
                        <a:bodyPr/>
                        <a:lstStyle/>
                        <a:p>
                          <a:pPr algn="ctr" rtl="0"/>
                          <a:r>
                            <a:rPr lang="en-US" dirty="0" smtClean="0"/>
                            <a:t>1</a:t>
                          </a:r>
                          <a:endParaRPr lang="he-IL" dirty="0"/>
                        </a:p>
                      </a:txBody>
                      <a:tcPr/>
                    </a:tc>
                    <a:tc>
                      <a:txBody>
                        <a:bodyPr/>
                        <a:lstStyle/>
                        <a:p>
                          <a:pPr algn="ctr" rtl="0"/>
                          <a:r>
                            <a:rPr lang="en-US" dirty="0" smtClean="0"/>
                            <a:t>0</a:t>
                          </a:r>
                          <a:endParaRPr lang="he-IL" dirty="0"/>
                        </a:p>
                      </a:txBody>
                      <a:tcPr/>
                    </a:tc>
                    <a:tc>
                      <a:txBody>
                        <a:bodyPr/>
                        <a:lstStyle/>
                        <a:p>
                          <a:pPr algn="ctr" rtl="0"/>
                          <a:r>
                            <a:rPr lang="en-US" dirty="0" smtClean="0"/>
                            <a:t>k</a:t>
                          </a:r>
                          <a:endParaRPr lang="he-IL" dirty="0"/>
                        </a:p>
                      </a:txBody>
                      <a:tcPr/>
                    </a:tc>
                  </a:tr>
                  <a:tr h="370840">
                    <a:tc>
                      <a:txBody>
                        <a:bodyPr/>
                        <a:lstStyle/>
                        <a:p>
                          <a:pPr algn="ctr" rtl="0"/>
                          <a:r>
                            <a:rPr lang="en-US" dirty="0" smtClean="0"/>
                            <a:t>0.9</a:t>
                          </a:r>
                          <a:endParaRPr lang="he-IL" dirty="0"/>
                        </a:p>
                      </a:txBody>
                      <a:tcPr/>
                    </a:tc>
                    <a:tc>
                      <a:txBody>
                        <a:bodyPr/>
                        <a:lstStyle/>
                        <a:p>
                          <a:pPr algn="ctr" rtl="0"/>
                          <a:r>
                            <a:rPr lang="en-US" dirty="0" smtClean="0"/>
                            <a:t>0.1</a:t>
                          </a:r>
                          <a:endParaRPr lang="he-IL" dirty="0"/>
                        </a:p>
                      </a:txBody>
                      <a:tcPr/>
                    </a:tc>
                    <a:tc>
                      <a:txBody>
                        <a:bodyPr/>
                        <a:lstStyle/>
                        <a:p>
                          <a:pPr algn="ctr" rtl="0"/>
                          <a:r>
                            <a:rPr lang="en-US" dirty="0" smtClean="0"/>
                            <a:t>0.25</a:t>
                          </a:r>
                          <a:endParaRPr lang="he-IL" dirty="0"/>
                        </a:p>
                      </a:txBody>
                      <a:tcPr/>
                    </a:tc>
                    <a:tc>
                      <a:txBody>
                        <a:bodyPr/>
                        <a:lstStyle/>
                        <a:p>
                          <a:pPr algn="ctr" rtl="0"/>
                          <a:r>
                            <a:rPr lang="en-US" dirty="0" smtClean="0"/>
                            <a:t>0.25</a:t>
                          </a:r>
                          <a:endParaRPr lang="he-IL" dirty="0"/>
                        </a:p>
                      </a:txBody>
                      <a:tcPr/>
                    </a:tc>
                    <a:tc>
                      <a:txBody>
                        <a:bodyPr/>
                        <a:lstStyle/>
                        <a:p>
                          <a:pPr algn="ctr" rtl="0"/>
                          <a:r>
                            <a:rPr lang="en-US" dirty="0" smtClean="0"/>
                            <a:t>0.5</a:t>
                          </a:r>
                          <a:endParaRPr lang="he-IL" dirty="0"/>
                        </a:p>
                      </a:txBody>
                      <a:tcPr/>
                    </a:tc>
                    <a:tc>
                      <a:txBody>
                        <a:bodyPr/>
                        <a:lstStyle/>
                        <a:p>
                          <a:endParaRPr lang="he-IL"/>
                        </a:p>
                      </a:txBody>
                      <a:tcPr>
                        <a:blipFill rotWithShape="0">
                          <a:blip r:embed="rId3"/>
                          <a:stretch>
                            <a:fillRect l="-500000" t="-306557" r="-2395" b="-124590"/>
                          </a:stretch>
                        </a:blipFill>
                      </a:tcPr>
                    </a:tc>
                  </a:tr>
                  <a:tr h="370840">
                    <a:tc>
                      <a:txBody>
                        <a:bodyPr/>
                        <a:lstStyle/>
                        <a:p>
                          <a:pPr algn="ctr" rtl="0"/>
                          <a:r>
                            <a:rPr lang="en-US" dirty="0" smtClean="0"/>
                            <a:t>0.45</a:t>
                          </a:r>
                          <a:endParaRPr lang="he-IL" dirty="0"/>
                        </a:p>
                      </a:txBody>
                      <a:tcPr/>
                    </a:tc>
                    <a:tc>
                      <a:txBody>
                        <a:bodyPr/>
                        <a:lstStyle/>
                        <a:p>
                          <a:pPr algn="ctr" rtl="0"/>
                          <a:r>
                            <a:rPr lang="en-US" dirty="0" smtClean="0"/>
                            <a:t>0.05</a:t>
                          </a:r>
                          <a:endParaRPr lang="he-IL" dirty="0"/>
                        </a:p>
                      </a:txBody>
                      <a:tcPr/>
                    </a:tc>
                    <a:tc>
                      <a:txBody>
                        <a:bodyPr/>
                        <a:lstStyle/>
                        <a:p>
                          <a:pPr algn="ctr" rtl="0"/>
                          <a:r>
                            <a:rPr lang="en-US" dirty="0" smtClean="0"/>
                            <a:t>0.125</a:t>
                          </a:r>
                          <a:endParaRPr lang="he-IL" dirty="0"/>
                        </a:p>
                      </a:txBody>
                      <a:tcPr/>
                    </a:tc>
                    <a:tc>
                      <a:txBody>
                        <a:bodyPr/>
                        <a:lstStyle/>
                        <a:p>
                          <a:pPr algn="ctr" rtl="0"/>
                          <a:r>
                            <a:rPr lang="en-US" dirty="0" smtClean="0"/>
                            <a:t>0.125</a:t>
                          </a:r>
                          <a:endParaRPr lang="he-IL" dirty="0"/>
                        </a:p>
                      </a:txBody>
                      <a:tcPr/>
                    </a:tc>
                    <a:tc>
                      <a:txBody>
                        <a:bodyPr/>
                        <a:lstStyle/>
                        <a:p>
                          <a:pPr algn="ctr" rtl="0"/>
                          <a:r>
                            <a:rPr lang="en-US" dirty="0" smtClean="0"/>
                            <a:t>0.25</a:t>
                          </a:r>
                          <a:endParaRPr lang="he-IL" dirty="0"/>
                        </a:p>
                      </a:txBody>
                      <a:tcPr/>
                    </a:tc>
                    <a:tc>
                      <a:txBody>
                        <a:bodyPr/>
                        <a:lstStyle/>
                        <a:p>
                          <a:endParaRPr lang="he-IL"/>
                        </a:p>
                      </a:txBody>
                      <a:tcPr>
                        <a:blipFill rotWithShape="0">
                          <a:blip r:embed="rId3"/>
                          <a:stretch>
                            <a:fillRect l="-500000" t="-406557" r="-2395" b="-24590"/>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7092280" y="2780928"/>
                <a:ext cx="1800200" cy="369332"/>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 </m:t>
                      </m:r>
                    </m:oMath>
                  </m:oMathPara>
                </a14:m>
                <a:endParaRPr lang="he-IL" dirty="0"/>
              </a:p>
            </p:txBody>
          </p:sp>
        </mc:Choice>
        <mc:Fallback xmlns="">
          <p:sp>
            <p:nvSpPr>
              <p:cNvPr id="5" name="TextBox 4"/>
              <p:cNvSpPr txBox="1">
                <a:spLocks noRot="1" noChangeAspect="1" noMove="1" noResize="1" noEditPoints="1" noAdjustHandles="1" noChangeArrowheads="1" noChangeShapeType="1" noTextEdit="1"/>
              </p:cNvSpPr>
              <p:nvPr/>
            </p:nvSpPr>
            <p:spPr>
              <a:xfrm>
                <a:off x="7092280" y="2780928"/>
                <a:ext cx="1800200" cy="369332"/>
              </a:xfrm>
              <a:prstGeom prst="rect">
                <a:avLst/>
              </a:prstGeom>
              <a:blipFill rotWithShape="0">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71600" y="4221088"/>
                <a:ext cx="5832648" cy="369332"/>
              </a:xfrm>
              <a:prstGeom prst="rect">
                <a:avLst/>
              </a:prstGeom>
              <a:noFill/>
            </p:spPr>
            <p:txBody>
              <a:bodyPr wrap="square" rtlCol="1">
                <a:spAutoFit/>
              </a:bodyPr>
              <a:lstStyle/>
              <a:p>
                <a:pPr algn="l" rtl="0"/>
                <a:r>
                  <a:rPr lang="en-US" dirty="0" smtClean="0"/>
                  <a:t>Sample 2 additional sequences according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oMath>
                </a14:m>
                <a:endParaRPr lang="he-IL" dirty="0"/>
              </a:p>
            </p:txBody>
          </p:sp>
        </mc:Choice>
        <mc:Fallback xmlns="">
          <p:sp>
            <p:nvSpPr>
              <p:cNvPr id="6" name="TextBox 5"/>
              <p:cNvSpPr txBox="1">
                <a:spLocks noRot="1" noChangeAspect="1" noMove="1" noResize="1" noEditPoints="1" noAdjustHandles="1" noChangeArrowheads="1" noChangeShapeType="1" noTextEdit="1"/>
              </p:cNvSpPr>
              <p:nvPr/>
            </p:nvSpPr>
            <p:spPr>
              <a:xfrm>
                <a:off x="971600" y="4221088"/>
                <a:ext cx="5832648" cy="369332"/>
              </a:xfrm>
              <a:prstGeom prst="rect">
                <a:avLst/>
              </a:prstGeom>
              <a:blipFill rotWithShape="0">
                <a:blip r:embed="rId5"/>
                <a:stretch>
                  <a:fillRect l="-836" t="-6557" b="-26230"/>
                </a:stretch>
              </a:blipFill>
            </p:spPr>
            <p:txBody>
              <a:bodyPr/>
              <a:lstStyle/>
              <a:p>
                <a:r>
                  <a:rPr lang="he-IL">
                    <a:noFill/>
                  </a:rPr>
                  <a:t> </a:t>
                </a:r>
              </a:p>
            </p:txBody>
          </p:sp>
        </mc:Fallback>
      </mc:AlternateContent>
    </p:spTree>
    <p:extLst>
      <p:ext uri="{BB962C8B-B14F-4D97-AF65-F5344CB8AC3E}">
        <p14:creationId xmlns:p14="http://schemas.microsoft.com/office/powerpoint/2010/main" val="1969747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Weight Degeneracy and Rejuvenation</a:t>
            </a:r>
            <a:endParaRPr lang="he-IL" sz="2700" dirty="0"/>
          </a:p>
        </p:txBody>
      </p:sp>
      <p:sp>
        <p:nvSpPr>
          <p:cNvPr id="7" name="TextBox 6"/>
          <p:cNvSpPr txBox="1"/>
          <p:nvPr/>
        </p:nvSpPr>
        <p:spPr>
          <a:xfrm>
            <a:off x="755576" y="2111812"/>
            <a:ext cx="7272808" cy="3139321"/>
          </a:xfrm>
          <a:prstGeom prst="rect">
            <a:avLst/>
          </a:prstGeom>
          <a:noFill/>
        </p:spPr>
        <p:txBody>
          <a:bodyPr wrap="square" rtlCol="1">
            <a:spAutoFit/>
          </a:bodyPr>
          <a:lstStyle/>
          <a:p>
            <a:pPr algn="l" rtl="0"/>
            <a:r>
              <a:rPr lang="en-US" dirty="0" smtClean="0"/>
              <a:t>Resampling deals with the weight degeneracy problem – but creates a new one: now the different sequences are not longer statistically independent. High-weight sequences are merely replicated rather than diversified.</a:t>
            </a:r>
          </a:p>
          <a:p>
            <a:pPr algn="l" rtl="0"/>
            <a:r>
              <a:rPr lang="en-US" dirty="0" smtClean="0"/>
              <a:t>Particle filters employ additional measures in order to diversify the sequences at each resampling step (such as resampling from </a:t>
            </a:r>
            <a:r>
              <a:rPr lang="en-US" dirty="0"/>
              <a:t>mixture of smooth </a:t>
            </a:r>
            <a:r>
              <a:rPr lang="en-US" dirty="0" smtClean="0"/>
              <a:t>densities centered </a:t>
            </a:r>
            <a:r>
              <a:rPr lang="en-US" dirty="0"/>
              <a:t>at some or all the current </a:t>
            </a:r>
            <a:r>
              <a:rPr lang="en-US" dirty="0" smtClean="0"/>
              <a:t>particles).</a:t>
            </a:r>
          </a:p>
          <a:p>
            <a:pPr algn="l" rtl="0"/>
            <a:r>
              <a:rPr lang="en-US" dirty="0" smtClean="0"/>
              <a:t>The simplest filter is the Bootstrap Filter – which is simply performing </a:t>
            </a:r>
            <a:r>
              <a:rPr lang="en-US" dirty="0"/>
              <a:t>Simple Random </a:t>
            </a:r>
            <a:r>
              <a:rPr lang="en-US" dirty="0" smtClean="0"/>
              <a:t>Sampling at each time t. It is proper only for </a:t>
            </a:r>
            <a:r>
              <a:rPr lang="en-US" dirty="0" err="1" smtClean="0"/>
              <a:t>Markovian</a:t>
            </a:r>
            <a:r>
              <a:rPr lang="en-US" dirty="0" smtClean="0"/>
              <a:t> models.</a:t>
            </a:r>
            <a:endParaRPr lang="he-IL" dirty="0"/>
          </a:p>
        </p:txBody>
      </p:sp>
      <p:sp>
        <p:nvSpPr>
          <p:cNvPr id="8" name="TextBox 7"/>
          <p:cNvSpPr txBox="1"/>
          <p:nvPr/>
        </p:nvSpPr>
        <p:spPr>
          <a:xfrm>
            <a:off x="755576" y="1412776"/>
            <a:ext cx="3672408" cy="461665"/>
          </a:xfrm>
          <a:prstGeom prst="rect">
            <a:avLst/>
          </a:prstGeom>
          <a:noFill/>
        </p:spPr>
        <p:txBody>
          <a:bodyPr wrap="square" rtlCol="1">
            <a:spAutoFit/>
          </a:bodyPr>
          <a:lstStyle/>
          <a:p>
            <a:pPr algn="l" rtl="0"/>
            <a:r>
              <a:rPr lang="en-US" sz="2400" dirty="0" smtClean="0"/>
              <a:t>Particle Filters:</a:t>
            </a:r>
            <a:endParaRPr lang="he-IL" sz="2400" dirty="0"/>
          </a:p>
        </p:txBody>
      </p:sp>
    </p:spTree>
    <p:extLst>
      <p:ext uri="{BB962C8B-B14F-4D97-AF65-F5344CB8AC3E}">
        <p14:creationId xmlns:p14="http://schemas.microsoft.com/office/powerpoint/2010/main" val="1609732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simulation of chain polymers</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372690" y="1340768"/>
                <a:ext cx="8519789" cy="2031325"/>
              </a:xfrm>
              <a:prstGeom prst="rect">
                <a:avLst/>
              </a:prstGeom>
              <a:noFill/>
            </p:spPr>
            <p:txBody>
              <a:bodyPr wrap="square" rtlCol="1">
                <a:spAutoFit/>
              </a:bodyPr>
              <a:lstStyle/>
              <a:p>
                <a:pPr algn="l" rtl="0"/>
                <a:r>
                  <a:rPr lang="en-US" dirty="0" smtClean="0"/>
                  <a:t>The self avoiding random walk (SAW) in a two or three dimensional lattice is often used as a simple model for chain polymers such as polyester. A realization of a chain polymer of length N is fully characterized by the positions of all of its molecules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t> is a point in the 2-D lattice. The distance between two adjacent points has to be 1,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 </m:t>
                    </m:r>
                  </m:oMath>
                </a14:m>
                <a:r>
                  <a:rPr lang="en-US" dirty="0" smtClean="0"/>
                  <a:t>for all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𝑖</m:t>
                    </m:r>
                  </m:oMath>
                </a14:m>
                <a:r>
                  <a:rPr lang="en-US" dirty="0" smtClean="0"/>
                  <a:t>. The lines connecting two points is called a covalent bond.</a:t>
                </a:r>
              </a:p>
              <a:p>
                <a:pPr algn="l" rtl="0"/>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372690" y="1340768"/>
                <a:ext cx="8519789" cy="2031325"/>
              </a:xfrm>
              <a:prstGeom prst="rect">
                <a:avLst/>
              </a:prstGeom>
              <a:blipFill rotWithShape="0">
                <a:blip r:embed="rId3"/>
                <a:stretch>
                  <a:fillRect l="-572" t="-1802" r="-572"/>
                </a:stretch>
              </a:blipFill>
            </p:spPr>
            <p:txBody>
              <a:bodyPr/>
              <a:lstStyle/>
              <a:p>
                <a:r>
                  <a:rPr lang="he-IL">
                    <a:noFill/>
                  </a:rPr>
                  <a:t> </a:t>
                </a:r>
              </a:p>
            </p:txBody>
          </p:sp>
        </mc:Fallback>
      </mc:AlternateContent>
      <p:pic>
        <p:nvPicPr>
          <p:cNvPr id="4" name="תמונה 3"/>
          <p:cNvPicPr>
            <a:picLocks noChangeAspect="1"/>
          </p:cNvPicPr>
          <p:nvPr/>
        </p:nvPicPr>
        <p:blipFill>
          <a:blip r:embed="rId4"/>
          <a:stretch>
            <a:fillRect/>
          </a:stretch>
        </p:blipFill>
        <p:spPr>
          <a:xfrm>
            <a:off x="0" y="3410735"/>
            <a:ext cx="8028384" cy="3474650"/>
          </a:xfrm>
          <a:prstGeom prst="rect">
            <a:avLst/>
          </a:prstGeom>
        </p:spPr>
      </p:pic>
    </p:spTree>
    <p:extLst>
      <p:ext uri="{BB962C8B-B14F-4D97-AF65-F5344CB8AC3E}">
        <p14:creationId xmlns:p14="http://schemas.microsoft.com/office/powerpoint/2010/main" val="1932565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simulation of chain polymers</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372690" y="1340768"/>
                <a:ext cx="8519789" cy="4674165"/>
              </a:xfrm>
              <a:prstGeom prst="rect">
                <a:avLst/>
              </a:prstGeom>
              <a:noFill/>
            </p:spPr>
            <p:txBody>
              <a:bodyPr wrap="square" rtlCol="1">
                <a:spAutoFit/>
              </a:bodyPr>
              <a:lstStyle/>
              <a:p>
                <a:pPr algn="l" rtl="0"/>
                <a:r>
                  <a:rPr lang="en-US" dirty="0" smtClean="0"/>
                  <a:t>One possible distribution for the chain polymer is the uniform distribution. More formally,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𝑡</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m:t>
                            </m:r>
                          </m:sub>
                        </m:sSub>
                      </m:den>
                    </m:f>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𝑡</m:t>
                        </m:r>
                      </m:sub>
                    </m:sSub>
                  </m:oMath>
                </a14:m>
                <a:r>
                  <a:rPr lang="en-US" dirty="0" smtClean="0"/>
                  <a:t> is the total number of possible SAW chains of length t.</a:t>
                </a:r>
              </a:p>
              <a:p>
                <a:pPr algn="l" rtl="0"/>
                <a:endParaRPr lang="en-US" dirty="0"/>
              </a:p>
              <a:p>
                <a:pPr algn="l" rtl="0"/>
                <a:r>
                  <a:rPr lang="en-US" dirty="0" smtClean="0"/>
                  <a:t>A basic method for sampling a SAW chain: At each step, the “walker” chooses with equal probabilities one of the 3 allowed </a:t>
                </a:r>
                <a:r>
                  <a:rPr lang="en-US" dirty="0" err="1" smtClean="0"/>
                  <a:t>neighbouring</a:t>
                </a:r>
                <a:r>
                  <a:rPr lang="en-US" dirty="0" smtClean="0"/>
                  <a:t> points (it cannot go backwards). If the chosen position has already been chosen before, the walker goes back to (0,0), and starts again.</a:t>
                </a:r>
              </a:p>
              <a:p>
                <a:pPr algn="l" rtl="0"/>
                <a:r>
                  <a:rPr lang="en-US" dirty="0" smtClean="0"/>
                  <a:t>Problem?</a:t>
                </a:r>
              </a:p>
              <a:p>
                <a:pPr algn="l" rtl="0"/>
                <a:endParaRPr lang="en-US" dirty="0"/>
              </a:p>
              <a:p>
                <a:pPr algn="l" rtl="0"/>
                <a:r>
                  <a:rPr lang="en-US" dirty="0" smtClean="0"/>
                  <a:t>A</a:t>
                </a:r>
                <a:r>
                  <a:rPr lang="en-US" dirty="0"/>
                  <a:t> </a:t>
                </a:r>
                <a:r>
                  <a:rPr lang="en-US" dirty="0" smtClean="0"/>
                  <a:t>more efficient method is the one-step-look-ahead method. In this method, at each step the walker checks what the possible </a:t>
                </a:r>
                <a:r>
                  <a:rPr lang="en-US" dirty="0" err="1" smtClean="0"/>
                  <a:t>neighbours</a:t>
                </a:r>
                <a:r>
                  <a:rPr lang="en-US" dirty="0" smtClean="0"/>
                  <a:t> are, and chooses one out of them with equal probabilities. However, this introduces a bias, as can be demonstrated by the following example:</a:t>
                </a:r>
              </a:p>
              <a:p>
                <a:pPr algn="l" rtl="0"/>
                <a:endParaRPr lang="en-US" dirty="0" smtClean="0"/>
              </a:p>
              <a:p>
                <a:pPr algn="l" rtl="0"/>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372690" y="1340768"/>
                <a:ext cx="8519789" cy="4674165"/>
              </a:xfrm>
              <a:prstGeom prst="rect">
                <a:avLst/>
              </a:prstGeom>
              <a:blipFill rotWithShape="0">
                <a:blip r:embed="rId5"/>
                <a:stretch>
                  <a:fillRect l="-572" t="-782" r="-501"/>
                </a:stretch>
              </a:blipFill>
            </p:spPr>
            <p:txBody>
              <a:bodyPr/>
              <a:lstStyle/>
              <a:p>
                <a:r>
                  <a:rPr lang="he-IL">
                    <a:noFill/>
                  </a:rPr>
                  <a:t> </a:t>
                </a:r>
              </a:p>
            </p:txBody>
          </p:sp>
        </mc:Fallback>
      </mc:AlternateContent>
    </p:spTree>
    <p:extLst>
      <p:ext uri="{BB962C8B-B14F-4D97-AF65-F5344CB8AC3E}">
        <p14:creationId xmlns:p14="http://schemas.microsoft.com/office/powerpoint/2010/main" val="2978552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simulation of chain polymers</a:t>
            </a:r>
            <a:endParaRPr lang="he-IL" sz="2700" dirty="0"/>
          </a:p>
        </p:txBody>
      </p:sp>
      <p:sp>
        <p:nvSpPr>
          <p:cNvPr id="2" name="TextBox 1"/>
          <p:cNvSpPr txBox="1"/>
          <p:nvPr/>
        </p:nvSpPr>
        <p:spPr>
          <a:xfrm>
            <a:off x="372690" y="1340768"/>
            <a:ext cx="8519789" cy="923330"/>
          </a:xfrm>
          <a:prstGeom prst="rect">
            <a:avLst/>
          </a:prstGeom>
          <a:noFill/>
        </p:spPr>
        <p:txBody>
          <a:bodyPr wrap="square" rtlCol="1">
            <a:spAutoFit/>
          </a:bodyPr>
          <a:lstStyle/>
          <a:p>
            <a:pPr algn="l" rtl="0"/>
            <a:r>
              <a:rPr lang="en-US" dirty="0" smtClean="0"/>
              <a:t>Look at the following two instances of a 5-atom chain:</a:t>
            </a:r>
          </a:p>
          <a:p>
            <a:pPr algn="l" rtl="0"/>
            <a:endParaRPr lang="en-US" dirty="0" smtClean="0"/>
          </a:p>
          <a:p>
            <a:pPr algn="l" rtl="0"/>
            <a:endParaRPr lang="he-IL" dirty="0"/>
          </a:p>
        </p:txBody>
      </p:sp>
      <p:pic>
        <p:nvPicPr>
          <p:cNvPr id="4" name="תמונה 3"/>
          <p:cNvPicPr>
            <a:picLocks noChangeAspect="1"/>
          </p:cNvPicPr>
          <p:nvPr/>
        </p:nvPicPr>
        <p:blipFill>
          <a:blip r:embed="rId3"/>
          <a:stretch>
            <a:fillRect/>
          </a:stretch>
        </p:blipFill>
        <p:spPr>
          <a:xfrm>
            <a:off x="683568" y="1808185"/>
            <a:ext cx="6962775" cy="160972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11560" y="3861048"/>
                <a:ext cx="8085584" cy="1062535"/>
              </a:xfrm>
              <a:prstGeom prst="rect">
                <a:avLst/>
              </a:prstGeom>
              <a:noFill/>
            </p:spPr>
            <p:txBody>
              <a:bodyPr wrap="square" rtlCol="1">
                <a:spAutoFit/>
              </a:bodyPr>
              <a:lstStyle/>
              <a:p>
                <a:pPr algn="l" rtl="0"/>
                <a:r>
                  <a:rPr lang="en-US" dirty="0" smtClean="0"/>
                  <a:t>Using the one-step-look-ahead method, what are the probabilities for generating each of those?</a:t>
                </a:r>
              </a:p>
              <a:p>
                <a:pPr algn="l" rtl="0"/>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he-IL"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3861048"/>
                <a:ext cx="8085584" cy="1062535"/>
              </a:xfrm>
              <a:prstGeom prst="rect">
                <a:avLst/>
              </a:prstGeom>
              <a:blipFill rotWithShape="0">
                <a:blip r:embed="rId4"/>
                <a:stretch>
                  <a:fillRect l="-603" t="-2857" r="-829"/>
                </a:stretch>
              </a:blipFill>
            </p:spPr>
            <p:txBody>
              <a:bodyPr/>
              <a:lstStyle/>
              <a:p>
                <a:r>
                  <a:rPr lang="he-IL">
                    <a:noFill/>
                  </a:rPr>
                  <a:t> </a:t>
                </a:r>
              </a:p>
            </p:txBody>
          </p:sp>
        </mc:Fallback>
      </mc:AlternateContent>
      <p:sp>
        <p:nvSpPr>
          <p:cNvPr id="6" name="TextBox 5"/>
          <p:cNvSpPr txBox="1"/>
          <p:nvPr/>
        </p:nvSpPr>
        <p:spPr>
          <a:xfrm>
            <a:off x="683568" y="4923583"/>
            <a:ext cx="8460432" cy="646331"/>
          </a:xfrm>
          <a:prstGeom prst="rect">
            <a:avLst/>
          </a:prstGeom>
          <a:noFill/>
        </p:spPr>
        <p:txBody>
          <a:bodyPr wrap="square" rtlCol="1">
            <a:spAutoFit/>
          </a:bodyPr>
          <a:lstStyle/>
          <a:p>
            <a:pPr algn="l" rtl="0"/>
            <a:r>
              <a:rPr lang="en-US" dirty="0" smtClean="0"/>
              <a:t>Hence, chains generated in this method do not comply with the uniform distribution assumption.</a:t>
            </a:r>
            <a:endParaRPr lang="he-IL" dirty="0"/>
          </a:p>
        </p:txBody>
      </p:sp>
    </p:spTree>
    <p:extLst>
      <p:ext uri="{BB962C8B-B14F-4D97-AF65-F5344CB8AC3E}">
        <p14:creationId xmlns:p14="http://schemas.microsoft.com/office/powerpoint/2010/main" val="337534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simulation of chain polymers</a:t>
            </a:r>
            <a:endParaRPr lang="he-IL" sz="2700" dirty="0"/>
          </a:p>
        </p:txBody>
      </p:sp>
      <mc:AlternateContent xmlns:mc="http://schemas.openxmlformats.org/markup-compatibility/2006" xmlns:a14="http://schemas.microsoft.com/office/drawing/2010/main">
        <mc:Choice Requires="a14">
          <p:sp>
            <p:nvSpPr>
              <p:cNvPr id="2" name="TextBox 1"/>
              <p:cNvSpPr txBox="1"/>
              <p:nvPr/>
            </p:nvSpPr>
            <p:spPr>
              <a:xfrm>
                <a:off x="372690" y="1340768"/>
                <a:ext cx="8519789" cy="2716128"/>
              </a:xfrm>
              <a:prstGeom prst="rect">
                <a:avLst/>
              </a:prstGeom>
              <a:noFill/>
            </p:spPr>
            <p:txBody>
              <a:bodyPr wrap="square" rtlCol="1">
                <a:spAutoFit/>
              </a:bodyPr>
              <a:lstStyle/>
              <a:p>
                <a:pPr algn="l" rtl="0"/>
                <a:r>
                  <a:rPr lang="en-US" dirty="0" smtClean="0"/>
                  <a:t>We can correct for this bias using the IS framework:</a:t>
                </a:r>
              </a:p>
              <a:p>
                <a:pPr algn="l" rtl="0"/>
                <a:endParaRPr lang="en-US" dirty="0"/>
              </a:p>
              <a:p>
                <a:pPr algn="l" rtl="0"/>
                <a:r>
                  <a:rPr lang="en-US" dirty="0" smtClean="0"/>
                  <a:t>Essentially, we are using an importance distribution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den>
                    </m:f>
                    <m:r>
                      <a:rPr lang="en-US" b="0" i="1" smtClean="0">
                        <a:latin typeface="Cambria Math" panose="02040503050406030204" pitchFamily="18" charset="0"/>
                      </a:rPr>
                      <m:t> </m:t>
                    </m:r>
                    <m:r>
                      <a:rPr lang="en-US" b="0" i="0" smtClean="0">
                        <a:latin typeface="Cambria Math" panose="02040503050406030204" pitchFamily="18" charset="0"/>
                      </a:rPr>
                      <m:t> </m:t>
                    </m:r>
                  </m:oMath>
                </a14:m>
                <a:r>
                  <a:rPr lang="en-US" dirty="0" smtClean="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smtClean="0"/>
                  <a:t> denotes the number of unoccupied </a:t>
                </a:r>
                <a:r>
                  <a:rPr lang="en-US" dirty="0" err="1" smtClean="0"/>
                  <a:t>neighbours</a:t>
                </a:r>
                <a:r>
                  <a:rPr lang="en-US" dirty="0" smtClean="0"/>
                  <a:t> to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0" smtClean="0">
                        <a:latin typeface="Cambria Math" panose="02040503050406030204" pitchFamily="18" charset="0"/>
                      </a:rPr>
                      <m:t>.</m:t>
                    </m:r>
                  </m:oMath>
                </a14:m>
                <a:r>
                  <a:rPr lang="en-US" dirty="0" smtClean="0"/>
                  <a:t>  Since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𝑡</m:t>
                        </m:r>
                      </m:sub>
                    </m:sSub>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𝑡</m:t>
                            </m:r>
                          </m:sub>
                        </m:sSub>
                      </m:e>
                      <m:e>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oMath>
                </a14:m>
                <a:r>
                  <a:rPr lang="en-US" dirty="0" smtClean="0"/>
                  <a:t>  then the weight increment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n</m:t>
                                </m:r>
                              </m:e>
                              <m:sub>
                                <m:r>
                                  <m:rPr>
                                    <m:sty m:val="p"/>
                                  </m:rPr>
                                  <a:rPr lang="en-US" b="0" i="0" smtClean="0">
                                    <a:latin typeface="Cambria Math" panose="02040503050406030204" pitchFamily="18" charset="0"/>
                                  </a:rPr>
                                  <m:t>t</m:t>
                                </m:r>
                                <m:r>
                                  <a:rPr lang="en-US" b="0" i="0" smtClean="0">
                                    <a:latin typeface="Cambria Math" panose="02040503050406030204" pitchFamily="18" charset="0"/>
                                  </a:rPr>
                                  <m:t>−</m:t>
                                </m:r>
                                <m:r>
                                  <a:rPr lang="en-US" b="0" i="0" smtClean="0">
                                    <a:latin typeface="Cambria Math" panose="02040503050406030204" pitchFamily="18" charset="0"/>
                                  </a:rPr>
                                  <m:t>1</m:t>
                                </m:r>
                              </m:sub>
                            </m:sSub>
                          </m:den>
                        </m:f>
                      </m:den>
                    </m:f>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n</m:t>
                        </m:r>
                      </m:e>
                      <m:sub>
                        <m:r>
                          <m:rPr>
                            <m:sty m:val="p"/>
                          </m:rPr>
                          <a:rPr lang="en-US" b="0" i="0" smtClean="0">
                            <a:latin typeface="Cambria Math" panose="02040503050406030204" pitchFamily="18" charset="0"/>
                          </a:rPr>
                          <m:t>t</m:t>
                        </m:r>
                        <m:r>
                          <a:rPr lang="en-US" b="0" i="0" smtClean="0">
                            <a:latin typeface="Cambria Math" panose="02040503050406030204" pitchFamily="18" charset="0"/>
                          </a:rPr>
                          <m:t>−</m:t>
                        </m:r>
                        <m:r>
                          <a:rPr lang="en-US" b="0" i="0" smtClean="0">
                            <a:latin typeface="Cambria Math" panose="02040503050406030204" pitchFamily="18" charset="0"/>
                          </a:rPr>
                          <m:t>1</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𝑡</m:t>
                        </m:r>
                      </m:sub>
                    </m:sSub>
                  </m:oMath>
                </a14:m>
                <a:endParaRPr lang="en-US" dirty="0" smtClean="0"/>
              </a:p>
              <a:p>
                <a:pPr algn="l" rtl="0"/>
                <a:endParaRPr lang="en-US" dirty="0" smtClean="0"/>
              </a:p>
              <a:p>
                <a:pPr algn="l" rtl="0"/>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372690" y="1340768"/>
                <a:ext cx="8519789" cy="2716128"/>
              </a:xfrm>
              <a:prstGeom prst="rect">
                <a:avLst/>
              </a:prstGeom>
              <a:blipFill rotWithShape="0">
                <a:blip r:embed="rId4"/>
                <a:stretch>
                  <a:fillRect l="-572" t="-13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3528" y="3717032"/>
                <a:ext cx="8676456" cy="2492349"/>
              </a:xfrm>
              <a:prstGeom prst="rect">
                <a:avLst/>
              </a:prstGeom>
              <a:noFill/>
            </p:spPr>
            <p:txBody>
              <a:bodyPr wrap="square" rtlCol="1">
                <a:spAutoFit/>
              </a:bodyPr>
              <a:lstStyle/>
              <a:p>
                <a:pPr algn="l" rtl="0"/>
                <a:r>
                  <a:rPr lang="en-US" dirty="0" smtClean="0"/>
                  <a:t>When t is large two problems occur: 1. weight degeneracy 2. the one-step-look-ahead method can become ineffective.</a:t>
                </a:r>
              </a:p>
              <a:p>
                <a:pPr algn="l" rtl="0"/>
                <a:r>
                  <a:rPr lang="en-US" dirty="0" smtClean="0"/>
                  <a:t>How would we implement a two-step-look-ahead method?</a:t>
                </a:r>
              </a:p>
              <a:p>
                <a:pPr algn="l" rtl="0"/>
                <a:endParaRPr lang="en-US" dirty="0" smtClean="0"/>
              </a:p>
              <a:p>
                <a:pPr algn="l" rtl="0"/>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𝑡</m:t>
                            </m:r>
                          </m:sub>
                        </m:sSub>
                      </m:num>
                      <m:den>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b>
                            </m:sSub>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𝑗</m:t>
                                </m:r>
                              </m:sub>
                            </m:sSub>
                          </m:e>
                        </m:nary>
                      </m:den>
                    </m:f>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smtClean="0"/>
                  <a:t> is the unoccupied </a:t>
                </a:r>
                <a:r>
                  <a:rPr lang="en-US" dirty="0" err="1" smtClean="0"/>
                  <a:t>neighbourhood</a:t>
                </a:r>
                <a:r>
                  <a:rPr lang="en-US" dirty="0" smtClean="0"/>
                  <a: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endParaRPr lang="en-US" dirty="0" smtClean="0"/>
              </a:p>
              <a:p>
                <a:pPr algn="l" rtl="0"/>
                <a:endParaRPr lang="en-US" dirty="0"/>
              </a:p>
              <a:p>
                <a:pPr algn="l" rtl="0"/>
                <a:r>
                  <a:rPr lang="en-US" dirty="0" smtClean="0"/>
                  <a:t>Advantages and disadvantages of bigger k-step-look-ahead methods?</a:t>
                </a:r>
                <a:endParaRPr lang="en-US" dirty="0"/>
              </a:p>
              <a:p>
                <a:pPr algn="l" rtl="0"/>
                <a:endParaRPr lang="en-US"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23528" y="3717032"/>
                <a:ext cx="8676456" cy="2492349"/>
              </a:xfrm>
              <a:prstGeom prst="rect">
                <a:avLst/>
              </a:prstGeom>
              <a:blipFill rotWithShape="0">
                <a:blip r:embed="rId5"/>
                <a:stretch>
                  <a:fillRect l="-562" t="-1467"/>
                </a:stretch>
              </a:blipFill>
            </p:spPr>
            <p:txBody>
              <a:bodyPr/>
              <a:lstStyle/>
              <a:p>
                <a:r>
                  <a:rPr lang="he-IL">
                    <a:noFill/>
                  </a:rPr>
                  <a:t> </a:t>
                </a:r>
              </a:p>
            </p:txBody>
          </p:sp>
        </mc:Fallback>
      </mc:AlternateContent>
    </p:spTree>
    <p:extLst>
      <p:ext uri="{BB962C8B-B14F-4D97-AF65-F5344CB8AC3E}">
        <p14:creationId xmlns:p14="http://schemas.microsoft.com/office/powerpoint/2010/main" val="845882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475656" y="620688"/>
            <a:ext cx="5607893" cy="5014527"/>
          </a:xfrm>
          <a:prstGeom prst="rect">
            <a:avLst/>
          </a:prstGeom>
        </p:spPr>
      </p:pic>
    </p:spTree>
    <p:extLst>
      <p:ext uri="{BB962C8B-B14F-4D97-AF65-F5344CB8AC3E}">
        <p14:creationId xmlns:p14="http://schemas.microsoft.com/office/powerpoint/2010/main" val="61222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128192" y="1813908"/>
                <a:ext cx="8568952" cy="4667753"/>
              </a:xfrm>
              <a:prstGeom prst="rect">
                <a:avLst/>
              </a:prstGeom>
              <a:noFill/>
            </p:spPr>
            <p:txBody>
              <a:bodyPr wrap="square" rtlCol="1">
                <a:spAutoFit/>
              </a:bodyPr>
              <a:lstStyle/>
              <a:p>
                <a:pPr algn="l" rtl="0"/>
                <a:r>
                  <a:rPr lang="en-US" dirty="0" smtClean="0"/>
                  <a:t>Consider a Markov sequence of unobservable random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0" smtClean="0">
                        <a:latin typeface="Cambria Math" panose="02040503050406030204" pitchFamily="18" charset="0"/>
                      </a:rPr>
                      <m:t> </m:t>
                    </m:r>
                  </m:oMath>
                </a14:m>
                <a:r>
                  <a:rPr lang="en-US" dirty="0" smtClean="0"/>
                  <a:t>indexed by time t, such that the distribution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smtClean="0"/>
                  <a:t> depends only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smtClean="0"/>
                  <a:t>. </a:t>
                </a:r>
              </a:p>
              <a:p>
                <a:pPr algn="l" rtl="0"/>
                <a:r>
                  <a:rPr lang="en-US" dirty="0" smtClean="0"/>
                  <a:t>Consider another sequence of observable random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such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oMath>
                </a14:m>
                <a:r>
                  <a:rPr lang="en-US" dirty="0" smtClean="0"/>
                  <a:t> is dependent on the current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smtClean="0"/>
                  <a:t>and the observations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oMath>
                </a14:m>
                <a:r>
                  <a:rPr lang="en-US" dirty="0" smtClean="0"/>
                  <a:t> are conditionally independent given the first process values.</a:t>
                </a:r>
              </a:p>
              <a:p>
                <a:pPr algn="l" rtl="0"/>
                <a:r>
                  <a:rPr lang="en-US" dirty="0" smtClean="0"/>
                  <a:t>Thus, we have the model:</a:t>
                </a:r>
              </a:p>
              <a:p>
                <a:pPr algn="l" rtl="0"/>
                <a:endParaRPr lang="en-US" dirty="0"/>
              </a:p>
              <a:p>
                <a:pPr algn="l" rtl="0"/>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𝑦</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e>
                    </m:d>
                  </m:oMath>
                </a14:m>
                <a:r>
                  <a:rPr lang="en-US" b="0"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r>
                      <a:rPr lang="en-US" b="0" i="1" smtClean="0">
                        <a:latin typeface="Cambria Math" panose="02040503050406030204" pitchFamily="18" charset="0"/>
                      </a:rPr>
                      <m:t> </m:t>
                    </m:r>
                  </m:oMath>
                </a14:m>
                <a:r>
                  <a:rPr lang="en-US" b="0" i="0" dirty="0" smtClean="0">
                    <a:latin typeface="+mj-lt"/>
                  </a:rPr>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𝑦</m:t>
                        </m:r>
                      </m:sub>
                    </m:sSub>
                  </m:oMath>
                </a14:m>
                <a:r>
                  <a:rPr lang="en-US" b="0" dirty="0" smtClean="0"/>
                  <a:t> are density functions.</a:t>
                </a:r>
              </a:p>
              <a:p>
                <a:pPr algn="l" rtl="0"/>
                <a:endParaRPr lang="en-US" dirty="0"/>
              </a:p>
              <a:p>
                <a:pPr algn="l" rtl="0"/>
                <a:r>
                  <a:rPr lang="en-US" b="0" dirty="0" smtClean="0"/>
                  <a:t>We wish to use the observed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𝑡</m:t>
                        </m:r>
                      </m:sub>
                    </m:sSub>
                  </m:oMath>
                </a14:m>
                <a:r>
                  <a:rPr lang="en-US" b="0" dirty="0" smtClean="0"/>
                  <a:t> as data to estimate the states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𝑡</m:t>
                        </m:r>
                      </m:sub>
                    </m:sSub>
                  </m:oMath>
                </a14:m>
                <a:r>
                  <a:rPr lang="en-US" b="0" dirty="0" smtClean="0"/>
                  <a:t> of the hidden Markov process. In the Importance Sampling framework, the target distribution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𝑡</m:t>
                            </m:r>
                          </m:sub>
                        </m:sSub>
                      </m:e>
                    </m:d>
                    <m:r>
                      <a:rPr lang="en-US" b="0" i="1" smtClean="0">
                        <a:latin typeface="Cambria Math" panose="02040503050406030204" pitchFamily="18" charset="0"/>
                      </a:rPr>
                      <m:t>. </m:t>
                    </m:r>
                  </m:oMath>
                </a14:m>
                <a:endParaRPr lang="en-US" b="0" dirty="0" smtClean="0"/>
              </a:p>
              <a:p>
                <a:pPr algn="l" rtl="0"/>
                <a:r>
                  <a:rPr lang="en-US" b="0" dirty="0" smtClean="0"/>
                  <a:t/>
                </a:r>
                <a:br>
                  <a:rPr lang="en-US" b="0" dirty="0" smtClean="0"/>
                </a:br>
                <a:endParaRPr lang="en-US" dirty="0" smtClean="0"/>
              </a:p>
              <a:p>
                <a:pPr algn="l" rtl="0"/>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128192" y="1813908"/>
                <a:ext cx="8568952" cy="4667753"/>
              </a:xfrm>
              <a:prstGeom prst="rect">
                <a:avLst/>
              </a:prstGeom>
              <a:blipFill rotWithShape="0">
                <a:blip r:embed="rId3"/>
                <a:stretch>
                  <a:fillRect l="-569" t="-784" r="-213"/>
                </a:stretch>
              </a:blipFill>
            </p:spPr>
            <p:txBody>
              <a:bodyPr/>
              <a:lstStyle/>
              <a:p>
                <a:r>
                  <a:rPr lang="he-IL">
                    <a:noFill/>
                  </a:rPr>
                  <a:t> </a:t>
                </a:r>
              </a:p>
            </p:txBody>
          </p:sp>
        </mc:Fallback>
      </mc:AlternateContent>
      <p:sp>
        <p:nvSpPr>
          <p:cNvPr id="5" name="TextBox 4"/>
          <p:cNvSpPr txBox="1"/>
          <p:nvPr/>
        </p:nvSpPr>
        <p:spPr>
          <a:xfrm>
            <a:off x="156399" y="1340768"/>
            <a:ext cx="8568952" cy="307777"/>
          </a:xfrm>
          <a:prstGeom prst="rect">
            <a:avLst/>
          </a:prstGeom>
          <a:noFill/>
        </p:spPr>
        <p:txBody>
          <a:bodyPr wrap="square" rtlCol="1">
            <a:spAutoFit/>
          </a:bodyPr>
          <a:lstStyle/>
          <a:p>
            <a:pPr algn="l" rtl="0"/>
            <a:r>
              <a:rPr lang="en-US" sz="1400" dirty="0" smtClean="0"/>
              <a:t>The following example is taken from the book “Computational Statistics” by Givens and </a:t>
            </a:r>
            <a:r>
              <a:rPr lang="en-US" sz="1400" dirty="0" err="1" smtClean="0"/>
              <a:t>Hoeting</a:t>
            </a:r>
            <a:endParaRPr lang="he-IL" sz="1400" dirty="0"/>
          </a:p>
        </p:txBody>
      </p:sp>
      <p:pic>
        <p:nvPicPr>
          <p:cNvPr id="2" name="תמונה 1"/>
          <p:cNvPicPr>
            <a:picLocks noChangeAspect="1"/>
          </p:cNvPicPr>
          <p:nvPr/>
        </p:nvPicPr>
        <p:blipFill>
          <a:blip r:embed="rId4"/>
          <a:stretch>
            <a:fillRect/>
          </a:stretch>
        </p:blipFill>
        <p:spPr>
          <a:xfrm>
            <a:off x="3903240" y="5301208"/>
            <a:ext cx="4557192" cy="1255628"/>
          </a:xfrm>
          <a:prstGeom prst="rect">
            <a:avLst/>
          </a:prstGeom>
        </p:spPr>
      </p:pic>
    </p:spTree>
    <p:extLst>
      <p:ext uri="{BB962C8B-B14F-4D97-AF65-F5344CB8AC3E}">
        <p14:creationId xmlns:p14="http://schemas.microsoft.com/office/powerpoint/2010/main" val="4205916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467544" y="3717032"/>
                <a:ext cx="8568952" cy="2154372"/>
              </a:xfrm>
              <a:prstGeom prst="rect">
                <a:avLst/>
              </a:prstGeom>
              <a:noFill/>
            </p:spPr>
            <p:txBody>
              <a:bodyPr wrap="square" rtlCol="1">
                <a:spAutoFit/>
              </a:bodyPr>
              <a:lstStyle/>
              <a:p>
                <a:pPr algn="l" rtl="0"/>
                <a:r>
                  <a:rPr lang="en-US" sz="2400" dirty="0" smtClean="0"/>
                  <a:t>However, note that there is a recursive relationship between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a:t>:</a:t>
                </a:r>
              </a:p>
              <a:p>
                <a:pPr algn="l" rtl="0"/>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𝑓</m:t>
                          </m:r>
                        </m:e>
                        <m:sub>
                          <m:r>
                            <a:rPr lang="en-US" sz="2800" i="1">
                              <a:latin typeface="Cambria Math" panose="02040503050406030204" pitchFamily="18" charset="0"/>
                            </a:rPr>
                            <m:t>𝑡</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sub>
                              <m:r>
                                <a:rPr lang="en-US" sz="2800" i="1">
                                  <a:latin typeface="Cambria Math" panose="02040503050406030204" pitchFamily="18" charset="0"/>
                                </a:rPr>
                                <m:t>𝑡</m:t>
                              </m:r>
                            </m:sub>
                          </m:sSub>
                        </m:e>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e>
                            <m:sub>
                              <m:r>
                                <a:rPr lang="en-US" sz="2800" i="1">
                                  <a:latin typeface="Cambria Math" panose="02040503050406030204" pitchFamily="18" charset="0"/>
                                </a:rPr>
                                <m:t>𝑡</m:t>
                              </m:r>
                            </m:sub>
                          </m:sSub>
                        </m:e>
                      </m:d>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1</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e>
                                <m:sub>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1</m:t>
                                  </m:r>
                                </m:sub>
                              </m:sSub>
                            </m:e>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𝑦</m:t>
                                      </m:r>
                                    </m:e>
                                  </m:acc>
                                </m:e>
                                <m:sub>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1</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𝑥</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𝑡</m:t>
                                  </m:r>
                                </m:sub>
                              </m:sSub>
                            </m:e>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1</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𝑦</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𝑡</m:t>
                              </m:r>
                            </m:sub>
                          </m:sSub>
                          <m:r>
                            <a:rPr lang="en-US" sz="2800" i="1">
                              <a:latin typeface="Cambria Math" panose="02040503050406030204" pitchFamily="18" charset="0"/>
                            </a:rPr>
                            <m:t>)</m:t>
                          </m:r>
                        </m:num>
                        <m:den>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𝑦</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e>
                            <m:sub>
                              <m:r>
                                <a:rPr lang="en-US" sz="2800" i="1">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i="1">
                              <a:latin typeface="Cambria Math" panose="02040503050406030204" pitchFamily="18" charset="0"/>
                            </a:rPr>
                            <m:t>)</m:t>
                          </m:r>
                        </m:den>
                      </m:f>
                    </m:oMath>
                  </m:oMathPara>
                </a14:m>
                <a:endParaRPr lang="en-US" dirty="0" smtClean="0"/>
              </a:p>
              <a:p>
                <a:pPr algn="l" rtl="0"/>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467544" y="3717032"/>
                <a:ext cx="8568952" cy="2154372"/>
              </a:xfrm>
              <a:prstGeom prst="rect">
                <a:avLst/>
              </a:prstGeom>
              <a:blipFill rotWithShape="0">
                <a:blip r:embed="rId3"/>
                <a:stretch>
                  <a:fillRect l="-1139" t="-226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 name="מלבן 1"/>
              <p:cNvSpPr/>
              <p:nvPr/>
            </p:nvSpPr>
            <p:spPr>
              <a:xfrm>
                <a:off x="467544" y="1700808"/>
                <a:ext cx="8424936" cy="2168414"/>
              </a:xfrm>
              <a:prstGeom prst="rect">
                <a:avLst/>
              </a:prstGeom>
            </p:spPr>
            <p:txBody>
              <a:bodyPr wrap="square">
                <a:spAutoFit/>
              </a:bodyPr>
              <a:lstStyle/>
              <a:p>
                <a:pPr algn="l" rtl="0"/>
                <a:r>
                  <a:rPr lang="en-US" sz="2400" dirty="0" smtClean="0"/>
                  <a:t>We can decompose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oMath>
                </a14:m>
                <a:r>
                  <a:rPr lang="en-US" sz="2400" dirty="0" smtClean="0"/>
                  <a:t> like before :</a:t>
                </a:r>
              </a:p>
              <a:p>
                <a:pPr algn="l" rtl="0"/>
                <a:endParaRPr lang="en-US" dirty="0" smtClean="0"/>
              </a:p>
              <a:p>
                <a:pPr algn="l" rtl="0"/>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𝑡</m:t>
                              </m:r>
                            </m:sub>
                          </m:sSub>
                        </m:e>
                        <m:e>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b="0" i="0" smtClean="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i="1">
                          <a:latin typeface="Cambria Math" panose="02040503050406030204" pitchFamily="18"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r>
                            <a:rPr lang="en-US" sz="2400" i="1">
                              <a:latin typeface="Cambria Math" panose="02040503050406030204" pitchFamily="18" charset="0"/>
                            </a:rPr>
                            <m:t> </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i="1">
                          <a:latin typeface="Cambria Math" panose="02040503050406030204" pitchFamily="18" charset="0"/>
                        </a:rPr>
                        <m:t>𝑓</m:t>
                      </m:r>
                      <m:d>
                        <m:dPr>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e>
                      </m:d>
                      <m:sSub>
                        <m:sSubPr>
                          <m:ctrlPr>
                            <a:rPr lang="en-US" sz="2400" i="1">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i="1">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𝑓</m:t>
                      </m:r>
                      <m:d>
                        <m:dPr>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𝑡</m:t>
                              </m:r>
                            </m:sub>
                          </m:sSub>
                        </m:e>
                      </m:d>
                      <m:sSub>
                        <m:sSubPr>
                          <m:ctrlPr>
                            <a:rPr lang="en-US" sz="2400" i="1">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r>
                        <a:rPr lang="en-US" sz="2400" i="1">
                          <a:latin typeface="Cambria Math" panose="02040503050406030204" pitchFamily="18" charset="0"/>
                        </a:rPr>
                        <m:t>)</m:t>
                      </m:r>
                    </m:oMath>
                  </m:oMathPara>
                </a14:m>
                <a:endParaRPr lang="en-US" sz="2400" dirty="0" smtClean="0"/>
              </a:p>
              <a:p>
                <a:pPr algn="l" rtl="0"/>
                <a:endParaRPr lang="en-US" sz="2400" dirty="0" smtClean="0"/>
              </a:p>
              <a:p>
                <a:pPr algn="l" rtl="0"/>
                <a:r>
                  <a:rPr lang="en-US" sz="2400" dirty="0" smtClean="0"/>
                  <a:t>But it isn’t very helpful.</a:t>
                </a:r>
                <a:endParaRPr lang="en-US" sz="2400" dirty="0"/>
              </a:p>
              <a:p>
                <a:pPr algn="l" rtl="0"/>
                <a:endParaRPr lang="he-IL" dirty="0"/>
              </a:p>
            </p:txBody>
          </p:sp>
        </mc:Choice>
        <mc:Fallback xmlns="">
          <p:sp>
            <p:nvSpPr>
              <p:cNvPr id="2" name="מלבן 1"/>
              <p:cNvSpPr>
                <a:spLocks noRot="1" noChangeAspect="1" noMove="1" noResize="1" noEditPoints="1" noAdjustHandles="1" noChangeArrowheads="1" noChangeShapeType="1" noTextEdit="1"/>
              </p:cNvSpPr>
              <p:nvPr/>
            </p:nvSpPr>
            <p:spPr>
              <a:xfrm>
                <a:off x="467544" y="1700808"/>
                <a:ext cx="8424936" cy="2168414"/>
              </a:xfrm>
              <a:prstGeom prst="rect">
                <a:avLst/>
              </a:prstGeom>
              <a:blipFill rotWithShape="0">
                <a:blip r:embed="rId4"/>
                <a:stretch>
                  <a:fillRect l="-1158" t="-5056"/>
                </a:stretch>
              </a:blipFill>
            </p:spPr>
            <p:txBody>
              <a:bodyPr/>
              <a:lstStyle/>
              <a:p>
                <a:r>
                  <a:rPr lang="he-IL">
                    <a:noFill/>
                  </a:rPr>
                  <a:t> </a:t>
                </a:r>
              </a:p>
            </p:txBody>
          </p:sp>
        </mc:Fallback>
      </mc:AlternateContent>
    </p:spTree>
    <p:extLst>
      <p:ext uri="{BB962C8B-B14F-4D97-AF65-F5344CB8AC3E}">
        <p14:creationId xmlns:p14="http://schemas.microsoft.com/office/powerpoint/2010/main" val="2552994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2" name="מלבן 1"/>
              <p:cNvSpPr/>
              <p:nvPr/>
            </p:nvSpPr>
            <p:spPr>
              <a:xfrm>
                <a:off x="467544" y="1700808"/>
                <a:ext cx="8424936" cy="3783152"/>
              </a:xfrm>
              <a:prstGeom prst="rect">
                <a:avLst/>
              </a:prstGeom>
            </p:spPr>
            <p:txBody>
              <a:bodyPr wrap="square">
                <a:spAutoFit/>
              </a:bodyPr>
              <a:lstStyle/>
              <a:p>
                <a:pPr algn="l" rtl="0"/>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oMath>
                </a14:m>
                <a:r>
                  <a:rPr lang="en-US" sz="2400" dirty="0" smtClean="0"/>
                  <a:t> can be decomposed similarly:</a:t>
                </a:r>
              </a:p>
              <a:p>
                <a:pPr algn="l" rtl="0"/>
                <a:endParaRPr lang="en-US" sz="2400" dirty="0"/>
              </a:p>
              <a:p>
                <a:pPr algn="l" rtl="0"/>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𝑔</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a:latin typeface="Cambria Math" panose="02040503050406030204" pitchFamily="18" charset="0"/>
                        </a:rPr>
                        <m:t>=</m:t>
                      </m:r>
                      <m:r>
                        <a:rPr lang="en-US" sz="2400" b="0" i="1" smtClean="0">
                          <a:latin typeface="Cambria Math" panose="02040503050406030204" pitchFamily="18" charset="0"/>
                        </a:rPr>
                        <m:t>𝑔</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b="0" i="1" smtClean="0">
                          <a:latin typeface="Cambria Math" panose="02040503050406030204" pitchFamily="18" charset="0"/>
                        </a:rPr>
                        <m:t>𝑔</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r>
                            <a:rPr lang="en-US" sz="2400" i="1">
                              <a:latin typeface="Cambria Math" panose="02040503050406030204" pitchFamily="18" charset="0"/>
                            </a:rPr>
                            <m:t> </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b="0" i="1" smtClean="0">
                          <a:latin typeface="Cambria Math" panose="02040503050406030204" pitchFamily="18" charset="0"/>
                        </a:rPr>
                        <m:t>𝑔</m:t>
                      </m:r>
                      <m:d>
                        <m:dPr>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e>
                      </m:d>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𝑔</m:t>
                      </m:r>
                      <m:d>
                        <m:dPr>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𝑡</m:t>
                              </m:r>
                            </m:sub>
                          </m:sSub>
                        </m:e>
                      </m:d>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r>
                        <a:rPr lang="en-US" sz="2400" i="1">
                          <a:latin typeface="Cambria Math" panose="02040503050406030204" pitchFamily="18" charset="0"/>
                        </a:rPr>
                        <m:t>)</m:t>
                      </m:r>
                    </m:oMath>
                  </m:oMathPara>
                </a14:m>
                <a:endParaRPr lang="en-US" sz="2400" dirty="0" smtClean="0"/>
              </a:p>
              <a:p>
                <a:pPr algn="l" rtl="0"/>
                <a:endParaRPr lang="en-US" sz="2400" dirty="0" smtClean="0"/>
              </a:p>
              <a:p>
                <a:pPr algn="l" rtl="0"/>
                <a:r>
                  <a:rPr lang="en-US" sz="2400" dirty="0" smtClean="0"/>
                  <a:t>However, we can choose g to be independent of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m:rPr>
                                <m:sty m:val="p"/>
                              </m:rPr>
                              <a:rPr lang="en-US" sz="2400" b="0" i="1" smtClean="0">
                                <a:latin typeface="Cambria Math" panose="02040503050406030204" pitchFamily="18" charset="0"/>
                              </a:rPr>
                              <m:t>y</m:t>
                            </m:r>
                          </m:e>
                        </m:acc>
                      </m:e>
                      <m:sub>
                        <m:r>
                          <a:rPr lang="en-US" sz="2400" b="0" i="1" smtClean="0">
                            <a:latin typeface="Cambria Math" panose="02040503050406030204" pitchFamily="18" charset="0"/>
                          </a:rPr>
                          <m:t>𝑡</m:t>
                        </m:r>
                      </m:sub>
                    </m:sSub>
                  </m:oMath>
                </a14:m>
                <a:r>
                  <a:rPr lang="en-US" sz="2400" dirty="0" smtClean="0"/>
                  <a:t>, specifically it is convenient to choose</a:t>
                </a:r>
              </a:p>
              <a:p>
                <a:pPr algn="l" rtl="0"/>
                <a:endParaRPr lang="en-US" sz="2400" dirty="0" smtClean="0"/>
              </a:p>
              <a:p>
                <a:pPr algn="l" rtl="0"/>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p</m:t>
                          </m:r>
                        </m:e>
                        <m:sub>
                          <m:r>
                            <m:rPr>
                              <m:sty m:val="p"/>
                            </m:rPr>
                            <a:rPr lang="en-US" sz="2400" b="0" i="0" smtClean="0">
                              <a:latin typeface="Cambria Math" panose="02040503050406030204" pitchFamily="18" charset="0"/>
                            </a:rPr>
                            <m:t>x</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m:rPr>
                                      <m:sty m:val="p"/>
                                    </m:rPr>
                                    <a:rPr lang="en-US" sz="2400" b="0" i="0" smtClean="0">
                                      <a:latin typeface="Cambria Math" panose="02040503050406030204" pitchFamily="18" charset="0"/>
                                    </a:rPr>
                                    <m:t>x</m:t>
                                  </m:r>
                                </m:e>
                              </m:acc>
                            </m:e>
                            <m:sub>
                              <m:r>
                                <a:rPr lang="en-US" sz="2400" b="0" i="1" smtClean="0">
                                  <a:latin typeface="Cambria Math" panose="02040503050406030204" pitchFamily="18" charset="0"/>
                                </a:rPr>
                                <m:t>𝑡</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𝑥</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𝑥</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x</m:t>
                              </m:r>
                            </m:e>
                            <m:sub>
                              <m:r>
                                <a:rPr lang="en-US" sz="2400" b="0" i="0"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x</m:t>
                              </m:r>
                            </m:e>
                            <m:sub>
                              <m:r>
                                <a:rPr lang="en-US" sz="2400" b="0" i="0" smtClean="0">
                                  <a:latin typeface="Cambria Math" panose="02040503050406030204" pitchFamily="18" charset="0"/>
                                </a:rPr>
                                <m:t>1</m:t>
                              </m:r>
                            </m:sub>
                          </m:sSub>
                        </m:e>
                      </m:d>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p</m:t>
                          </m:r>
                        </m:e>
                        <m:sub>
                          <m:r>
                            <m:rPr>
                              <m:sty m:val="p"/>
                            </m:rPr>
                            <a:rPr lang="en-US" sz="2400" b="0" i="0" smtClean="0">
                              <a:latin typeface="Cambria Math" panose="02040503050406030204" pitchFamily="18" charset="0"/>
                            </a:rPr>
                            <m:t>x</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x</m:t>
                          </m:r>
                        </m:e>
                        <m:sub>
                          <m:r>
                            <m:rPr>
                              <m:sty m:val="p"/>
                            </m:rPr>
                            <a:rPr lang="en-US" sz="2400" b="0" i="0" smtClean="0">
                              <a:latin typeface="Cambria Math" panose="02040503050406030204" pitchFamily="18" charset="0"/>
                            </a:rPr>
                            <m:t>t</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m:rPr>
                                  <m:sty m:val="p"/>
                                </m:rPr>
                                <a:rPr lang="en-US" sz="2400" b="0" i="0" smtClean="0">
                                  <a:latin typeface="Cambria Math" panose="02040503050406030204" pitchFamily="18" charset="0"/>
                                </a:rPr>
                                <m:t>x</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m:oMathPara>
                </a14:m>
                <a:endParaRPr lang="en-US" sz="2400" dirty="0"/>
              </a:p>
              <a:p>
                <a:pPr algn="l" rtl="0"/>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e>
                    </m:d>
                  </m:oMath>
                </a14:m>
                <a:r>
                  <a:rPr lang="en-US" sz="2400" dirty="0" smtClean="0"/>
                  <a:t>  (</a:t>
                </a:r>
                <a:r>
                  <a:rPr lang="en-US" sz="2400" dirty="0" err="1" smtClean="0"/>
                  <a:t>markovian</a:t>
                </a:r>
                <a:r>
                  <a:rPr lang="en-US" sz="2400" dirty="0" smtClean="0"/>
                  <a:t>) </a:t>
                </a:r>
                <a:endParaRPr lang="en-US" sz="2400" dirty="0"/>
              </a:p>
              <a:p>
                <a:pPr algn="l" rtl="0"/>
                <a:endParaRPr lang="he-IL" dirty="0"/>
              </a:p>
            </p:txBody>
          </p:sp>
        </mc:Choice>
        <mc:Fallback xmlns="">
          <p:sp>
            <p:nvSpPr>
              <p:cNvPr id="2" name="מלבן 1"/>
              <p:cNvSpPr>
                <a:spLocks noRot="1" noChangeAspect="1" noMove="1" noResize="1" noEditPoints="1" noAdjustHandles="1" noChangeArrowheads="1" noChangeShapeType="1" noTextEdit="1"/>
              </p:cNvSpPr>
              <p:nvPr/>
            </p:nvSpPr>
            <p:spPr>
              <a:xfrm>
                <a:off x="467544" y="1700808"/>
                <a:ext cx="8424936" cy="3783152"/>
              </a:xfrm>
              <a:prstGeom prst="rect">
                <a:avLst/>
              </a:prstGeom>
              <a:blipFill rotWithShape="0">
                <a:blip r:embed="rId3"/>
                <a:stretch>
                  <a:fillRect l="-1158" t="-2899"/>
                </a:stretch>
              </a:blipFill>
            </p:spPr>
            <p:txBody>
              <a:bodyPr/>
              <a:lstStyle/>
              <a:p>
                <a:r>
                  <a:rPr lang="he-IL">
                    <a:noFill/>
                  </a:rPr>
                  <a:t> </a:t>
                </a:r>
              </a:p>
            </p:txBody>
          </p:sp>
        </mc:Fallback>
      </mc:AlternateContent>
    </p:spTree>
    <p:extLst>
      <p:ext uri="{BB962C8B-B14F-4D97-AF65-F5344CB8AC3E}">
        <p14:creationId xmlns:p14="http://schemas.microsoft.com/office/powerpoint/2010/main" val="414448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ctr"/>
            <a:r>
              <a:rPr lang="en-US" dirty="0" smtClean="0"/>
              <a:t>Importance Sampling</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899592" y="1556792"/>
                <a:ext cx="7992888" cy="4154535"/>
              </a:xfrm>
              <a:prstGeom prst="rect">
                <a:avLst/>
              </a:prstGeom>
              <a:noFill/>
            </p:spPr>
            <p:txBody>
              <a:bodyPr wrap="square" rtlCol="1">
                <a:spAutoFit/>
              </a:bodyPr>
              <a:lstStyle/>
              <a:p>
                <a:pPr algn="just" rtl="0"/>
                <a:r>
                  <a:rPr lang="en-US" dirty="0" smtClean="0"/>
                  <a:t>Conditions on the distribution G:</a:t>
                </a:r>
              </a:p>
              <a:p>
                <a:pPr marL="285750" indent="-285750" algn="just" rtl="0">
                  <a:buFont typeface="Arial" panose="020B0604020202020204" pitchFamily="34" charset="0"/>
                  <a:buChar char="•"/>
                </a:pPr>
                <a:r>
                  <a:rPr lang="en-US" dirty="0" smtClean="0"/>
                  <a:t>easy to sample from</a:t>
                </a:r>
              </a:p>
              <a:p>
                <a:pPr marL="285750" indent="-285750" algn="just"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𝑆𝑢𝑝𝑝</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𝑆𝑢𝑝𝑝</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endParaRPr lang="en-US" b="0" dirty="0" smtClean="0"/>
              </a:p>
              <a:p>
                <a:pPr marL="285750" indent="-285750" algn="just" rtl="0">
                  <a:buFont typeface="Arial" panose="020B0604020202020204" pitchFamily="34" charset="0"/>
                  <a:buChar char="•"/>
                </a:pPr>
                <a:r>
                  <a:rPr lang="en-US" dirty="0" smtClean="0"/>
                  <a:t>g(x) should be as proportional as possible to h(x)f(x) (in order to minimize the variance) </a:t>
                </a:r>
              </a:p>
              <a:p>
                <a:pPr algn="just" rtl="0"/>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den>
                          </m:f>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num>
                            <m:den>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𝑑𝑥</m:t>
                      </m:r>
                      <m:r>
                        <a:rPr lang="en-US" b="0" i="1" smtClean="0">
                          <a:latin typeface="Cambria Math" panose="02040503050406030204" pitchFamily="18" charset="0"/>
                        </a:rPr>
                        <m:t> −</m:t>
                      </m:r>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nary>
                        <m:naryPr>
                          <m:limLoc m:val="undOvr"/>
                          <m:subHide m:val="on"/>
                          <m:supHide m:val="on"/>
                          <m:ctrlPr>
                            <a:rPr lang="en-US" i="1" smtClean="0">
                              <a:latin typeface="Cambria Math" panose="02040503050406030204" pitchFamily="18" charset="0"/>
                            </a:rPr>
                          </m:ctrlPr>
                        </m:naryPr>
                        <m: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e>
                                <m:sup>
                                  <m:r>
                                    <a:rPr lang="en-US" i="1">
                                      <a:latin typeface="Cambria Math" panose="02040503050406030204" pitchFamily="18" charset="0"/>
                                    </a:rPr>
                                    <m:t>2</m:t>
                                  </m:r>
                                </m:sup>
                              </m:sSup>
                            </m:num>
                            <m:den>
                              <m:r>
                                <a:rPr lang="en-US" i="1">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r>
                            <a:rPr lang="en-US" b="0" i="1" smtClean="0">
                              <a:latin typeface="Cambria Math" panose="02040503050406030204" pitchFamily="18" charset="0"/>
                            </a:rPr>
                            <m:t>𝑑</m:t>
                          </m:r>
                          <m:r>
                            <a:rPr lang="en-US" i="1">
                              <a:latin typeface="Cambria Math" panose="02040503050406030204" pitchFamily="18" charset="0"/>
                            </a:rPr>
                            <m:t>𝑥</m:t>
                          </m:r>
                        </m:e>
                      </m:nary>
                      <m:r>
                        <a:rPr lang="en-US" i="1">
                          <a:latin typeface="Cambria Math" panose="02040503050406030204" pitchFamily="18" charset="0"/>
                        </a:rPr>
                        <m:t>−</m:t>
                      </m:r>
                      <m:r>
                        <a:rPr lang="en-US" i="1">
                          <a:latin typeface="Cambria Math" panose="02040503050406030204" pitchFamily="18" charset="0"/>
                        </a:rPr>
                        <m:t>𝐸</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oMath>
                  </m:oMathPara>
                </a14:m>
                <a:endParaRPr lang="en-US" b="0" dirty="0" smtClean="0"/>
              </a:p>
              <a:p>
                <a:pPr algn="just" rtl="0"/>
                <a:r>
                  <a:rPr lang="en-US" dirty="0" smtClean="0"/>
                  <a:t>(So, when</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num>
                      <m:den>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en>
                    </m:f>
                  </m:oMath>
                </a14:m>
                <a:r>
                  <a:rPr lang="en-US" b="0" dirty="0" smtClean="0"/>
                  <a:t>)</a:t>
                </a:r>
              </a:p>
              <a:p>
                <a:pPr algn="just" rtl="0"/>
                <a:endParaRPr lang="en-US" b="0" dirty="0" smtClean="0"/>
              </a:p>
              <a:p>
                <a:pPr algn="just" rtl="0"/>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𝐸</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𝐸</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r>
                        <a:rPr lang="en-US" b="0" i="0" smtClean="0">
                          <a:latin typeface="Cambria Math" panose="02040503050406030204" pitchFamily="18" charset="0"/>
                        </a:rPr>
                        <m:t>=</m:t>
                      </m:r>
                      <m:r>
                        <a:rPr lang="en-US" b="0" i="0" smtClean="0">
                          <a:latin typeface="Cambria Math" panose="02040503050406030204" pitchFamily="18" charset="0"/>
                        </a:rPr>
                        <m:t>0</m:t>
                      </m:r>
                    </m:oMath>
                  </m:oMathPara>
                </a14:m>
                <a:endParaRPr lang="en-US"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899592" y="1556792"/>
                <a:ext cx="7992888" cy="4154535"/>
              </a:xfrm>
              <a:prstGeom prst="rect">
                <a:avLst/>
              </a:prstGeom>
              <a:blipFill rotWithShape="0">
                <a:blip r:embed="rId2"/>
                <a:stretch>
                  <a:fillRect l="-686" t="-733" r="-610"/>
                </a:stretch>
              </a:blipFill>
            </p:spPr>
            <p:txBody>
              <a:bodyPr/>
              <a:lstStyle/>
              <a:p>
                <a:r>
                  <a:rPr lang="he-IL">
                    <a:noFill/>
                  </a:rPr>
                  <a:t> </a:t>
                </a:r>
              </a:p>
            </p:txBody>
          </p:sp>
        </mc:Fallback>
      </mc:AlternateContent>
    </p:spTree>
    <p:extLst>
      <p:ext uri="{BB962C8B-B14F-4D97-AF65-F5344CB8AC3E}">
        <p14:creationId xmlns:p14="http://schemas.microsoft.com/office/powerpoint/2010/main" val="1247873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128192" y="1628800"/>
                <a:ext cx="8568952" cy="3253327"/>
              </a:xfrm>
              <a:prstGeom prst="rect">
                <a:avLst/>
              </a:prstGeom>
              <a:noFill/>
            </p:spPr>
            <p:txBody>
              <a:bodyPr wrap="square" rtlCol="1">
                <a:spAutoFit/>
              </a:bodyPr>
              <a:lstStyle/>
              <a:p>
                <a:pPr algn="l" rtl="0"/>
                <a:endParaRPr lang="en-US" sz="2400" b="0" dirty="0" smtClean="0">
                  <a:latin typeface="Cambria Math" panose="02040503050406030204" pitchFamily="18" charset="0"/>
                </a:endParaRPr>
              </a:p>
              <a:p>
                <a:pPr algn="l" rtl="0"/>
                <a:endParaRPr lang="en-US" sz="2400" b="0" dirty="0" smtClean="0">
                  <a:latin typeface="Cambria Math" panose="02040503050406030204" pitchFamily="18" charset="0"/>
                </a:endParaRPr>
              </a:p>
              <a:p>
                <a:pPr algn="l" rtl="0"/>
                <a:r>
                  <a:rPr lang="en-US" sz="2400" dirty="0" smtClean="0">
                    <a:latin typeface="Cambria Math" panose="02040503050406030204" pitchFamily="18" charset="0"/>
                  </a:rPr>
                  <a:t>Then the weight increment at time t is:</a:t>
                </a:r>
              </a:p>
              <a:p>
                <a:pPr algn="l" rtl="0"/>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r>
                          <a:rPr lang="en-US" sz="2400" i="1">
                            <a:latin typeface="Cambria Math" panose="02040503050406030204" pitchFamily="18" charset="0"/>
                          </a:rPr>
                          <m:t>)</m:t>
                        </m:r>
                      </m:num>
                      <m:den>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𝑡</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𝑡</m:t>
                                </m:r>
                              </m:sub>
                            </m:sSub>
                          </m:e>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sub>
                            </m:sSub>
                          </m:e>
                        </m:d>
                      </m:den>
                    </m:f>
                  </m:oMath>
                </a14:m>
                <a:r>
                  <a:rPr lang="en-US" sz="2400" b="0" dirty="0" smtClean="0">
                    <a:latin typeface="Cambria Math" panose="02040503050406030204" pitchFamily="18" charset="0"/>
                  </a:rPr>
                  <a:t>=</a:t>
                </a:r>
                <a14:m>
                  <m:oMath xmlns:m="http://schemas.openxmlformats.org/officeDocument/2006/math">
                    <m:f>
                      <m:fPr>
                        <m:ctrlPr>
                          <a:rPr lang="en-US" sz="2400" b="0" i="1" dirty="0"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r>
                          <a:rPr lang="en-US" sz="2400" i="1">
                            <a:latin typeface="Cambria Math" panose="02040503050406030204" pitchFamily="18" charset="0"/>
                          </a:rPr>
                          <m:t>)</m:t>
                        </m:r>
                        <m:r>
                          <m:rPr>
                            <m:nor/>
                          </m:rPr>
                          <a:rPr lang="en-US" sz="2400" dirty="0"/>
                          <m:t> </m:t>
                        </m:r>
                      </m:num>
                      <m:den>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den>
                    </m:f>
                    <m:r>
                      <a:rPr lang="en-US" sz="240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e>
                    </m:d>
                  </m:oMath>
                </a14:m>
                <a:endParaRPr lang="en-US" sz="2000" dirty="0" smtClean="0">
                  <a:latin typeface="Cambria Math" panose="02040503050406030204" pitchFamily="18" charset="0"/>
                </a:endParaRPr>
              </a:p>
              <a:p>
                <a:pPr algn="l" rtl="0"/>
                <a:endParaRPr lang="en-US" sz="2400" b="0" dirty="0" smtClean="0">
                  <a:latin typeface="Cambria Math" panose="02040503050406030204" pitchFamily="18" charset="0"/>
                </a:endParaRPr>
              </a:p>
              <a:p>
                <a:pPr algn="l" rtl="0"/>
                <a:r>
                  <a:rPr lang="en-US" sz="2400" dirty="0" smtClean="0">
                    <a:latin typeface="Cambria Math" panose="02040503050406030204" pitchFamily="18" charset="0"/>
                  </a:rPr>
                  <a:t>And now for the concrete example.</a:t>
                </a:r>
                <a:endParaRPr lang="en-US" sz="2400" b="0" dirty="0" smtClean="0">
                  <a:latin typeface="Cambria Math" panose="02040503050406030204" pitchFamily="18" charset="0"/>
                </a:endParaRPr>
              </a:p>
              <a:p>
                <a:pPr algn="l" rtl="0"/>
                <a:endParaRPr lang="en-US" dirty="0" smtClean="0"/>
              </a:p>
              <a:p>
                <a:pPr algn="l" rtl="0"/>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128192" y="1628800"/>
                <a:ext cx="8568952" cy="3253327"/>
              </a:xfrm>
              <a:prstGeom prst="rect">
                <a:avLst/>
              </a:prstGeom>
              <a:blipFill rotWithShape="0">
                <a:blip r:embed="rId3"/>
                <a:stretch>
                  <a:fillRect l="-1067"/>
                </a:stretch>
              </a:blipFill>
            </p:spPr>
            <p:txBody>
              <a:bodyPr/>
              <a:lstStyle/>
              <a:p>
                <a:r>
                  <a:rPr lang="he-IL">
                    <a:noFill/>
                  </a:rPr>
                  <a:t> </a:t>
                </a:r>
              </a:p>
            </p:txBody>
          </p:sp>
        </mc:Fallback>
      </mc:AlternateContent>
    </p:spTree>
    <p:extLst>
      <p:ext uri="{BB962C8B-B14F-4D97-AF65-F5344CB8AC3E}">
        <p14:creationId xmlns:p14="http://schemas.microsoft.com/office/powerpoint/2010/main" val="1688056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128192" y="1628800"/>
                <a:ext cx="8568952" cy="4524315"/>
              </a:xfrm>
              <a:prstGeom prst="rect">
                <a:avLst/>
              </a:prstGeom>
              <a:noFill/>
            </p:spPr>
            <p:txBody>
              <a:bodyPr wrap="square" rtlCol="1">
                <a:spAutoFit/>
              </a:bodyPr>
              <a:lstStyle/>
              <a:p>
                <a:pPr algn="l" rtl="0"/>
                <a:r>
                  <a:rPr lang="en-US" dirty="0" smtClean="0"/>
                  <a:t>An airplane flying over uneven terrain can use </a:t>
                </a:r>
                <a:r>
                  <a:rPr lang="en-US" dirty="0"/>
                  <a:t>information about the ground elevation beneath it to estimate its current location</a:t>
                </a:r>
                <a:r>
                  <a:rPr lang="en-US" dirty="0" smtClean="0"/>
                  <a:t>. </a:t>
                </a:r>
                <a:r>
                  <a:rPr lang="en-US" dirty="0"/>
                  <a:t>Simultaneously, an inertial navigation system provides an estimated travel </a:t>
                </a:r>
                <a:r>
                  <a:rPr lang="en-US" dirty="0" smtClean="0"/>
                  <a:t>direction and </a:t>
                </a:r>
                <a:r>
                  <a:rPr lang="en-US" dirty="0"/>
                  <a:t>distance</a:t>
                </a:r>
                <a:r>
                  <a:rPr lang="en-US" dirty="0" smtClean="0"/>
                  <a:t>. </a:t>
                </a:r>
                <a:r>
                  <a:rPr lang="en-US" dirty="0"/>
                  <a:t>At each time point the previously estimated location of the plane </a:t>
                </a:r>
                <a:r>
                  <a:rPr lang="en-US" dirty="0" smtClean="0"/>
                  <a:t>is updated </a:t>
                </a:r>
                <a:r>
                  <a:rPr lang="en-US" dirty="0"/>
                  <a:t>using both types of new information</a:t>
                </a:r>
                <a:r>
                  <a:rPr lang="en-US" dirty="0" smtClean="0"/>
                  <a:t>. </a:t>
                </a:r>
              </a:p>
              <a:p>
                <a:pPr algn="l" rtl="0"/>
                <a:endParaRPr lang="en-US" dirty="0"/>
              </a:p>
              <a:p>
                <a:pPr algn="l" rtl="0"/>
                <a:r>
                  <a:rPr lang="en-US" dirty="0" smtClean="0"/>
                  <a:t>Interest </a:t>
                </a:r>
                <a:r>
                  <a:rPr lang="en-US" dirty="0"/>
                  <a:t>in such problems arises in, </a:t>
                </a:r>
                <a:r>
                  <a:rPr lang="en-US" dirty="0" smtClean="0"/>
                  <a:t>for example</a:t>
                </a:r>
                <a:r>
                  <a:rPr lang="en-US" dirty="0"/>
                  <a:t>, military applications where the approach could serve as an alternative </a:t>
                </a:r>
                <a:r>
                  <a:rPr lang="en-US" dirty="0" smtClean="0"/>
                  <a:t>or backup </a:t>
                </a:r>
                <a:r>
                  <a:rPr lang="en-US" dirty="0"/>
                  <a:t>to global satellite systems</a:t>
                </a:r>
                <a:r>
                  <a:rPr lang="en-US" dirty="0" smtClean="0"/>
                  <a:t>.</a:t>
                </a:r>
              </a:p>
              <a:p>
                <a:pPr algn="l" rtl="0"/>
                <a:endParaRPr lang="en-US" dirty="0"/>
              </a:p>
              <a:p>
                <a:pPr algn="l" rtl="0"/>
                <a:r>
                  <a:rPr lang="en-US" dirty="0"/>
                  <a:t>Let the two-dimensional variable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m:t>
                        </m:r>
                      </m:sub>
                    </m:sSub>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r>
                          <a:rPr lang="en-US" b="0" i="1" smtClean="0">
                            <a:latin typeface="Cambria Math" panose="02040503050406030204" pitchFamily="18" charset="0"/>
                          </a:rPr>
                          <m:t>𝑡</m:t>
                        </m:r>
                      </m:sub>
                    </m:sSub>
                  </m:oMath>
                </a14:m>
                <a:r>
                  <a:rPr lang="en-US" dirty="0" smtClean="0"/>
                  <a:t>) </a:t>
                </a:r>
                <a:r>
                  <a:rPr lang="en-US" dirty="0"/>
                  <a:t>denote the true location of</a:t>
                </a:r>
              </a:p>
              <a:p>
                <a:pPr algn="l" rtl="0"/>
                <a:r>
                  <a:rPr lang="en-US" dirty="0"/>
                  <a:t>the plane at time </a:t>
                </a:r>
                <a:r>
                  <a:rPr lang="en-US" i="1" dirty="0" smtClean="0"/>
                  <a:t>t, </a:t>
                </a:r>
                <a:r>
                  <a:rPr lang="en-US" dirty="0" smtClean="0"/>
                  <a:t>and let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𝒕</m:t>
                        </m:r>
                      </m:sub>
                    </m:sSub>
                  </m:oMath>
                </a14:m>
                <a:r>
                  <a:rPr lang="en-US" b="1" dirty="0" smtClean="0"/>
                  <a:t> </a:t>
                </a:r>
                <a:r>
                  <a:rPr lang="en-US" dirty="0" smtClean="0"/>
                  <a:t>denote the measured drift in the plane location as measured by the inertial navigation system.</a:t>
                </a:r>
              </a:p>
              <a:p>
                <a:pPr algn="l" rtl="0"/>
                <a:r>
                  <a:rPr lang="en-US" dirty="0" smtClean="0"/>
                  <a:t>The key data for terrain navigation come from a map database that contains the true elevation m(</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𝒕</m:t>
                        </m:r>
                      </m:sub>
                    </m:sSub>
                    <m:r>
                      <a:rPr lang="en-US" b="1" i="1" smtClean="0">
                        <a:latin typeface="Cambria Math" panose="02040503050406030204" pitchFamily="18" charset="0"/>
                      </a:rPr>
                      <m:t>)</m:t>
                    </m:r>
                  </m:oMath>
                </a14:m>
                <a:r>
                  <a:rPr lang="en-US" b="1" dirty="0" smtClean="0"/>
                  <a:t> </a:t>
                </a:r>
                <a:r>
                  <a:rPr lang="en-US" dirty="0" smtClean="0"/>
                  <a:t>at any location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𝒕</m:t>
                        </m:r>
                      </m:sub>
                    </m:sSub>
                    <m:r>
                      <a:rPr lang="en-US" b="0" i="0" smtClean="0">
                        <a:latin typeface="Cambria Math" panose="02040503050406030204" pitchFamily="18" charset="0"/>
                      </a:rPr>
                      <m:t>.</m:t>
                    </m:r>
                  </m:oMath>
                </a14:m>
                <a:endParaRPr lang="en-US" b="1" dirty="0" smtClean="0"/>
              </a:p>
              <a:p>
                <a:pPr algn="l" rtl="0"/>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128192" y="1628800"/>
                <a:ext cx="8568952" cy="4524315"/>
              </a:xfrm>
              <a:prstGeom prst="rect">
                <a:avLst/>
              </a:prstGeom>
              <a:blipFill rotWithShape="0">
                <a:blip r:embed="rId3"/>
                <a:stretch>
                  <a:fillRect l="-569" t="-674"/>
                </a:stretch>
              </a:blipFill>
            </p:spPr>
            <p:txBody>
              <a:bodyPr/>
              <a:lstStyle/>
              <a:p>
                <a:r>
                  <a:rPr lang="he-IL">
                    <a:noFill/>
                  </a:rPr>
                  <a:t> </a:t>
                </a:r>
              </a:p>
            </p:txBody>
          </p:sp>
        </mc:Fallback>
      </mc:AlternateContent>
    </p:spTree>
    <p:extLst>
      <p:ext uri="{BB962C8B-B14F-4D97-AF65-F5344CB8AC3E}">
        <p14:creationId xmlns:p14="http://schemas.microsoft.com/office/powerpoint/2010/main" val="192497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128192" y="1628800"/>
                <a:ext cx="8568952" cy="4224362"/>
              </a:xfrm>
              <a:prstGeom prst="rect">
                <a:avLst/>
              </a:prstGeom>
              <a:noFill/>
            </p:spPr>
            <p:txBody>
              <a:bodyPr wrap="square" rtlCol="1">
                <a:spAutoFit/>
              </a:bodyPr>
              <a:lstStyle/>
              <a:p>
                <a:pPr algn="l" rtl="0"/>
                <a:r>
                  <a:rPr lang="en-US" dirty="0" smtClean="0"/>
                  <a:t>The hidden Markov model for terrain navigation is:</a:t>
                </a:r>
              </a:p>
              <a:p>
                <a:pPr algn="l" rtl="0"/>
                <a:endParaRPr lang="en-US" dirty="0" smtClean="0"/>
              </a:p>
              <a:p>
                <a:pPr algn="l" rtl="0"/>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0" i="1" smtClean="0">
                              <a:latin typeface="Cambria Math" panose="02040503050406030204" pitchFamily="18" charset="0"/>
                            </a:rPr>
                            <m:t>𝑌</m:t>
                          </m:r>
                        </m:e>
                        <m:sub>
                          <m:r>
                            <a:rPr lang="en-US" b="1" i="1" smtClean="0">
                              <a:latin typeface="Cambria Math" panose="02040503050406030204" pitchFamily="18" charset="0"/>
                            </a:rPr>
                            <m:t>𝒕</m:t>
                          </m:r>
                        </m:sub>
                      </m:sSub>
                      <m:r>
                        <a:rPr lang="en-US" b="1"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𝒕</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m:t>
                          </m:r>
                        </m:sub>
                      </m:sSub>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𝒕</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𝝐</m:t>
                          </m:r>
                        </m:e>
                        <m:sub>
                          <m:r>
                            <a:rPr lang="en-US" b="1" i="1" smtClean="0">
                              <a:latin typeface="Cambria Math" panose="02040503050406030204" pitchFamily="18" charset="0"/>
                            </a:rPr>
                            <m:t>𝒕</m:t>
                          </m:r>
                        </m:sub>
                      </m:sSub>
                    </m:oMath>
                  </m:oMathPara>
                </a14:m>
                <a:endParaRPr lang="en-US" b="1" dirty="0" smtClean="0"/>
              </a:p>
              <a:p>
                <a:pPr algn="l" rtl="0"/>
                <a:endParaRPr lang="en-US" b="1" dirty="0" smtClean="0"/>
              </a:p>
              <a:p>
                <a:pPr algn="l" rtl="0"/>
                <a:r>
                  <a:rPr lang="en-US" dirty="0" smtClean="0"/>
                  <a:t>Y is the observed elevation.</a:t>
                </a:r>
              </a:p>
              <a:p>
                <a:pPr algn="l" rtl="0"/>
                <a:endParaRPr lang="en-US" dirty="0"/>
              </a:p>
              <a:p>
                <a:pPr algn="l" rtl="0"/>
                <a14:m>
                  <m:oMathPara xmlns:m="http://schemas.openxmlformats.org/officeDocument/2006/math">
                    <m:oMathParaPr>
                      <m:jc m:val="left"/>
                    </m:oMathParaPr>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𝛿</m:t>
                          </m:r>
                        </m:e>
                        <m:sub>
                          <m:r>
                            <a:rPr lang="en-US" i="1" dirty="0">
                              <a:latin typeface="Cambria Math" panose="02040503050406030204" pitchFamily="18" charset="0"/>
                            </a:rPr>
                            <m:t>𝑡</m:t>
                          </m:r>
                        </m:sub>
                      </m:sSub>
                      <m:r>
                        <a:rPr lang="en-US" i="1" dirty="0">
                          <a:latin typeface="Cambria Math" panose="02040503050406030204" pitchFamily="18" charset="0"/>
                        </a:rPr>
                        <m:t> ∼ </m:t>
                      </m:r>
                      <m:r>
                        <a:rPr lang="en-US" i="1" dirty="0">
                          <a:latin typeface="Cambria Math" panose="02040503050406030204" pitchFamily="18" charset="0"/>
                        </a:rPr>
                        <m:t>𝑁</m:t>
                      </m:r>
                      <m:d>
                        <m:dPr>
                          <m:ctrlPr>
                            <a:rPr lang="en-US" i="1" dirty="0">
                              <a:latin typeface="Cambria Math" panose="02040503050406030204" pitchFamily="18" charset="0"/>
                            </a:rPr>
                          </m:ctrlPr>
                        </m:dPr>
                        <m:e>
                          <m:r>
                            <a:rPr lang="en-US" i="1" dirty="0">
                              <a:latin typeface="Cambria Math" panose="02040503050406030204" pitchFamily="18" charset="0"/>
                            </a:rPr>
                            <m:t>0</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l-GR" i="1" dirty="0">
                                  <a:latin typeface="Cambria Math" panose="02040503050406030204" pitchFamily="18" charset="0"/>
                                </a:rPr>
                                <m:t>𝜎</m:t>
                              </m:r>
                            </m:e>
                            <m:sup>
                              <m:r>
                                <a:rPr lang="el-GR" i="1" dirty="0">
                                  <a:latin typeface="Cambria Math" panose="02040503050406030204" pitchFamily="18" charset="0"/>
                                </a:rPr>
                                <m:t>2</m:t>
                              </m:r>
                            </m:sup>
                          </m:sSup>
                        </m:e>
                      </m:d>
                      <m:r>
                        <a:rPr lang="en-US" b="0" i="1" dirty="0" smtClean="0">
                          <a:latin typeface="Cambria Math" panose="02040503050406030204" pitchFamily="18" charset="0"/>
                        </a:rPr>
                        <m:t>    </m:t>
                      </m:r>
                    </m:oMath>
                  </m:oMathPara>
                </a14:m>
                <a:endParaRPr lang="en-US" dirty="0" smtClean="0"/>
              </a:p>
              <a:p>
                <a:pPr algn="l" rtl="0"/>
                <a:endParaRPr lang="en-US" dirty="0" smtClean="0"/>
              </a:p>
              <a:p>
                <a:pPr algn="l" rtl="0"/>
                <a:r>
                  <a:rPr lang="en-US" dirty="0"/>
                  <a:t>Let us suppose that </a:t>
                </a:r>
                <a:r>
                  <a:rPr lang="en-US" dirty="0" smtClean="0"/>
                  <a:t>the plane </a:t>
                </a:r>
                <a:r>
                  <a:rPr lang="en-US" dirty="0"/>
                  <a:t>is following a circular arc specified by 101 angles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𝜃</m:t>
                        </m:r>
                      </m:e>
                      <m:sub>
                        <m:r>
                          <a:rPr lang="en-US" i="1" dirty="0" smtClean="0">
                            <a:latin typeface="Cambria Math" panose="02040503050406030204" pitchFamily="18" charset="0"/>
                          </a:rPr>
                          <m:t>𝑡</m:t>
                        </m:r>
                      </m:sub>
                    </m:sSub>
                  </m:oMath>
                </a14:m>
                <a:r>
                  <a:rPr lang="en-US" i="1" dirty="0"/>
                  <a:t> </a:t>
                </a:r>
                <a:r>
                  <a:rPr lang="en-US" dirty="0"/>
                  <a:t>(for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 = </m:t>
                    </m:r>
                    <m:r>
                      <a:rPr lang="en-US" i="1" dirty="0" smtClean="0">
                        <a:latin typeface="Cambria Math" panose="02040503050406030204" pitchFamily="18" charset="0"/>
                      </a:rPr>
                      <m:t>0</m:t>
                    </m:r>
                    <m:r>
                      <a:rPr lang="en-US" i="1" dirty="0" smtClean="0">
                        <a:latin typeface="Cambria Math" panose="02040503050406030204" pitchFamily="18" charset="0"/>
                      </a:rPr>
                      <m:t>, . . . , </m:t>
                    </m:r>
                    <m:r>
                      <a:rPr lang="en-US" i="1" dirty="0" smtClean="0">
                        <a:latin typeface="Cambria Math" panose="02040503050406030204" pitchFamily="18" charset="0"/>
                      </a:rPr>
                      <m:t>100</m:t>
                    </m:r>
                  </m:oMath>
                </a14:m>
                <a:r>
                  <a:rPr lang="en-US" dirty="0"/>
                  <a:t>) </a:t>
                </a:r>
                <a:r>
                  <a:rPr lang="en-US" dirty="0" smtClean="0"/>
                  <a:t>equally spaced </a:t>
                </a:r>
                <a:r>
                  <a:rPr lang="en-US" dirty="0"/>
                  <a:t>between </a:t>
                </a:r>
                <a14:m>
                  <m:oMath xmlns:m="http://schemas.openxmlformats.org/officeDocument/2006/math">
                    <m:r>
                      <a:rPr lang="en-US" i="1" dirty="0" smtClean="0">
                        <a:latin typeface="Cambria Math" panose="02040503050406030204" pitchFamily="18" charset="0"/>
                      </a:rPr>
                      <m:t>𝜋</m:t>
                    </m:r>
                    <m:r>
                      <a:rPr lang="en-US" i="1" dirty="0" smtClean="0">
                        <a:latin typeface="Cambria Math" panose="02040503050406030204" pitchFamily="18" charset="0"/>
                      </a:rPr>
                      <m:t>/</m:t>
                    </m:r>
                    <m:r>
                      <a:rPr lang="en-US" i="1" dirty="0" smtClean="0">
                        <a:latin typeface="Cambria Math" panose="02040503050406030204" pitchFamily="18" charset="0"/>
                      </a:rPr>
                      <m:t>2</m:t>
                    </m:r>
                  </m:oMath>
                </a14:m>
                <a:r>
                  <a:rPr lang="en-US" dirty="0"/>
                  <a:t> and </a:t>
                </a:r>
                <a14:m>
                  <m:oMath xmlns:m="http://schemas.openxmlformats.org/officeDocument/2006/math">
                    <m:r>
                      <a:rPr lang="en-US" i="1" dirty="0" smtClean="0">
                        <a:latin typeface="Cambria Math" panose="02040503050406030204" pitchFamily="18" charset="0"/>
                      </a:rPr>
                      <m:t>0</m:t>
                    </m:r>
                  </m:oMath>
                </a14:m>
                <a:r>
                  <a:rPr lang="en-US" dirty="0"/>
                  <a:t>, with the true location at time </a:t>
                </a:r>
                <a:r>
                  <a:rPr lang="en-US" i="1" dirty="0"/>
                  <a:t>t </a:t>
                </a:r>
                <a:r>
                  <a:rPr lang="en-US" dirty="0"/>
                  <a:t>being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err="1" smtClean="0">
                            <a:latin typeface="Cambria Math" panose="02040503050406030204" pitchFamily="18" charset="0"/>
                          </a:rPr>
                          <m:t>𝑡</m:t>
                        </m:r>
                      </m:sub>
                    </m:sSub>
                  </m:oMath>
                </a14:m>
                <a:r>
                  <a:rPr lang="en-US" i="1" dirty="0" smtClean="0"/>
                  <a:t> </a:t>
                </a:r>
                <a:r>
                  <a:rPr lang="en-US" dirty="0"/>
                  <a:t>= </a:t>
                </a:r>
                <a14:m>
                  <m:oMath xmlns:m="http://schemas.openxmlformats.org/officeDocument/2006/math">
                    <m:d>
                      <m:dPr>
                        <m:ctrlPr>
                          <a:rPr lang="en-US" b="0" i="1" dirty="0" smtClean="0">
                            <a:latin typeface="Cambria Math" panose="02040503050406030204" pitchFamily="18" charset="0"/>
                          </a:rPr>
                        </m:ctrlPr>
                      </m:d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𝜃</m:t>
                                    </m:r>
                                  </m:e>
                                  <m:sub>
                                    <m:r>
                                      <a:rPr lang="en-US" i="1" dirty="0" err="1">
                                        <a:latin typeface="Cambria Math" panose="02040503050406030204" pitchFamily="18" charset="0"/>
                                      </a:rPr>
                                      <m:t>𝑡</m:t>
                                    </m:r>
                                  </m:sub>
                                </m:sSub>
                              </m:e>
                            </m:d>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sin</m:t>
                            </m:r>
                          </m:fName>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𝜃</m:t>
                                    </m:r>
                                  </m:e>
                                  <m:sub>
                                    <m:r>
                                      <a:rPr lang="en-US" i="1" dirty="0" err="1">
                                        <a:latin typeface="Cambria Math" panose="02040503050406030204" pitchFamily="18" charset="0"/>
                                      </a:rPr>
                                      <m:t>𝑡</m:t>
                                    </m:r>
                                  </m:sub>
                                </m:sSub>
                              </m:e>
                            </m:d>
                          </m:e>
                        </m:func>
                      </m:e>
                    </m:d>
                    <m:r>
                      <a:rPr lang="en-US" b="0" i="1" dirty="0" smtClean="0">
                        <a:latin typeface="Cambria Math" panose="02040503050406030204" pitchFamily="18" charset="0"/>
                      </a:rPr>
                      <m:t> </m:t>
                    </m:r>
                  </m:oMath>
                </a14:m>
                <a:endParaRPr lang="en-US" dirty="0"/>
              </a:p>
              <a:p>
                <a:pPr algn="l" rtl="0"/>
                <a:r>
                  <a:rPr lang="en-US" dirty="0"/>
                  <a:t>Suppose </a:t>
                </a:r>
                <a:r>
                  <a:rPr lang="en-US" dirty="0" smtClean="0"/>
                  <a:t>that the random error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𝝐</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1" i="1" smtClean="0">
                            <a:latin typeface="Cambria Math" panose="02040503050406030204" pitchFamily="18" charset="0"/>
                          </a:rPr>
                          <m:t>𝒁</m:t>
                        </m:r>
                      </m:e>
                      <m:sub>
                        <m:r>
                          <a:rPr lang="en-US" b="0" i="1" smtClean="0">
                            <a:latin typeface="Cambria Math" panose="02040503050406030204" pitchFamily="18" charset="0"/>
                          </a:rPr>
                          <m:t>𝑡</m:t>
                        </m:r>
                      </m:sub>
                    </m:sSub>
                  </m:oMath>
                </a14:m>
                <a:r>
                  <a:rPr lang="en-US" b="1" dirty="0" smtClean="0"/>
                  <a:t> </a:t>
                </a:r>
                <a:r>
                  <a:rPr lang="en-US" dirty="0" smtClean="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𝑥</m:t>
                                  </m:r>
                                </m:e>
                                <m:sub>
                                  <m:r>
                                    <m:rPr>
                                      <m:brk m:alnAt="7"/>
                                    </m:rPr>
                                    <a:rPr lang="en-US" b="0" i="1" smtClean="0">
                                      <a:latin typeface="Cambria Math" panose="02040503050406030204" pitchFamily="18" charset="0"/>
                                    </a:rPr>
                                    <m:t>1</m:t>
                                  </m:r>
                                  <m:r>
                                    <m:rPr>
                                      <m:brk m:alnAt="7"/>
                                    </m:rP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𝑡</m:t>
                                  </m:r>
                                </m:sub>
                              </m:sSub>
                            </m:e>
                          </m:mr>
                          <m:m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𝑡</m:t>
                                  </m:r>
                                </m:sub>
                              </m:sSub>
                            </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𝑡</m:t>
                                  </m:r>
                                </m:sub>
                              </m:sSub>
                            </m:e>
                          </m:mr>
                        </m:m>
                      </m:e>
                    </m:d>
                  </m:oMath>
                </a14:m>
                <a:r>
                  <a:rPr lang="en-US" b="1" dirty="0" smtClean="0"/>
                  <a:t> </a:t>
                </a:r>
                <a:r>
                  <a:rPr lang="en-US" dirty="0" smtClean="0"/>
                  <a:t> and </a:t>
                </a:r>
              </a:p>
              <a:p>
                <a:pPr algn="just" rtl="0"/>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𝒕</m:t>
                          </m:r>
                        </m:sub>
                      </m:sSub>
                      <m:r>
                        <a:rPr lang="en-US" b="1" i="1" smtClean="0">
                          <a:latin typeface="Cambria Math" panose="02040503050406030204" pitchFamily="18" charset="0"/>
                        </a:rPr>
                        <m:t> ~ </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1" i="1" smtClean="0">
                              <a:latin typeface="Cambria Math" panose="02040503050406030204" pitchFamily="18" charset="0"/>
                            </a:rPr>
                            <m:t>𝟎</m:t>
                          </m:r>
                          <m:r>
                            <a:rPr lang="en-US" b="1"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e>
                                </m:mr>
                              </m:m>
                            </m:e>
                          </m:d>
                        </m:e>
                      </m:d>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m:rPr>
                          <m:sty m:val="p"/>
                        </m:rPr>
                        <a:rPr lang="en-US" b="0" i="0" smtClean="0">
                          <a:latin typeface="Cambria Math" panose="02040503050406030204" pitchFamily="18" charset="0"/>
                        </a:rPr>
                        <m:t>k</m:t>
                      </m:r>
                      <m:r>
                        <a:rPr lang="en-US" b="0" i="0" smtClean="0">
                          <a:latin typeface="Cambria Math" panose="02040503050406030204" pitchFamily="18" charset="0"/>
                        </a:rPr>
                        <m:t>&lt;</m:t>
                      </m:r>
                      <m:r>
                        <a:rPr lang="en-US" b="0" i="0" smtClean="0">
                          <a:latin typeface="Cambria Math" panose="02040503050406030204" pitchFamily="18" charset="0"/>
                        </a:rPr>
                        <m:t>1</m:t>
                      </m:r>
                      <m:r>
                        <a:rPr lang="en-US" b="0" i="0" smtClean="0">
                          <a:latin typeface="Cambria Math" panose="02040503050406030204" pitchFamily="18" charset="0"/>
                        </a:rPr>
                        <m:t>.</m:t>
                      </m:r>
                    </m:oMath>
                  </m:oMathPara>
                </a14:m>
                <a:endParaRPr lang="he-IL" b="1" dirty="0"/>
              </a:p>
            </p:txBody>
          </p:sp>
        </mc:Choice>
        <mc:Fallback xmlns="">
          <p:sp>
            <p:nvSpPr>
              <p:cNvPr id="4" name="TextBox 3"/>
              <p:cNvSpPr txBox="1">
                <a:spLocks noRot="1" noChangeAspect="1" noMove="1" noResize="1" noEditPoints="1" noAdjustHandles="1" noChangeArrowheads="1" noChangeShapeType="1" noTextEdit="1"/>
              </p:cNvSpPr>
              <p:nvPr/>
            </p:nvSpPr>
            <p:spPr>
              <a:xfrm>
                <a:off x="128192" y="1628800"/>
                <a:ext cx="8568952" cy="4224362"/>
              </a:xfrm>
              <a:prstGeom prst="rect">
                <a:avLst/>
              </a:prstGeom>
              <a:blipFill rotWithShape="0">
                <a:blip r:embed="rId3"/>
                <a:stretch>
                  <a:fillRect l="-569" t="-722"/>
                </a:stretch>
              </a:blipFill>
            </p:spPr>
            <p:txBody>
              <a:bodyPr/>
              <a:lstStyle/>
              <a:p>
                <a:r>
                  <a:rPr lang="he-IL">
                    <a:noFill/>
                  </a:rPr>
                  <a:t> </a:t>
                </a:r>
              </a:p>
            </p:txBody>
          </p:sp>
        </mc:Fallback>
      </mc:AlternateContent>
    </p:spTree>
    <p:extLst>
      <p:ext uri="{BB962C8B-B14F-4D97-AF65-F5344CB8AC3E}">
        <p14:creationId xmlns:p14="http://schemas.microsoft.com/office/powerpoint/2010/main" val="1364000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p:pic>
        <p:nvPicPr>
          <p:cNvPr id="2" name="תמונה 1"/>
          <p:cNvPicPr>
            <a:picLocks noChangeAspect="1"/>
          </p:cNvPicPr>
          <p:nvPr/>
        </p:nvPicPr>
        <p:blipFill>
          <a:blip r:embed="rId3"/>
          <a:stretch>
            <a:fillRect/>
          </a:stretch>
        </p:blipFill>
        <p:spPr>
          <a:xfrm>
            <a:off x="1558008" y="1139256"/>
            <a:ext cx="6048672" cy="5718744"/>
          </a:xfrm>
          <a:prstGeom prst="rect">
            <a:avLst/>
          </a:prstGeom>
        </p:spPr>
      </p:pic>
    </p:spTree>
    <p:extLst>
      <p:ext uri="{BB962C8B-B14F-4D97-AF65-F5344CB8AC3E}">
        <p14:creationId xmlns:p14="http://schemas.microsoft.com/office/powerpoint/2010/main" val="4032494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128192" y="1628800"/>
                <a:ext cx="8568952" cy="3170099"/>
              </a:xfrm>
              <a:prstGeom prst="rect">
                <a:avLst/>
              </a:prstGeom>
              <a:noFill/>
            </p:spPr>
            <p:txBody>
              <a:bodyPr wrap="square" rtlCol="1">
                <a:spAutoFit/>
              </a:bodyPr>
              <a:lstStyle/>
              <a:p>
                <a:pPr algn="l" rtl="0"/>
                <a:r>
                  <a:rPr lang="en-US" sz="2000" dirty="0" smtClean="0"/>
                  <a:t>This distribution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𝑔</m:t>
                        </m:r>
                      </m:e>
                      <m:sub>
                        <m:r>
                          <a:rPr lang="en-US" sz="2000" i="1" dirty="0" smtClean="0">
                            <a:latin typeface="Cambria Math" panose="02040503050406030204" pitchFamily="18" charset="0"/>
                          </a:rPr>
                          <m:t>𝑡</m:t>
                        </m:r>
                      </m:sub>
                    </m:sSub>
                    <m:r>
                      <a:rPr lang="en-US" sz="2000" b="0" i="1" dirty="0" smtClean="0">
                        <a:latin typeface="Cambria Math" panose="02040503050406030204" pitchFamily="18" charset="0"/>
                      </a:rPr>
                      <m:t>(</m:t>
                    </m:r>
                    <m:sSub>
                      <m:sSubPr>
                        <m:ctrlPr>
                          <a:rPr lang="en-US" sz="2000" b="1" i="1" dirty="0" smtClean="0">
                            <a:latin typeface="Cambria Math" panose="02040503050406030204" pitchFamily="18" charset="0"/>
                          </a:rPr>
                        </m:ctrlPr>
                      </m:sSubPr>
                      <m:e>
                        <m:r>
                          <a:rPr lang="en-US" sz="2000" b="1" i="1" dirty="0" smtClean="0">
                            <a:latin typeface="Cambria Math" panose="02040503050406030204" pitchFamily="18" charset="0"/>
                          </a:rPr>
                          <m:t>𝝐</m:t>
                        </m:r>
                      </m:e>
                      <m:sub>
                        <m:r>
                          <a:rPr lang="en-US" sz="2000" b="1" i="1" dirty="0">
                            <a:latin typeface="Cambria Math" panose="02040503050406030204" pitchFamily="18" charset="0"/>
                          </a:rPr>
                          <m:t>𝒕</m:t>
                        </m:r>
                      </m:sub>
                    </m:sSub>
                    <m:r>
                      <a:rPr lang="en-US" sz="2000" i="1" dirty="0">
                        <a:latin typeface="Cambria Math" panose="02040503050406030204" pitchFamily="18" charset="0"/>
                      </a:rPr>
                      <m:t>)</m:t>
                    </m:r>
                  </m:oMath>
                </a14:m>
                <a:r>
                  <a:rPr lang="en-US" sz="2000" dirty="0"/>
                  <a:t> effectively constitutes the </a:t>
                </a:r>
                <a:r>
                  <a:rPr lang="en-US" sz="2000" dirty="0" smtClean="0"/>
                  <a:t>importance distribution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𝑔</m:t>
                        </m:r>
                      </m:e>
                      <m:sub>
                        <m:r>
                          <a:rPr lang="en-US" sz="2000" i="1" dirty="0" smtClean="0">
                            <a:latin typeface="Cambria Math" panose="02040503050406030204" pitchFamily="18" charset="0"/>
                          </a:rPr>
                          <m:t>𝑡</m:t>
                        </m:r>
                      </m:sub>
                    </m:sSub>
                    <m:d>
                      <m:dPr>
                        <m:ctrlPr>
                          <a:rPr lang="en-US" sz="2000" b="0" i="1" dirty="0" smtClean="0">
                            <a:latin typeface="Cambria Math" panose="02040503050406030204" pitchFamily="18" charset="0"/>
                          </a:rPr>
                        </m:ctrlPr>
                      </m:dPr>
                      <m:e>
                        <m:sSub>
                          <m:sSubPr>
                            <m:ctrlPr>
                              <a:rPr lang="en-US" sz="2000" b="1" i="1" dirty="0" smtClean="0">
                                <a:latin typeface="Cambria Math" panose="02040503050406030204" pitchFamily="18" charset="0"/>
                              </a:rPr>
                            </m:ctrlPr>
                          </m:sSubPr>
                          <m:e>
                            <m:r>
                              <a:rPr lang="en-US" sz="2000" b="1" i="1" dirty="0" err="1">
                                <a:latin typeface="Cambria Math" panose="02040503050406030204" pitchFamily="18" charset="0"/>
                              </a:rPr>
                              <m:t>𝒙</m:t>
                            </m:r>
                          </m:e>
                          <m:sub>
                            <m:r>
                              <a:rPr lang="en-US" sz="2000" i="1" dirty="0" err="1">
                                <a:latin typeface="Cambria Math" panose="02040503050406030204" pitchFamily="18" charset="0"/>
                              </a:rPr>
                              <m:t>𝑡</m:t>
                            </m:r>
                          </m:sub>
                        </m:sSub>
                        <m:r>
                          <a:rPr lang="en-US" sz="2000" i="1" dirty="0">
                            <a:latin typeface="Cambria Math" panose="02040503050406030204" pitchFamily="18" charset="0"/>
                          </a:rPr>
                          <m:t> </m:t>
                        </m:r>
                      </m:e>
                      <m:e>
                        <m:sSub>
                          <m:sSubPr>
                            <m:ctrlPr>
                              <a:rPr lang="en-US" sz="2000" b="1" i="1" dirty="0" smtClean="0">
                                <a:latin typeface="Cambria Math" panose="02040503050406030204" pitchFamily="18" charset="0"/>
                              </a:rPr>
                            </m:ctrlPr>
                          </m:sSubPr>
                          <m:e>
                            <m:r>
                              <a:rPr lang="en-US" sz="2000" b="1" i="1" dirty="0">
                                <a:latin typeface="Cambria Math" panose="02040503050406030204" pitchFamily="18" charset="0"/>
                              </a:rPr>
                              <m:t>𝒙</m:t>
                            </m:r>
                          </m:e>
                          <m:sub>
                            <m:r>
                              <a:rPr lang="en-US" sz="2000" i="1" dirty="0">
                                <a:latin typeface="Cambria Math" panose="02040503050406030204" pitchFamily="18" charset="0"/>
                              </a:rPr>
                              <m:t>𝑡</m:t>
                            </m:r>
                            <m:r>
                              <a:rPr lang="en-US" sz="2000" i="1" dirty="0">
                                <a:latin typeface="Cambria Math" panose="02040503050406030204" pitchFamily="18" charset="0"/>
                              </a:rPr>
                              <m:t>−</m:t>
                            </m:r>
                            <m:r>
                              <a:rPr lang="en-US" sz="2000" i="1" dirty="0">
                                <a:latin typeface="Cambria Math" panose="02040503050406030204" pitchFamily="18" charset="0"/>
                              </a:rPr>
                              <m:t>1</m:t>
                            </m:r>
                          </m:sub>
                        </m:sSub>
                      </m:e>
                    </m:d>
                    <m:r>
                      <a:rPr lang="en-US" sz="2000" i="1" dirty="0">
                        <a:latin typeface="Cambria Math" panose="02040503050406030204" pitchFamily="18" charset="0"/>
                      </a:rPr>
                      <m:t>. </m:t>
                    </m:r>
                  </m:oMath>
                </a14:m>
                <a:r>
                  <a:rPr lang="en-US" sz="2000" dirty="0"/>
                  <a:t>This complicated specification is more </a:t>
                </a:r>
                <a:r>
                  <a:rPr lang="en-US" sz="2000" dirty="0" smtClean="0"/>
                  <a:t>simply described </a:t>
                </a:r>
                <a:r>
                  <a:rPr lang="en-US" sz="2000" dirty="0"/>
                  <a:t>by saying that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𝝐</m:t>
                        </m:r>
                      </m:e>
                      <m:sub>
                        <m:r>
                          <a:rPr lang="en-US" sz="2000" b="1" i="1" dirty="0">
                            <a:latin typeface="Cambria Math" panose="02040503050406030204" pitchFamily="18" charset="0"/>
                          </a:rPr>
                          <m:t>𝒕</m:t>
                        </m:r>
                      </m:sub>
                    </m:sSub>
                  </m:oMath>
                </a14:m>
                <a:r>
                  <a:rPr lang="en-US" sz="2000" dirty="0" smtClean="0"/>
                  <a:t> has </a:t>
                </a:r>
                <a:r>
                  <a:rPr lang="en-US" sz="2000" dirty="0"/>
                  <a:t>a bivariate normal distribution with standard </a:t>
                </a:r>
                <a:r>
                  <a:rPr lang="en-US" sz="2000" dirty="0" smtClean="0"/>
                  <a:t>deviations </a:t>
                </a:r>
                <a:r>
                  <a:rPr lang="en-US" sz="2000" i="1" dirty="0" smtClean="0"/>
                  <a:t>q </a:t>
                </a:r>
                <a:r>
                  <a:rPr lang="en-US" sz="2000" dirty="0"/>
                  <a:t>and </a:t>
                </a:r>
                <a:r>
                  <a:rPr lang="en-US" sz="2000" i="1" dirty="0" err="1"/>
                  <a:t>kq</a:t>
                </a:r>
                <a:r>
                  <a:rPr lang="en-US" sz="2000" dirty="0"/>
                  <a:t>, rotated so that the major axis of density contours is parallel to the tangent </a:t>
                </a:r>
                <a:r>
                  <a:rPr lang="en-US" sz="2000" dirty="0" smtClean="0"/>
                  <a:t>of the </a:t>
                </a:r>
                <a:r>
                  <a:rPr lang="en-US" sz="2000" dirty="0"/>
                  <a:t>flight path at the current location</a:t>
                </a:r>
                <a:r>
                  <a:rPr lang="en-US" sz="2000" dirty="0" smtClean="0"/>
                  <a:t>.</a:t>
                </a:r>
              </a:p>
              <a:p>
                <a:pPr algn="l" rtl="0"/>
                <a:r>
                  <a:rPr lang="en-US" sz="2000" dirty="0" smtClean="0"/>
                  <a:t>A </a:t>
                </a:r>
                <a:r>
                  <a:rPr lang="en-US" sz="2000" dirty="0"/>
                  <a:t>standard bivariate normal distribution </a:t>
                </a:r>
                <a:r>
                  <a:rPr lang="en-US" sz="2000" dirty="0" smtClean="0"/>
                  <a:t>would be </a:t>
                </a:r>
                <a:r>
                  <a:rPr lang="en-US" sz="2000" dirty="0"/>
                  <a:t>an alternative choice, but ours simulates the situation where uncertainty about </a:t>
                </a:r>
                <a:r>
                  <a:rPr lang="en-US" sz="2000" dirty="0" smtClean="0"/>
                  <a:t>the distance </a:t>
                </a:r>
                <a:r>
                  <a:rPr lang="en-US" sz="2000" dirty="0"/>
                  <a:t>flown during the time increment is greater than uncertainty about </a:t>
                </a:r>
                <a:r>
                  <a:rPr lang="en-US" sz="2000" dirty="0" smtClean="0"/>
                  <a:t>deviations orthogonal </a:t>
                </a:r>
                <a:r>
                  <a:rPr lang="en-US" sz="2000" dirty="0"/>
                  <a:t>to the direction of flight.</a:t>
                </a:r>
                <a:endParaRPr lang="he-IL" sz="20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28192" y="1628800"/>
                <a:ext cx="8568952" cy="3170099"/>
              </a:xfrm>
              <a:prstGeom prst="rect">
                <a:avLst/>
              </a:prstGeom>
              <a:blipFill rotWithShape="0">
                <a:blip r:embed="rId3"/>
                <a:stretch>
                  <a:fillRect l="-711" t="-769" b="-2692"/>
                </a:stretch>
              </a:blipFill>
            </p:spPr>
            <p:txBody>
              <a:bodyPr/>
              <a:lstStyle/>
              <a:p>
                <a:r>
                  <a:rPr lang="he-IL">
                    <a:noFill/>
                  </a:rPr>
                  <a:t> </a:t>
                </a:r>
              </a:p>
            </p:txBody>
          </p:sp>
        </mc:Fallback>
      </mc:AlternateContent>
    </p:spTree>
    <p:extLst>
      <p:ext uri="{BB962C8B-B14F-4D97-AF65-F5344CB8AC3E}">
        <p14:creationId xmlns:p14="http://schemas.microsoft.com/office/powerpoint/2010/main" val="191617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128192" y="1628800"/>
                <a:ext cx="8568952" cy="4479496"/>
              </a:xfrm>
              <a:prstGeom prst="rect">
                <a:avLst/>
              </a:prstGeom>
              <a:noFill/>
            </p:spPr>
            <p:txBody>
              <a:bodyPr wrap="square" rtlCol="1">
                <a:spAutoFit/>
              </a:bodyPr>
              <a:lstStyle/>
              <a:p>
                <a:pPr algn="l" rtl="0"/>
                <a:r>
                  <a:rPr lang="en-US" sz="2000" dirty="0" smtClean="0"/>
                  <a:t>The sequential importance sampling algorithm for this problem proceeds as follows:</a:t>
                </a:r>
              </a:p>
              <a:p>
                <a:pPr algn="l" rtl="0"/>
                <a:endParaRPr lang="en-US" sz="2000" dirty="0" smtClean="0"/>
              </a:p>
              <a:p>
                <a:pPr marL="457200" indent="-457200" algn="l" rtl="0">
                  <a:buAutoNum type="arabicPeriod"/>
                </a:pPr>
                <a:r>
                  <a:rPr lang="en-US" sz="2000" dirty="0" smtClean="0"/>
                  <a:t>Initialize </a:t>
                </a:r>
                <a:r>
                  <a:rPr lang="en-US" sz="2000" dirty="0"/>
                  <a:t>at </a:t>
                </a:r>
                <a:r>
                  <a:rPr lang="en-US" sz="2000" i="1" dirty="0"/>
                  <a:t>t </a:t>
                </a:r>
                <a:r>
                  <a:rPr lang="en-US" sz="2000" dirty="0"/>
                  <a:t>= 0. Draw </a:t>
                </a:r>
                <a:r>
                  <a:rPr lang="en-US" sz="2000" i="1" dirty="0"/>
                  <a:t>n </a:t>
                </a:r>
                <a:r>
                  <a:rPr lang="en-US" sz="2000" dirty="0"/>
                  <a:t>starting points </a:t>
                </a:r>
                <a14:m>
                  <m:oMath xmlns:m="http://schemas.openxmlformats.org/officeDocument/2006/math">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𝑿</m:t>
                        </m:r>
                      </m:e>
                      <m:sub>
                        <m:r>
                          <a:rPr lang="en-US" sz="2000" b="1" i="1" smtClean="0">
                            <a:latin typeface="Cambria Math" panose="02040503050406030204" pitchFamily="18" charset="0"/>
                          </a:rPr>
                          <m:t>𝟎</m:t>
                        </m:r>
                      </m:sub>
                      <m:sup>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𝒊</m:t>
                            </m:r>
                          </m:e>
                        </m:d>
                      </m:sup>
                    </m:sSubSup>
                  </m:oMath>
                </a14:m>
                <a:r>
                  <a:rPr lang="en-US" sz="2000" dirty="0" smtClean="0"/>
                  <a:t> </a:t>
                </a:r>
                <a:r>
                  <a:rPr lang="en-US" sz="2000" dirty="0"/>
                  <a:t>for </a:t>
                </a:r>
                <a:r>
                  <a:rPr lang="en-US" sz="2000" i="1" dirty="0" err="1"/>
                  <a:t>i</a:t>
                </a:r>
                <a:r>
                  <a:rPr lang="en-US" sz="2000" i="1" dirty="0"/>
                  <a:t> </a:t>
                </a:r>
                <a:r>
                  <a:rPr lang="en-US" sz="2000" dirty="0"/>
                  <a:t>= 1</a:t>
                </a:r>
                <a:r>
                  <a:rPr lang="en-US" sz="2000" i="1" dirty="0"/>
                  <a:t>, . . . , n</a:t>
                </a:r>
                <a:r>
                  <a:rPr lang="en-US" sz="2000" dirty="0" smtClean="0"/>
                  <a:t>.</a:t>
                </a:r>
              </a:p>
              <a:p>
                <a:pPr marL="457200" indent="-457200" algn="l" rtl="0">
                  <a:buAutoNum type="arabicPeriod"/>
                </a:pPr>
                <a:endParaRPr lang="en-US" sz="2000" dirty="0"/>
              </a:p>
              <a:p>
                <a:pPr algn="l" rtl="0"/>
                <a:r>
                  <a:rPr lang="en-US" sz="2000" dirty="0"/>
                  <a:t>In real life, one could imagine that the initialization point </a:t>
                </a:r>
                <a:r>
                  <a:rPr lang="en-US" sz="2000" dirty="0" smtClean="0"/>
                  <a:t> corresponds to </a:t>
                </a:r>
                <a:r>
                  <a:rPr lang="en-US" sz="2000" dirty="0"/>
                  <a:t>the departure airport or to some position update provided by occasional </a:t>
                </a:r>
                <a:r>
                  <a:rPr lang="en-US" sz="2000" dirty="0" smtClean="0"/>
                  <a:t>detection stations </a:t>
                </a:r>
                <a:r>
                  <a:rPr lang="en-US" sz="2000" dirty="0"/>
                  <a:t>along the flight path, which provide highly accurate location data </a:t>
                </a:r>
                <a:r>
                  <a:rPr lang="en-US" sz="2000" dirty="0" smtClean="0"/>
                  <a:t>allowing the </a:t>
                </a:r>
                <a:r>
                  <a:rPr lang="en-US" sz="2000" dirty="0"/>
                  <a:t>current location to be “reinitialized.”</a:t>
                </a:r>
                <a:r>
                  <a:rPr lang="en-US" sz="2000" dirty="0" smtClean="0"/>
                  <a:t> </a:t>
                </a:r>
              </a:p>
              <a:p>
                <a:pPr algn="l" rtl="0"/>
                <a:endParaRPr lang="en-US" sz="2000" dirty="0"/>
              </a:p>
              <a:p>
                <a:pPr algn="l" rtl="0"/>
                <a:r>
                  <a:rPr lang="en-US" sz="2000" dirty="0" smtClean="0"/>
                  <a:t>2. </a:t>
                </a:r>
                <a:r>
                  <a:rPr lang="en-US" sz="2000" dirty="0"/>
                  <a:t>Receive observed elevation data </a:t>
                </a:r>
                <a14:m>
                  <m:oMath xmlns:m="http://schemas.openxmlformats.org/officeDocument/2006/math">
                    <m:sSub>
                      <m:sSubPr>
                        <m:ctrlPr>
                          <a:rPr lang="en-US" sz="2000" b="1" i="1" dirty="0" smtClean="0">
                            <a:latin typeface="Cambria Math" panose="02040503050406030204" pitchFamily="18" charset="0"/>
                          </a:rPr>
                        </m:ctrlPr>
                      </m:sSubPr>
                      <m:e>
                        <m:r>
                          <a:rPr lang="en-US" sz="2000" b="0" i="1" dirty="0" smtClean="0">
                            <a:latin typeface="Cambria Math" panose="02040503050406030204" pitchFamily="18" charset="0"/>
                          </a:rPr>
                          <m:t>𝑌</m:t>
                        </m:r>
                      </m:e>
                      <m:sub>
                        <m:r>
                          <a:rPr lang="en-US" sz="2000" b="1" i="1" dirty="0" smtClean="0">
                            <a:latin typeface="Cambria Math" panose="02040503050406030204" pitchFamily="18" charset="0"/>
                          </a:rPr>
                          <m:t>𝒕</m:t>
                        </m:r>
                      </m:sub>
                    </m:sSub>
                  </m:oMath>
                </a14:m>
                <a:r>
                  <a:rPr lang="en-US" sz="2000" i="1" dirty="0"/>
                  <a:t> </a:t>
                </a:r>
                <a:r>
                  <a:rPr lang="en-US" sz="2000" dirty="0"/>
                  <a:t>.</a:t>
                </a:r>
                <a:endParaRPr lang="en-US" sz="2000" dirty="0" smtClean="0"/>
              </a:p>
              <a:p>
                <a:pPr algn="l" rtl="0"/>
                <a:endParaRPr lang="en-US" sz="2000" b="1" dirty="0"/>
              </a:p>
              <a:p>
                <a:pPr algn="l" rtl="0"/>
                <a:endParaRPr lang="he-IL" sz="20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28192" y="1628800"/>
                <a:ext cx="8568952" cy="4479496"/>
              </a:xfrm>
              <a:prstGeom prst="rect">
                <a:avLst/>
              </a:prstGeom>
              <a:blipFill rotWithShape="0">
                <a:blip r:embed="rId3"/>
                <a:stretch>
                  <a:fillRect l="-1209" t="-680"/>
                </a:stretch>
              </a:blipFill>
            </p:spPr>
            <p:txBody>
              <a:bodyPr/>
              <a:lstStyle/>
              <a:p>
                <a:r>
                  <a:rPr lang="he-IL">
                    <a:noFill/>
                  </a:rPr>
                  <a:t> </a:t>
                </a:r>
              </a:p>
            </p:txBody>
          </p:sp>
        </mc:Fallback>
      </mc:AlternateContent>
    </p:spTree>
    <p:extLst>
      <p:ext uri="{BB962C8B-B14F-4D97-AF65-F5344CB8AC3E}">
        <p14:creationId xmlns:p14="http://schemas.microsoft.com/office/powerpoint/2010/main" val="1699889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normAutofit fontScale="90000"/>
          </a:bodyPr>
          <a:lstStyle/>
          <a:p>
            <a:pPr algn="ctr" rtl="0"/>
            <a:r>
              <a:rPr lang="en-US" dirty="0" smtClean="0"/>
              <a:t>SISR – Examples – Terrain Navigation (HMM)</a:t>
            </a:r>
            <a:endParaRPr lang="he-IL" sz="2700" dirty="0"/>
          </a:p>
        </p:txBody>
      </p:sp>
      <mc:AlternateContent xmlns:mc="http://schemas.openxmlformats.org/markup-compatibility/2006" xmlns:a14="http://schemas.microsoft.com/office/drawing/2010/main">
        <mc:Choice Requires="a14">
          <p:sp>
            <p:nvSpPr>
              <p:cNvPr id="4" name="TextBox 3"/>
              <p:cNvSpPr txBox="1"/>
              <p:nvPr/>
            </p:nvSpPr>
            <p:spPr>
              <a:xfrm>
                <a:off x="128192" y="1628800"/>
                <a:ext cx="9015808" cy="3738972"/>
              </a:xfrm>
              <a:prstGeom prst="rect">
                <a:avLst/>
              </a:prstGeom>
              <a:noFill/>
            </p:spPr>
            <p:txBody>
              <a:bodyPr wrap="square" rtlCol="1">
                <a:spAutoFit/>
              </a:bodyPr>
              <a:lstStyle/>
              <a:p>
                <a:pPr algn="l" rtl="0"/>
                <a:endParaRPr lang="en-US" sz="2000" dirty="0"/>
              </a:p>
              <a:p>
                <a:pPr algn="l" rtl="0"/>
                <a:r>
                  <a:rPr lang="en-US" sz="2000" dirty="0"/>
                  <a:t>3. Calculate the weight update factor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𝑡</m:t>
                        </m:r>
                      </m:sub>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bSup>
                    <m:r>
                      <a:rPr lang="en-US" sz="2000" i="1">
                        <a:latin typeface="Cambria Math" panose="02040503050406030204" pitchFamily="18" charset="0"/>
                      </a:rPr>
                      <m:t>=</m:t>
                    </m:r>
                    <m:r>
                      <a:rPr lang="en-US" sz="2000" i="1">
                        <a:latin typeface="Cambria Math" panose="02040503050406030204" pitchFamily="18" charset="0"/>
                      </a:rPr>
                      <m:t>𝜙</m:t>
                    </m:r>
                    <m:d>
                      <m:dPr>
                        <m:ctrlPr>
                          <a:rPr lang="en-US" sz="2000" i="1">
                            <a:latin typeface="Cambria Math" panose="02040503050406030204" pitchFamily="18" charset="0"/>
                          </a:rPr>
                        </m:ctrlPr>
                      </m:dPr>
                      <m:e>
                        <m:sSub>
                          <m:sSubPr>
                            <m:ctrlPr>
                              <a:rPr lang="en-US" sz="2000" b="1" i="1">
                                <a:latin typeface="Cambria Math" panose="02040503050406030204" pitchFamily="18" charset="0"/>
                              </a:rPr>
                            </m:ctrlPr>
                          </m:sSubPr>
                          <m:e>
                            <m:r>
                              <a:rPr lang="en-US" sz="2000" i="1">
                                <a:latin typeface="Cambria Math" panose="02040503050406030204" pitchFamily="18" charset="0"/>
                              </a:rPr>
                              <m:t>𝑦</m:t>
                            </m:r>
                          </m:e>
                          <m:sub>
                            <m:r>
                              <a:rPr lang="en-US" sz="2000" b="1" i="1">
                                <a:latin typeface="Cambria Math" panose="02040503050406030204" pitchFamily="18" charset="0"/>
                              </a:rPr>
                              <m:t>𝒕</m:t>
                            </m:r>
                          </m:sub>
                        </m:sSub>
                        <m:r>
                          <a:rPr lang="en-US" sz="2000" i="1">
                            <a:latin typeface="Cambria Math" panose="02040503050406030204" pitchFamily="18" charset="0"/>
                          </a:rPr>
                          <m:t>;</m:t>
                        </m:r>
                        <m:r>
                          <a:rPr lang="en-US" sz="2000" i="1">
                            <a:latin typeface="Cambria Math" panose="02040503050406030204" pitchFamily="18" charset="0"/>
                          </a:rPr>
                          <m:t>𝑚</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b="1" i="1">
                                    <a:latin typeface="Cambria Math" panose="02040503050406030204" pitchFamily="18" charset="0"/>
                                  </a:rPr>
                                  <m:t>𝒙</m:t>
                                </m:r>
                              </m:e>
                              <m:sub>
                                <m:r>
                                  <a:rPr lang="en-US" sz="2000" i="1">
                                    <a:latin typeface="Cambria Math" panose="02040503050406030204" pitchFamily="18" charset="0"/>
                                  </a:rPr>
                                  <m:t>𝑡</m:t>
                                </m:r>
                              </m:sub>
                              <m:sup>
                                <m:d>
                                  <m:dPr>
                                    <m:ctrlPr>
                                      <a:rPr lang="en-US" sz="2000" i="1">
                                        <a:latin typeface="Cambria Math" panose="02040503050406030204" pitchFamily="18" charset="0"/>
                                      </a:rPr>
                                    </m:ctrlPr>
                                  </m:dPr>
                                  <m:e>
                                    <m:r>
                                      <a:rPr lang="en-US" sz="2000" i="1">
                                        <a:latin typeface="Cambria Math" panose="02040503050406030204" pitchFamily="18" charset="0"/>
                                      </a:rPr>
                                      <m:t>𝑖</m:t>
                                    </m:r>
                                  </m:e>
                                </m:d>
                              </m:sup>
                            </m:sSubSup>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𝜎</m:t>
                            </m:r>
                          </m:e>
                          <m:sup>
                            <m:r>
                              <a:rPr lang="en-US" sz="2000" i="1">
                                <a:latin typeface="Cambria Math" panose="02040503050406030204" pitchFamily="18" charset="0"/>
                              </a:rPr>
                              <m:t>2</m:t>
                            </m:r>
                          </m:sup>
                        </m:sSup>
                      </m:e>
                    </m:d>
                  </m:oMath>
                </a14:m>
                <a:endParaRPr lang="en-US" sz="2000" dirty="0" smtClean="0"/>
              </a:p>
              <a:p>
                <a:pPr algn="l" rtl="0"/>
                <a:r>
                  <a:rPr lang="en-US" sz="2000" dirty="0" smtClean="0"/>
                  <a:t>4. </a:t>
                </a:r>
                <a:r>
                  <a:rPr lang="en-US" sz="2000" dirty="0"/>
                  <a:t>Update the weights according </a:t>
                </a:r>
                <a:r>
                  <a:rPr lang="en-US" sz="2000" dirty="0" smtClean="0"/>
                  <a:t>to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𝑢</m:t>
                        </m:r>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r>
                      <a:rPr lang="en-US" sz="2000" b="0" i="1" smtClean="0">
                        <a:latin typeface="Cambria Math" panose="02040503050406030204" pitchFamily="18" charset="0"/>
                      </a:rPr>
                      <m:t>.</m:t>
                    </m:r>
                  </m:oMath>
                </a14:m>
                <a:r>
                  <a:rPr lang="en-US" sz="2000" dirty="0" smtClean="0"/>
                  <a:t> If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0</m:t>
                    </m:r>
                  </m:oMath>
                </a14:m>
                <a:r>
                  <a:rPr lang="en-US" sz="2000" dirty="0" smtClean="0"/>
                  <a:t> then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oMath>
                </a14:m>
                <a:r>
                  <a:rPr lang="en-US" sz="2000" dirty="0" smtClean="0"/>
                  <a:t>.</a:t>
                </a:r>
              </a:p>
              <a:p>
                <a:pPr algn="l" rtl="0"/>
                <a:r>
                  <a:rPr lang="en-US" sz="2000" dirty="0" smtClean="0"/>
                  <a:t>5. Standardize the weights so that they sum to 1.</a:t>
                </a:r>
              </a:p>
              <a:p>
                <a:pPr algn="l" rtl="0"/>
                <a:r>
                  <a:rPr lang="en-US" sz="2000" dirty="0" smtClean="0"/>
                  <a:t>6. Estimate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1" i="1" smtClean="0">
                                <a:latin typeface="Cambria Math" panose="02040503050406030204" pitchFamily="18" charset="0"/>
                              </a:rPr>
                              <m:t>𝒙</m:t>
                            </m:r>
                          </m:e>
                        </m:acc>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nary>
                      <m:naryPr>
                        <m:chr m:val="∑"/>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sSubSup>
                          <m:sSubSupPr>
                            <m:ctrlPr>
                              <a:rPr lang="en-US" sz="2000" b="0" i="1" smtClean="0">
                                <a:latin typeface="Cambria Math" panose="02040503050406030204" pitchFamily="18" charset="0"/>
                              </a:rPr>
                            </m:ctrlPr>
                          </m:sSubSupPr>
                          <m:e>
                            <m:r>
                              <a:rPr lang="en-US" sz="2000" b="1" i="1" smtClean="0">
                                <a:latin typeface="Cambria Math" panose="02040503050406030204" pitchFamily="18" charset="0"/>
                              </a:rPr>
                              <m:t>𝒙</m:t>
                            </m:r>
                          </m:e>
                          <m:sub>
                            <m:r>
                              <a:rPr lang="en-US" sz="2000" b="0" i="1" smtClean="0">
                                <a:latin typeface="Cambria Math" panose="02040503050406030204" pitchFamily="18" charset="0"/>
                              </a:rPr>
                              <m:t>𝑡</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sup>
                        </m:sSubSup>
                      </m:e>
                    </m:nary>
                  </m:oMath>
                </a14:m>
                <a:endParaRPr lang="en-US" sz="2000" dirty="0" smtClean="0"/>
              </a:p>
              <a:p>
                <a:pPr algn="l" rtl="0"/>
                <a:r>
                  <a:rPr lang="en-US" sz="2000" dirty="0" smtClean="0"/>
                  <a:t>7. Check for weight degeneracy and rejuvenate if needed.</a:t>
                </a:r>
              </a:p>
              <a:p>
                <a:pPr algn="l" rtl="0"/>
                <a:r>
                  <a:rPr lang="en-US" sz="2000" dirty="0" smtClean="0"/>
                  <a:t>8. Sample a set of location errors </a:t>
                </a:r>
                <a14:m>
                  <m:oMath xmlns:m="http://schemas.openxmlformats.org/officeDocument/2006/math">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𝝐</m:t>
                        </m:r>
                      </m:e>
                      <m:sub>
                        <m:r>
                          <a:rPr lang="en-US" sz="2000" b="1" i="1" smtClean="0">
                            <a:latin typeface="Cambria Math" panose="02040503050406030204" pitchFamily="18" charset="0"/>
                          </a:rPr>
                          <m:t>𝒕</m:t>
                        </m:r>
                        <m:r>
                          <a:rPr lang="en-US" sz="2000" b="1" i="1" smtClean="0">
                            <a:latin typeface="Cambria Math" panose="02040503050406030204" pitchFamily="18" charset="0"/>
                          </a:rPr>
                          <m:t>+</m:t>
                        </m:r>
                        <m:r>
                          <a:rPr lang="en-US" sz="2000" b="1" i="1" smtClean="0">
                            <a:latin typeface="Cambria Math" panose="02040503050406030204" pitchFamily="18" charset="0"/>
                          </a:rPr>
                          <m:t>𝟏</m:t>
                        </m:r>
                      </m:sub>
                      <m:sup>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𝒊</m:t>
                            </m:r>
                          </m:e>
                        </m:d>
                      </m:sup>
                    </m:sSubSup>
                    <m:r>
                      <a:rPr lang="en-US" sz="2000" b="1" i="1"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1" i="1" smtClean="0">
                        <a:latin typeface="Cambria Math" panose="02040503050406030204" pitchFamily="18" charset="0"/>
                      </a:rPr>
                      <m:t>𝝐</m:t>
                    </m:r>
                    <m:r>
                      <a:rPr lang="en-US" sz="2000" b="1" i="1" smtClean="0">
                        <a:latin typeface="Cambria Math" panose="02040503050406030204" pitchFamily="18" charset="0"/>
                      </a:rPr>
                      <m:t>)</m:t>
                    </m:r>
                  </m:oMath>
                </a14:m>
                <a:r>
                  <a:rPr lang="en-US" sz="2000" b="1" dirty="0" smtClean="0"/>
                  <a:t> </a:t>
                </a:r>
                <a:r>
                  <a:rPr lang="en-US" sz="2000" dirty="0" smtClean="0"/>
                  <a:t>and advance the set of locations according to </a:t>
                </a:r>
                <a14:m>
                  <m:oMath xmlns:m="http://schemas.openxmlformats.org/officeDocument/2006/math">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𝒙</m:t>
                        </m:r>
                      </m:e>
                      <m:sub>
                        <m:r>
                          <a:rPr lang="en-US" sz="2000" b="1" i="1" smtClean="0">
                            <a:latin typeface="Cambria Math" panose="02040503050406030204" pitchFamily="18" charset="0"/>
                          </a:rPr>
                          <m:t>𝒕</m:t>
                        </m:r>
                        <m:r>
                          <a:rPr lang="en-US" sz="2000" b="1" i="1" smtClean="0">
                            <a:latin typeface="Cambria Math" panose="02040503050406030204" pitchFamily="18" charset="0"/>
                          </a:rPr>
                          <m:t>+</m:t>
                        </m:r>
                        <m:r>
                          <a:rPr lang="en-US" sz="2000" b="1" i="1" smtClean="0">
                            <a:latin typeface="Cambria Math" panose="02040503050406030204" pitchFamily="18" charset="0"/>
                          </a:rPr>
                          <m:t>𝟏</m:t>
                        </m:r>
                      </m:sub>
                      <m:sup>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𝒊</m:t>
                            </m:r>
                          </m:e>
                        </m:d>
                      </m:sup>
                    </m:sSubSup>
                    <m:r>
                      <a:rPr lang="en-US" sz="2000" b="1" i="1" smtClean="0">
                        <a:latin typeface="Cambria Math" panose="02040503050406030204" pitchFamily="18" charset="0"/>
                      </a:rPr>
                      <m:t>=</m:t>
                    </m:r>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𝒙</m:t>
                        </m:r>
                      </m:e>
                      <m:sub>
                        <m:r>
                          <a:rPr lang="en-US" sz="2000" b="1" i="1" smtClean="0">
                            <a:latin typeface="Cambria Math" panose="02040503050406030204" pitchFamily="18" charset="0"/>
                          </a:rPr>
                          <m:t>𝒕</m:t>
                        </m:r>
                      </m:sub>
                      <m:sup>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𝒊</m:t>
                            </m:r>
                          </m:e>
                        </m:d>
                      </m:sup>
                    </m:sSubSup>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𝒅</m:t>
                        </m:r>
                      </m:e>
                      <m:sub>
                        <m:r>
                          <a:rPr lang="en-US" sz="2000" b="1" i="1" smtClean="0">
                            <a:latin typeface="Cambria Math" panose="02040503050406030204" pitchFamily="18" charset="0"/>
                          </a:rPr>
                          <m:t>𝒕</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r>
                      <a:rPr lang="en-US" sz="2000" b="1" i="1" smtClean="0">
                        <a:latin typeface="Cambria Math" panose="02040503050406030204" pitchFamily="18" charset="0"/>
                      </a:rPr>
                      <m:t>+</m:t>
                    </m:r>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𝝐</m:t>
                        </m:r>
                      </m:e>
                      <m:sub>
                        <m:r>
                          <a:rPr lang="en-US" sz="2000" b="1" i="1" smtClean="0">
                            <a:latin typeface="Cambria Math" panose="02040503050406030204" pitchFamily="18" charset="0"/>
                          </a:rPr>
                          <m:t>𝒕</m:t>
                        </m:r>
                        <m:r>
                          <a:rPr lang="en-US" sz="2000" b="1" i="1" smtClean="0">
                            <a:latin typeface="Cambria Math" panose="02040503050406030204" pitchFamily="18" charset="0"/>
                          </a:rPr>
                          <m:t>+</m:t>
                        </m:r>
                        <m:r>
                          <a:rPr lang="en-US" sz="2000" b="1" i="1" smtClean="0">
                            <a:latin typeface="Cambria Math" panose="02040503050406030204" pitchFamily="18" charset="0"/>
                          </a:rPr>
                          <m:t>𝟏</m:t>
                        </m:r>
                      </m:sub>
                      <m:sup>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𝒊</m:t>
                            </m:r>
                          </m:e>
                        </m:d>
                      </m:sup>
                    </m:sSubSup>
                    <m:r>
                      <a:rPr lang="en-US" sz="2000" b="1" i="1" smtClean="0">
                        <a:latin typeface="Cambria Math" panose="02040503050406030204" pitchFamily="18" charset="0"/>
                      </a:rPr>
                      <m:t>.</m:t>
                    </m:r>
                  </m:oMath>
                </a14:m>
                <a:endParaRPr lang="en-US" sz="2000" b="1" dirty="0" smtClean="0"/>
              </a:p>
              <a:p>
                <a:pPr algn="l" rtl="0"/>
                <a:r>
                  <a:rPr lang="en-US" sz="2000" dirty="0" smtClean="0"/>
                  <a:t>9. Increment t and return to step 2.</a:t>
                </a:r>
              </a:p>
              <a:p>
                <a:pPr algn="l" rtl="0"/>
                <a:endParaRPr lang="he-IL" sz="20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128192" y="1628800"/>
                <a:ext cx="9015808" cy="3738972"/>
              </a:xfrm>
              <a:prstGeom prst="rect">
                <a:avLst/>
              </a:prstGeom>
              <a:blipFill rotWithShape="0">
                <a:blip r:embed="rId3"/>
                <a:stretch>
                  <a:fillRect l="-676" r="-203"/>
                </a:stretch>
              </a:blipFill>
            </p:spPr>
            <p:txBody>
              <a:bodyPr/>
              <a:lstStyle/>
              <a:p>
                <a:r>
                  <a:rPr lang="he-IL">
                    <a:noFill/>
                  </a:rPr>
                  <a:t> </a:t>
                </a:r>
              </a:p>
            </p:txBody>
          </p:sp>
        </mc:Fallback>
      </mc:AlternateContent>
    </p:spTree>
    <p:extLst>
      <p:ext uri="{BB962C8B-B14F-4D97-AF65-F5344CB8AC3E}">
        <p14:creationId xmlns:p14="http://schemas.microsoft.com/office/powerpoint/2010/main" val="2277003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7520" y="2348880"/>
            <a:ext cx="2674640" cy="1143000"/>
          </a:xfrm>
        </p:spPr>
        <p:txBody>
          <a:bodyPr/>
          <a:lstStyle/>
          <a:p>
            <a:r>
              <a:rPr lang="en-US" dirty="0" smtClean="0"/>
              <a:t>Thanks!</a:t>
            </a:r>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ctr"/>
            <a:r>
              <a:rPr lang="en-US" dirty="0" smtClean="0"/>
              <a:t>Importance Sampling</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899592" y="1556792"/>
                <a:ext cx="7992888" cy="3240374"/>
              </a:xfrm>
              <a:prstGeom prst="rect">
                <a:avLst/>
              </a:prstGeom>
              <a:noFill/>
            </p:spPr>
            <p:txBody>
              <a:bodyPr wrap="square" rtlCol="1">
                <a:spAutoFit/>
              </a:bodyPr>
              <a:lstStyle/>
              <a:p>
                <a:pPr algn="just" rtl="0"/>
                <a:r>
                  <a:rPr lang="en-US" b="0" dirty="0" smtClean="0"/>
                  <a:t>When f is known only up to a normalizing constant (</a:t>
                </a:r>
                <a:r>
                  <a:rPr lang="en-US" dirty="0" smtClean="0"/>
                  <a:t>as is often the case in Bayesian statistics), we can standardize the weights so that they sum to 1:</a:t>
                </a:r>
              </a:p>
              <a:p>
                <a:pPr algn="just" rtl="0"/>
                <a:endParaRPr lang="en-US" dirty="0"/>
              </a:p>
              <a:p>
                <a:pPr algn="just" rtl="0"/>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num>
                        <m:den>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e>
                              </m:d>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r>
                                <a:rPr lang="en-US" i="1">
                                  <a:latin typeface="Cambria Math" panose="02040503050406030204" pitchFamily="18" charset="0"/>
                                </a:rPr>
                                <m:t>)</m:t>
                              </m:r>
                            </m:e>
                          </m:nary>
                        </m:den>
                      </m:f>
                    </m:oMath>
                  </m:oMathPara>
                </a14:m>
                <a:endParaRPr lang="en-US" dirty="0" smtClean="0"/>
              </a:p>
              <a:p>
                <a:pPr algn="just" rtl="0"/>
                <a:endParaRPr lang="en-US" dirty="0"/>
              </a:p>
              <a:p>
                <a:pPr algn="just" rtl="0"/>
                <a:r>
                  <a:rPr lang="en-US" dirty="0" smtClean="0"/>
                  <a:t>And the normalizing constant will cancel out in the numerator and the denominator. It introduces a bias of O(1/n) but when the sample size is large it can be overlooked.</a:t>
                </a:r>
              </a:p>
              <a:p>
                <a:pPr algn="just" rtl="0"/>
                <a:r>
                  <a:rPr lang="en-US" dirty="0" smtClean="0"/>
                  <a:t> </a:t>
                </a:r>
                <a:endParaRPr lang="en-US"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899592" y="1556792"/>
                <a:ext cx="7992888" cy="3240374"/>
              </a:xfrm>
              <a:prstGeom prst="rect">
                <a:avLst/>
              </a:prstGeom>
              <a:blipFill rotWithShape="0">
                <a:blip r:embed="rId2"/>
                <a:stretch>
                  <a:fillRect l="-686" t="-940" r="-610"/>
                </a:stretch>
              </a:blipFill>
            </p:spPr>
            <p:txBody>
              <a:bodyPr/>
              <a:lstStyle/>
              <a:p>
                <a:r>
                  <a:rPr lang="he-IL">
                    <a:noFill/>
                  </a:rPr>
                  <a:t> </a:t>
                </a:r>
              </a:p>
            </p:txBody>
          </p:sp>
        </mc:Fallback>
      </mc:AlternateContent>
    </p:spTree>
    <p:extLst>
      <p:ext uri="{BB962C8B-B14F-4D97-AF65-F5344CB8AC3E}">
        <p14:creationId xmlns:p14="http://schemas.microsoft.com/office/powerpoint/2010/main" val="524092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lstStyle/>
          <a:p>
            <a:pPr algn="ctr"/>
            <a:r>
              <a:rPr lang="en-US" dirty="0" smtClean="0"/>
              <a:t>Importance Sampling</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899592" y="1168814"/>
                <a:ext cx="7992888" cy="4974054"/>
              </a:xfrm>
              <a:prstGeom prst="rect">
                <a:avLst/>
              </a:prstGeom>
              <a:noFill/>
            </p:spPr>
            <p:txBody>
              <a:bodyPr wrap="square" rtlCol="1">
                <a:spAutoFit/>
              </a:bodyPr>
              <a:lstStyle/>
              <a:p>
                <a:pPr algn="just" rtl="0"/>
                <a:r>
                  <a:rPr lang="en-US" b="0" u="sng" dirty="0" smtClean="0"/>
                  <a:t>Weight Diagnostics</a:t>
                </a:r>
                <a:r>
                  <a:rPr lang="he-IL" b="0" dirty="0" smtClean="0"/>
                  <a:t>:</a:t>
                </a:r>
                <a:r>
                  <a:rPr lang="en-US" b="0" dirty="0" smtClean="0"/>
                  <a:t> how to check that we chose a good importance distribution (G):</a:t>
                </a:r>
              </a:p>
              <a:p>
                <a:pPr algn="just" rtl="0"/>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en>
                        </m:f>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r>
                          <a:rPr lang="en-US" b="0" i="1" smtClean="0">
                            <a:latin typeface="Cambria Math" panose="02040503050406030204" pitchFamily="18" charset="0"/>
                          </a:rPr>
                          <m:t>=</m:t>
                        </m:r>
                        <m:r>
                          <a:rPr lang="en-US" b="0" i="1" smtClean="0">
                            <a:latin typeface="Cambria Math" panose="02040503050406030204" pitchFamily="18" charset="0"/>
                          </a:rPr>
                          <m:t>1</m:t>
                        </m:r>
                      </m:e>
                    </m:nary>
                  </m:oMath>
                </a14:m>
                <a:r>
                  <a:rPr lang="en-US" dirty="0" smtClean="0"/>
                  <a:t>, so we know that some weights will be larger than 1, or ever w(x)&gt;&gt;1. When that happens, one or a few observations might “dominate” our estimate, as we are calculating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i="1">
                            <a:latin typeface="Cambria Math" panose="02040503050406030204" pitchFamily="18" charset="0"/>
                          </a:rPr>
                          <m:t>∗</m:t>
                        </m:r>
                      </m:e>
                    </m:nary>
                    <m:r>
                      <a:rPr lang="en-US" i="1">
                        <a:latin typeface="Cambria Math" panose="02040503050406030204" pitchFamily="18" charset="0"/>
                      </a:rPr>
                      <m:t>𝑤</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i</m:t>
                        </m:r>
                      </m:sub>
                    </m:sSub>
                    <m:r>
                      <a:rPr lang="en-US" b="0" i="0" smtClean="0">
                        <a:latin typeface="Cambria Math" panose="02040503050406030204" pitchFamily="18" charset="0"/>
                      </a:rPr>
                      <m:t>)</m:t>
                    </m:r>
                  </m:oMath>
                </a14:m>
                <a:r>
                  <a:rPr lang="en-US" dirty="0" smtClean="0"/>
                  <a:t>. We should balance the w(x) and h(x) values. </a:t>
                </a:r>
              </a:p>
              <a:p>
                <a:pPr algn="just" rtl="0"/>
                <a:endParaRPr lang="en-US" dirty="0"/>
              </a:p>
              <a:p>
                <a:pPr algn="just" rtl="0"/>
                <a14:m>
                  <m:oMath xmlns:m="http://schemas.openxmlformats.org/officeDocument/2006/math">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num>
                      <m:den>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h</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den>
                    </m:f>
                  </m:oMath>
                </a14:m>
                <a:r>
                  <a:rPr lang="en-US" b="0" dirty="0" smtClean="0"/>
                  <a:t>  then we would like to assign low weights for high values of h(X) and </a:t>
                </a:r>
                <a:r>
                  <a:rPr lang="en-US" dirty="0" smtClean="0"/>
                  <a:t>vice-versa, therefore we could graphically plot w(x)~h(x) and check whether it seems like the case (we should expect a mono-decreasing curve).</a:t>
                </a:r>
              </a:p>
              <a:p>
                <a:pPr algn="just" rtl="0"/>
                <a:endParaRPr lang="en-US" dirty="0"/>
              </a:p>
              <a:p>
                <a:pPr algn="just" rtl="0"/>
                <a:r>
                  <a:rPr lang="en-US" dirty="0" smtClean="0"/>
                  <a:t>A badly chosen G might result in a large or even unbounded variance. (It may happen when we choose a light-tailed distribution such as the normal dist. as the importance dist. for a heavy-tailed one, such as the logistic distribution).</a:t>
                </a:r>
              </a:p>
            </p:txBody>
          </p:sp>
        </mc:Choice>
        <mc:Fallback xmlns="">
          <p:sp>
            <p:nvSpPr>
              <p:cNvPr id="4" name="TextBox 3"/>
              <p:cNvSpPr txBox="1">
                <a:spLocks noRot="1" noChangeAspect="1" noMove="1" noResize="1" noEditPoints="1" noAdjustHandles="1" noChangeArrowheads="1" noChangeShapeType="1" noTextEdit="1"/>
              </p:cNvSpPr>
              <p:nvPr/>
            </p:nvSpPr>
            <p:spPr>
              <a:xfrm>
                <a:off x="899592" y="1168814"/>
                <a:ext cx="7992888" cy="4974054"/>
              </a:xfrm>
              <a:prstGeom prst="rect">
                <a:avLst/>
              </a:prstGeom>
              <a:blipFill rotWithShape="0">
                <a:blip r:embed="rId2"/>
                <a:stretch>
                  <a:fillRect l="-2441" t="-1103" r="-610" b="-980"/>
                </a:stretch>
              </a:blipFill>
            </p:spPr>
            <p:txBody>
              <a:bodyPr/>
              <a:lstStyle/>
              <a:p>
                <a:r>
                  <a:rPr lang="he-IL">
                    <a:noFill/>
                  </a:rPr>
                  <a:t> </a:t>
                </a:r>
              </a:p>
            </p:txBody>
          </p:sp>
        </mc:Fallback>
      </mc:AlternateContent>
    </p:spTree>
    <p:extLst>
      <p:ext uri="{BB962C8B-B14F-4D97-AF65-F5344CB8AC3E}">
        <p14:creationId xmlns:p14="http://schemas.microsoft.com/office/powerpoint/2010/main" val="1490556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lstStyle/>
          <a:p>
            <a:pPr algn="ctr"/>
            <a:r>
              <a:rPr lang="en-US" dirty="0" smtClean="0"/>
              <a:t>Importance Sampling</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899592" y="1168814"/>
                <a:ext cx="7992888" cy="4877617"/>
              </a:xfrm>
              <a:prstGeom prst="rect">
                <a:avLst/>
              </a:prstGeom>
              <a:noFill/>
            </p:spPr>
            <p:txBody>
              <a:bodyPr wrap="square" rtlCol="1">
                <a:spAutoFit/>
              </a:bodyPr>
              <a:lstStyle/>
              <a:p>
                <a:pPr algn="just" rtl="0"/>
                <a:r>
                  <a:rPr lang="en-US" b="0" u="sng" dirty="0" smtClean="0"/>
                  <a:t>Weight Diagnostics</a:t>
                </a:r>
                <a:r>
                  <a:rPr lang="he-IL" b="0" dirty="0" smtClean="0"/>
                  <a:t>:</a:t>
                </a:r>
                <a:endParaRPr lang="en-US" b="0" dirty="0" smtClean="0"/>
              </a:p>
              <a:p>
                <a:pPr algn="just" rtl="0"/>
                <a:r>
                  <a:rPr lang="en-US" dirty="0" smtClean="0"/>
                  <a:t>In general, having a few weights with very high values is unfavorable, as it drives the other weights towards zero when we standardize them, and our estimate will be concentrated on a few samples.  </a:t>
                </a:r>
              </a:p>
              <a:p>
                <a:pPr algn="just" rtl="0"/>
                <a:endParaRPr lang="en-US" dirty="0"/>
              </a:p>
              <a:p>
                <a:pPr algn="just" rtl="0"/>
                <a:r>
                  <a:rPr lang="en-US" dirty="0" smtClean="0"/>
                  <a:t>Effective sample size: how many </a:t>
                </a:r>
                <a:r>
                  <a:rPr lang="en-US" dirty="0" err="1" smtClean="0"/>
                  <a:t>unweighted</a:t>
                </a:r>
                <a:r>
                  <a:rPr lang="en-US" dirty="0" smtClean="0"/>
                  <a:t> samples our weighted samples are worth?</a:t>
                </a:r>
              </a:p>
              <a:p>
                <a:pPr algn="just" rtl="0"/>
                <a:endParaRPr lang="en-US" dirty="0"/>
              </a:p>
              <a:p>
                <a:pPr algn="l" rtl="0"/>
                <a:r>
                  <a:rPr lang="en-US" dirty="0" smtClean="0"/>
                  <a:t>Consider a hypothetical linear combination: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e>
                        </m:nary>
                      </m:num>
                      <m:den>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nary>
                      </m:den>
                    </m:f>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Z</m:t>
                        </m:r>
                      </m:e>
                      <m:sub>
                        <m:r>
                          <m:rPr>
                            <m:sty m:val="p"/>
                          </m:rPr>
                          <a:rPr lang="en-US" b="0" i="0" smtClean="0">
                            <a:latin typeface="Cambria Math" panose="02040503050406030204" pitchFamily="18" charset="0"/>
                          </a:rPr>
                          <m:t>i</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are</m:t>
                    </m:r>
                    <m:r>
                      <a:rPr lang="en-US" b="0" i="0" smtClean="0">
                        <a:latin typeface="Cambria Math" panose="02040503050406030204" pitchFamily="18" charset="0"/>
                      </a:rPr>
                      <m:t> </m:t>
                    </m:r>
                    <m:r>
                      <m:rPr>
                        <m:sty m:val="p"/>
                      </m:rPr>
                      <a:rPr lang="en-US" b="0" i="0" smtClean="0">
                        <a:latin typeface="Cambria Math" panose="02040503050406030204" pitchFamily="18" charset="0"/>
                      </a:rPr>
                      <m:t>iid</m:t>
                    </m:r>
                    <m:r>
                      <a:rPr lang="en-US" b="0" i="0" smtClean="0">
                        <a:latin typeface="Cambria Math" panose="02040503050406030204" pitchFamily="18" charset="0"/>
                      </a:rPr>
                      <m:t> </m:t>
                    </m:r>
                    <m:r>
                      <m:rPr>
                        <m:sty m:val="p"/>
                      </m:rPr>
                      <a:rPr lang="en-US" b="0" i="0" smtClean="0">
                        <a:latin typeface="Cambria Math" panose="02040503050406030204" pitchFamily="18" charset="0"/>
                      </a:rPr>
                      <m:t>with</m:t>
                    </m:r>
                    <m:r>
                      <a:rPr lang="en-US" b="0" i="0" smtClean="0">
                        <a:latin typeface="Cambria Math" panose="02040503050406030204" pitchFamily="18" charset="0"/>
                      </a:rPr>
                      <m:t> </m:t>
                    </m:r>
                    <m:r>
                      <m:rPr>
                        <m:sty m:val="p"/>
                      </m:rPr>
                      <a:rPr lang="en-US" b="0" i="0" smtClean="0">
                        <a:latin typeface="Cambria Math" panose="02040503050406030204" pitchFamily="18" charset="0"/>
                      </a:rPr>
                      <m:t>variance</m:t>
                    </m:r>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 </m:t>
                    </m:r>
                  </m:oMath>
                </a14:m>
                <a:r>
                  <a:rPr lang="en-US" dirty="0" smtClean="0"/>
                  <a:t> The </a:t>
                </a:r>
                <a:r>
                  <a:rPr lang="en-US" dirty="0" err="1" smtClean="0"/>
                  <a:t>unweighted</a:t>
                </a:r>
                <a:r>
                  <a:rPr lang="en-US" dirty="0" smtClean="0"/>
                  <a:t> mean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oMath>
                </a14:m>
                <a:r>
                  <a:rPr lang="en-US" dirty="0" smtClean="0"/>
                  <a:t> Z samples has variance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den>
                    </m:f>
                  </m:oMath>
                </a14:m>
                <a:r>
                  <a:rPr lang="en-US" dirty="0" smtClean="0"/>
                  <a:t>. Setting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m:t>
                            </m:r>
                          </m:sub>
                        </m:sSub>
                      </m:den>
                    </m:f>
                  </m:oMath>
                </a14:m>
                <a:r>
                  <a:rPr lang="en-US" dirty="0" smtClean="0"/>
                  <a:t> while solving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oMath>
                </a14:m>
                <a:r>
                  <a:rPr lang="en-US" dirty="0" smtClean="0"/>
                  <a:t> yields the effective sample size:</a:t>
                </a:r>
              </a:p>
              <a:p>
                <a:pPr algn="just" rtl="0"/>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m:t>
                      </m:r>
                      <m:box>
                        <m:boxPr>
                          <m:ctrlPr>
                            <a:rPr lang="en-US" sz="2400" b="0" i="1" smtClean="0">
                              <a:latin typeface="Cambria Math" panose="02040503050406030204" pitchFamily="18" charset="0"/>
                            </a:rPr>
                          </m:ctrlPr>
                        </m:boxPr>
                        <m:e>
                          <m:argPr>
                            <m:argSz m:val="-1"/>
                          </m:argP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m:t>
                                  </m:r>
                                </m:e>
                                <m:sup>
                                  <m:r>
                                    <a:rPr lang="en-US" sz="2400" b="0" i="1" smtClean="0">
                                      <a:latin typeface="Cambria Math" panose="02040503050406030204" pitchFamily="18" charset="0"/>
                                    </a:rPr>
                                    <m:t>2</m:t>
                                  </m:r>
                                </m:sup>
                              </m:sSup>
                            </m:num>
                            <m:den>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2</m:t>
                                      </m:r>
                                    </m:sup>
                                  </m:sSubSup>
                                </m:e>
                              </m:nary>
                            </m:den>
                          </m:f>
                        </m:e>
                      </m:box>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n</m:t>
                          </m:r>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m:rPr>
                                      <m:sty m:val="p"/>
                                    </m:rPr>
                                    <a:rPr lang="en-US" sz="2400" b="0" i="0" smtClean="0">
                                      <a:latin typeface="Cambria Math" panose="02040503050406030204" pitchFamily="18" charset="0"/>
                                    </a:rPr>
                                    <m:t>w</m:t>
                                  </m:r>
                                </m:e>
                              </m:acc>
                            </m:e>
                            <m:sup>
                              <m:r>
                                <a:rPr lang="en-US" sz="2400" b="0" i="1" smtClean="0">
                                  <a:latin typeface="Cambria Math" panose="02040503050406030204" pitchFamily="18" charset="0"/>
                                </a:rPr>
                                <m:t>2</m:t>
                              </m:r>
                            </m:sup>
                          </m:sSup>
                        </m:num>
                        <m:den>
                          <m:acc>
                            <m:accPr>
                              <m:chr m:val="̅"/>
                              <m:ctrlPr>
                                <a:rPr lang="en-US" sz="2400" b="0" i="1" smtClean="0">
                                  <a:latin typeface="Cambria Math" panose="02040503050406030204" pitchFamily="18" charset="0"/>
                                </a:rPr>
                              </m:ctrlPr>
                            </m:acc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2</m:t>
                                  </m:r>
                                </m:sup>
                              </m:sSup>
                            </m:e>
                          </m:acc>
                        </m:den>
                      </m:f>
                    </m:oMath>
                  </m:oMathPara>
                </a14:m>
                <a:endParaRPr lang="en-US" sz="2400" b="0" dirty="0" smtClean="0"/>
              </a:p>
              <a:p>
                <a:pPr algn="just" rtl="0"/>
                <a:endParaRPr lang="en-US"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899592" y="1168814"/>
                <a:ext cx="7992888" cy="4877617"/>
              </a:xfrm>
              <a:prstGeom prst="rect">
                <a:avLst/>
              </a:prstGeom>
              <a:blipFill rotWithShape="0">
                <a:blip r:embed="rId2"/>
                <a:stretch>
                  <a:fillRect l="-686" t="-1125" r="-610"/>
                </a:stretch>
              </a:blipFill>
            </p:spPr>
            <p:txBody>
              <a:bodyPr/>
              <a:lstStyle/>
              <a:p>
                <a:r>
                  <a:rPr lang="he-IL">
                    <a:noFill/>
                  </a:rPr>
                  <a:t> </a:t>
                </a:r>
              </a:p>
            </p:txBody>
          </p:sp>
        </mc:Fallback>
      </mc:AlternateContent>
    </p:spTree>
    <p:extLst>
      <p:ext uri="{BB962C8B-B14F-4D97-AF65-F5344CB8AC3E}">
        <p14:creationId xmlns:p14="http://schemas.microsoft.com/office/powerpoint/2010/main" val="301625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lstStyle/>
          <a:p>
            <a:pPr algn="ctr"/>
            <a:r>
              <a:rPr lang="en-US" dirty="0" smtClean="0"/>
              <a:t>Importance Resampling</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899592" y="1168814"/>
                <a:ext cx="7992888" cy="4109523"/>
              </a:xfrm>
              <a:prstGeom prst="rect">
                <a:avLst/>
              </a:prstGeom>
              <a:noFill/>
            </p:spPr>
            <p:txBody>
              <a:bodyPr wrap="square" rtlCol="1">
                <a:spAutoFit/>
              </a:bodyPr>
              <a:lstStyle/>
              <a:p>
                <a:pPr algn="just" rtl="0"/>
                <a:r>
                  <a:rPr lang="en-US" dirty="0" smtClean="0"/>
                  <a:t>When we use the standardized weights, we can essentially think of our estimate as the expectation of the discrete distribution which puts mass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smtClean="0"/>
                  <a:t> on each observed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t> coming from G.</a:t>
                </a:r>
              </a:p>
              <a:p>
                <a:pPr algn="just" rtl="0"/>
                <a:r>
                  <a:rPr lang="en-US" dirty="0" smtClean="0"/>
                  <a:t>Therefore, in a way, we are approximating f by this distribution. Perhaps we can sample from this discrete distribution in order to get an approximate sample from f?</a:t>
                </a:r>
              </a:p>
              <a:p>
                <a:pPr algn="just" rtl="0"/>
                <a:endParaRPr lang="en-US" dirty="0"/>
              </a:p>
              <a:p>
                <a:pPr algn="just" rtl="0"/>
                <a:r>
                  <a:rPr lang="en-US" dirty="0" smtClean="0"/>
                  <a:t>We can sample with replacement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oMath>
                </a14:m>
                <a:r>
                  <a:rPr lang="en-US" dirty="0" smtClean="0"/>
                  <a:t> from the observed 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oMath>
                </a14:m>
                <a:r>
                  <a:rPr lang="en-US" dirty="0" smtClean="0"/>
                  <a:t> with probabilities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oMath>
                </a14:m>
                <a:r>
                  <a:rPr lang="en-US" dirty="0" smtClean="0"/>
                  <a:t>.</a:t>
                </a:r>
              </a:p>
              <a:p>
                <a:pPr algn="just" rtl="0"/>
                <a:endParaRPr lang="en-US" dirty="0"/>
              </a:p>
              <a:p>
                <a:pPr algn="just" rtl="0"/>
                <a:r>
                  <a:rPr lang="en-US" dirty="0" smtClean="0"/>
                  <a:t>*If we want to sample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oMath>
                </a14:m>
                <a:r>
                  <a:rPr lang="en-US" dirty="0" smtClean="0"/>
                  <a:t> then we need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smtClean="0"/>
                  <a:t> and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𝑛</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smtClean="0"/>
              </a:p>
              <a:p>
                <a:pPr algn="just" rtl="0"/>
                <a:endParaRPr lang="en-US" dirty="0"/>
              </a:p>
              <a:p>
                <a:pPr algn="just" rtl="0"/>
                <a:r>
                  <a:rPr lang="en-US" u="sng" dirty="0" smtClean="0"/>
                  <a:t>Theorem</a:t>
                </a:r>
                <a:r>
                  <a:rPr lang="en-US" dirty="0" smtClean="0"/>
                  <a:t>: A random variable Y drawn in this manner has distribution that converges to f as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n</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r>
                  <a:rPr lang="en-US" dirty="0" smtClean="0"/>
                  <a:t>.</a:t>
                </a:r>
              </a:p>
            </p:txBody>
          </p:sp>
        </mc:Choice>
        <mc:Fallback xmlns="">
          <p:sp>
            <p:nvSpPr>
              <p:cNvPr id="4" name="TextBox 3"/>
              <p:cNvSpPr txBox="1">
                <a:spLocks noRot="1" noChangeAspect="1" noMove="1" noResize="1" noEditPoints="1" noAdjustHandles="1" noChangeArrowheads="1" noChangeShapeType="1" noTextEdit="1"/>
              </p:cNvSpPr>
              <p:nvPr/>
            </p:nvSpPr>
            <p:spPr>
              <a:xfrm>
                <a:off x="899592" y="1168814"/>
                <a:ext cx="7992888" cy="4109523"/>
              </a:xfrm>
              <a:prstGeom prst="rect">
                <a:avLst/>
              </a:prstGeom>
              <a:blipFill rotWithShape="0">
                <a:blip r:embed="rId2"/>
                <a:stretch>
                  <a:fillRect l="-686" t="-890" r="-610" b="-445"/>
                </a:stretch>
              </a:blipFill>
            </p:spPr>
            <p:txBody>
              <a:bodyPr/>
              <a:lstStyle/>
              <a:p>
                <a:r>
                  <a:rPr lang="he-IL">
                    <a:noFill/>
                  </a:rPr>
                  <a:t> </a:t>
                </a:r>
              </a:p>
            </p:txBody>
          </p:sp>
        </mc:Fallback>
      </mc:AlternateContent>
    </p:spTree>
    <p:extLst>
      <p:ext uri="{BB962C8B-B14F-4D97-AF65-F5344CB8AC3E}">
        <p14:creationId xmlns:p14="http://schemas.microsoft.com/office/powerpoint/2010/main" val="101039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lstStyle/>
          <a:p>
            <a:pPr algn="ctr"/>
            <a:r>
              <a:rPr lang="en-US" dirty="0" smtClean="0"/>
              <a:t>Importance Resampling</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899592" y="1168814"/>
                <a:ext cx="7992888" cy="5154744"/>
              </a:xfrm>
              <a:prstGeom prst="rect">
                <a:avLst/>
              </a:prstGeom>
              <a:noFill/>
            </p:spPr>
            <p:txBody>
              <a:bodyPr wrap="square" rtlCol="1">
                <a:spAutoFit/>
              </a:bodyPr>
              <a:lstStyle/>
              <a:p>
                <a:pPr algn="just" rtl="0"/>
                <a:r>
                  <a:rPr lang="en-US" u="sng" dirty="0" smtClean="0"/>
                  <a:t>Proof</a:t>
                </a:r>
                <a:r>
                  <a:rPr lang="en-US" dirty="0" smtClean="0"/>
                  <a:t>: Let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smtClean="0"/>
                  <a:t> denote the original (unstandardized) weight. Consider a set A:</a:t>
                </a:r>
              </a:p>
              <a:p>
                <a:pPr algn="just" rtl="0"/>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e>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nary>
                            <m:naryPr>
                              <m:chr m:val="∑"/>
                              <m:ctrlPr>
                                <a:rPr lang="en-US" i="1" smtClean="0">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𝟙</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𝑤</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e>
                          </m:nary>
                        </m:num>
                        <m:den>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nary>
                            <m:naryPr>
                              <m:chr m:val="∑"/>
                              <m:ctrlPr>
                                <a:rPr lang="en-US" i="1">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𝑤</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e>
                          </m:nary>
                        </m:den>
                      </m:f>
                    </m:oMath>
                  </m:oMathPara>
                </a14:m>
                <a:endParaRPr lang="en-US" dirty="0" smtClean="0"/>
              </a:p>
              <a:p>
                <a:pPr algn="just" rtl="0"/>
                <a:endParaRPr lang="en-US" dirty="0"/>
              </a:p>
              <a:p>
                <a:pPr algn="just" rtl="0"/>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nary>
                        <m:naryPr>
                          <m:chr m:val="∑"/>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𝟙</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𝑤</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 </m:t>
                          </m:r>
                        </m:e>
                      </m:nary>
                      <m:groupChr>
                        <m:groupChrPr>
                          <m:chr m:val="→"/>
                          <m:vertJc m:val="bot"/>
                          <m:ctrlPr>
                            <a:rPr lang="en-US" i="1" smtClean="0">
                              <a:latin typeface="Cambria Math" panose="02040503050406030204" pitchFamily="18" charset="0"/>
                              <a:ea typeface="Cambria Math" panose="02040503050406030204" pitchFamily="18" charset="0"/>
                            </a:rPr>
                          </m:ctrlPr>
                        </m:groupChrPr>
                        <m:e>
                          <m:r>
                            <m:rPr>
                              <m:brk m:alnAt="2"/>
                            </m:rP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m:rPr>
                              <m:brk m:alnAt="2"/>
                            </m:rPr>
                            <a:rPr lang="en-US" b="0" i="1" smtClean="0">
                              <a:latin typeface="Cambria Math" panose="02040503050406030204" pitchFamily="18" charset="0"/>
                              <a:ea typeface="Cambria Math" panose="02040503050406030204" pitchFamily="18" charset="0"/>
                            </a:rPr>
                            <m:t>∞</m:t>
                          </m:r>
                        </m:e>
                      </m:groupCh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E</m:t>
                      </m:r>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𝟙</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𝑤</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e>
                      </m:d>
                      <m:r>
                        <a:rPr lang="en-US" b="0" i="1" smtClean="0">
                          <a:latin typeface="Cambria Math" panose="02040503050406030204" pitchFamily="18" charset="0"/>
                          <a:ea typeface="Cambria Math" panose="02040503050406030204" pitchFamily="18" charset="0"/>
                        </a:rPr>
                        <m:t>=</m:t>
                      </m:r>
                      <m:nary>
                        <m:naryPr>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𝐴</m:t>
                          </m:r>
                        </m:sub>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𝑤</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𝑔</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e>
                      </m:nary>
                      <m:r>
                        <a:rPr lang="en-US" b="0" i="0" smtClean="0">
                          <a:latin typeface="Cambria Math" panose="02040503050406030204" pitchFamily="18" charset="0"/>
                          <a:ea typeface="Cambria Math" panose="02040503050406030204" pitchFamily="18" charset="0"/>
                        </a:rPr>
                        <m:t>=</m:t>
                      </m:r>
                      <m:nary>
                        <m:naryPr>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𝐴</m:t>
                          </m:r>
                        </m:sub>
                        <m:sup/>
                        <m:e>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e>
                      </m:nary>
                    </m:oMath>
                  </m:oMathPara>
                </a14:m>
                <a:endParaRPr lang="en-US" dirty="0" smtClean="0"/>
              </a:p>
              <a:p>
                <a:pPr algn="just" rtl="0"/>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nary>
                        <m:naryPr>
                          <m:chr m:val="∑"/>
                          <m:ctrlPr>
                            <a:rPr lang="en-US" i="1">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𝑤</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𝑗</m:t>
                                  </m:r>
                                </m:sub>
                              </m:sSub>
                            </m:e>
                          </m:d>
                        </m:e>
                      </m:nary>
                      <m:groupChr>
                        <m:groupChrPr>
                          <m:chr m:val="→"/>
                          <m:vertJc m:val="bot"/>
                          <m:ctrlPr>
                            <a:rPr lang="en-US" i="1" smtClean="0">
                              <a:latin typeface="Cambria Math" panose="02040503050406030204" pitchFamily="18" charset="0"/>
                              <a:ea typeface="Cambria Math" panose="02040503050406030204" pitchFamily="18" charset="0"/>
                            </a:rPr>
                          </m:ctrlPr>
                        </m:groupChrPr>
                        <m:e>
                          <m:r>
                            <m:rPr>
                              <m:brk m:alnAt="2"/>
                            </m:rP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m:rPr>
                              <m:brk m:alnAt="2"/>
                            </m:rPr>
                            <a:rPr lang="en-US" b="0" i="1" smtClean="0">
                              <a:latin typeface="Cambria Math" panose="02040503050406030204" pitchFamily="18" charset="0"/>
                              <a:ea typeface="Cambria Math" panose="02040503050406030204" pitchFamily="18" charset="0"/>
                            </a:rPr>
                            <m:t>∞</m:t>
                          </m:r>
                        </m:e>
                      </m:groupChr>
                      <m:r>
                        <a:rPr lang="en-US" b="0" i="1" smtClean="0">
                          <a:latin typeface="Cambria Math" panose="02040503050406030204" pitchFamily="18" charset="0"/>
                          <a:ea typeface="Cambria Math" panose="02040503050406030204" pitchFamily="18" charset="0"/>
                        </a:rPr>
                        <m:t>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𝑤</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m:oMathPara>
                </a14:m>
                <a:endParaRPr lang="en-US" dirty="0" smtClean="0"/>
              </a:p>
              <a:p>
                <a:pPr algn="just" rtl="0"/>
                <a:endParaRPr lang="en-US" i="1" dirty="0" smtClean="0">
                  <a:latin typeface="Cambria Math" panose="02040503050406030204" pitchFamily="18" charset="0"/>
                </a:endParaRPr>
              </a:p>
              <a:p>
                <a:pPr algn="just" rtl="0"/>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𝑛</m:t>
                              </m:r>
                            </m:sub>
                          </m:sSub>
                        </m:e>
                      </m:d>
                      <m:groupChr>
                        <m:groupChrPr>
                          <m:chr m:val="→"/>
                          <m:vertJc m:val="bot"/>
                          <m:ctrlPr>
                            <a:rPr lang="en-US" i="1" smtClean="0">
                              <a:latin typeface="Cambria Math" panose="02040503050406030204" pitchFamily="18" charset="0"/>
                              <a:ea typeface="Cambria Math" panose="02040503050406030204" pitchFamily="18" charset="0"/>
                            </a:rPr>
                          </m:ctrlPr>
                        </m:groupChrPr>
                        <m:e>
                          <m:r>
                            <m:rPr>
                              <m:brk m:alnAt="2"/>
                            </m:rP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brk m:alnAt="2"/>
                            </m:rPr>
                            <a:rPr lang="en-US" i="1">
                              <a:latin typeface="Cambria Math" panose="02040503050406030204" pitchFamily="18" charset="0"/>
                              <a:ea typeface="Cambria Math" panose="02040503050406030204" pitchFamily="18" charset="0"/>
                            </a:rPr>
                            <m:t>∞</m:t>
                          </m:r>
                        </m:e>
                      </m:groupChr>
                      <m:nary>
                        <m:naryPr>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𝐴</m:t>
                          </m:r>
                        </m:sub>
                        <m:sup/>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e>
                      </m:nary>
                    </m:oMath>
                  </m:oMathPara>
                </a14:m>
                <a:endParaRPr lang="en-US" dirty="0" smtClean="0"/>
              </a:p>
              <a:p>
                <a:pPr algn="just" rtl="0"/>
                <a:r>
                  <a:rPr lang="en-US" dirty="0" smtClean="0"/>
                  <a:t>And by </a:t>
                </a:r>
                <a:r>
                  <a:rPr lang="en-US" dirty="0" err="1" smtClean="0"/>
                  <a:t>Lebesgue’s</a:t>
                </a:r>
                <a:r>
                  <a:rPr lang="en-US" dirty="0" smtClean="0"/>
                  <a:t> dominated convergence theorem:</a:t>
                </a:r>
              </a:p>
              <a:p>
                <a:pPr algn="just" rtl="0"/>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𝑛</m:t>
                        </m:r>
                      </m:sub>
                    </m:sSub>
                  </m:oMath>
                </a14:m>
                <a:r>
                  <a:rPr lang="en-US" dirty="0" smtClean="0"/>
                  <a:t>} </a:t>
                </a:r>
                <a14:m>
                  <m:oMath xmlns:m="http://schemas.openxmlformats.org/officeDocument/2006/math">
                    <m:groupChr>
                      <m:groupChrPr>
                        <m:chr m:val="→"/>
                        <m:vertJc m:val="bot"/>
                        <m:ctrlPr>
                          <a:rPr lang="en-US" i="1" smtClean="0">
                            <a:latin typeface="Cambria Math" panose="02040503050406030204" pitchFamily="18" charset="0"/>
                          </a:rPr>
                        </m:ctrlPr>
                      </m:groupChrPr>
                      <m:e>
                        <m:r>
                          <m:rPr>
                            <m:brk m:alnAt="2"/>
                          </m:rP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brk m:alnAt="2"/>
                          </m:rPr>
                          <a:rPr lang="en-US" i="1">
                            <a:latin typeface="Cambria Math" panose="02040503050406030204" pitchFamily="18" charset="0"/>
                            <a:ea typeface="Cambria Math" panose="02040503050406030204" pitchFamily="18" charset="0"/>
                          </a:rPr>
                          <m:t>∞</m:t>
                        </m:r>
                      </m:e>
                    </m:groupChr>
                    <m:nary>
                      <m:naryPr>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𝐴</m:t>
                        </m:r>
                      </m:sub>
                      <m:sup/>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e>
                    </m:nary>
                  </m:oMath>
                </a14:m>
                <a:endParaRPr lang="en-US" dirty="0" smtClean="0"/>
              </a:p>
              <a:p>
                <a:pPr algn="just" rtl="0"/>
                <a:endParaRPr lang="en-US"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899592" y="1168814"/>
                <a:ext cx="7992888" cy="5154744"/>
              </a:xfrm>
              <a:prstGeom prst="rect">
                <a:avLst/>
              </a:prstGeom>
              <a:blipFill rotWithShape="0">
                <a:blip r:embed="rId3"/>
                <a:stretch>
                  <a:fillRect l="-686" t="-592" r="-610" b="-9941"/>
                </a:stretch>
              </a:blipFill>
            </p:spPr>
            <p:txBody>
              <a:bodyPr/>
              <a:lstStyle/>
              <a:p>
                <a:r>
                  <a:rPr lang="he-IL">
                    <a:noFill/>
                  </a:rPr>
                  <a:t> </a:t>
                </a:r>
              </a:p>
            </p:txBody>
          </p:sp>
        </mc:Fallback>
      </mc:AlternateContent>
    </p:spTree>
    <p:extLst>
      <p:ext uri="{BB962C8B-B14F-4D97-AF65-F5344CB8AC3E}">
        <p14:creationId xmlns:p14="http://schemas.microsoft.com/office/powerpoint/2010/main" val="342569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32405"/>
            <a:ext cx="8229600" cy="1143000"/>
          </a:xfrm>
        </p:spPr>
        <p:txBody>
          <a:bodyPr/>
          <a:lstStyle/>
          <a:p>
            <a:pPr algn="ctr"/>
            <a:r>
              <a:rPr lang="en-US" dirty="0" smtClean="0"/>
              <a:t>The Dynamic Model</a:t>
            </a:r>
            <a:endParaRPr lang="he-IL" dirty="0"/>
          </a:p>
        </p:txBody>
      </p:sp>
      <mc:AlternateContent xmlns:mc="http://schemas.openxmlformats.org/markup-compatibility/2006" xmlns:a14="http://schemas.microsoft.com/office/drawing/2010/main">
        <mc:Choice Requires="a14">
          <p:sp>
            <p:nvSpPr>
              <p:cNvPr id="2" name="TextBox 1"/>
              <p:cNvSpPr txBox="1"/>
              <p:nvPr/>
            </p:nvSpPr>
            <p:spPr>
              <a:xfrm>
                <a:off x="467544" y="1340768"/>
                <a:ext cx="8229600" cy="3987502"/>
              </a:xfrm>
              <a:prstGeom prst="rect">
                <a:avLst/>
              </a:prstGeom>
              <a:noFill/>
            </p:spPr>
            <p:txBody>
              <a:bodyPr wrap="square" rtlCol="1">
                <a:spAutoFit/>
              </a:bodyPr>
              <a:lstStyle/>
              <a:p>
                <a:pPr algn="l" rtl="0"/>
                <a:r>
                  <a:rPr lang="en-US" dirty="0" smtClean="0"/>
                  <a:t>Definition: A sequence of evolving probability distributions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e>
                    </m:d>
                    <m:r>
                      <a:rPr lang="en-US" b="0" i="1" smtClean="0">
                        <a:latin typeface="Cambria Math" panose="02040503050406030204" pitchFamily="18" charset="0"/>
                      </a:rPr>
                      <m:t>,</m:t>
                    </m:r>
                  </m:oMath>
                </a14:m>
                <a:r>
                  <a:rPr lang="en-US" dirty="0" smtClean="0"/>
                  <a:t> indexed by discrete time t=0,1,2…, is called a probabilistic dynamic system. </a:t>
                </a:r>
              </a:p>
              <a:p>
                <a:pPr algn="l" rtl="0"/>
                <a:endParaRPr lang="en-US" dirty="0"/>
              </a:p>
              <a:p>
                <a:pPr algn="l" rtl="0"/>
                <a:r>
                  <a:rPr lang="en-US" dirty="0" smtClean="0"/>
                  <a:t>The state variable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oMath>
                </a14:m>
                <a:r>
                  <a:rPr lang="en-US" dirty="0" smtClean="0"/>
                  <a:t> has an increasing dimension as a function of t. That is,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𝑋</m:t>
                            </m:r>
                          </m:e>
                        </m:acc>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smtClean="0"/>
                  <a:t> can be a multidimensional component.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oMath>
                </a14:m>
                <a:r>
                  <a:rPr lang="en-US" dirty="0" smtClean="0"/>
                  <a:t> represents the entire history of the stochastic process up to time t. </a:t>
                </a:r>
              </a:p>
              <a:p>
                <a:pPr algn="l" rtl="0"/>
                <a:r>
                  <a:rPr lang="en-US" dirty="0" smtClean="0"/>
                  <a:t>The </a:t>
                </a:r>
                <a:r>
                  <a:rPr lang="en-US" dirty="0"/>
                  <a:t>difference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sub>
                    </m:sSub>
                  </m:oMath>
                </a14:m>
                <a:r>
                  <a:rPr lang="en-US" dirty="0"/>
                  <a:t> is caused by the incorporation of new information in the analysis.</a:t>
                </a:r>
              </a:p>
              <a:p>
                <a:pPr algn="l" rtl="0"/>
                <a:endParaRPr lang="en-US" dirty="0" smtClean="0"/>
              </a:p>
              <a:p>
                <a:pPr algn="l" rtl="0"/>
                <a:endParaRPr lang="en-US" dirty="0"/>
              </a:p>
              <a:p>
                <a:pPr algn="l" rtl="0"/>
                <a:r>
                  <a:rPr lang="en-US" dirty="0" smtClean="0"/>
                  <a:t>Suppose that we wish to estimate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sub>
                                <m:r>
                                  <a:rPr lang="en-US" b="0" i="1" smtClean="0">
                                    <a:latin typeface="Cambria Math" panose="02040503050406030204" pitchFamily="18" charset="0"/>
                                  </a:rPr>
                                  <m:t>𝑡</m:t>
                                </m:r>
                              </m:sub>
                            </m:sSub>
                          </m:e>
                        </m:d>
                      </m:e>
                    </m:d>
                  </m:oMath>
                </a14:m>
                <a:r>
                  <a:rPr lang="en-US" dirty="0" smtClean="0"/>
                  <a:t> with respect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sub>
                    </m:sSub>
                    <m:r>
                      <a:rPr lang="en-US" b="0" i="0" smtClean="0">
                        <a:latin typeface="Cambria Math" panose="02040503050406030204" pitchFamily="18" charset="0"/>
                      </a:rPr>
                      <m:t>.</m:t>
                    </m:r>
                  </m:oMath>
                </a14:m>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1340768"/>
                <a:ext cx="8229600" cy="3987502"/>
              </a:xfrm>
              <a:prstGeom prst="rect">
                <a:avLst/>
              </a:prstGeom>
              <a:blipFill rotWithShape="0">
                <a:blip r:embed="rId4"/>
                <a:stretch>
                  <a:fillRect l="-667" r="-1333" b="-459"/>
                </a:stretch>
              </a:blipFill>
            </p:spPr>
            <p:txBody>
              <a:bodyPr/>
              <a:lstStyle/>
              <a:p>
                <a:r>
                  <a:rPr lang="he-IL">
                    <a:noFill/>
                  </a:rPr>
                  <a:t> </a:t>
                </a:r>
              </a:p>
            </p:txBody>
          </p:sp>
        </mc:Fallback>
      </mc:AlternateContent>
    </p:spTree>
    <p:extLst>
      <p:ext uri="{BB962C8B-B14F-4D97-AF65-F5344CB8AC3E}">
        <p14:creationId xmlns:p14="http://schemas.microsoft.com/office/powerpoint/2010/main" val="2138794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16955</TotalTime>
  <Words>1324</Words>
  <Application>Microsoft Office PowerPoint</Application>
  <PresentationFormat>‫הצגה על המסך (4:3)</PresentationFormat>
  <Paragraphs>309</Paragraphs>
  <Slides>37</Slides>
  <Notes>27</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1</vt:i4>
      </vt:variant>
      <vt:variant>
        <vt:lpstr>כותרות שקופיות</vt:lpstr>
      </vt:variant>
      <vt:variant>
        <vt:i4>37</vt:i4>
      </vt:variant>
    </vt:vector>
  </HeadingPairs>
  <TitlesOfParts>
    <vt:vector size="46" baseType="lpstr">
      <vt:lpstr>Arial</vt:lpstr>
      <vt:lpstr>Calibri</vt:lpstr>
      <vt:lpstr>Cambria Math</vt:lpstr>
      <vt:lpstr>Lucida Sans Unicode</vt:lpstr>
      <vt:lpstr>Verdana</vt:lpstr>
      <vt:lpstr>Wingdings 2</vt:lpstr>
      <vt:lpstr>Wingdings 3</vt:lpstr>
      <vt:lpstr>Concourse</vt:lpstr>
      <vt:lpstr>Equation</vt:lpstr>
      <vt:lpstr>מצגת של PowerPoint</vt:lpstr>
      <vt:lpstr>Importance Sampling</vt:lpstr>
      <vt:lpstr>Importance Sampling</vt:lpstr>
      <vt:lpstr>Importance Sampling</vt:lpstr>
      <vt:lpstr>Importance Sampling</vt:lpstr>
      <vt:lpstr>Importance Sampling</vt:lpstr>
      <vt:lpstr>Importance Resampling</vt:lpstr>
      <vt:lpstr>Importance Resampling</vt:lpstr>
      <vt:lpstr>The Dynamic Model</vt:lpstr>
      <vt:lpstr>The Dynamic Model  Sequential Importance Sampling</vt:lpstr>
      <vt:lpstr>The Dynamic Model  Sequential Importance Sampling</vt:lpstr>
      <vt:lpstr>The Dynamic Model  Sequential Importance Sampling</vt:lpstr>
      <vt:lpstr>The Dynamic Model  Sequential Importance Sampling</vt:lpstr>
      <vt:lpstr>The Dynamic Model  Sequential Importance Sampling</vt:lpstr>
      <vt:lpstr>The Dynamic Model  Sequential Importance Sampling</vt:lpstr>
      <vt:lpstr>Weight Degeneracy and Rejuvenation</vt:lpstr>
      <vt:lpstr>Weight Degeneracy and Rejuvenation</vt:lpstr>
      <vt:lpstr>Weight Degeneracy and Rejuvenation</vt:lpstr>
      <vt:lpstr>Weight Degeneracy and Rejuvenation</vt:lpstr>
      <vt:lpstr>Weight Degeneracy and Rejuvenation</vt:lpstr>
      <vt:lpstr>Weight Degeneracy and Rejuvenation</vt:lpstr>
      <vt:lpstr>SISR – Examples – simulation of chain polymers</vt:lpstr>
      <vt:lpstr>SISR – Examples – simulation of chain polymers</vt:lpstr>
      <vt:lpstr>SISR – Examples – simulation of chain polymers</vt:lpstr>
      <vt:lpstr>SISR – Examples – simulation of chain polymers</vt:lpstr>
      <vt:lpstr>מצגת של PowerPoint</vt:lpstr>
      <vt:lpstr>SISR – Examples – Terrain Navigation (HMM)</vt:lpstr>
      <vt:lpstr>SISR – Examples – Terrain Navigation (HMM)</vt:lpstr>
      <vt:lpstr>SISR – Examples – Terrain Navigation (HMM)</vt:lpstr>
      <vt:lpstr>SISR – Examples – Terrain Navigation (HMM)</vt:lpstr>
      <vt:lpstr>SISR – Examples – Terrain Navigation (HMM)</vt:lpstr>
      <vt:lpstr>SISR – Examples – Terrain Navigation (HMM)</vt:lpstr>
      <vt:lpstr>SISR – Examples – Terrain Navigation (HMM)</vt:lpstr>
      <vt:lpstr>SISR – Examples – Terrain Navigation (HMM)</vt:lpstr>
      <vt:lpstr>SISR – Examples – Terrain Navigation (HMM)</vt:lpstr>
      <vt:lpstr>SISR – Examples – Terrain Navigation (HMM)</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Nir</dc:creator>
  <cp:lastModifiedBy>User</cp:lastModifiedBy>
  <cp:revision>358</cp:revision>
  <dcterms:created xsi:type="dcterms:W3CDTF">2017-04-17T10:43:44Z</dcterms:created>
  <dcterms:modified xsi:type="dcterms:W3CDTF">2017-06-22T07:46:14Z</dcterms:modified>
</cp:coreProperties>
</file>