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261" r:id="rId2"/>
    <p:sldId id="313" r:id="rId3"/>
    <p:sldId id="324" r:id="rId4"/>
    <p:sldId id="321" r:id="rId5"/>
    <p:sldId id="320" r:id="rId6"/>
    <p:sldId id="322" r:id="rId7"/>
    <p:sldId id="284" r:id="rId8"/>
    <p:sldId id="327" r:id="rId9"/>
    <p:sldId id="328" r:id="rId10"/>
    <p:sldId id="329" r:id="rId11"/>
    <p:sldId id="330" r:id="rId12"/>
    <p:sldId id="342" r:id="rId13"/>
    <p:sldId id="325" r:id="rId14"/>
    <p:sldId id="331" r:id="rId15"/>
    <p:sldId id="332" r:id="rId16"/>
    <p:sldId id="333" r:id="rId17"/>
    <p:sldId id="326" r:id="rId18"/>
    <p:sldId id="338" r:id="rId19"/>
    <p:sldId id="339" r:id="rId20"/>
    <p:sldId id="337" r:id="rId21"/>
    <p:sldId id="336" r:id="rId22"/>
    <p:sldId id="340" r:id="rId23"/>
    <p:sldId id="341" r:id="rId24"/>
    <p:sldId id="353" r:id="rId25"/>
    <p:sldId id="343" r:id="rId26"/>
    <p:sldId id="344" r:id="rId27"/>
    <p:sldId id="345" r:id="rId28"/>
    <p:sldId id="354" r:id="rId29"/>
    <p:sldId id="348" r:id="rId30"/>
    <p:sldId id="349" r:id="rId31"/>
    <p:sldId id="376" r:id="rId32"/>
    <p:sldId id="351" r:id="rId33"/>
    <p:sldId id="350" r:id="rId34"/>
    <p:sldId id="355" r:id="rId35"/>
    <p:sldId id="352" r:id="rId36"/>
    <p:sldId id="356" r:id="rId37"/>
    <p:sldId id="357" r:id="rId38"/>
    <p:sldId id="358" r:id="rId39"/>
    <p:sldId id="359" r:id="rId40"/>
    <p:sldId id="360" r:id="rId41"/>
    <p:sldId id="362" r:id="rId42"/>
    <p:sldId id="361" r:id="rId43"/>
    <p:sldId id="373" r:id="rId44"/>
    <p:sldId id="363" r:id="rId45"/>
    <p:sldId id="364" r:id="rId46"/>
    <p:sldId id="366" r:id="rId47"/>
    <p:sldId id="365" r:id="rId48"/>
    <p:sldId id="368" r:id="rId49"/>
    <p:sldId id="369" r:id="rId50"/>
    <p:sldId id="370" r:id="rId51"/>
    <p:sldId id="367" r:id="rId52"/>
    <p:sldId id="371" r:id="rId53"/>
    <p:sldId id="372" r:id="rId54"/>
    <p:sldId id="374" r:id="rId55"/>
    <p:sldId id="375" r:id="rId56"/>
    <p:sldId id="377" r:id="rId57"/>
    <p:sldId id="319" r:id="rId58"/>
    <p:sldId id="378" r:id="rId59"/>
    <p:sldId id="379" r:id="rId60"/>
    <p:sldId id="277" r:id="rId61"/>
  </p:sldIdLst>
  <p:sldSz cx="9144000" cy="6858000" type="screen4x3"/>
  <p:notesSz cx="6797675" cy="9872663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85">
          <p15:clr>
            <a:srgbClr val="A4A3A4"/>
          </p15:clr>
        </p15:guide>
        <p15:guide id="2" orient="horz" pos="4232">
          <p15:clr>
            <a:srgbClr val="A4A3A4"/>
          </p15:clr>
        </p15:guide>
        <p15:guide id="3" orient="horz" pos="2166">
          <p15:clr>
            <a:srgbClr val="A4A3A4"/>
          </p15:clr>
        </p15:guide>
        <p15:guide id="4" orient="horz" pos="4039">
          <p15:clr>
            <a:srgbClr val="A4A3A4"/>
          </p15:clr>
        </p15:guide>
        <p15:guide id="5" orient="horz" pos="806">
          <p15:clr>
            <a:srgbClr val="A4A3A4"/>
          </p15:clr>
        </p15:guide>
        <p15:guide id="6" orient="horz" pos="236">
          <p15:clr>
            <a:srgbClr val="A4A3A4"/>
          </p15:clr>
        </p15:guide>
        <p15:guide id="7" orient="horz" pos="1051">
          <p15:clr>
            <a:srgbClr val="A4A3A4"/>
          </p15:clr>
        </p15:guide>
        <p15:guide id="8" pos="2880">
          <p15:clr>
            <a:srgbClr val="A4A3A4"/>
          </p15:clr>
        </p15:guide>
        <p15:guide id="9" pos="5609">
          <p15:clr>
            <a:srgbClr val="A4A3A4"/>
          </p15:clr>
        </p15:guide>
        <p15:guide id="10" pos="399">
          <p15:clr>
            <a:srgbClr val="A4A3A4"/>
          </p15:clr>
        </p15:guide>
        <p15:guide id="11" pos="162">
          <p15:clr>
            <a:srgbClr val="A4A3A4"/>
          </p15:clr>
        </p15:guide>
        <p15:guide id="12" pos="536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otam Haruvi" initials="YH" lastIdx="0" clrIdx="0">
    <p:extLst>
      <p:ext uri="{19B8F6BF-5375-455C-9EA6-DF929625EA0E}">
        <p15:presenceInfo xmlns:p15="http://schemas.microsoft.com/office/powerpoint/2012/main" userId="8993151f28bd4a5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618" autoAdjust="0"/>
    <p:restoredTop sz="89689" autoAdjust="0"/>
  </p:normalViewPr>
  <p:slideViewPr>
    <p:cSldViewPr snapToGrid="0">
      <p:cViewPr varScale="1">
        <p:scale>
          <a:sx n="67" d="100"/>
          <a:sy n="67" d="100"/>
        </p:scale>
        <p:origin x="1158" y="60"/>
      </p:cViewPr>
      <p:guideLst>
        <p:guide orient="horz" pos="3985"/>
        <p:guide orient="horz" pos="4232"/>
        <p:guide orient="horz" pos="2166"/>
        <p:guide orient="horz" pos="4039"/>
        <p:guide orient="horz" pos="806"/>
        <p:guide orient="horz" pos="236"/>
        <p:guide orient="horz" pos="1051"/>
        <p:guide pos="2880"/>
        <p:guide pos="5609"/>
        <p:guide pos="399"/>
        <p:guide pos="162"/>
        <p:guide pos="5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ommentAuthors" Target="commentAuthors.xml"/><Relationship Id="rId69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51275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F04FF50-C754-4B10-A220-A1A2A63CC628}" type="datetimeFigureOut">
              <a:rPr lang="he-IL" smtClean="0"/>
              <a:pPr/>
              <a:t>כ"ח/אייר/תשע"ז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51275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8380A9B-E9BF-45E9-B460-E83AAD2BF80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68454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51275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D2DB352-9073-4D70-B263-1DFA3A4C3947}" type="datetimeFigureOut">
              <a:rPr lang="he-IL" smtClean="0"/>
              <a:pPr/>
              <a:t>כ"ח/אייר/תשע"ז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51275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B55C5C-3EE8-4FA3-94EF-0E9631F38FB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97878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55C5C-3EE8-4FA3-94EF-0E9631F38FB3}" type="slidenum">
              <a:rPr lang="he-IL" smtClean="0"/>
              <a:pPr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161917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55C5C-3EE8-4FA3-94EF-0E9631F38FB3}" type="slidenum">
              <a:rPr lang="he-IL" smtClean="0"/>
              <a:pPr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319899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55C5C-3EE8-4FA3-94EF-0E9631F38FB3}" type="slidenum">
              <a:rPr lang="he-IL" smtClean="0"/>
              <a:pPr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611874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להדגשי שגם אם לא הבנתם מה זה עץ פילוגנטי אפשר להבין את כל העקרונות הסטטיסטיים מהדוגמה הפשוטה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55C5C-3EE8-4FA3-94EF-0E9631F38FB3}" type="slidenum">
              <a:rPr lang="he-IL" smtClean="0"/>
              <a:pPr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341256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לציין שזו דוגמא של </a:t>
            </a:r>
            <a:r>
              <a:rPr lang="he-IL" dirty="0" err="1" smtClean="0"/>
              <a:t>בוטסטרפ</a:t>
            </a:r>
            <a:r>
              <a:rPr lang="he-IL" baseline="0" dirty="0" smtClean="0"/>
              <a:t> פרמטרי בשונה מדוגמת העצים, אך העקרונות נשמרים.</a:t>
            </a:r>
            <a:endParaRPr lang="he-IL" dirty="0" smtClean="0"/>
          </a:p>
          <a:p>
            <a:r>
              <a:rPr lang="he-IL" dirty="0" err="1" smtClean="0"/>
              <a:t>פלזנשטיין</a:t>
            </a:r>
            <a:r>
              <a:rPr lang="he-IL" dirty="0" smtClean="0"/>
              <a:t> </a:t>
            </a:r>
            <a:r>
              <a:rPr lang="he-IL" dirty="0"/>
              <a:t>ידגום מדגמים ממיו כובע ויספור איזה אחוז מהם נפל בשטח הכחול</a:t>
            </a:r>
          </a:p>
          <a:p>
            <a:r>
              <a:rPr lang="he-IL" dirty="0"/>
              <a:t>בדוגמה הזו אין צורך לעשות זאת כי אפשר לחשב במדויק את הנפח מתחת לגאוסיאן ומעל השטח </a:t>
            </a:r>
            <a:r>
              <a:rPr lang="he-IL" dirty="0" smtClean="0"/>
              <a:t>הכחול</a:t>
            </a:r>
            <a:endParaRPr lang="he-IL" dirty="0"/>
          </a:p>
          <a:p>
            <a:r>
              <a:rPr lang="he-IL" dirty="0"/>
              <a:t>לציין שאנחנו רגילים לחשוב על 1 מינוס אלפא בתור רמת סמך, ומפה והלאה אלפא יסמן את רמת הסמך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55C5C-3EE8-4FA3-94EF-0E9631F38FB3}" type="slidenum">
              <a:rPr lang="he-IL" smtClean="0"/>
              <a:pPr/>
              <a:t>28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521851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כלומר, השיטה של </a:t>
            </a:r>
            <a:r>
              <a:rPr lang="he-IL" dirty="0" err="1" smtClean="0"/>
              <a:t>פלזנשטיין</a:t>
            </a:r>
            <a:r>
              <a:rPr lang="he-IL" baseline="0" dirty="0" smtClean="0"/>
              <a:t> היא "שיטה הגיונית". יש לה אינטואיציה בריאה.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55C5C-3EE8-4FA3-94EF-0E9631F38FB3}" type="slidenum">
              <a:rPr lang="he-IL" smtClean="0"/>
              <a:pPr/>
              <a:t>29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531320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55C5C-3EE8-4FA3-94EF-0E9631F38FB3}" type="slidenum">
              <a:rPr lang="he-IL" smtClean="0"/>
              <a:pPr/>
              <a:t>31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503219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לציין שאלפא כובע אינו אומד אלא רק סימון לרמת סמך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55C5C-3EE8-4FA3-94EF-0E9631F38FB3}" type="slidenum">
              <a:rPr lang="he-IL" smtClean="0"/>
              <a:pPr/>
              <a:t>33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919965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שוב אנו סוכמים את הנפח שמעל הכחול, עבור גאוסיאן שמרכזו במיו כובע 0</a:t>
            </a:r>
          </a:p>
          <a:p>
            <a:r>
              <a:rPr lang="he-IL" dirty="0"/>
              <a:t>בצד ימין עיגול עם רדיוס 4.5 שמרכזו ב0. בצד שמאל חצי מישור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55C5C-3EE8-4FA3-94EF-0E9631F38FB3}" type="slidenum">
              <a:rPr lang="he-IL" smtClean="0"/>
              <a:pPr/>
              <a:t>34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978629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1. אם המטריצה שונויות לא </a:t>
            </a:r>
            <a:r>
              <a:rPr lang="he-IL" dirty="0" smtClean="0"/>
              <a:t>הייתה</a:t>
            </a:r>
            <a:r>
              <a:rPr lang="en-US" baseline="0" dirty="0" smtClean="0"/>
              <a:t> </a:t>
            </a:r>
            <a:r>
              <a:rPr lang="he-IL" baseline="0" dirty="0" smtClean="0"/>
              <a:t> מטריצת היחידה</a:t>
            </a:r>
            <a:r>
              <a:rPr lang="he-IL" dirty="0" smtClean="0"/>
              <a:t>, </a:t>
            </a:r>
            <a:r>
              <a:rPr lang="he-IL" dirty="0"/>
              <a:t>אז יחס הנראות לא היה מונוטוני במרחק אוקלידי אלא במרחק מנורמל במטריצת השונויות איכשהו </a:t>
            </a:r>
            <a:endParaRPr lang="en-US" dirty="0"/>
          </a:p>
          <a:p>
            <a:r>
              <a:rPr lang="he-IL" dirty="0"/>
              <a:t>2. הסיבה </a:t>
            </a:r>
            <a:r>
              <a:rPr lang="he-IL" dirty="0" smtClean="0"/>
              <a:t>שבדוגמה </a:t>
            </a:r>
            <a:r>
              <a:rPr lang="he-IL" dirty="0"/>
              <a:t>שלנו אלפא כובע זה הפי וליו על אף שזה רב מימדי, היא: צורת הגבול וצורת מטריצת השונויות (הידועה) של </a:t>
            </a:r>
            <a:r>
              <a:rPr lang="en-US" dirty="0"/>
              <a:t>x</a:t>
            </a:r>
            <a:r>
              <a:rPr lang="he-IL" dirty="0"/>
              <a:t> הבטיחה שנבחר מיו כובע 0 מתוך אחת הנקודות הכי "קשות" (אשר ממקסמות את ההסתברות להיות רחוק יותר מהגבול מאשר מיו כובע) תחת השערת האפס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55C5C-3EE8-4FA3-94EF-0E9631F38FB3}" type="slidenum">
              <a:rPr lang="he-IL" smtClean="0"/>
              <a:pPr/>
              <a:t>36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886737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שתי השיטות סוכמות שטח שבמרחק אינסופי ממרכז הגאוסיאן מצד אחד, ומרחק אחד וחצי ממרכז הגאוסיאן בצד השני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55C5C-3EE8-4FA3-94EF-0E9631F38FB3}" type="slidenum">
              <a:rPr lang="he-IL" smtClean="0"/>
              <a:pPr/>
              <a:t>38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32285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דנ"א</a:t>
            </a:r>
            <a:r>
              <a:rPr lang="he-IL" baseline="0" dirty="0" smtClean="0"/>
              <a:t> היא מולקולת </a:t>
            </a:r>
            <a:r>
              <a:rPr lang="he-IL" baseline="0" dirty="0" smtClean="0"/>
              <a:t>ענק </a:t>
            </a:r>
            <a:r>
              <a:rPr lang="he-IL" baseline="0" dirty="0" smtClean="0"/>
              <a:t>המורכבת ממספר רב של נוקליאוטידים המאורגנים בסליל כפול.</a:t>
            </a:r>
          </a:p>
          <a:p>
            <a:r>
              <a:rPr lang="he-IL" baseline="0" dirty="0" smtClean="0"/>
              <a:t>כל המידע הדרוש לבנית חלבונים מוצפן באחת או יותר </a:t>
            </a:r>
            <a:r>
              <a:rPr lang="he-IL" baseline="0" dirty="0" err="1" smtClean="0"/>
              <a:t>מולקלות</a:t>
            </a:r>
            <a:r>
              <a:rPr lang="he-IL" baseline="0" dirty="0" smtClean="0"/>
              <a:t> דנ"א 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55C5C-3EE8-4FA3-94EF-0E9631F38FB3}" type="slidenum">
              <a:rPr lang="he-IL" smtClean="0"/>
              <a:pPr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694273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מימין (אפרון) </a:t>
            </a:r>
            <a:r>
              <a:rPr lang="he-IL" dirty="0"/>
              <a:t>יש </a:t>
            </a:r>
            <a:r>
              <a:rPr lang="he-IL" dirty="0" smtClean="0"/>
              <a:t> פחות נפח</a:t>
            </a:r>
            <a:r>
              <a:rPr lang="he-IL" baseline="0" dirty="0" smtClean="0"/>
              <a:t> מתחת</a:t>
            </a:r>
            <a:r>
              <a:rPr lang="he-IL" dirty="0" smtClean="0"/>
              <a:t> לתחום</a:t>
            </a:r>
            <a:r>
              <a:rPr lang="he-IL" baseline="0" dirty="0" smtClean="0"/>
              <a:t> ה</a:t>
            </a:r>
            <a:r>
              <a:rPr lang="he-IL" dirty="0" smtClean="0"/>
              <a:t>כחול </a:t>
            </a:r>
            <a:r>
              <a:rPr lang="he-IL" dirty="0"/>
              <a:t>מכיוון שהגבול מתעקם לכיוון מיו כבוע 0</a:t>
            </a:r>
          </a:p>
          <a:p>
            <a:r>
              <a:rPr lang="he-IL" dirty="0" smtClean="0"/>
              <a:t>משמאל (</a:t>
            </a:r>
            <a:r>
              <a:rPr lang="he-IL" dirty="0" err="1" smtClean="0"/>
              <a:t>פלזנשטיין</a:t>
            </a:r>
            <a:r>
              <a:rPr lang="he-IL" dirty="0" smtClean="0"/>
              <a:t>) </a:t>
            </a:r>
            <a:r>
              <a:rPr lang="he-IL" dirty="0"/>
              <a:t>יש </a:t>
            </a:r>
            <a:r>
              <a:rPr lang="he-IL" dirty="0" smtClean="0"/>
              <a:t>יותר נפח מתחת</a:t>
            </a:r>
            <a:r>
              <a:rPr lang="he-IL" baseline="0" dirty="0" smtClean="0"/>
              <a:t> לתחום</a:t>
            </a:r>
            <a:r>
              <a:rPr lang="he-IL" dirty="0" smtClean="0"/>
              <a:t> </a:t>
            </a:r>
            <a:r>
              <a:rPr lang="he-IL" dirty="0"/>
              <a:t>ה</a:t>
            </a:r>
            <a:r>
              <a:rPr lang="he-IL" dirty="0" smtClean="0"/>
              <a:t>כחול </a:t>
            </a:r>
            <a:r>
              <a:rPr lang="he-IL" dirty="0"/>
              <a:t>שכן הגבול מתעקם נגד הכיוון של מיו כובע</a:t>
            </a:r>
          </a:p>
          <a:p>
            <a:r>
              <a:rPr lang="he-IL" dirty="0"/>
              <a:t>לציין שאם הגבול היה מתעקם לכיוון השני אז השיטה של פלזנשטיין שמרנית יותר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55C5C-3EE8-4FA3-94EF-0E9631F38FB3}" type="slidenum">
              <a:rPr lang="he-IL" smtClean="0"/>
              <a:pPr/>
              <a:t>39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35982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ב</a:t>
            </a:r>
            <a:r>
              <a:rPr lang="he-IL" baseline="0" dirty="0" smtClean="0"/>
              <a:t> </a:t>
            </a:r>
            <a:r>
              <a:rPr lang="en-US" baseline="0" dirty="0" smtClean="0"/>
              <a:t>BCA</a:t>
            </a:r>
            <a:r>
              <a:rPr lang="he-IL" baseline="0" dirty="0" smtClean="0"/>
              <a:t> רגיל מתקנים את האחוזון של רמת הביטחון הנאיבית (שיטת האחוזונים)</a:t>
            </a:r>
          </a:p>
          <a:p>
            <a:r>
              <a:rPr lang="he-IL" baseline="0" dirty="0" smtClean="0"/>
              <a:t>ואילו כאן אנחנו מתקנים את השיטה של </a:t>
            </a:r>
            <a:r>
              <a:rPr lang="he-IL" baseline="0" dirty="0" err="1" smtClean="0"/>
              <a:t>פלזנשטיין</a:t>
            </a:r>
            <a:r>
              <a:rPr lang="he-IL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55C5C-3EE8-4FA3-94EF-0E9631F38FB3}" type="slidenum">
              <a:rPr lang="he-IL" smtClean="0"/>
              <a:pPr/>
              <a:t>43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762603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כעת חוזרים על החישובים מהשקף הקודם שבדר"כ לא ניתן לבצע אותם בצורה אנליטית, בצורה של בוטסטראפ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55C5C-3EE8-4FA3-94EF-0E9631F38FB3}" type="slidenum">
              <a:rPr lang="he-IL" smtClean="0"/>
              <a:pPr/>
              <a:t>45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326875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אפשר לציין שהתוחלת של </a:t>
            </a:r>
            <a:r>
              <a:rPr lang="en-US" dirty="0"/>
              <a:t>p*</a:t>
            </a:r>
            <a:r>
              <a:rPr lang="he-IL" dirty="0"/>
              <a:t> היא </a:t>
            </a:r>
            <a:r>
              <a:rPr lang="en-US" dirty="0"/>
              <a:t>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55C5C-3EE8-4FA3-94EF-0E9631F38FB3}" type="slidenum">
              <a:rPr lang="he-IL" smtClean="0"/>
              <a:pPr/>
              <a:t>48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600368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55C5C-3EE8-4FA3-94EF-0E9631F38FB3}" type="slidenum">
              <a:rPr lang="he-IL" smtClean="0"/>
              <a:pPr/>
              <a:t>53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117012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המבקרים</a:t>
            </a:r>
            <a:r>
              <a:rPr lang="he-IL" baseline="0" dirty="0" smtClean="0"/>
              <a:t> אומרים </a:t>
            </a:r>
            <a:r>
              <a:rPr lang="he-IL" baseline="0" dirty="0" err="1" smtClean="0"/>
              <a:t>שפלזנשטיין</a:t>
            </a:r>
            <a:r>
              <a:rPr lang="he-IL" baseline="0" dirty="0" smtClean="0"/>
              <a:t> מוטה כלפי מטה, כלומר נדחה את השערת האפס פחות מדי פעמים, לכן הם טוענים </a:t>
            </a:r>
            <a:r>
              <a:rPr lang="he-IL" baseline="0" dirty="0" err="1" smtClean="0"/>
              <a:t>שפלזנשטיין</a:t>
            </a:r>
            <a:r>
              <a:rPr lang="he-IL" baseline="0" dirty="0" smtClean="0"/>
              <a:t> שמרן מדי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55C5C-3EE8-4FA3-94EF-0E9631F38FB3}" type="slidenum">
              <a:rPr lang="he-IL" smtClean="0"/>
              <a:pPr/>
              <a:t>58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9801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מוטציות קורות הרבה אבל רק לעיתים רחוקות </a:t>
            </a:r>
            <a:r>
              <a:rPr lang="he-IL" dirty="0" smtClean="0"/>
              <a:t>גורמות </a:t>
            </a:r>
            <a:r>
              <a:rPr lang="he-IL" dirty="0"/>
              <a:t>לפיצול </a:t>
            </a:r>
            <a:r>
              <a:rPr lang="he-IL" dirty="0" smtClean="0"/>
              <a:t>מינים.</a:t>
            </a:r>
          </a:p>
          <a:p>
            <a:r>
              <a:rPr lang="he-IL" dirty="0" smtClean="0"/>
              <a:t>יש</a:t>
            </a:r>
            <a:r>
              <a:rPr lang="he-IL" baseline="0" dirty="0" smtClean="0"/>
              <a:t> שינויים שמתקבעים אבל רוב השינויים נעלמים.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55C5C-3EE8-4FA3-94EF-0E9631F38FB3}" type="slidenum">
              <a:rPr lang="he-IL" smtClean="0"/>
              <a:pPr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07890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אפשר לדבר על </a:t>
            </a:r>
            <a:r>
              <a:rPr lang="en-US" dirty="0" smtClean="0"/>
              <a:t>alignment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55C5C-3EE8-4FA3-94EF-0E9631F38FB3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77175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he-IL" dirty="0"/>
              <a:t>מקסימום פרסימוני – מתאים את העץ שמסביר את הנתונים ע"י מספר המוטציות הקטן </a:t>
            </a:r>
            <a:r>
              <a:rPr lang="he-IL" dirty="0" smtClean="0"/>
              <a:t>ביותר.</a:t>
            </a:r>
          </a:p>
          <a:p>
            <a:pPr algn="just"/>
            <a:r>
              <a:rPr lang="he-IL" dirty="0" smtClean="0"/>
              <a:t>האלגוריתמים שנשתמש בהם לא לוקחים בחשבון</a:t>
            </a:r>
            <a:r>
              <a:rPr lang="he-IL" baseline="0" dirty="0" smtClean="0"/>
              <a:t> את הסדר של </a:t>
            </a:r>
            <a:r>
              <a:rPr lang="he-IL" baseline="0" dirty="0" err="1" smtClean="0"/>
              <a:t>הסייטים</a:t>
            </a:r>
            <a:r>
              <a:rPr lang="he-IL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55C5C-3EE8-4FA3-94EF-0E9631F38FB3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16244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כל</a:t>
            </a:r>
            <a:r>
              <a:rPr lang="he-IL" baseline="0" dirty="0" smtClean="0"/>
              <a:t> מדגם </a:t>
            </a:r>
            <a:r>
              <a:rPr lang="he-IL" baseline="0" dirty="0" err="1" smtClean="0"/>
              <a:t>בוטסטרפ</a:t>
            </a:r>
            <a:r>
              <a:rPr lang="he-IL" baseline="0" dirty="0" smtClean="0"/>
              <a:t> הוא מטריצה בגודל המטריצה המקורית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55C5C-3EE8-4FA3-94EF-0E9631F38FB3}" type="slidenum">
              <a:rPr lang="he-IL" smtClean="0"/>
              <a:pPr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80654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הסקה</a:t>
            </a:r>
            <a:r>
              <a:rPr lang="he-IL" baseline="0" dirty="0" smtClean="0"/>
              <a:t> על כל העץ, ולא רק על </a:t>
            </a:r>
            <a:r>
              <a:rPr lang="en-US" baseline="0" dirty="0" smtClean="0"/>
              <a:t>clade </a:t>
            </a:r>
            <a:r>
              <a:rPr lang="he-IL" baseline="0" dirty="0" smtClean="0"/>
              <a:t> בודד, מעוררת בעיה של השוואות מרובות: יש הרבה </a:t>
            </a:r>
            <a:r>
              <a:rPr lang="en-US" baseline="0" dirty="0" smtClean="0"/>
              <a:t>clades</a:t>
            </a:r>
            <a:r>
              <a:rPr lang="he-IL" baseline="0" dirty="0" smtClean="0"/>
              <a:t> ויש </a:t>
            </a:r>
            <a:r>
              <a:rPr lang="he-IL" baseline="0" dirty="0" err="1" smtClean="0"/>
              <a:t>בינהם</a:t>
            </a:r>
            <a:r>
              <a:rPr lang="he-IL" baseline="0" dirty="0" smtClean="0"/>
              <a:t> תלות.... זה לא בסקופ שלנו.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55C5C-3EE8-4FA3-94EF-0E9631F38FB3}" type="slidenum">
              <a:rPr lang="he-IL" smtClean="0"/>
              <a:pPr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79091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הנחת </a:t>
            </a:r>
            <a:r>
              <a:rPr lang="he-IL" dirty="0" smtClean="0"/>
              <a:t>אי</a:t>
            </a:r>
            <a:r>
              <a:rPr lang="he-IL" baseline="0" dirty="0" smtClean="0"/>
              <a:t> תלות</a:t>
            </a:r>
            <a:r>
              <a:rPr lang="he-IL" dirty="0" smtClean="0"/>
              <a:t> </a:t>
            </a:r>
            <a:r>
              <a:rPr lang="he-IL" dirty="0"/>
              <a:t>לא מתקיימת, למשל בגלל רקומבינציה.</a:t>
            </a:r>
          </a:p>
          <a:p>
            <a:r>
              <a:rPr lang="he-IL" dirty="0" smtClean="0"/>
              <a:t>הנחת "שווי התפלגות" גם היא לא בהכרח מתקיימת</a:t>
            </a:r>
            <a:r>
              <a:rPr lang="he-IL" baseline="0" dirty="0" smtClean="0"/>
              <a:t> כי יתכן ש</a:t>
            </a:r>
            <a:r>
              <a:rPr lang="en-US" baseline="0" dirty="0" smtClean="0"/>
              <a:t>sites</a:t>
            </a:r>
            <a:r>
              <a:rPr lang="he-IL" baseline="0" dirty="0" smtClean="0"/>
              <a:t> </a:t>
            </a:r>
            <a:r>
              <a:rPr lang="he-IL" baseline="0" dirty="0" smtClean="0"/>
              <a:t>מסוימים </a:t>
            </a:r>
            <a:r>
              <a:rPr lang="he-IL" baseline="0" dirty="0" smtClean="0"/>
              <a:t>יכולים לקבל רק חלק מהווקטורים האפשריים (כי יש אותיות שלא אפשריות מהם)</a:t>
            </a:r>
            <a:endParaRPr lang="he-IL" dirty="0" smtClean="0"/>
          </a:p>
          <a:p>
            <a:r>
              <a:rPr lang="he-IL" dirty="0" err="1" smtClean="0"/>
              <a:t>הבוטסטרפ</a:t>
            </a:r>
            <a:r>
              <a:rPr lang="he-IL" baseline="0" dirty="0" smtClean="0"/>
              <a:t> הלא פרמטרי אומר שאין חשיבות לסדר העמודות.</a:t>
            </a:r>
            <a:endParaRPr lang="en-US" dirty="0"/>
          </a:p>
          <a:p>
            <a:r>
              <a:rPr lang="he-IL" dirty="0"/>
              <a:t>נכונות התוצאות כן תלויה בהנחות- רק הדיון הסטטיסטי לא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55C5C-3EE8-4FA3-94EF-0E9631F38FB3}" type="slidenum">
              <a:rPr lang="he-IL" smtClean="0"/>
              <a:pPr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55005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מלריה היא מחלה זיהומית הפוגעת בכבד ופורצת ממנו לכל הגוף. היא נגרמת על ידי </a:t>
            </a:r>
            <a:r>
              <a:rPr lang="he-IL" dirty="0" err="1" smtClean="0"/>
              <a:t>פרוטיסט</a:t>
            </a:r>
            <a:r>
              <a:rPr lang="he-IL" baseline="0" dirty="0" smtClean="0"/>
              <a:t> (טפיל חד תאי , לא חיידק או נגיף) ומועברת על ידי יתושי האנופלס.</a:t>
            </a:r>
          </a:p>
          <a:p>
            <a:r>
              <a:rPr lang="he-IL" dirty="0" smtClean="0"/>
              <a:t>ב-2009 חלו במלריה 225 מיליון אנשים, וב-2010 מתו ממנה 655,000 חולים. רוב רובם של מקרי המוות ממלריה הם באפריקה שמדרום לסהרה.</a:t>
            </a:r>
          </a:p>
          <a:p>
            <a:r>
              <a:rPr lang="he-IL" dirty="0" smtClean="0"/>
              <a:t>אין חיסון</a:t>
            </a:r>
            <a:r>
              <a:rPr lang="he-IL" baseline="0" dirty="0" smtClean="0"/>
              <a:t> יעיל לחלוטין כנגד מלריה עד היום, אך יש חיסונים שמפחיתים תחלואה.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55C5C-3EE8-4FA3-94EF-0E9631F38FB3}" type="slidenum">
              <a:rPr lang="he-IL" smtClean="0"/>
              <a:pPr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15132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" y="5705475"/>
            <a:ext cx="9124950" cy="647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40404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123952" y="3067054"/>
            <a:ext cx="6772275" cy="158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8"/>
          <p:cNvGrpSpPr/>
          <p:nvPr userDrawn="1"/>
        </p:nvGrpSpPr>
        <p:grpSpPr>
          <a:xfrm flipV="1">
            <a:off x="47627" y="47623"/>
            <a:ext cx="9039225" cy="876301"/>
            <a:chOff x="47625" y="-247651"/>
            <a:chExt cx="9039225" cy="1304925"/>
          </a:xfrm>
          <a:solidFill>
            <a:schemeClr val="bg2"/>
          </a:solidFill>
        </p:grpSpPr>
        <p:sp>
          <p:nvSpPr>
            <p:cNvPr id="17" name="Rounded Rectangle 16"/>
            <p:cNvSpPr/>
            <p:nvPr/>
          </p:nvSpPr>
          <p:spPr>
            <a:xfrm>
              <a:off x="47625" y="104775"/>
              <a:ext cx="9039225" cy="95249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334374" y="-247651"/>
              <a:ext cx="752476" cy="8072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7625" y="-247651"/>
              <a:ext cx="8924925" cy="11620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2" name="Picture 11" descr="Rotem-logo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762179" y="6343280"/>
            <a:ext cx="1176901" cy="42499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4"/>
          <p:cNvSpPr txBox="1">
            <a:spLocks noGrp="1"/>
          </p:cNvSpPr>
          <p:nvPr>
            <p:ph type="subTitle" idx="1"/>
          </p:nvPr>
        </p:nvSpPr>
        <p:spPr>
          <a:xfrm>
            <a:off x="633414" y="2763985"/>
            <a:ext cx="7888286" cy="1639884"/>
          </a:xfrm>
        </p:spPr>
        <p:txBody>
          <a:bodyPr anchor="ctr" anchorCtr="1"/>
          <a:lstStyle>
            <a:lvl1pPr marL="0" indent="0" algn="ctr">
              <a:spcBef>
                <a:spcPts val="500"/>
              </a:spcBef>
              <a:buNone/>
              <a:defRPr lang="en-US" sz="3200" b="1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8" name="Rectangle 6"/>
          <p:cNvSpPr txBox="1">
            <a:spLocks noGrp="1"/>
          </p:cNvSpPr>
          <p:nvPr>
            <p:ph type="ctrTitle"/>
          </p:nvPr>
        </p:nvSpPr>
        <p:spPr>
          <a:xfrm>
            <a:off x="633413" y="4204580"/>
            <a:ext cx="7888288" cy="523219"/>
          </a:xfrm>
        </p:spPr>
        <p:txBody>
          <a:bodyPr anchorCtr="1"/>
          <a:lstStyle>
            <a:lvl1pPr algn="ctr">
              <a:defRPr sz="2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312861" y="197373"/>
            <a:ext cx="8680938" cy="4616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269639" y="1143000"/>
            <a:ext cx="8357894" cy="4949829"/>
          </a:xfrm>
        </p:spPr>
        <p:txBody>
          <a:bodyPr/>
          <a:lstStyle>
            <a:lvl1pPr marL="177800" marR="0" indent="-177800" algn="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Wingdings" pitchFamily="2"/>
              <a:buChar char="§"/>
              <a:tabLst>
                <a:tab pos="177800" algn="l"/>
                <a:tab pos="8255000" algn="l"/>
              </a:tabLst>
              <a:defRPr lang="he-IL" sz="1600" b="0" i="0" u="none" strike="noStrike" kern="0" cap="none" spc="0" baseline="0" dirty="0" smtClean="0">
                <a:solidFill>
                  <a:schemeClr val="tx1"/>
                </a:solidFill>
                <a:uFillTx/>
                <a:latin typeface="Arial"/>
                <a:cs typeface="Arial"/>
              </a:defRPr>
            </a:lvl1pPr>
            <a:lvl2pPr marL="355600" indent="-177800">
              <a:tabLst>
                <a:tab pos="8255000" algn="l"/>
              </a:tabLst>
              <a:defRPr lang="he-IL" sz="1600" b="0" i="0" u="none" strike="noStrike" kern="0" cap="none" spc="0" baseline="0" dirty="0" smtClean="0">
                <a:solidFill>
                  <a:schemeClr val="tx1"/>
                </a:solidFill>
                <a:uFillTx/>
                <a:latin typeface="Arial"/>
                <a:cs typeface="Arial"/>
              </a:defRPr>
            </a:lvl2pPr>
            <a:lvl3pPr marL="719138" indent="-896938">
              <a:buFont typeface="Wingdings" pitchFamily="2" charset="2"/>
              <a:buNone/>
              <a:tabLst>
                <a:tab pos="177800" algn="l"/>
                <a:tab pos="8255000" algn="l"/>
              </a:tabLst>
              <a:defRPr lang="en-US" sz="1600" b="0" i="0" u="none" strike="noStrike" kern="0" cap="none" spc="0" baseline="0" dirty="0">
                <a:solidFill>
                  <a:schemeClr val="tx1"/>
                </a:solidFill>
                <a:uFillTx/>
                <a:latin typeface="Arial"/>
                <a:cs typeface="Arial"/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8pPr>
              <a:buNone/>
              <a:defRPr/>
            </a:lvl8pPr>
          </a:lstStyle>
          <a:p>
            <a:pPr lvl="2"/>
            <a:r>
              <a:rPr lang="en-US" dirty="0"/>
              <a:t>Click to edit Master text styles</a:t>
            </a:r>
          </a:p>
          <a:p>
            <a:pPr marL="177800" marR="0" lvl="0" indent="-177800" algn="r" defTabSz="914400" rtl="1" eaLnBrk="1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Wingdings" pitchFamily="2"/>
              <a:buChar char="§"/>
              <a:tabLst>
                <a:tab pos="177800" algn="l"/>
                <a:tab pos="8255000" algn="l"/>
              </a:tabLst>
            </a:pPr>
            <a:r>
              <a:rPr lang="en-US" dirty="0"/>
              <a:t>Second level</a:t>
            </a:r>
            <a:endParaRPr lang="he-IL" dirty="0"/>
          </a:p>
          <a:p>
            <a:pPr marL="355600" marR="0" lvl="1" indent="-177800" algn="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Wingdings" pitchFamily="2"/>
              <a:buChar char="§"/>
              <a:tabLst>
                <a:tab pos="177800" algn="l"/>
                <a:tab pos="8255000" algn="l"/>
              </a:tabLst>
              <a:defRPr/>
            </a:pPr>
            <a:r>
              <a:rPr lang="en-US" dirty="0"/>
              <a:t>Second level</a:t>
            </a:r>
            <a:endParaRPr lang="he-IL" dirty="0"/>
          </a:p>
          <a:p>
            <a:pPr marL="177800" marR="0" lvl="0" indent="-177800" algn="r" defTabSz="914400" rtl="1" eaLnBrk="1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Wingdings" pitchFamily="2"/>
              <a:buChar char="§"/>
              <a:tabLst>
                <a:tab pos="177800" algn="l"/>
                <a:tab pos="8255000" algn="l"/>
              </a:tabLst>
            </a:pPr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312861" y="197373"/>
            <a:ext cx="8680938" cy="4616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>
          <a:xfrm>
            <a:off x="633413" y="1540933"/>
            <a:ext cx="7994120" cy="4551896"/>
          </a:xfrm>
        </p:spPr>
        <p:txBody>
          <a:bodyPr/>
          <a:lstStyle>
            <a:lvl1pPr marL="177800" marR="0" indent="-177800" algn="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Wingdings" pitchFamily="2"/>
              <a:buChar char="§"/>
              <a:tabLst>
                <a:tab pos="177800" algn="l"/>
                <a:tab pos="8255000" algn="l"/>
              </a:tabLst>
              <a:defRPr lang="he-IL" sz="1600" b="0" i="0" u="none" strike="noStrike" kern="0" cap="none" spc="0" baseline="0" dirty="0" smtClean="0">
                <a:solidFill>
                  <a:schemeClr val="tx1"/>
                </a:solidFill>
                <a:uFillTx/>
                <a:latin typeface="Arial"/>
                <a:cs typeface="Arial"/>
              </a:defRPr>
            </a:lvl1pPr>
            <a:lvl2pPr marL="355600" indent="-177800">
              <a:tabLst>
                <a:tab pos="8255000" algn="l"/>
              </a:tabLst>
              <a:defRPr lang="he-IL" sz="1600" b="0" i="0" u="none" strike="noStrike" kern="0" cap="none" spc="0" baseline="0" dirty="0" smtClean="0">
                <a:solidFill>
                  <a:schemeClr val="tx1"/>
                </a:solidFill>
                <a:uFillTx/>
                <a:latin typeface="Arial"/>
                <a:cs typeface="Arial"/>
              </a:defRPr>
            </a:lvl2pPr>
            <a:lvl3pPr marL="719138" indent="-896938">
              <a:buFont typeface="Wingdings" pitchFamily="2" charset="2"/>
              <a:buNone/>
              <a:tabLst>
                <a:tab pos="177800" algn="l"/>
                <a:tab pos="8255000" algn="l"/>
              </a:tabLst>
              <a:defRPr lang="en-US" sz="1600" b="0" i="0" u="none" strike="noStrike" kern="0" cap="none" spc="0" baseline="0" dirty="0">
                <a:solidFill>
                  <a:schemeClr val="tx1"/>
                </a:solidFill>
                <a:uFillTx/>
                <a:latin typeface="Arial"/>
                <a:cs typeface="Arial"/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8pPr>
              <a:buNone/>
              <a:defRPr/>
            </a:lvl8pPr>
          </a:lstStyle>
          <a:p>
            <a:pPr lvl="2"/>
            <a:r>
              <a:rPr lang="en-US" dirty="0"/>
              <a:t>Click to edit Master text styles</a:t>
            </a:r>
          </a:p>
          <a:p>
            <a:pPr marL="177800" marR="0" lvl="0" indent="-177800" algn="r" defTabSz="914400" rtl="1" eaLnBrk="1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Wingdings" pitchFamily="2"/>
              <a:buChar char="§"/>
              <a:tabLst>
                <a:tab pos="177800" algn="l"/>
                <a:tab pos="8255000" algn="l"/>
              </a:tabLst>
            </a:pPr>
            <a:r>
              <a:rPr lang="en-US" dirty="0"/>
              <a:t>Second level</a:t>
            </a:r>
            <a:endParaRPr lang="he-IL" dirty="0"/>
          </a:p>
          <a:p>
            <a:pPr marL="355600" marR="0" lvl="1" indent="-177800" algn="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Wingdings" pitchFamily="2"/>
              <a:buChar char="§"/>
              <a:tabLst>
                <a:tab pos="177800" algn="l"/>
                <a:tab pos="8255000" algn="l"/>
              </a:tabLst>
              <a:defRPr/>
            </a:pPr>
            <a:r>
              <a:rPr lang="en-US" dirty="0"/>
              <a:t>Second level</a:t>
            </a:r>
            <a:endParaRPr lang="he-IL" dirty="0"/>
          </a:p>
          <a:p>
            <a:pPr marL="177800" marR="0" lvl="0" indent="-177800" algn="r" defTabSz="914400" rtl="1" eaLnBrk="1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Wingdings" pitchFamily="2"/>
              <a:buChar char="§"/>
              <a:tabLst>
                <a:tab pos="177800" algn="l"/>
                <a:tab pos="8255000" algn="l"/>
              </a:tabLst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57175" y="1135063"/>
            <a:ext cx="8647113" cy="287337"/>
          </a:xfrm>
        </p:spPr>
        <p:txBody>
          <a:bodyPr/>
          <a:lstStyle>
            <a:lvl1pPr algn="ctr">
              <a:buNone/>
              <a:defRPr sz="1800" b="1" u="sng">
                <a:solidFill>
                  <a:schemeClr val="tx1"/>
                </a:solidFill>
              </a:defRPr>
            </a:lvl1pPr>
            <a:lvl2pPr>
              <a:defRPr sz="1800" b="1" u="sng">
                <a:solidFill>
                  <a:schemeClr val="tx1"/>
                </a:solidFill>
              </a:defRPr>
            </a:lvl2pPr>
            <a:lvl3pPr>
              <a:defRPr sz="1800" b="1" u="sng">
                <a:solidFill>
                  <a:schemeClr val="tx1"/>
                </a:solidFill>
              </a:defRPr>
            </a:lvl3pPr>
            <a:lvl4pPr>
              <a:defRPr sz="1800" b="1" u="sng">
                <a:solidFill>
                  <a:schemeClr val="tx1"/>
                </a:solidFill>
              </a:defRPr>
            </a:lvl4pPr>
            <a:lvl5pPr>
              <a:defRPr sz="1800" b="1" u="sng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312861" y="197373"/>
            <a:ext cx="8680938" cy="4616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312861" y="197373"/>
            <a:ext cx="8680938" cy="4616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855133"/>
            <a:ext cx="9144000" cy="67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855133"/>
            <a:ext cx="9144000" cy="67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279406" y="2482857"/>
            <a:ext cx="8628058" cy="946147"/>
            <a:chOff x="279404" y="2955926"/>
            <a:chExt cx="8628058" cy="946147"/>
          </a:xfrm>
        </p:grpSpPr>
        <p:sp>
          <p:nvSpPr>
            <p:cNvPr id="6" name="Text Box 2"/>
            <p:cNvSpPr txBox="1"/>
            <p:nvPr/>
          </p:nvSpPr>
          <p:spPr>
            <a:xfrm>
              <a:off x="279404" y="2955926"/>
              <a:ext cx="7535863" cy="946147"/>
            </a:xfrm>
            <a:prstGeom prst="roundRect">
              <a:avLst/>
            </a:prstGeom>
            <a:solidFill>
              <a:srgbClr val="003366"/>
            </a:solidFill>
            <a:ln>
              <a:noFill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e-IL" sz="3200" b="1" i="0" u="none" strike="noStrike" kern="1200" cap="none" spc="0" baseline="0" dirty="0">
                <a:solidFill>
                  <a:srgbClr val="FFFFFF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7971464" y="2956099"/>
              <a:ext cx="935998" cy="936629"/>
            </a:xfrm>
            <a:prstGeom prst="roundRect">
              <a:avLst/>
            </a:prstGeom>
            <a:solidFill>
              <a:srgbClr val="7F7F7F"/>
            </a:soli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3200" b="1" i="0" u="none" strike="noStrike" kern="1200" cap="none" spc="0" baseline="0" dirty="0">
                <a:solidFill>
                  <a:srgbClr val="FFFFFF"/>
                </a:solidFill>
                <a:uFillTx/>
                <a:latin typeface="Arial"/>
                <a:cs typeface="Arial"/>
              </a:endParaRPr>
            </a:p>
          </p:txBody>
        </p:sp>
      </p:grpSp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xfrm>
            <a:off x="448733" y="2720437"/>
            <a:ext cx="7196668" cy="461665"/>
          </a:xfrm>
        </p:spPr>
        <p:txBody>
          <a:bodyPr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855133"/>
            <a:ext cx="9144000" cy="67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" name="Group 4"/>
          <p:cNvGrpSpPr/>
          <p:nvPr userDrawn="1"/>
        </p:nvGrpSpPr>
        <p:grpSpPr>
          <a:xfrm>
            <a:off x="279406" y="2482857"/>
            <a:ext cx="8628058" cy="946147"/>
            <a:chOff x="279404" y="2955926"/>
            <a:chExt cx="8628058" cy="946147"/>
          </a:xfrm>
        </p:grpSpPr>
        <p:sp>
          <p:nvSpPr>
            <p:cNvPr id="6" name="Text Box 2"/>
            <p:cNvSpPr txBox="1"/>
            <p:nvPr/>
          </p:nvSpPr>
          <p:spPr>
            <a:xfrm>
              <a:off x="279404" y="2955926"/>
              <a:ext cx="7535863" cy="94614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e-IL" sz="3200" b="1" i="0" u="none" strike="noStrike" kern="1200" cap="none" spc="0" baseline="0" dirty="0">
                <a:solidFill>
                  <a:srgbClr val="FFFFFF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7971464" y="2956099"/>
              <a:ext cx="935998" cy="936629"/>
            </a:xfrm>
            <a:prstGeom prst="roundRect">
              <a:avLst/>
            </a:prstGeom>
            <a:solidFill>
              <a:srgbClr val="7F7F7F"/>
            </a:soli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3200" b="1" i="0" u="none" strike="noStrike" kern="1200" cap="none" spc="0" baseline="0" dirty="0">
                <a:solidFill>
                  <a:srgbClr val="FFFFFF"/>
                </a:solidFill>
                <a:uFillTx/>
                <a:latin typeface="Arial"/>
                <a:cs typeface="Arial"/>
              </a:endParaRPr>
            </a:p>
          </p:txBody>
        </p:sp>
      </p:grpSp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xfrm>
            <a:off x="440267" y="2720437"/>
            <a:ext cx="7213600" cy="461665"/>
          </a:xfrm>
        </p:spPr>
        <p:txBody>
          <a:bodyPr/>
          <a:lstStyle>
            <a:lvl1pPr algn="r"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כותרת, טקסט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65121" y="287487"/>
            <a:ext cx="8680454" cy="4616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269885" y="981078"/>
            <a:ext cx="4232272" cy="51117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54561" y="981078"/>
            <a:ext cx="4232272" cy="51117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כותרת, טקסט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18"/>
          <p:cNvGrpSpPr/>
          <p:nvPr userDrawn="1"/>
        </p:nvGrpSpPr>
        <p:grpSpPr>
          <a:xfrm flipV="1">
            <a:off x="47627" y="47623"/>
            <a:ext cx="9039225" cy="876301"/>
            <a:chOff x="47625" y="-247651"/>
            <a:chExt cx="9039225" cy="1304925"/>
          </a:xfrm>
          <a:solidFill>
            <a:schemeClr val="bg1">
              <a:lumMod val="85000"/>
            </a:schemeClr>
          </a:solidFill>
        </p:grpSpPr>
        <p:sp>
          <p:nvSpPr>
            <p:cNvPr id="35" name="Rounded Rectangle 34"/>
            <p:cNvSpPr/>
            <p:nvPr/>
          </p:nvSpPr>
          <p:spPr>
            <a:xfrm>
              <a:off x="47625" y="104775"/>
              <a:ext cx="9039225" cy="95249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334374" y="-247651"/>
              <a:ext cx="752476" cy="8072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7625" y="-247651"/>
              <a:ext cx="8924925" cy="11620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75" name="Group 74"/>
          <p:cNvGrpSpPr/>
          <p:nvPr userDrawn="1"/>
        </p:nvGrpSpPr>
        <p:grpSpPr>
          <a:xfrm>
            <a:off x="52686" y="1003610"/>
            <a:ext cx="9031026" cy="5145505"/>
            <a:chOff x="52686" y="1003610"/>
            <a:chExt cx="9031026" cy="5145505"/>
          </a:xfrm>
        </p:grpSpPr>
        <p:grpSp>
          <p:nvGrpSpPr>
            <p:cNvPr id="50" name="Group 49"/>
            <p:cNvGrpSpPr/>
            <p:nvPr userDrawn="1"/>
          </p:nvGrpSpPr>
          <p:grpSpPr>
            <a:xfrm>
              <a:off x="52686" y="1003610"/>
              <a:ext cx="9031026" cy="1213251"/>
              <a:chOff x="56859" y="1003610"/>
              <a:chExt cx="9031026" cy="1213251"/>
            </a:xfrm>
          </p:grpSpPr>
          <p:sp>
            <p:nvSpPr>
              <p:cNvPr id="43" name="Rectangle 42"/>
              <p:cNvSpPr/>
              <p:nvPr userDrawn="1"/>
            </p:nvSpPr>
            <p:spPr>
              <a:xfrm>
                <a:off x="56859" y="1003610"/>
                <a:ext cx="1208793" cy="121325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4" name="Rectangle 43"/>
              <p:cNvSpPr/>
              <p:nvPr userDrawn="1"/>
            </p:nvSpPr>
            <p:spPr>
              <a:xfrm>
                <a:off x="1360564" y="1003610"/>
                <a:ext cx="1208793" cy="121325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5" name="Rectangle 44"/>
              <p:cNvSpPr/>
              <p:nvPr userDrawn="1"/>
            </p:nvSpPr>
            <p:spPr>
              <a:xfrm>
                <a:off x="2664270" y="1003610"/>
                <a:ext cx="1208793" cy="121325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6" name="Rectangle 45"/>
              <p:cNvSpPr/>
              <p:nvPr userDrawn="1"/>
            </p:nvSpPr>
            <p:spPr>
              <a:xfrm>
                <a:off x="3967975" y="1003610"/>
                <a:ext cx="1208793" cy="121325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7" name="Rectangle 46"/>
              <p:cNvSpPr/>
              <p:nvPr userDrawn="1"/>
            </p:nvSpPr>
            <p:spPr>
              <a:xfrm>
                <a:off x="5271681" y="1003610"/>
                <a:ext cx="1208793" cy="121325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8" name="Rectangle 47"/>
              <p:cNvSpPr/>
              <p:nvPr userDrawn="1"/>
            </p:nvSpPr>
            <p:spPr>
              <a:xfrm>
                <a:off x="6575387" y="1003610"/>
                <a:ext cx="1208793" cy="121325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9" name="Rectangle 48"/>
              <p:cNvSpPr/>
              <p:nvPr userDrawn="1"/>
            </p:nvSpPr>
            <p:spPr>
              <a:xfrm>
                <a:off x="7879092" y="1003610"/>
                <a:ext cx="1208793" cy="121325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grpSp>
          <p:nvGrpSpPr>
            <p:cNvPr id="51" name="Group 50"/>
            <p:cNvGrpSpPr/>
            <p:nvPr userDrawn="1"/>
          </p:nvGrpSpPr>
          <p:grpSpPr>
            <a:xfrm>
              <a:off x="52686" y="2314361"/>
              <a:ext cx="9031026" cy="1213251"/>
              <a:chOff x="56859" y="1003610"/>
              <a:chExt cx="9031026" cy="1213251"/>
            </a:xfrm>
          </p:grpSpPr>
          <p:sp>
            <p:nvSpPr>
              <p:cNvPr id="52" name="Rectangle 51"/>
              <p:cNvSpPr/>
              <p:nvPr userDrawn="1"/>
            </p:nvSpPr>
            <p:spPr>
              <a:xfrm>
                <a:off x="56859" y="1003610"/>
                <a:ext cx="1208793" cy="121325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58" name="Rectangle 57"/>
              <p:cNvSpPr/>
              <p:nvPr userDrawn="1"/>
            </p:nvSpPr>
            <p:spPr>
              <a:xfrm>
                <a:off x="7879092" y="1003610"/>
                <a:ext cx="1208793" cy="121325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grpSp>
          <p:nvGrpSpPr>
            <p:cNvPr id="59" name="Group 58"/>
            <p:cNvGrpSpPr/>
            <p:nvPr userDrawn="1"/>
          </p:nvGrpSpPr>
          <p:grpSpPr>
            <a:xfrm>
              <a:off x="52686" y="3625112"/>
              <a:ext cx="9031026" cy="1213251"/>
              <a:chOff x="56859" y="1003610"/>
              <a:chExt cx="9031026" cy="1213251"/>
            </a:xfrm>
          </p:grpSpPr>
          <p:sp>
            <p:nvSpPr>
              <p:cNvPr id="60" name="Rectangle 59"/>
              <p:cNvSpPr/>
              <p:nvPr userDrawn="1"/>
            </p:nvSpPr>
            <p:spPr>
              <a:xfrm>
                <a:off x="56859" y="1003610"/>
                <a:ext cx="1208793" cy="121325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1" name="Rectangle 60"/>
              <p:cNvSpPr/>
              <p:nvPr userDrawn="1"/>
            </p:nvSpPr>
            <p:spPr>
              <a:xfrm>
                <a:off x="1360564" y="1003610"/>
                <a:ext cx="1208793" cy="121325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2" name="Rectangle 61"/>
              <p:cNvSpPr/>
              <p:nvPr userDrawn="1"/>
            </p:nvSpPr>
            <p:spPr>
              <a:xfrm>
                <a:off x="2664270" y="1003610"/>
                <a:ext cx="1208793" cy="121325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3" name="Rectangle 62"/>
              <p:cNvSpPr/>
              <p:nvPr userDrawn="1"/>
            </p:nvSpPr>
            <p:spPr>
              <a:xfrm>
                <a:off x="3967975" y="1003610"/>
                <a:ext cx="1208793" cy="121325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4" name="Rectangle 63"/>
              <p:cNvSpPr/>
              <p:nvPr userDrawn="1"/>
            </p:nvSpPr>
            <p:spPr>
              <a:xfrm>
                <a:off x="5271681" y="1003610"/>
                <a:ext cx="1208793" cy="121325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5" name="Rectangle 64"/>
              <p:cNvSpPr/>
              <p:nvPr userDrawn="1"/>
            </p:nvSpPr>
            <p:spPr>
              <a:xfrm>
                <a:off x="6575387" y="1003610"/>
                <a:ext cx="1208793" cy="121325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6" name="Rectangle 65"/>
              <p:cNvSpPr/>
              <p:nvPr userDrawn="1"/>
            </p:nvSpPr>
            <p:spPr>
              <a:xfrm>
                <a:off x="7879092" y="1003610"/>
                <a:ext cx="1208793" cy="121325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grpSp>
          <p:nvGrpSpPr>
            <p:cNvPr id="67" name="Group 66"/>
            <p:cNvGrpSpPr/>
            <p:nvPr userDrawn="1"/>
          </p:nvGrpSpPr>
          <p:grpSpPr>
            <a:xfrm>
              <a:off x="52686" y="4935864"/>
              <a:ext cx="9031026" cy="1213251"/>
              <a:chOff x="56859" y="1003610"/>
              <a:chExt cx="9031026" cy="1213251"/>
            </a:xfrm>
          </p:grpSpPr>
          <p:sp>
            <p:nvSpPr>
              <p:cNvPr id="68" name="Rectangle 67"/>
              <p:cNvSpPr/>
              <p:nvPr userDrawn="1"/>
            </p:nvSpPr>
            <p:spPr>
              <a:xfrm>
                <a:off x="56859" y="1003610"/>
                <a:ext cx="1208793" cy="121325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9" name="Rectangle 68"/>
              <p:cNvSpPr/>
              <p:nvPr userDrawn="1"/>
            </p:nvSpPr>
            <p:spPr>
              <a:xfrm>
                <a:off x="1360564" y="1003610"/>
                <a:ext cx="1208793" cy="121325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0" name="Rectangle 69"/>
              <p:cNvSpPr/>
              <p:nvPr userDrawn="1"/>
            </p:nvSpPr>
            <p:spPr>
              <a:xfrm>
                <a:off x="2664270" y="1003610"/>
                <a:ext cx="1208793" cy="121325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1" name="Rectangle 70"/>
              <p:cNvSpPr/>
              <p:nvPr userDrawn="1"/>
            </p:nvSpPr>
            <p:spPr>
              <a:xfrm>
                <a:off x="3967975" y="1003610"/>
                <a:ext cx="1208793" cy="121325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2" name="Rectangle 71"/>
              <p:cNvSpPr/>
              <p:nvPr userDrawn="1"/>
            </p:nvSpPr>
            <p:spPr>
              <a:xfrm>
                <a:off x="5271681" y="1003610"/>
                <a:ext cx="1208793" cy="121325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3" name="Rectangle 72"/>
              <p:cNvSpPr/>
              <p:nvPr userDrawn="1"/>
            </p:nvSpPr>
            <p:spPr>
              <a:xfrm>
                <a:off x="6575387" y="1003610"/>
                <a:ext cx="1208793" cy="121325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4" name="Rectangle 73"/>
              <p:cNvSpPr/>
              <p:nvPr userDrawn="1"/>
            </p:nvSpPr>
            <p:spPr>
              <a:xfrm>
                <a:off x="7879092" y="1003610"/>
                <a:ext cx="1208793" cy="121325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</p:grpSp>
      <p:sp>
        <p:nvSpPr>
          <p:cNvPr id="40" name="Rectangle 39"/>
          <p:cNvSpPr/>
          <p:nvPr userDrawn="1"/>
        </p:nvSpPr>
        <p:spPr>
          <a:xfrm>
            <a:off x="0" y="855133"/>
            <a:ext cx="9144000" cy="67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Rectangle 28"/>
          <p:cNvSpPr/>
          <p:nvPr userDrawn="1"/>
        </p:nvSpPr>
        <p:spPr>
          <a:xfrm>
            <a:off x="0" y="891055"/>
            <a:ext cx="9144000" cy="541468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0" name="Rectangle 29"/>
          <p:cNvSpPr/>
          <p:nvPr userDrawn="1"/>
        </p:nvSpPr>
        <p:spPr>
          <a:xfrm>
            <a:off x="1368856" y="2310844"/>
            <a:ext cx="6415104" cy="11941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Rectangle 31"/>
          <p:cNvSpPr/>
          <p:nvPr userDrawn="1"/>
        </p:nvSpPr>
        <p:spPr>
          <a:xfrm>
            <a:off x="2602524" y="1002740"/>
            <a:ext cx="3938954" cy="1226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1" name="Picture 11" descr="Rotem-logo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7762179" y="6343280"/>
            <a:ext cx="1176901" cy="424991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Rectangle 4"/>
          <p:cNvSpPr txBox="1">
            <a:spLocks noGrp="1"/>
          </p:cNvSpPr>
          <p:nvPr>
            <p:ph type="subTitle" idx="1"/>
          </p:nvPr>
        </p:nvSpPr>
        <p:spPr>
          <a:xfrm>
            <a:off x="1363133" y="2095116"/>
            <a:ext cx="6417734" cy="1639884"/>
          </a:xfrm>
        </p:spPr>
        <p:txBody>
          <a:bodyPr anchor="ctr" anchorCtr="1"/>
          <a:lstStyle>
            <a:lvl1pPr marL="0" indent="0" algn="ctr">
              <a:spcBef>
                <a:spcPts val="500"/>
              </a:spcBef>
              <a:buNone/>
              <a:defRPr lang="en-US" sz="3200" b="1" kern="120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Grp="1"/>
          </p:cNvSpPr>
          <p:nvPr>
            <p:ph type="title"/>
          </p:nvPr>
        </p:nvSpPr>
        <p:spPr>
          <a:xfrm>
            <a:off x="152400" y="195250"/>
            <a:ext cx="8849866" cy="4616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lvl="0"/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Rectangle 4"/>
          <p:cNvSpPr txBox="1">
            <a:spLocks noGrp="1"/>
          </p:cNvSpPr>
          <p:nvPr>
            <p:ph type="body" idx="1"/>
          </p:nvPr>
        </p:nvSpPr>
        <p:spPr>
          <a:xfrm>
            <a:off x="482600" y="1150418"/>
            <a:ext cx="8142488" cy="511175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2"/>
            <a:r>
              <a:rPr lang="he-IL" dirty="0"/>
              <a:t>רמה שנייה</a:t>
            </a:r>
          </a:p>
          <a:p>
            <a:pPr lvl="3"/>
            <a:r>
              <a:rPr lang="he-IL" dirty="0"/>
              <a:t>רמה שלישית</a:t>
            </a:r>
          </a:p>
          <a:p>
            <a:pPr lvl="4"/>
            <a:r>
              <a:rPr lang="he-IL" dirty="0"/>
              <a:t>רמה רביעית</a:t>
            </a:r>
          </a:p>
        </p:txBody>
      </p:sp>
      <p:sp>
        <p:nvSpPr>
          <p:cNvPr id="5" name="Rectangle 6"/>
          <p:cNvSpPr/>
          <p:nvPr/>
        </p:nvSpPr>
        <p:spPr>
          <a:xfrm>
            <a:off x="143939" y="6434668"/>
            <a:ext cx="567267" cy="25840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6652" tIns="48326" rIns="96652" bIns="48326" anchor="t" anchorCtr="0" compatLnSpc="1">
            <a:spAutoFit/>
          </a:bodyPr>
          <a:lstStyle/>
          <a:p>
            <a:pPr marL="0" marR="0" lvl="0" indent="0" algn="ctr" defTabSz="966785" rtl="1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B814C3A-1F0C-4A5A-85E6-34BF0E184CB1}" type="slidenum">
              <a: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marL="0" marR="0" lvl="0" indent="0" algn="ctr" defTabSz="966785" rtl="1" fontAlgn="auto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500" b="0" i="0" u="none" strike="noStrike" kern="1200" cap="none" spc="0" baseline="0" dirty="0">
              <a:solidFill>
                <a:schemeClr val="tx1"/>
              </a:solidFill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11" descr="Rotem-logo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7762179" y="6343280"/>
            <a:ext cx="1176901" cy="4249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traight Connector 9"/>
          <p:cNvCxnSpPr/>
          <p:nvPr/>
        </p:nvCxnSpPr>
        <p:spPr>
          <a:xfrm>
            <a:off x="0" y="6317721"/>
            <a:ext cx="9144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905933"/>
            <a:ext cx="91440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60" r:id="rId4"/>
    <p:sldLayoutId id="2147483657" r:id="rId5"/>
    <p:sldLayoutId id="2147483658" r:id="rId6"/>
    <p:sldLayoutId id="2147483659" r:id="rId7"/>
    <p:sldLayoutId id="2147483656" r:id="rId8"/>
    <p:sldLayoutId id="2147483661" r:id="rId9"/>
  </p:sldLayoutIdLst>
  <p:transition/>
  <p:hf sldNum="0" hdr="0" dt="0"/>
  <p:txStyles>
    <p:titleStyle>
      <a:lvl1pPr marL="0" marR="0" lvl="0" indent="0" algn="r" defTabSz="914400" rtl="1" eaLnBrk="1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he-IL" sz="2400" b="1" i="0" u="none" strike="noStrike" kern="0" cap="none" spc="0" baseline="0">
          <a:solidFill>
            <a:srgbClr val="003366"/>
          </a:solidFill>
          <a:uFillTx/>
          <a:latin typeface="Arial"/>
          <a:cs typeface="Arial"/>
        </a:defRPr>
      </a:lvl1pPr>
    </p:titleStyle>
    <p:bodyStyle>
      <a:lvl1pPr marL="177800" marR="0" lvl="0" indent="-177800" algn="r" defTabSz="914400" rtl="1" eaLnBrk="1" fontAlgn="auto" hangingPunct="1">
        <a:lnSpc>
          <a:spcPct val="100000"/>
        </a:lnSpc>
        <a:spcBef>
          <a:spcPts val="400"/>
        </a:spcBef>
        <a:spcAft>
          <a:spcPts val="0"/>
        </a:spcAft>
        <a:buClr>
          <a:srgbClr val="003366"/>
        </a:buClr>
        <a:buSzPct val="100000"/>
        <a:buFont typeface="Wingdings" pitchFamily="2"/>
        <a:buChar char="§"/>
        <a:tabLst>
          <a:tab pos="177800" algn="l"/>
        </a:tabLst>
        <a:defRPr lang="he-IL" sz="1600" b="0" i="0" u="none" strike="noStrike" kern="0" cap="none" spc="0" baseline="0">
          <a:solidFill>
            <a:schemeClr val="tx1"/>
          </a:solidFill>
          <a:uFillTx/>
          <a:latin typeface="Arial"/>
          <a:cs typeface="Arial"/>
        </a:defRPr>
      </a:lvl1pPr>
      <a:lvl2pPr marL="177800" marR="0" lvl="1" indent="-177800" algn="r" defTabSz="914400" rtl="1" eaLnBrk="1" fontAlgn="auto" hangingPunct="1">
        <a:lnSpc>
          <a:spcPct val="100000"/>
        </a:lnSpc>
        <a:spcBef>
          <a:spcPts val="400"/>
        </a:spcBef>
        <a:spcAft>
          <a:spcPts val="0"/>
        </a:spcAft>
        <a:buClr>
          <a:srgbClr val="003366"/>
        </a:buClr>
        <a:buSzPct val="100000"/>
        <a:buFont typeface="Wingdings" pitchFamily="2"/>
        <a:buChar char="§"/>
        <a:tabLst>
          <a:tab pos="177800" algn="l"/>
        </a:tabLst>
        <a:defRPr lang="he-IL" sz="1600" b="0" i="0" u="none" strike="noStrike" kern="0" cap="none" spc="0" baseline="0">
          <a:solidFill>
            <a:srgbClr val="707070"/>
          </a:solidFill>
          <a:uFillTx/>
          <a:latin typeface="Arial"/>
          <a:cs typeface="Arial"/>
        </a:defRPr>
      </a:lvl2pPr>
      <a:lvl3pPr marL="355600" marR="0" lvl="2" indent="-177800" algn="r" defTabSz="914400" rtl="1" eaLnBrk="1" fontAlgn="auto" hangingPunct="1">
        <a:lnSpc>
          <a:spcPct val="100000"/>
        </a:lnSpc>
        <a:spcBef>
          <a:spcPts val="400"/>
        </a:spcBef>
        <a:spcAft>
          <a:spcPts val="0"/>
        </a:spcAft>
        <a:buClr>
          <a:srgbClr val="003366"/>
        </a:buClr>
        <a:buSzPct val="100000"/>
        <a:buFont typeface="Wingdings" pitchFamily="2"/>
        <a:buChar char="§"/>
        <a:tabLst>
          <a:tab pos="8255000" algn="l"/>
        </a:tabLst>
        <a:defRPr lang="he-IL" sz="1600" b="0" i="0" u="none" strike="noStrike" kern="0" cap="none" spc="0" baseline="0">
          <a:solidFill>
            <a:schemeClr val="tx1"/>
          </a:solidFill>
          <a:uFillTx/>
          <a:latin typeface="Arial"/>
          <a:cs typeface="Arial"/>
        </a:defRPr>
      </a:lvl3pPr>
      <a:lvl4pPr marL="355600" marR="0" lvl="3" indent="-177800" algn="r" defTabSz="914400" rtl="1" eaLnBrk="1" fontAlgn="auto" hangingPunct="1">
        <a:lnSpc>
          <a:spcPct val="100000"/>
        </a:lnSpc>
        <a:spcBef>
          <a:spcPts val="400"/>
        </a:spcBef>
        <a:spcAft>
          <a:spcPts val="0"/>
        </a:spcAft>
        <a:buClr>
          <a:srgbClr val="003366"/>
        </a:buClr>
        <a:buSzPct val="100000"/>
        <a:buFont typeface="Wingdings" pitchFamily="2"/>
        <a:buChar char="§"/>
        <a:tabLst>
          <a:tab pos="8255000" algn="l"/>
        </a:tabLst>
        <a:defRPr lang="he-IL" sz="1600" b="0" i="0" u="none" strike="noStrike" kern="0" cap="none" spc="0" baseline="0">
          <a:solidFill>
            <a:schemeClr val="tx1"/>
          </a:solidFill>
          <a:uFillTx/>
          <a:latin typeface="Arial"/>
          <a:cs typeface="Arial"/>
        </a:defRPr>
      </a:lvl4pPr>
      <a:lvl5pPr marL="355600" marR="0" lvl="4" indent="-177800" algn="r" defTabSz="914400" rtl="1" eaLnBrk="1" fontAlgn="auto" hangingPunct="1">
        <a:lnSpc>
          <a:spcPct val="100000"/>
        </a:lnSpc>
        <a:spcBef>
          <a:spcPts val="400"/>
        </a:spcBef>
        <a:spcAft>
          <a:spcPts val="0"/>
        </a:spcAft>
        <a:buClr>
          <a:srgbClr val="003366"/>
        </a:buClr>
        <a:buSzPct val="100000"/>
        <a:buFont typeface="Wingdings" pitchFamily="2"/>
        <a:buChar char="§"/>
        <a:tabLst>
          <a:tab pos="8255000" algn="l"/>
        </a:tabLst>
        <a:defRPr lang="he-IL" sz="1600" b="0" i="0" u="none" strike="noStrike" kern="0" cap="none" spc="0" baseline="0">
          <a:solidFill>
            <a:schemeClr val="tx1"/>
          </a:solidFill>
          <a:uFillTx/>
          <a:latin typeface="Arial"/>
          <a:cs typeface="Arial"/>
        </a:defRPr>
      </a:lvl5pPr>
      <a:lvl6pPr algn="r" rtl="1" eaLnBrk="1" hangingPunct="1">
        <a:tabLst>
          <a:tab pos="8255000" algn="l"/>
        </a:tabLst>
        <a:defRPr/>
      </a:lvl6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Inference on Phylogenetic Trees</a:t>
            </a:r>
            <a:endParaRPr lang="he-IL" dirty="0"/>
          </a:p>
        </p:txBody>
      </p:sp>
      <p:sp>
        <p:nvSpPr>
          <p:cNvPr id="3" name="כותרת 2"/>
          <p:cNvSpPr>
            <a:spLocks noGrp="1"/>
          </p:cNvSpPr>
          <p:nvPr>
            <p:ph type="ctrTitle"/>
          </p:nvPr>
        </p:nvSpPr>
        <p:spPr>
          <a:xfrm>
            <a:off x="633412" y="4142259"/>
            <a:ext cx="7888288" cy="523219"/>
          </a:xfrm>
        </p:spPr>
        <p:txBody>
          <a:bodyPr/>
          <a:lstStyle/>
          <a:p>
            <a:r>
              <a:rPr lang="en-US" dirty="0" err="1"/>
              <a:t>Matan</a:t>
            </a:r>
            <a:r>
              <a:rPr lang="en-US" dirty="0"/>
              <a:t> Schlesinger and Yotam Haruvi</a:t>
            </a:r>
            <a:endParaRPr lang="he-IL" dirty="0"/>
          </a:p>
        </p:txBody>
      </p:sp>
      <p:sp>
        <p:nvSpPr>
          <p:cNvPr id="6" name="מלבן 5"/>
          <p:cNvSpPr/>
          <p:nvPr/>
        </p:nvSpPr>
        <p:spPr>
          <a:xfrm>
            <a:off x="7606602" y="6199834"/>
            <a:ext cx="1426866" cy="617974"/>
          </a:xfrm>
          <a:prstGeom prst="rect">
            <a:avLst/>
          </a:prstGeom>
          <a:solidFill>
            <a:schemeClr val="bg1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כותרת משנה 1"/>
          <p:cNvSpPr txBox="1">
            <a:spLocks/>
          </p:cNvSpPr>
          <p:nvPr/>
        </p:nvSpPr>
        <p:spPr>
          <a:xfrm>
            <a:off x="785814" y="1708908"/>
            <a:ext cx="7888286" cy="16398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1" eaLnBrk="1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Wingdings" pitchFamily="2"/>
              <a:buNone/>
              <a:tabLst>
                <a:tab pos="177800" algn="l"/>
              </a:tabLst>
              <a:defRPr lang="en-US" sz="3200" b="1" i="0" u="none" strike="noStrike" kern="1200" cap="none" spc="0" baseline="0" dirty="0">
                <a:solidFill>
                  <a:schemeClr val="tx2"/>
                </a:solidFill>
                <a:uFillTx/>
                <a:latin typeface="Arial" pitchFamily="34" charset="0"/>
                <a:ea typeface="+mn-ea"/>
                <a:cs typeface="Arial" pitchFamily="34" charset="0"/>
              </a:defRPr>
            </a:lvl1pPr>
            <a:lvl2pPr marL="177800" marR="0" lvl="1" indent="-177800" algn="r" defTabSz="914400" rtl="1" eaLnBrk="1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Wingdings" pitchFamily="2"/>
              <a:buChar char="§"/>
              <a:tabLst>
                <a:tab pos="177800" algn="l"/>
              </a:tabLst>
              <a:defRPr lang="he-IL" sz="1600" b="0" i="0" u="none" strike="noStrike" kern="0" cap="none" spc="0" baseline="0">
                <a:solidFill>
                  <a:srgbClr val="707070"/>
                </a:solidFill>
                <a:uFillTx/>
                <a:latin typeface="Arial"/>
                <a:cs typeface="Arial"/>
              </a:defRPr>
            </a:lvl2pPr>
            <a:lvl3pPr marL="355600" marR="0" lvl="2" indent="-177800" algn="r" defTabSz="914400" rtl="1" eaLnBrk="1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Wingdings" pitchFamily="2"/>
              <a:buChar char="§"/>
              <a:tabLst>
                <a:tab pos="8255000" algn="l"/>
              </a:tabLst>
              <a:defRPr lang="he-IL" sz="1600" b="0" i="0" u="none" strike="noStrike" kern="0" cap="none" spc="0" baseline="0">
                <a:solidFill>
                  <a:schemeClr val="tx1"/>
                </a:solidFill>
                <a:uFillTx/>
                <a:latin typeface="Arial"/>
                <a:cs typeface="Arial"/>
              </a:defRPr>
            </a:lvl3pPr>
            <a:lvl4pPr marL="355600" marR="0" lvl="3" indent="-177800" algn="r" defTabSz="914400" rtl="1" eaLnBrk="1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Wingdings" pitchFamily="2"/>
              <a:buChar char="§"/>
              <a:tabLst>
                <a:tab pos="8255000" algn="l"/>
              </a:tabLst>
              <a:defRPr lang="he-IL" sz="1600" b="0" i="0" u="none" strike="noStrike" kern="0" cap="none" spc="0" baseline="0">
                <a:solidFill>
                  <a:schemeClr val="tx1"/>
                </a:solidFill>
                <a:uFillTx/>
                <a:latin typeface="Arial"/>
                <a:cs typeface="Arial"/>
              </a:defRPr>
            </a:lvl4pPr>
            <a:lvl5pPr marL="355600" marR="0" lvl="4" indent="-177800" algn="r" defTabSz="914400" rtl="1" eaLnBrk="1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Wingdings" pitchFamily="2"/>
              <a:buChar char="§"/>
              <a:tabLst>
                <a:tab pos="8255000" algn="l"/>
              </a:tabLst>
              <a:defRPr lang="he-IL" sz="1600" b="0" i="0" u="none" strike="noStrike" kern="0" cap="none" spc="0" baseline="0">
                <a:solidFill>
                  <a:schemeClr val="tx1"/>
                </a:solidFill>
                <a:uFillTx/>
                <a:latin typeface="Arial"/>
                <a:cs typeface="Arial"/>
              </a:defRPr>
            </a:lvl5pPr>
            <a:lvl6pPr algn="r" rtl="1" eaLnBrk="1" hangingPunct="1">
              <a:tabLst>
                <a:tab pos="8255000" algn="l"/>
              </a:tabLst>
              <a:defRPr/>
            </a:lvl6pPr>
          </a:lstStyle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Statistics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M.Sc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seminar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3412" y="5103844"/>
            <a:ext cx="8118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600" dirty="0"/>
              <a:t>Confidence limits on phylogenies: an approach using the bootstrap – J. </a:t>
            </a:r>
            <a:r>
              <a:rPr lang="en-US" sz="1600" dirty="0" err="1"/>
              <a:t>Felsenstein</a:t>
            </a:r>
            <a:endParaRPr lang="en-US" sz="1600" dirty="0"/>
          </a:p>
          <a:p>
            <a:pPr algn="l">
              <a:lnSpc>
                <a:spcPct val="150000"/>
              </a:lnSpc>
            </a:pPr>
            <a:r>
              <a:rPr lang="en-US" sz="1600" dirty="0"/>
              <a:t>Bootstrap confidence levels for phylogenetic trees – B. </a:t>
            </a:r>
            <a:r>
              <a:rPr lang="en-US" sz="1600" dirty="0" err="1"/>
              <a:t>Efron</a:t>
            </a:r>
            <a:r>
              <a:rPr lang="en-US" sz="1600" dirty="0"/>
              <a:t> et al</a:t>
            </a:r>
          </a:p>
        </p:txBody>
      </p:sp>
    </p:spTree>
    <p:extLst>
      <p:ext uri="{BB962C8B-B14F-4D97-AF65-F5344CB8AC3E}">
        <p14:creationId xmlns:p14="http://schemas.microsoft.com/office/powerpoint/2010/main" val="190626565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rtl="0"/>
            <a:r>
              <a:rPr lang="en-US" dirty="0">
                <a:solidFill>
                  <a:schemeClr val="accent1"/>
                </a:solidFill>
              </a:rPr>
              <a:t>Phylogenetic tree – an example</a:t>
            </a:r>
            <a:endParaRPr lang="he-IL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993" y="3969327"/>
            <a:ext cx="8732264" cy="4949829"/>
          </a:xfrm>
        </p:spPr>
        <p:txBody>
          <a:bodyPr/>
          <a:lstStyle/>
          <a:p>
            <a:pPr marL="0" indent="0" algn="just" rtl="0">
              <a:lnSpc>
                <a:spcPct val="200000"/>
              </a:lnSpc>
              <a:buNone/>
            </a:pPr>
            <a:r>
              <a:rPr lang="en-US" sz="1800" dirty="0"/>
              <a:t> </a:t>
            </a:r>
          </a:p>
        </p:txBody>
      </p:sp>
      <p:sp>
        <p:nvSpPr>
          <p:cNvPr id="4" name="מלבן 3"/>
          <p:cNvSpPr/>
          <p:nvPr/>
        </p:nvSpPr>
        <p:spPr>
          <a:xfrm>
            <a:off x="7616650" y="6390752"/>
            <a:ext cx="1426866" cy="427056"/>
          </a:xfrm>
          <a:prstGeom prst="rect">
            <a:avLst/>
          </a:prstGeom>
          <a:solidFill>
            <a:schemeClr val="bg1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28" name="Picture 4" descr="תמונה קשור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20" y="1202397"/>
            <a:ext cx="6558877" cy="496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43024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rtl="0"/>
            <a:r>
              <a:rPr lang="en-US" dirty="0"/>
              <a:t>The general problem</a:t>
            </a:r>
            <a:endParaRPr lang="he-IL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102" y="1143000"/>
                <a:ext cx="8732264" cy="4949829"/>
              </a:xfrm>
            </p:spPr>
            <p:txBody>
              <a:bodyPr/>
              <a:lstStyle/>
              <a:p>
                <a:pPr algn="just" rtl="0">
                  <a:lnSpc>
                    <a:spcPct val="250000"/>
                  </a:lnSpc>
                </a:pPr>
                <a:r>
                  <a:rPr lang="en-US" sz="1800" b="1" dirty="0"/>
                  <a:t>The tree building algorithm had provided an estimator for the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𝒕𝒓𝒆𝒆</m:t>
                    </m:r>
                  </m:oMath>
                </a14:m>
                <a:r>
                  <a:rPr lang="en-US" sz="1800" b="1" dirty="0"/>
                  <a:t> which we will denote as -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𝒕𝒓𝒆𝒆</m:t>
                        </m:r>
                      </m:e>
                    </m:acc>
                  </m:oMath>
                </a14:m>
                <a:r>
                  <a:rPr lang="en-US" sz="1800" b="1" dirty="0"/>
                  <a:t>.</a:t>
                </a:r>
              </a:p>
              <a:p>
                <a:pPr algn="just" rtl="0">
                  <a:lnSpc>
                    <a:spcPct val="250000"/>
                  </a:lnSpc>
                </a:pPr>
                <a:r>
                  <a:rPr lang="en-US" sz="1800" b="1" dirty="0"/>
                  <a:t>We want to know how confident can we be that a clade that appeared in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𝒕𝒓𝒆𝒆</m:t>
                        </m:r>
                      </m:e>
                    </m:acc>
                  </m:oMath>
                </a14:m>
                <a:r>
                  <a:rPr lang="en-US" sz="1800" b="1" dirty="0"/>
                  <a:t> also appears in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𝒕𝒓𝒆𝒆</m:t>
                    </m:r>
                  </m:oMath>
                </a14:m>
                <a:endParaRPr lang="en-US" sz="1800" b="1" dirty="0"/>
              </a:p>
              <a:p>
                <a:pPr algn="just" rtl="0">
                  <a:lnSpc>
                    <a:spcPct val="250000"/>
                  </a:lnSpc>
                </a:pPr>
                <a:r>
                  <a:rPr lang="en-US" sz="1800" b="1" dirty="0"/>
                  <a:t>In order to answer this question Joseph Felsenstein had suggested to use the bootstrap (1985).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102" y="1143000"/>
                <a:ext cx="8732264" cy="4949829"/>
              </a:xfrm>
              <a:blipFill>
                <a:blip r:embed="rId2"/>
                <a:stretch>
                  <a:fillRect l="-489" r="-14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לבן 3"/>
          <p:cNvSpPr/>
          <p:nvPr/>
        </p:nvSpPr>
        <p:spPr>
          <a:xfrm>
            <a:off x="7616650" y="6390752"/>
            <a:ext cx="1426866" cy="427056"/>
          </a:xfrm>
          <a:prstGeom prst="rect">
            <a:avLst/>
          </a:prstGeom>
          <a:solidFill>
            <a:schemeClr val="bg1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1182217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61" y="197372"/>
            <a:ext cx="8680938" cy="461665"/>
          </a:xfrm>
        </p:spPr>
        <p:txBody>
          <a:bodyPr/>
          <a:lstStyle/>
          <a:p>
            <a:pPr algn="just" rtl="0"/>
            <a:r>
              <a:rPr lang="en-US" dirty="0">
                <a:solidFill>
                  <a:schemeClr val="accent1"/>
                </a:solidFill>
              </a:rPr>
              <a:t>The challenge</a:t>
            </a:r>
            <a:endParaRPr lang="he-IL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102" y="1143000"/>
                <a:ext cx="8732264" cy="4949829"/>
              </a:xfrm>
            </p:spPr>
            <p:txBody>
              <a:bodyPr/>
              <a:lstStyle/>
              <a:p>
                <a:pPr algn="just" rtl="0">
                  <a:lnSpc>
                    <a:spcPct val="250000"/>
                  </a:lnSpc>
                </a:pPr>
                <a:r>
                  <a:rPr lang="en-US" sz="1800" b="1" dirty="0" smtClean="0"/>
                  <a:t>Let’s consider a relaxation of our problem – say we </a:t>
                </a:r>
                <a:r>
                  <a:rPr lang="en-US" sz="1800" b="1" dirty="0"/>
                  <a:t>2 numerical </a:t>
                </a:r>
                <a:r>
                  <a:rPr lang="en-US" sz="1800" b="1" dirty="0" smtClean="0"/>
                  <a:t>vectors, is there a </a:t>
                </a:r>
                <a:r>
                  <a:rPr lang="en-US" sz="1800" b="1" dirty="0"/>
                  <a:t>reasonable solution to the “confidence problem” </a:t>
                </a:r>
                <a:r>
                  <a:rPr lang="en-US" sz="1800" b="1" dirty="0" smtClean="0"/>
                  <a:t>?</a:t>
                </a:r>
                <a:endParaRPr lang="en-US" sz="1800" b="1" dirty="0" smtClean="0"/>
              </a:p>
              <a:p>
                <a:pPr lvl="1" algn="just" rtl="0">
                  <a:lnSpc>
                    <a:spcPct val="250000"/>
                  </a:lnSpc>
                </a:pPr>
                <a:r>
                  <a:rPr lang="en-US" sz="1800" b="1" dirty="0" smtClean="0"/>
                  <a:t>Can we estimating </a:t>
                </a:r>
                <a:r>
                  <a:rPr lang="en-US" sz="1800" b="1" dirty="0"/>
                  <a:t>the </a:t>
                </a:r>
                <a:r>
                  <a:rPr lang="en-US" sz="1800" b="1" dirty="0" smtClean="0"/>
                  <a:t>correlation?</a:t>
                </a:r>
              </a:p>
              <a:p>
                <a:pPr lvl="1" algn="just" rtl="0">
                  <a:lnSpc>
                    <a:spcPct val="250000"/>
                  </a:lnSpc>
                </a:pPr>
                <a:r>
                  <a:rPr lang="en-US" sz="1800" b="1" dirty="0" smtClean="0"/>
                  <a:t>Can we build a confidence interval for</a:t>
                </a:r>
                <a:r>
                  <a:rPr lang="en-US" sz="1800" b="1" dirty="0" smtClean="0"/>
                  <a:t> the correlation? </a:t>
                </a:r>
                <a:endParaRPr lang="en-US" sz="1800" b="1" dirty="0"/>
              </a:p>
              <a:p>
                <a:pPr algn="just" rtl="0">
                  <a:lnSpc>
                    <a:spcPct val="250000"/>
                  </a:lnSpc>
                </a:pPr>
                <a:r>
                  <a:rPr lang="en-US" sz="1800" b="1" dirty="0"/>
                  <a:t>But our problem is different – the statistic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𝒕𝒓𝒆𝒆</m:t>
                        </m:r>
                      </m:e>
                    </m:acc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/>
                  <a:t>unlike the correlation coefficient doesn’t change smoothly as a function of the data , so we cannot build a confidence interval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102" y="1143000"/>
                <a:ext cx="8732264" cy="4949829"/>
              </a:xfrm>
              <a:blipFill rotWithShape="0">
                <a:blip r:embed="rId2"/>
                <a:stretch>
                  <a:fillRect l="-489" r="-559" b="-1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לבן 3"/>
          <p:cNvSpPr/>
          <p:nvPr/>
        </p:nvSpPr>
        <p:spPr>
          <a:xfrm>
            <a:off x="7616650" y="6390752"/>
            <a:ext cx="1426866" cy="427056"/>
          </a:xfrm>
          <a:prstGeom prst="rect">
            <a:avLst/>
          </a:prstGeom>
          <a:solidFill>
            <a:schemeClr val="bg1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6358202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48733" y="2658883"/>
            <a:ext cx="7196668" cy="584775"/>
          </a:xfrm>
        </p:spPr>
        <p:txBody>
          <a:bodyPr/>
          <a:lstStyle/>
          <a:p>
            <a:pPr algn="l"/>
            <a:r>
              <a:rPr lang="en-US" sz="3200" dirty="0" err="1"/>
              <a:t>Felsenstein’s</a:t>
            </a:r>
            <a:r>
              <a:rPr lang="en-US" sz="3200" dirty="0"/>
              <a:t> approach</a:t>
            </a:r>
            <a:endParaRPr lang="he-IL" sz="3200" dirty="0"/>
          </a:p>
        </p:txBody>
      </p:sp>
      <p:sp>
        <p:nvSpPr>
          <p:cNvPr id="3" name="מלבן 2"/>
          <p:cNvSpPr/>
          <p:nvPr/>
        </p:nvSpPr>
        <p:spPr>
          <a:xfrm>
            <a:off x="7616650" y="6390752"/>
            <a:ext cx="1426866" cy="427056"/>
          </a:xfrm>
          <a:prstGeom prst="rect">
            <a:avLst/>
          </a:prstGeom>
          <a:solidFill>
            <a:schemeClr val="bg1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7883205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61" y="197372"/>
            <a:ext cx="8680938" cy="461665"/>
          </a:xfrm>
        </p:spPr>
        <p:txBody>
          <a:bodyPr/>
          <a:lstStyle/>
          <a:p>
            <a:pPr algn="just" rtl="0"/>
            <a:r>
              <a:rPr lang="en-US" dirty="0"/>
              <a:t>Felsenstein</a:t>
            </a:r>
            <a:r>
              <a:rPr lang="he-IL" dirty="0"/>
              <a:t> </a:t>
            </a:r>
            <a:r>
              <a:rPr lang="en-US" dirty="0"/>
              <a:t> bootstrap</a:t>
            </a:r>
            <a:endParaRPr lang="he-IL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02" y="1143000"/>
            <a:ext cx="8732264" cy="4949829"/>
          </a:xfrm>
        </p:spPr>
        <p:txBody>
          <a:bodyPr/>
          <a:lstStyle/>
          <a:p>
            <a:pPr algn="just" rtl="0">
              <a:lnSpc>
                <a:spcPct val="200000"/>
              </a:lnSpc>
            </a:pPr>
            <a:r>
              <a:rPr lang="en-US" sz="1800" b="1" dirty="0"/>
              <a:t>Felsenstein offers resampling columns (sites)</a:t>
            </a:r>
          </a:p>
          <a:p>
            <a:pPr algn="just" rtl="0">
              <a:lnSpc>
                <a:spcPct val="200000"/>
              </a:lnSpc>
            </a:pPr>
            <a:r>
              <a:rPr lang="en-US" sz="1800" b="1" dirty="0"/>
              <a:t>Each bootstrap sample is a table that contains all the species  where columns are sampled </a:t>
            </a:r>
            <a:r>
              <a:rPr lang="en-US" sz="1800" b="1" i="1" dirty="0"/>
              <a:t>with replacement </a:t>
            </a:r>
            <a:r>
              <a:rPr lang="en-US" sz="1800" b="1" dirty="0"/>
              <a:t>from the original table.</a:t>
            </a:r>
          </a:p>
        </p:txBody>
      </p:sp>
      <p:sp>
        <p:nvSpPr>
          <p:cNvPr id="4" name="מלבן 3"/>
          <p:cNvSpPr/>
          <p:nvPr/>
        </p:nvSpPr>
        <p:spPr>
          <a:xfrm>
            <a:off x="7616650" y="6390752"/>
            <a:ext cx="1426866" cy="427056"/>
          </a:xfrm>
          <a:prstGeom prst="rect">
            <a:avLst/>
          </a:prstGeom>
          <a:solidFill>
            <a:schemeClr val="bg1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8" name="Group 7"/>
          <p:cNvGrpSpPr/>
          <p:nvPr/>
        </p:nvGrpSpPr>
        <p:grpSpPr>
          <a:xfrm>
            <a:off x="91102" y="2860711"/>
            <a:ext cx="8902697" cy="3381079"/>
            <a:chOff x="91102" y="2860711"/>
            <a:chExt cx="8902697" cy="338107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102" y="2860711"/>
              <a:ext cx="8902697" cy="338107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831273" y="3667991"/>
              <a:ext cx="1517072" cy="23275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5461514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61" y="197372"/>
            <a:ext cx="8680938" cy="461665"/>
          </a:xfrm>
        </p:spPr>
        <p:txBody>
          <a:bodyPr/>
          <a:lstStyle/>
          <a:p>
            <a:pPr algn="just" rtl="0"/>
            <a:r>
              <a:rPr lang="en-US" dirty="0" err="1"/>
              <a:t>Felsenstein’s</a:t>
            </a:r>
            <a:r>
              <a:rPr lang="he-IL" dirty="0"/>
              <a:t> </a:t>
            </a:r>
            <a:r>
              <a:rPr lang="en-US" dirty="0"/>
              <a:t>inference</a:t>
            </a:r>
            <a:endParaRPr lang="he-IL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102" y="1143000"/>
                <a:ext cx="8732264" cy="4949829"/>
              </a:xfrm>
            </p:spPr>
            <p:txBody>
              <a:bodyPr/>
              <a:lstStyle/>
              <a:p>
                <a:pPr algn="just" rtl="0">
                  <a:lnSpc>
                    <a:spcPct val="250000"/>
                  </a:lnSpc>
                </a:pPr>
                <a:r>
                  <a:rPr lang="en-US" sz="1800" b="1" dirty="0"/>
                  <a:t>Each bootstrap sample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800" b="1" dirty="0"/>
                  <a:t> is assigned as an input of a </a:t>
                </a:r>
                <a:r>
                  <a:rPr lang="en-US" sz="1800" b="1" i="1" dirty="0"/>
                  <a:t>tree building algorithm </a:t>
                </a:r>
                <a:r>
                  <a:rPr lang="en-US" sz="1800" b="1" dirty="0"/>
                  <a:t>and produces a bootstrap estimator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𝒕𝒓𝒆</m:t>
                        </m:r>
                        <m:sSup>
                          <m:sSup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acc>
                  </m:oMath>
                </a14:m>
                <a:endParaRPr lang="en-US" sz="1800" b="1" i="1" dirty="0"/>
              </a:p>
              <a:p>
                <a:pPr algn="just" rtl="0">
                  <a:lnSpc>
                    <a:spcPct val="250000"/>
                  </a:lnSpc>
                </a:pPr>
                <a:r>
                  <a:rPr lang="en-US" sz="1800" b="1" dirty="0"/>
                  <a:t>Looking at a specific clade</a:t>
                </a:r>
                <a:r>
                  <a:rPr lang="he-IL" sz="1800" b="1" dirty="0"/>
                  <a:t>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1800" b="1" dirty="0"/>
                  <a:t>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𝒕𝒓𝒆𝒆</m:t>
                        </m:r>
                      </m:e>
                    </m:acc>
                  </m:oMath>
                </a14:m>
                <a:r>
                  <a:rPr lang="en-US" sz="1800" b="1" dirty="0"/>
                  <a:t>, we can ask what is the proportion of bootstrap estimators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𝒕𝒓𝒆</m:t>
                                </m:r>
                                <m:sSubSup>
                                  <m:sSubSupPr>
                                    <m:ctrlP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b="1" i="1"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sub>
                                  <m:sup>
                                    <m:r>
                                      <a:rPr lang="en-US" sz="1800" b="1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e>
                            </m:acc>
                          </m:e>
                        </m:d>
                      </m:e>
                      <m:sub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sup>
                    </m:sSubSup>
                  </m:oMath>
                </a14:m>
                <a:r>
                  <a:rPr lang="en-US" sz="1800" b="1" dirty="0"/>
                  <a:t> in which this clade appear</a:t>
                </a:r>
              </a:p>
              <a:p>
                <a:pPr algn="just" rtl="0">
                  <a:lnSpc>
                    <a:spcPct val="250000"/>
                  </a:lnSpc>
                </a:pP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𝒄𝒐𝒏𝒇𝒊𝒅𝒆𝒏𝒄𝒆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𝒍𝒊𝒎𝒊𝒕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1800" b="1" i="1">
                            <a:latin typeface="Cambria Math" panose="02040503050406030204" pitchFamily="18" charset="0"/>
                          </a:rPr>
                          <m:t>#</m:t>
                        </m:r>
                        <m:d>
                          <m:dPr>
                            <m:begChr m:val="{"/>
                            <m:endChr m:val="}"/>
                            <m:sepChr m:val="∣"/>
                            <m:ctrlPr>
                              <a:rPr lang="he-IL" sz="1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he-IL" sz="1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𝒕𝒓𝒆</m:t>
                                </m:r>
                                <m:sSup>
                                  <m:sSupPr>
                                    <m:ctrlPr>
                                      <a:rPr lang="en-US" sz="1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 i="1"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en-US" sz="1800" b="1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acc>
                          </m:e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 ⊆</m:t>
                            </m:r>
                            <m:acc>
                              <m:accPr>
                                <m:chr m:val="̂"/>
                                <m:ctrlPr>
                                  <a:rPr lang="he-IL" sz="1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𝒕𝒓𝒆</m:t>
                                </m:r>
                                <m:sSup>
                                  <m:sSupPr>
                                    <m:ctrlPr>
                                      <a:rPr lang="en-US" sz="1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 i="1"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en-US" sz="1800" b="1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acc>
                          </m:e>
                        </m:d>
                      </m:num>
                      <m:den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𝑩</m:t>
                        </m:r>
                      </m:den>
                    </m:f>
                  </m:oMath>
                </a14:m>
                <a:endParaRPr lang="en-US" sz="1800" b="1" dirty="0"/>
              </a:p>
              <a:p>
                <a:pPr marL="0" indent="0" algn="just" rtl="0">
                  <a:lnSpc>
                    <a:spcPct val="250000"/>
                  </a:lnSpc>
                  <a:buNone/>
                </a:pPr>
                <a:endParaRPr lang="en-US" sz="1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102" y="1143000"/>
                <a:ext cx="8732264" cy="4949829"/>
              </a:xfrm>
              <a:blipFill>
                <a:blip r:embed="rId3"/>
                <a:stretch>
                  <a:fillRect l="-489" r="-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לבן 3"/>
          <p:cNvSpPr/>
          <p:nvPr/>
        </p:nvSpPr>
        <p:spPr>
          <a:xfrm>
            <a:off x="7616650" y="6390752"/>
            <a:ext cx="1426866" cy="427056"/>
          </a:xfrm>
          <a:prstGeom prst="rect">
            <a:avLst/>
          </a:prstGeom>
          <a:solidFill>
            <a:schemeClr val="bg1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502815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61" y="197372"/>
            <a:ext cx="8680938" cy="461665"/>
          </a:xfrm>
        </p:spPr>
        <p:txBody>
          <a:bodyPr/>
          <a:lstStyle/>
          <a:p>
            <a:pPr algn="just" rtl="0"/>
            <a:r>
              <a:rPr lang="en-US" dirty="0"/>
              <a:t>Felsenstein</a:t>
            </a:r>
            <a:r>
              <a:rPr lang="he-IL" dirty="0"/>
              <a:t> </a:t>
            </a:r>
            <a:r>
              <a:rPr lang="en-US" dirty="0"/>
              <a:t> bootstrap - assumptions</a:t>
            </a:r>
            <a:endParaRPr lang="he-IL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102" y="1143000"/>
                <a:ext cx="8732264" cy="4949829"/>
              </a:xfrm>
            </p:spPr>
            <p:txBody>
              <a:bodyPr/>
              <a:lstStyle/>
              <a:p>
                <a:pPr algn="just" rtl="0">
                  <a:lnSpc>
                    <a:spcPct val="250000"/>
                  </a:lnSpc>
                </a:pPr>
                <a:r>
                  <a:rPr lang="en-US" sz="1800" b="1" dirty="0"/>
                  <a:t>The columns (sites) are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1800" b="1" dirty="0"/>
                  <a:t>.</a:t>
                </a:r>
              </a:p>
              <a:p>
                <a:pPr algn="just" rtl="0">
                  <a:lnSpc>
                    <a:spcPct val="250000"/>
                  </a:lnSpc>
                </a:pPr>
                <a:r>
                  <a:rPr lang="en-US" sz="1800" b="1" dirty="0"/>
                  <a:t>The distribution of columns is multinomial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  <m:sup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sup>
                    </m:sSup>
                  </m:oMath>
                </a14:m>
                <a:r>
                  <a:rPr lang="en-US" sz="1800" b="1" dirty="0"/>
                  <a:t> possibilities, where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sz="1800" b="1" dirty="0"/>
                  <a:t> is the number of rows (species)</a:t>
                </a:r>
                <a:endParaRPr lang="he-IL" sz="1800" b="1" dirty="0"/>
              </a:p>
              <a:p>
                <a:pPr algn="just" rtl="0">
                  <a:lnSpc>
                    <a:spcPct val="250000"/>
                  </a:lnSpc>
                </a:pPr>
                <a:r>
                  <a:rPr lang="en-US" sz="1800" b="1" dirty="0"/>
                  <a:t>These assumptions are not accurate, but we will keep assume them, since the statistical discussion doesn’t depend on them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102" y="1143000"/>
                <a:ext cx="8732264" cy="4949829"/>
              </a:xfrm>
              <a:blipFill>
                <a:blip r:embed="rId3"/>
                <a:stretch>
                  <a:fillRect l="-489" r="-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לבן 3"/>
          <p:cNvSpPr/>
          <p:nvPr/>
        </p:nvSpPr>
        <p:spPr>
          <a:xfrm>
            <a:off x="7616650" y="6390752"/>
            <a:ext cx="1426866" cy="427056"/>
          </a:xfrm>
          <a:prstGeom prst="rect">
            <a:avLst/>
          </a:prstGeom>
          <a:solidFill>
            <a:schemeClr val="bg1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9854748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48733" y="2658883"/>
            <a:ext cx="7196668" cy="584775"/>
          </a:xfrm>
        </p:spPr>
        <p:txBody>
          <a:bodyPr/>
          <a:lstStyle/>
          <a:p>
            <a:pPr algn="l"/>
            <a:r>
              <a:rPr lang="en-US" sz="3200" dirty="0" err="1"/>
              <a:t>Efron’s</a:t>
            </a:r>
            <a:r>
              <a:rPr lang="en-US" sz="3200" dirty="0"/>
              <a:t> approach</a:t>
            </a:r>
            <a:endParaRPr lang="he-IL" sz="3200" dirty="0"/>
          </a:p>
        </p:txBody>
      </p:sp>
      <p:sp>
        <p:nvSpPr>
          <p:cNvPr id="3" name="מלבן 2"/>
          <p:cNvSpPr/>
          <p:nvPr/>
        </p:nvSpPr>
        <p:spPr>
          <a:xfrm>
            <a:off x="7616650" y="6390752"/>
            <a:ext cx="1426866" cy="427056"/>
          </a:xfrm>
          <a:prstGeom prst="rect">
            <a:avLst/>
          </a:prstGeom>
          <a:solidFill>
            <a:schemeClr val="bg1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8111825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rtl="0"/>
            <a:r>
              <a:rPr lang="en-US" dirty="0"/>
              <a:t>The main example - data</a:t>
            </a:r>
            <a:endParaRPr lang="he-IL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02" y="1143000"/>
            <a:ext cx="8732264" cy="4949829"/>
          </a:xfrm>
        </p:spPr>
        <p:txBody>
          <a:bodyPr/>
          <a:lstStyle/>
          <a:p>
            <a:pPr marL="0" indent="0" algn="just" rtl="0">
              <a:lnSpc>
                <a:spcPct val="200000"/>
              </a:lnSpc>
              <a:buNone/>
            </a:pPr>
            <a:r>
              <a:rPr lang="en-US" sz="1800" b="1" dirty="0"/>
              <a:t>The following data describes genome sequencing of 11 Malaria species,</a:t>
            </a:r>
          </a:p>
          <a:p>
            <a:pPr marL="0" indent="0" algn="just" rtl="0">
              <a:lnSpc>
                <a:spcPct val="200000"/>
              </a:lnSpc>
              <a:buNone/>
            </a:pPr>
            <a:r>
              <a:rPr lang="en-US" sz="1800" b="1" dirty="0"/>
              <a:t> the data is consist of 221 columns – all non monotypic sites</a:t>
            </a:r>
          </a:p>
          <a:p>
            <a:pPr marL="0" indent="0">
              <a:lnSpc>
                <a:spcPct val="200000"/>
              </a:lnSpc>
              <a:buNone/>
            </a:pPr>
            <a:endParaRPr lang="en-US" sz="1800" dirty="0"/>
          </a:p>
        </p:txBody>
      </p:sp>
      <p:sp>
        <p:nvSpPr>
          <p:cNvPr id="4" name="מלבן 3"/>
          <p:cNvSpPr/>
          <p:nvPr/>
        </p:nvSpPr>
        <p:spPr>
          <a:xfrm>
            <a:off x="7616650" y="6390752"/>
            <a:ext cx="1426866" cy="427056"/>
          </a:xfrm>
          <a:prstGeom prst="rect">
            <a:avLst/>
          </a:prstGeom>
          <a:solidFill>
            <a:schemeClr val="bg1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31" y="2711750"/>
            <a:ext cx="8902697" cy="338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1449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rtl="0"/>
            <a:r>
              <a:rPr lang="en-US" dirty="0"/>
              <a:t>The main example – results using Felsenstein method</a:t>
            </a:r>
            <a:endParaRPr lang="he-IL" dirty="0">
              <a:solidFill>
                <a:schemeClr val="accent1"/>
              </a:solidFill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7616650" y="6390752"/>
            <a:ext cx="1426866" cy="427056"/>
          </a:xfrm>
          <a:prstGeom prst="rect">
            <a:avLst/>
          </a:prstGeom>
          <a:solidFill>
            <a:schemeClr val="bg1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8" name="Group 7"/>
          <p:cNvGrpSpPr/>
          <p:nvPr/>
        </p:nvGrpSpPr>
        <p:grpSpPr>
          <a:xfrm>
            <a:off x="840474" y="1090115"/>
            <a:ext cx="6925102" cy="5082530"/>
            <a:chOff x="840474" y="1075827"/>
            <a:chExt cx="6925102" cy="508253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0474" y="1075827"/>
              <a:ext cx="6925102" cy="5082530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2565780" y="3739487"/>
              <a:ext cx="1514901" cy="1501253"/>
            </a:xfrm>
            <a:prstGeom prst="ellipse">
              <a:avLst/>
            </a:prstGeom>
            <a:noFill/>
            <a:ln>
              <a:prstDash val="sys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6229350" y="1090115"/>
                <a:ext cx="1730200" cy="587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𝒕𝒓𝒆𝒆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350" y="1090115"/>
                <a:ext cx="1730200" cy="58708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828727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rtl="0"/>
            <a:r>
              <a:rPr lang="en-US" dirty="0">
                <a:solidFill>
                  <a:schemeClr val="accent1"/>
                </a:solidFill>
              </a:rPr>
              <a:t>Table of contents</a:t>
            </a:r>
            <a:endParaRPr lang="he-IL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02" y="1143000"/>
            <a:ext cx="8732264" cy="4949829"/>
          </a:xfrm>
        </p:spPr>
        <p:txBody>
          <a:bodyPr/>
          <a:lstStyle/>
          <a:p>
            <a:pPr algn="just" rtl="0">
              <a:lnSpc>
                <a:spcPct val="250000"/>
              </a:lnSpc>
            </a:pPr>
            <a:r>
              <a:rPr lang="en-US" sz="1800" b="1" dirty="0"/>
              <a:t>Basic terms in genomics</a:t>
            </a:r>
          </a:p>
          <a:p>
            <a:pPr algn="just" rtl="0">
              <a:lnSpc>
                <a:spcPct val="250000"/>
              </a:lnSpc>
            </a:pPr>
            <a:r>
              <a:rPr lang="en-US" sz="1800" b="1" dirty="0"/>
              <a:t>The data and the problem</a:t>
            </a:r>
          </a:p>
          <a:p>
            <a:pPr algn="just" rtl="0">
              <a:lnSpc>
                <a:spcPct val="250000"/>
              </a:lnSpc>
            </a:pPr>
            <a:r>
              <a:rPr lang="en-US" sz="1800" b="1" dirty="0" err="1"/>
              <a:t>Felsenstein’s</a:t>
            </a:r>
            <a:r>
              <a:rPr lang="en-US" sz="1800" b="1" dirty="0"/>
              <a:t> approach - 1985</a:t>
            </a:r>
          </a:p>
          <a:p>
            <a:pPr algn="just" rtl="0">
              <a:lnSpc>
                <a:spcPct val="250000"/>
              </a:lnSpc>
            </a:pPr>
            <a:r>
              <a:rPr lang="en-US" sz="1800" b="1" dirty="0" err="1"/>
              <a:t>Efron’s</a:t>
            </a:r>
            <a:r>
              <a:rPr lang="en-US" sz="1800" b="1" dirty="0"/>
              <a:t> approach - 1996</a:t>
            </a:r>
          </a:p>
          <a:p>
            <a:pPr algn="just" rtl="0">
              <a:lnSpc>
                <a:spcPct val="250000"/>
              </a:lnSpc>
            </a:pPr>
            <a:r>
              <a:rPr lang="en-US" sz="1800" b="1" dirty="0" err="1"/>
              <a:t>Efron’s</a:t>
            </a:r>
            <a:r>
              <a:rPr lang="en-US" sz="1800" b="1" dirty="0"/>
              <a:t> solution</a:t>
            </a:r>
          </a:p>
          <a:p>
            <a:pPr algn="just" rtl="0">
              <a:lnSpc>
                <a:spcPct val="250000"/>
              </a:lnSpc>
            </a:pPr>
            <a:r>
              <a:rPr lang="en-US" sz="1800" b="1" dirty="0"/>
              <a:t>Appendix</a:t>
            </a:r>
            <a:endParaRPr lang="en-US" sz="1800" dirty="0"/>
          </a:p>
        </p:txBody>
      </p:sp>
      <p:sp>
        <p:nvSpPr>
          <p:cNvPr id="4" name="מלבן 3"/>
          <p:cNvSpPr/>
          <p:nvPr/>
        </p:nvSpPr>
        <p:spPr>
          <a:xfrm>
            <a:off x="7616650" y="6390752"/>
            <a:ext cx="1426866" cy="427056"/>
          </a:xfrm>
          <a:prstGeom prst="rect">
            <a:avLst/>
          </a:prstGeom>
          <a:solidFill>
            <a:schemeClr val="bg1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7411276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61" y="197372"/>
            <a:ext cx="8680938" cy="461665"/>
          </a:xfrm>
        </p:spPr>
        <p:txBody>
          <a:bodyPr/>
          <a:lstStyle/>
          <a:p>
            <a:pPr algn="just" rtl="0"/>
            <a:r>
              <a:rPr lang="en-US" dirty="0">
                <a:solidFill>
                  <a:schemeClr val="accent1"/>
                </a:solidFill>
              </a:rPr>
              <a:t>The multinomial model </a:t>
            </a:r>
            <a:endParaRPr lang="he-IL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102" y="1143000"/>
                <a:ext cx="8732264" cy="4949829"/>
              </a:xfrm>
            </p:spPr>
            <p:txBody>
              <a:bodyPr/>
              <a:lstStyle/>
              <a:p>
                <a:pPr algn="just" rtl="0">
                  <a:lnSpc>
                    <a:spcPct val="200000"/>
                  </a:lnSpc>
                </a:pPr>
                <a:r>
                  <a:rPr lang="en-US" sz="1800" b="1" dirty="0"/>
                  <a:t>Let J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  <m:sup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sup>
                    </m:sSup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1800" b="1" dirty="0"/>
                  <a:t> be the number of different permutations of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sz="1800" b="1" dirty="0"/>
                  <a:t>  for a group of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/>
                  <a:t> species – all permutations except monotypic.</a:t>
                </a:r>
              </a:p>
              <a:p>
                <a:pPr algn="just" rtl="0">
                  <a:lnSpc>
                    <a:spcPct val="200000"/>
                  </a:lnSpc>
                </a:pPr>
                <a:r>
                  <a:rPr lang="en-US" sz="1800" b="1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sz="1800" b="1" dirty="0"/>
                  <a:t> be a vector of length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sz="1800" b="1" dirty="0"/>
                  <a:t> - the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𝒋𝒕𝒉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/>
                  <a:t>permutation for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𝑱</m:t>
                    </m:r>
                  </m:oMath>
                </a14:m>
                <a:endParaRPr lang="en-US" sz="1800" b="1" dirty="0"/>
              </a:p>
              <a:p>
                <a:pPr algn="just" rtl="0">
                  <a:lnSpc>
                    <a:spcPct val="200000"/>
                  </a:lnSpc>
                </a:pPr>
                <a:r>
                  <a:rPr lang="en-US" sz="1800" b="1" dirty="0"/>
                  <a:t>The frequency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sz="1800" b="1" dirty="0"/>
                  <a:t> (in the real world) is denoted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b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sz="1800" b="1" dirty="0"/>
                  <a:t>.</a:t>
                </a:r>
              </a:p>
              <a:p>
                <a:pPr algn="l" rtl="0">
                  <a:lnSpc>
                    <a:spcPct val="200000"/>
                  </a:lnSpc>
                </a:pPr>
                <a:r>
                  <a:rPr lang="en-US" sz="1800" b="1" dirty="0"/>
                  <a:t>In our dataset we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b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sz="1800" b="1" dirty="0"/>
                  <a:t> by:</a:t>
                </a:r>
                <a:br>
                  <a:rPr lang="en-US" sz="1800" b="1" dirty="0"/>
                </a:br>
                <a:r>
                  <a:rPr lang="en-US" sz="18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  <m:sub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e>
                    </m:acc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⋅#{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𝒄𝒐𝒍𝒖𝒎𝒏𝒔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𝒊𝒏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𝒐𝒖𝒓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𝒔𝒂𝒎𝒑𝒍𝒆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𝒆𝒒𝒖𝒂𝒍𝒊𝒏𝒈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800" b="1" dirty="0"/>
                  <a:t> where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1800" b="1" dirty="0"/>
                  <a:t> is the number of columns in our sample.</a:t>
                </a:r>
              </a:p>
              <a:p>
                <a:pPr algn="just" rtl="0">
                  <a:lnSpc>
                    <a:spcPct val="200000"/>
                  </a:lnSpc>
                </a:pPr>
                <a:r>
                  <a:rPr lang="en-US" sz="1800" b="1" dirty="0"/>
                  <a:t>Notation: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ba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  <m:sub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  <m:sub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𝑱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b="1" dirty="0"/>
                  <a:t> and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acc>
                          <m:accPr>
                            <m:chr m:val="̂"/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</m:acc>
                      </m:e>
                    </m:bar>
                    <m:r>
                      <a:rPr lang="en-US" sz="1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e>
                              <m:sub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acc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, …, </m:t>
                        </m:r>
                        <m:acc>
                          <m:accPr>
                            <m:chr m:val="̂"/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e>
                              <m:sub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𝑱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102" y="1143000"/>
                <a:ext cx="8732264" cy="4949829"/>
              </a:xfrm>
              <a:blipFill>
                <a:blip r:embed="rId2"/>
                <a:stretch>
                  <a:fillRect l="-489" r="-559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לבן 3"/>
          <p:cNvSpPr/>
          <p:nvPr/>
        </p:nvSpPr>
        <p:spPr>
          <a:xfrm>
            <a:off x="7616650" y="6390752"/>
            <a:ext cx="1426866" cy="427056"/>
          </a:xfrm>
          <a:prstGeom prst="rect">
            <a:avLst/>
          </a:prstGeom>
          <a:solidFill>
            <a:schemeClr val="bg1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0732622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61" y="197372"/>
            <a:ext cx="8680938" cy="461665"/>
          </a:xfrm>
        </p:spPr>
        <p:txBody>
          <a:bodyPr/>
          <a:lstStyle/>
          <a:p>
            <a:pPr algn="just" rtl="0"/>
            <a:r>
              <a:rPr lang="en-US" dirty="0">
                <a:solidFill>
                  <a:schemeClr val="accent1"/>
                </a:solidFill>
              </a:rPr>
              <a:t>The multinomial model – connection to trees </a:t>
            </a:r>
            <a:endParaRPr lang="he-IL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101" y="1143000"/>
                <a:ext cx="8731886" cy="4949829"/>
              </a:xfrm>
            </p:spPr>
            <p:txBody>
              <a:bodyPr/>
              <a:lstStyle/>
              <a:p>
                <a:pPr algn="just" rtl="0">
                  <a:lnSpc>
                    <a:spcPct val="250000"/>
                  </a:lnSpc>
                </a:pPr>
                <a:r>
                  <a:rPr lang="en-US" sz="1800" b="1" dirty="0" smtClean="0"/>
                  <a:t>Each vector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ba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/>
                  <a:t>represents a tree: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latin typeface="Cambria Math" panose="02040503050406030204" pitchFamily="18" charset="0"/>
                      </a:rPr>
                      <m:t> </m:t>
                    </m:r>
                    <m:bar>
                      <m:bar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ba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𝒕𝒓𝒆𝒆</m:t>
                    </m:r>
                  </m:oMath>
                </a14:m>
                <a:endParaRPr lang="en-US" sz="1800" b="1" dirty="0"/>
              </a:p>
              <a:p>
                <a:pPr algn="just" rtl="0">
                  <a:lnSpc>
                    <a:spcPct val="250000"/>
                  </a:lnSpc>
                </a:pPr>
                <a:r>
                  <a:rPr lang="en-US" sz="1800" b="1" dirty="0"/>
                  <a:t>Similarly: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acc>
                          <m:accPr>
                            <m:chr m:val="̂"/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</m:acc>
                      </m:e>
                    </m:bar>
                    <m:r>
                      <a:rPr lang="en-US" sz="1800" b="1" i="1">
                        <a:latin typeface="Cambria Math" panose="02040503050406030204" pitchFamily="18" charset="0"/>
                      </a:rPr>
                      <m:t>→</m:t>
                    </m:r>
                    <m:acc>
                      <m:accPr>
                        <m:chr m:val="̂"/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𝒕𝒓𝒆𝒆</m:t>
                        </m:r>
                        <m:r>
                          <m:rPr>
                            <m:nor/>
                          </m:rPr>
                          <a:rPr lang="en-US" sz="1800" b="1" dirty="0"/>
                          <m:t> </m:t>
                        </m:r>
                      </m:e>
                    </m:acc>
                  </m:oMath>
                </a14:m>
                <a:r>
                  <a:rPr lang="en-US" sz="1800" b="1" dirty="0"/>
                  <a:t>and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p>
                          <m:sSupPr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he-IL" sz="1800" b="1" i="1" smtClean="0"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e>
                            </m:acc>
                          </m:e>
                          <m:sup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bar>
                    <m:r>
                      <a:rPr lang="en-US" sz="1800" b="1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18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𝒕𝒓</m:t>
                            </m:r>
                            <m:r>
                              <m:rPr>
                                <m:nor/>
                              </m:rPr>
                              <a:rPr lang="en-US" sz="1800" b="1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</m:acc>
                      </m:e>
                      <m:sup>
                        <m:r>
                          <a:rPr lang="en-US" sz="1800" b="1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1800" b="1" dirty="0"/>
              </a:p>
              <a:p>
                <a:pPr algn="just" rtl="0">
                  <a:lnSpc>
                    <a:spcPct val="250000"/>
                  </a:lnSpc>
                </a:pPr>
                <a:r>
                  <a:rPr lang="en-US" sz="1800" b="1" dirty="0"/>
                  <a:t> The way we construct a tree (</a:t>
                </a:r>
                <a:r>
                  <a:rPr lang="en-US" sz="1800" b="1" dirty="0" smtClean="0"/>
                  <a:t>the sign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800" b="1" dirty="0"/>
                  <a:t>) is by one of the algorithms mentioned before, which are not discussed here.</a:t>
                </a:r>
              </a:p>
              <a:p>
                <a:pPr algn="just" rtl="0">
                  <a:lnSpc>
                    <a:spcPct val="250000"/>
                  </a:lnSpc>
                </a:pPr>
                <a:r>
                  <a:rPr lang="en-US" sz="1800" b="1" dirty="0"/>
                  <a:t>Note that our conception of the true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𝒕𝒓𝒆𝒆</m:t>
                    </m:r>
                  </m:oMath>
                </a14:m>
                <a:r>
                  <a:rPr lang="en-US" sz="1800" b="1" dirty="0"/>
                  <a:t> is also algorithm dependent </a:t>
                </a:r>
              </a:p>
              <a:p>
                <a:pPr algn="just" rtl="0">
                  <a:lnSpc>
                    <a:spcPct val="250000"/>
                  </a:lnSpc>
                </a:pPr>
                <a:r>
                  <a:rPr lang="en-US" sz="1800" b="1" dirty="0" smtClean="0"/>
                  <a:t>Note that </a:t>
                </a:r>
                <a:r>
                  <a:rPr lang="en-US" sz="1800" b="1" dirty="0"/>
                  <a:t>it is possible that  2 different vectors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bar>
                          <m:barPr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</m:bar>
                      </m:e>
                      <m:sup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bar>
                          <m:bar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</m:bar>
                      </m:e>
                      <m:sup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1800" b="1" dirty="0"/>
                  <a:t>  gives the same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𝒕𝒓𝒆𝒆</m:t>
                    </m:r>
                  </m:oMath>
                </a14:m>
                <a:endParaRPr lang="en-US" sz="1800" b="1" dirty="0"/>
              </a:p>
              <a:p>
                <a:pPr algn="just" rtl="0">
                  <a:lnSpc>
                    <a:spcPct val="250000"/>
                  </a:lnSpc>
                </a:pPr>
                <a:endParaRPr lang="en-US" sz="1800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101" y="1143000"/>
                <a:ext cx="8731886" cy="4949829"/>
              </a:xfrm>
              <a:blipFill rotWithShape="0">
                <a:blip r:embed="rId3"/>
                <a:stretch>
                  <a:fillRect l="-489" r="-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לבן 3"/>
          <p:cNvSpPr/>
          <p:nvPr/>
        </p:nvSpPr>
        <p:spPr>
          <a:xfrm>
            <a:off x="7616650" y="6390752"/>
            <a:ext cx="1426866" cy="427056"/>
          </a:xfrm>
          <a:prstGeom prst="rect">
            <a:avLst/>
          </a:prstGeom>
          <a:solidFill>
            <a:schemeClr val="bg1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5826487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12861" y="188652"/>
                <a:ext cx="8680938" cy="479106"/>
              </a:xfrm>
            </p:spPr>
            <p:txBody>
              <a:bodyPr/>
              <a:lstStyle/>
              <a:p>
                <a:pPr algn="just" rtl="0"/>
                <a:r>
                  <a:rPr lang="en-US" dirty="0">
                    <a:solidFill>
                      <a:schemeClr val="accent1"/>
                    </a:solidFill>
                  </a:rPr>
                  <a:t>The division of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ba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space</a:t>
                </a:r>
                <a:endParaRPr lang="he-IL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12861" y="188652"/>
                <a:ext cx="8680938" cy="479106"/>
              </a:xfrm>
              <a:blipFill rotWithShape="0">
                <a:blip r:embed="rId2"/>
                <a:stretch>
                  <a:fillRect l="-1053" t="-10127" b="-24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לבן 3"/>
          <p:cNvSpPr/>
          <p:nvPr/>
        </p:nvSpPr>
        <p:spPr>
          <a:xfrm>
            <a:off x="7616650" y="6390752"/>
            <a:ext cx="1426866" cy="427056"/>
          </a:xfrm>
          <a:prstGeom prst="rect">
            <a:avLst/>
          </a:prstGeom>
          <a:solidFill>
            <a:schemeClr val="bg1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7" name="Group 6"/>
          <p:cNvGrpSpPr/>
          <p:nvPr/>
        </p:nvGrpSpPr>
        <p:grpSpPr>
          <a:xfrm>
            <a:off x="1453620" y="999261"/>
            <a:ext cx="6448434" cy="5715438"/>
            <a:chOff x="1453621" y="999261"/>
            <a:chExt cx="5984410" cy="511236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53621" y="999261"/>
              <a:ext cx="5984410" cy="511236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913195" y="1528549"/>
              <a:ext cx="559558" cy="45037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667900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12861" y="188652"/>
                <a:ext cx="8680938" cy="479106"/>
              </a:xfrm>
            </p:spPr>
            <p:txBody>
              <a:bodyPr/>
              <a:lstStyle/>
              <a:p>
                <a:pPr algn="just" rtl="0"/>
                <a:r>
                  <a:rPr lang="en-US" dirty="0">
                    <a:solidFill>
                      <a:schemeClr val="accent1"/>
                    </a:solidFill>
                  </a:rPr>
                  <a:t>The division of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ba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space – in our example (binary)</a:t>
                </a:r>
                <a:endParaRPr lang="he-IL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12861" y="188652"/>
                <a:ext cx="8680938" cy="479106"/>
              </a:xfrm>
              <a:blipFill rotWithShape="0">
                <a:blip r:embed="rId2"/>
                <a:stretch>
                  <a:fillRect l="-1053" t="-10127" b="-24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לבן 3"/>
          <p:cNvSpPr/>
          <p:nvPr/>
        </p:nvSpPr>
        <p:spPr>
          <a:xfrm>
            <a:off x="7616650" y="6390752"/>
            <a:ext cx="1426866" cy="427056"/>
          </a:xfrm>
          <a:prstGeom prst="rect">
            <a:avLst/>
          </a:prstGeom>
          <a:solidFill>
            <a:schemeClr val="bg1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Isosceles Triangle 2"/>
          <p:cNvSpPr/>
          <p:nvPr/>
        </p:nvSpPr>
        <p:spPr>
          <a:xfrm>
            <a:off x="2121708" y="1364777"/>
            <a:ext cx="5063244" cy="4531057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>
            <a:stCxn id="3" idx="1"/>
            <a:endCxn id="3" idx="3"/>
          </p:cNvCxnSpPr>
          <p:nvPr/>
        </p:nvCxnSpPr>
        <p:spPr>
          <a:xfrm>
            <a:off x="3387519" y="3630306"/>
            <a:ext cx="1265811" cy="22655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46074" y="4864473"/>
            <a:ext cx="1282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Clade 9-10 exists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08705" y="3630305"/>
            <a:ext cx="1282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Clade 9-10 doesn’t exists</a:t>
            </a:r>
          </a:p>
        </p:txBody>
      </p:sp>
    </p:spTree>
    <p:extLst>
      <p:ext uri="{BB962C8B-B14F-4D97-AF65-F5344CB8AC3E}">
        <p14:creationId xmlns:p14="http://schemas.microsoft.com/office/powerpoint/2010/main" val="107586886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40267" y="2720437"/>
            <a:ext cx="7213600" cy="461665"/>
          </a:xfrm>
        </p:spPr>
        <p:txBody>
          <a:bodyPr/>
          <a:lstStyle/>
          <a:p>
            <a:pPr algn="l"/>
            <a:r>
              <a:rPr lang="en-US" dirty="0"/>
              <a:t>A simpler model</a:t>
            </a:r>
            <a:endParaRPr lang="he-IL" dirty="0"/>
          </a:p>
        </p:txBody>
      </p:sp>
      <p:sp>
        <p:nvSpPr>
          <p:cNvPr id="3" name="מלבן 2"/>
          <p:cNvSpPr/>
          <p:nvPr/>
        </p:nvSpPr>
        <p:spPr>
          <a:xfrm>
            <a:off x="7616650" y="6390752"/>
            <a:ext cx="1426866" cy="427056"/>
          </a:xfrm>
          <a:prstGeom prst="rect">
            <a:avLst/>
          </a:prstGeom>
          <a:solidFill>
            <a:schemeClr val="bg1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2294508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61" y="197372"/>
            <a:ext cx="8680938" cy="461665"/>
          </a:xfrm>
        </p:spPr>
        <p:txBody>
          <a:bodyPr/>
          <a:lstStyle/>
          <a:p>
            <a:pPr algn="just" rtl="0"/>
            <a:r>
              <a:rPr lang="en-US" dirty="0">
                <a:solidFill>
                  <a:schemeClr val="accent1"/>
                </a:solidFill>
              </a:rPr>
              <a:t>A simpler model</a:t>
            </a:r>
            <a:endParaRPr lang="he-IL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049980"/>
                <a:ext cx="8732264" cy="4949829"/>
              </a:xfrm>
            </p:spPr>
            <p:txBody>
              <a:bodyPr/>
              <a:lstStyle/>
              <a:p>
                <a:pPr algn="just" rtl="0">
                  <a:lnSpc>
                    <a:spcPct val="250000"/>
                  </a:lnSpc>
                </a:pPr>
                <a:r>
                  <a:rPr lang="en-US" sz="1800" b="1" dirty="0"/>
                  <a:t>We assume data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/>
                  <a:t> is drawn from bivariate normal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(</m:t>
                    </m:r>
                    <m:bar>
                      <m:bar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</m:ba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/>
                  <a:t>, where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/>
                  <a:t> </a:t>
                </a:r>
              </a:p>
              <a:p>
                <a:pPr algn="just" rtl="0">
                  <a:lnSpc>
                    <a:spcPct val="250000"/>
                  </a:lnSpc>
                </a:pPr>
                <a:r>
                  <a:rPr lang="en-US" sz="1800" b="1" dirty="0"/>
                  <a:t>We divide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</m:bar>
                  </m:oMath>
                </a14:m>
                <a:r>
                  <a:rPr lang="en-US" sz="1800" b="1" dirty="0"/>
                  <a:t> plane into regions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𝓡</m:t>
                        </m:r>
                      </m:e>
                      <m:sub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sz="1800" b="1" dirty="0"/>
              </a:p>
              <a:p>
                <a:pPr algn="just" rtl="0">
                  <a:lnSpc>
                    <a:spcPct val="250000"/>
                  </a:lnSpc>
                </a:pPr>
                <a:r>
                  <a:rPr lang="en-US" sz="1800" b="1" dirty="0"/>
                  <a:t>Assume we observed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</m:acc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sz="1800" b="1" dirty="0"/>
              </a:p>
              <a:p>
                <a:pPr algn="just" rtl="0">
                  <a:lnSpc>
                    <a:spcPct val="250000"/>
                  </a:lnSpc>
                </a:pPr>
                <a:r>
                  <a:rPr lang="en-US" sz="1800" b="1" dirty="0"/>
                  <a:t>We would like to assign a confidence value to the event that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sz="1800" b="1" dirty="0"/>
              </a:p>
              <a:p>
                <a:pPr marL="0" indent="0" algn="just" rtl="0">
                  <a:lnSpc>
                    <a:spcPct val="250000"/>
                  </a:lnSpc>
                  <a:buNone/>
                </a:pPr>
                <a:endParaRPr lang="en-US" sz="1800" b="1" dirty="0"/>
              </a:p>
              <a:p>
                <a:pPr algn="just" rtl="0">
                  <a:lnSpc>
                    <a:spcPct val="250000"/>
                  </a:lnSpc>
                </a:pPr>
                <a:endParaRPr lang="en-US" sz="18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49980"/>
                <a:ext cx="8732264" cy="4949829"/>
              </a:xfrm>
              <a:blipFill>
                <a:blip r:embed="rId2"/>
                <a:stretch>
                  <a:fillRect l="-419" r="-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לבן 3"/>
          <p:cNvSpPr/>
          <p:nvPr/>
        </p:nvSpPr>
        <p:spPr>
          <a:xfrm>
            <a:off x="7616650" y="6390752"/>
            <a:ext cx="1426866" cy="427056"/>
          </a:xfrm>
          <a:prstGeom prst="rect">
            <a:avLst/>
          </a:prstGeom>
          <a:solidFill>
            <a:schemeClr val="bg1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589548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61" y="197372"/>
            <a:ext cx="8680938" cy="461665"/>
          </a:xfrm>
        </p:spPr>
        <p:txBody>
          <a:bodyPr/>
          <a:lstStyle/>
          <a:p>
            <a:pPr algn="just" rtl="0"/>
            <a:r>
              <a:rPr lang="en-US" dirty="0">
                <a:solidFill>
                  <a:schemeClr val="accent1"/>
                </a:solidFill>
              </a:rPr>
              <a:t>A simpler model - example</a:t>
            </a:r>
            <a:endParaRPr lang="he-IL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102" y="1143000"/>
                <a:ext cx="8732264" cy="4949829"/>
              </a:xfrm>
            </p:spPr>
            <p:txBody>
              <a:bodyPr/>
              <a:lstStyle/>
              <a:p>
                <a:pPr algn="just" rtl="0">
                  <a:lnSpc>
                    <a:spcPct val="250000"/>
                  </a:lnSpc>
                </a:pPr>
                <a:r>
                  <a:rPr lang="en-US" sz="1800" b="1" dirty="0" smtClean="0"/>
                  <a:t>We will examine 2 cases (partitions of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</m:bar>
                  </m:oMath>
                </a14:m>
                <a:r>
                  <a:rPr lang="en-US" sz="1800" b="1" dirty="0"/>
                  <a:t> plane ): </a:t>
                </a:r>
              </a:p>
              <a:p>
                <a:pPr marL="520700" lvl="1" indent="-342900" algn="just" rtl="0">
                  <a:lnSpc>
                    <a:spcPct val="250000"/>
                  </a:lnSpc>
                  <a:buFont typeface="+mj-lt"/>
                  <a:buAutoNum type="arabicPeriod"/>
                </a:pPr>
                <a:r>
                  <a:rPr lang="en-US" sz="1800" b="1" dirty="0"/>
                  <a:t>Case I: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800" b="1" i="1">
                        <a:latin typeface="Cambria Math" panose="02040503050406030204" pitchFamily="18" charset="0"/>
                      </a:rPr>
                      <m:t>={</m:t>
                    </m:r>
                    <m:bar>
                      <m:bar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</m:bar>
                    <m:r>
                      <a:rPr lang="en-US" sz="1800" b="1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18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800" b="1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1800" b="1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𝐜</m:t>
                        </m:r>
                      </m:sup>
                    </m:sSubSup>
                  </m:oMath>
                </a14:m>
                <a:endParaRPr lang="en-US" sz="1800" b="1" dirty="0"/>
              </a:p>
              <a:p>
                <a:pPr marL="520700" lvl="1" indent="-342900" algn="just" rtl="0">
                  <a:lnSpc>
                    <a:spcPct val="250000"/>
                  </a:lnSpc>
                  <a:buFont typeface="+mj-lt"/>
                  <a:buAutoNum type="arabicPeriod"/>
                </a:pPr>
                <a:r>
                  <a:rPr lang="en-US" sz="1800" b="1" dirty="0"/>
                  <a:t>Case II: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800" b="1" i="1">
                        <a:latin typeface="Cambria Math" panose="02040503050406030204" pitchFamily="18" charset="0"/>
                      </a:rPr>
                      <m:t>={</m:t>
                    </m:r>
                    <m:bar>
                      <m:bar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</m:bar>
                    <m:r>
                      <a:rPr lang="en-US" sz="1800" b="1" i="1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‖"/>
                        <m:endChr m:val="‖"/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</m:d>
                    <m:r>
                      <a:rPr lang="en-US" sz="18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800" b="1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1800" b="1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𝐜</m:t>
                        </m:r>
                      </m:sup>
                    </m:sSubSup>
                  </m:oMath>
                </a14:m>
                <a:endParaRPr lang="en-US" sz="1800" b="1" dirty="0"/>
              </a:p>
              <a:p>
                <a:pPr algn="just" rtl="0">
                  <a:lnSpc>
                    <a:spcPct val="250000"/>
                  </a:lnSpc>
                </a:pPr>
                <a:r>
                  <a:rPr lang="en-US" sz="1800" b="1" dirty="0"/>
                  <a:t>Suppose that we estimated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</m:acc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sz="1800" b="1" dirty="0"/>
              </a:p>
              <a:p>
                <a:pPr algn="just" rtl="0">
                  <a:lnSpc>
                    <a:spcPct val="250000"/>
                  </a:lnSpc>
                </a:pPr>
                <a:endParaRPr lang="en-US" sz="1800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102" y="1143000"/>
                <a:ext cx="8732264" cy="4949829"/>
              </a:xfrm>
              <a:blipFill rotWithShape="0">
                <a:blip r:embed="rId2"/>
                <a:stretch>
                  <a:fillRect l="-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לבן 3"/>
          <p:cNvSpPr/>
          <p:nvPr/>
        </p:nvSpPr>
        <p:spPr>
          <a:xfrm>
            <a:off x="7650019" y="6363264"/>
            <a:ext cx="1426866" cy="427056"/>
          </a:xfrm>
          <a:prstGeom prst="rect">
            <a:avLst/>
          </a:prstGeom>
          <a:solidFill>
            <a:schemeClr val="bg1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9549592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61" y="197372"/>
            <a:ext cx="8680938" cy="461665"/>
          </a:xfrm>
        </p:spPr>
        <p:txBody>
          <a:bodyPr/>
          <a:lstStyle/>
          <a:p>
            <a:pPr algn="just" rtl="0"/>
            <a:r>
              <a:rPr lang="en-US" dirty="0">
                <a:solidFill>
                  <a:schemeClr val="accent1"/>
                </a:solidFill>
              </a:rPr>
              <a:t>A simpler model – example illustration</a:t>
            </a:r>
            <a:endParaRPr lang="he-IL" dirty="0">
              <a:solidFill>
                <a:schemeClr val="accent1"/>
              </a:solidFill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7650019" y="6363264"/>
            <a:ext cx="1426866" cy="427056"/>
          </a:xfrm>
          <a:prstGeom prst="rect">
            <a:avLst/>
          </a:prstGeom>
          <a:solidFill>
            <a:schemeClr val="bg1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776" b="3969"/>
          <a:stretch/>
        </p:blipFill>
        <p:spPr>
          <a:xfrm>
            <a:off x="1030836" y="1670741"/>
            <a:ext cx="7101485" cy="46035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102" y="909542"/>
                <a:ext cx="8663792" cy="705254"/>
              </a:xfrm>
            </p:spPr>
            <p:txBody>
              <a:bodyPr/>
              <a:lstStyle/>
              <a:p>
                <a:pPr marL="0" indent="0" algn="just" rtl="0">
                  <a:lnSpc>
                    <a:spcPct val="200000"/>
                  </a:lnSpc>
                  <a:buNone/>
                </a:pPr>
                <a:r>
                  <a:rPr lang="en-US" sz="1800" b="1" dirty="0"/>
                  <a:t>We generate parametric bootstrap samples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800" b="1" i="1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800" b="1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</m:acc>
                    <m:r>
                      <a:rPr lang="en-US" sz="18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b="1" dirty="0"/>
              </a:p>
              <a:p>
                <a:pPr marL="0" indent="0" algn="just" rtl="0">
                  <a:lnSpc>
                    <a:spcPct val="200000"/>
                  </a:lnSpc>
                  <a:buNone/>
                </a:pPr>
                <a:endParaRPr lang="en-US" sz="1800" b="1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102" y="909542"/>
                <a:ext cx="8663792" cy="705254"/>
              </a:xfrm>
              <a:blipFill>
                <a:blip r:embed="rId3"/>
                <a:stretch>
                  <a:fillRect l="-6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1295442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61" y="197372"/>
            <a:ext cx="8680938" cy="461665"/>
          </a:xfrm>
        </p:spPr>
        <p:txBody>
          <a:bodyPr/>
          <a:lstStyle/>
          <a:p>
            <a:pPr algn="just" rtl="0"/>
            <a:r>
              <a:rPr lang="en-US" dirty="0">
                <a:solidFill>
                  <a:schemeClr val="accent1"/>
                </a:solidFill>
              </a:rPr>
              <a:t>A simpler model – Felsenstein confidence limit</a:t>
            </a:r>
            <a:endParaRPr lang="he-IL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58804" y="1168140"/>
                <a:ext cx="8732264" cy="4949829"/>
              </a:xfrm>
            </p:spPr>
            <p:txBody>
              <a:bodyPr/>
              <a:lstStyle/>
              <a:p>
                <a:pPr marL="0" indent="0" algn="ctr" rtl="0">
                  <a:lnSpc>
                    <a:spcPct val="200000"/>
                  </a:lnSpc>
                  <a:buNone/>
                </a:pPr>
                <a:r>
                  <a:rPr lang="en-US" sz="2000" b="1" dirty="0"/>
                  <a:t>Felsenstein Confidence limit is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acc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 ≔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</m:acc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 {</m:t>
                    </m:r>
                    <m:acc>
                      <m:accPr>
                        <m:chr m:val="̂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acc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latin typeface="Cambria Math" panose="02040503050406030204" pitchFamily="18" charset="0"/>
                          </a:rPr>
                          <m:t>𝓡</m:t>
                        </m:r>
                      </m:e>
                      <m:sub>
                        <m:r>
                          <a:rPr lang="en-US" sz="20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58804" y="1168140"/>
                <a:ext cx="8732264" cy="4949829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לבן 3"/>
          <p:cNvSpPr/>
          <p:nvPr/>
        </p:nvSpPr>
        <p:spPr>
          <a:xfrm>
            <a:off x="7650019" y="6363264"/>
            <a:ext cx="1426866" cy="427056"/>
          </a:xfrm>
          <a:prstGeom prst="rect">
            <a:avLst/>
          </a:prstGeom>
          <a:solidFill>
            <a:schemeClr val="bg1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6769288" y="1460310"/>
            <a:ext cx="382137" cy="327547"/>
          </a:xfrm>
          <a:prstGeom prst="rect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53941" y="2033152"/>
            <a:ext cx="8999295" cy="3937460"/>
            <a:chOff x="182994" y="2093675"/>
            <a:chExt cx="8999295" cy="393746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58929" y="2093675"/>
              <a:ext cx="4023360" cy="342835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2994" y="2093675"/>
              <a:ext cx="3501902" cy="3723541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1831826" y="3005364"/>
              <a:ext cx="1569493" cy="2784144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48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onut 10"/>
            <p:cNvSpPr/>
            <p:nvPr/>
          </p:nvSpPr>
          <p:spPr>
            <a:xfrm>
              <a:off x="4558353" y="2486597"/>
              <a:ext cx="3630303" cy="3544538"/>
            </a:xfrm>
            <a:prstGeom prst="donut">
              <a:avLst>
                <a:gd name="adj" fmla="val 22076"/>
              </a:avLst>
            </a:prstGeom>
            <a:solidFill>
              <a:schemeClr val="accent1">
                <a:lumMod val="40000"/>
                <a:lumOff val="60000"/>
                <a:alpha val="48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8155406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61" y="197372"/>
            <a:ext cx="8680938" cy="461665"/>
          </a:xfrm>
        </p:spPr>
        <p:txBody>
          <a:bodyPr/>
          <a:lstStyle/>
          <a:p>
            <a:pPr algn="just" rtl="0"/>
            <a:r>
              <a:rPr lang="en-US" dirty="0">
                <a:solidFill>
                  <a:schemeClr val="accent1"/>
                </a:solidFill>
              </a:rPr>
              <a:t>Bayesian interpretation of Felsenstein method</a:t>
            </a:r>
            <a:endParaRPr lang="he-IL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102" y="1143000"/>
                <a:ext cx="8732264" cy="4949829"/>
              </a:xfrm>
            </p:spPr>
            <p:txBody>
              <a:bodyPr/>
              <a:lstStyle/>
              <a:p>
                <a:pPr algn="just" rtl="0">
                  <a:lnSpc>
                    <a:spcPct val="200000"/>
                  </a:lnSpc>
                </a:pPr>
                <a:r>
                  <a:rPr lang="en-US" sz="1800" b="1" dirty="0"/>
                  <a:t>Assume we are assigning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/>
                  <a:t>a non-informative prior to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</m:bar>
                  </m:oMath>
                </a14:m>
                <a:r>
                  <a:rPr lang="en-US" sz="1800" b="1" dirty="0"/>
                  <a:t>.</a:t>
                </a:r>
              </a:p>
              <a:p>
                <a:pPr algn="just" rtl="0">
                  <a:lnSpc>
                    <a:spcPct val="200000"/>
                  </a:lnSpc>
                </a:pPr>
                <a:r>
                  <a:rPr lang="en-US" sz="1800" b="1" dirty="0"/>
                  <a:t>It follows that the posterior distribution of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latin typeface="Cambria Math" panose="02040503050406030204" pitchFamily="18" charset="0"/>
                      </a:rPr>
                      <m:t> </m:t>
                    </m:r>
                    <m:bar>
                      <m:bar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</m:bar>
                  </m:oMath>
                </a14:m>
                <a:r>
                  <a:rPr lang="en-US" sz="1800" b="1" dirty="0"/>
                  <a:t> given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bar>
                          <m:bar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</m:bar>
                      </m:e>
                    </m:acc>
                  </m:oMath>
                </a14:m>
                <a:r>
                  <a:rPr lang="en-US" sz="1800" b="1" dirty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800" b="1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</m:acc>
                    <m:r>
                      <a:rPr lang="en-US" sz="18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/>
                  <a:t>.</a:t>
                </a:r>
              </a:p>
              <a:p>
                <a:pPr algn="just" rtl="0">
                  <a:lnSpc>
                    <a:spcPct val="200000"/>
                  </a:lnSpc>
                </a:pPr>
                <a:r>
                  <a:rPr lang="en-US" sz="1800" b="1" dirty="0"/>
                  <a:t>Which is the exact same distribution from which we drawn bootstrap samples.</a:t>
                </a:r>
              </a:p>
              <a:p>
                <a:pPr algn="just" rtl="0">
                  <a:lnSpc>
                    <a:spcPct val="200000"/>
                  </a:lnSpc>
                </a:pPr>
                <a:r>
                  <a:rPr lang="en-US" sz="1800" b="1" dirty="0"/>
                  <a:t>In other words,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acc>
                  </m:oMath>
                </a14:m>
                <a:r>
                  <a:rPr lang="en-US" sz="1800" b="1" dirty="0"/>
                  <a:t> is the posterior probability of the event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</m:ba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b="1" dirty="0"/>
                  <a:t>, if we assume a non-informative prior to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</m:bar>
                  </m:oMath>
                </a14:m>
                <a:r>
                  <a:rPr lang="en-US" sz="1800" b="1" dirty="0"/>
                  <a:t>.</a:t>
                </a:r>
              </a:p>
              <a:p>
                <a:pPr algn="just" rtl="0">
                  <a:lnSpc>
                    <a:spcPct val="200000"/>
                  </a:lnSpc>
                </a:pPr>
                <a:endParaRPr lang="en-US" sz="1800" b="1" dirty="0"/>
              </a:p>
              <a:p>
                <a:pPr marL="0" indent="0" algn="just" rtl="0">
                  <a:lnSpc>
                    <a:spcPct val="200000"/>
                  </a:lnSpc>
                  <a:buNone/>
                </a:pPr>
                <a:endParaRPr lang="en-US" sz="1800" b="1" dirty="0"/>
              </a:p>
              <a:p>
                <a:pPr algn="just" rtl="0">
                  <a:lnSpc>
                    <a:spcPct val="200000"/>
                  </a:lnSpc>
                </a:pPr>
                <a:endParaRPr lang="en-US" sz="18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102" y="1143000"/>
                <a:ext cx="8732264" cy="4949829"/>
              </a:xfrm>
              <a:blipFill>
                <a:blip r:embed="rId3"/>
                <a:stretch>
                  <a:fillRect l="-489" r="-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לבן 3"/>
          <p:cNvSpPr/>
          <p:nvPr/>
        </p:nvSpPr>
        <p:spPr>
          <a:xfrm>
            <a:off x="7650019" y="6363264"/>
            <a:ext cx="1426866" cy="427056"/>
          </a:xfrm>
          <a:prstGeom prst="rect">
            <a:avLst/>
          </a:prstGeom>
          <a:solidFill>
            <a:schemeClr val="bg1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0223737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48733" y="2658883"/>
            <a:ext cx="7196668" cy="584775"/>
          </a:xfrm>
        </p:spPr>
        <p:txBody>
          <a:bodyPr/>
          <a:lstStyle/>
          <a:p>
            <a:pPr algn="l"/>
            <a:r>
              <a:rPr lang="en-US" sz="3200" dirty="0"/>
              <a:t>Basic terms in genomics</a:t>
            </a:r>
            <a:endParaRPr lang="he-IL" sz="3200" dirty="0"/>
          </a:p>
        </p:txBody>
      </p:sp>
      <p:sp>
        <p:nvSpPr>
          <p:cNvPr id="3" name="מלבן 2"/>
          <p:cNvSpPr/>
          <p:nvPr/>
        </p:nvSpPr>
        <p:spPr>
          <a:xfrm>
            <a:off x="7616650" y="6390752"/>
            <a:ext cx="1426866" cy="427056"/>
          </a:xfrm>
          <a:prstGeom prst="rect">
            <a:avLst/>
          </a:prstGeom>
          <a:solidFill>
            <a:schemeClr val="bg1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0328257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61" y="197372"/>
            <a:ext cx="8680938" cy="461665"/>
          </a:xfrm>
        </p:spPr>
        <p:txBody>
          <a:bodyPr/>
          <a:lstStyle/>
          <a:p>
            <a:pPr algn="just" rtl="0"/>
            <a:r>
              <a:rPr lang="en-US" dirty="0">
                <a:solidFill>
                  <a:schemeClr val="accent1"/>
                </a:solidFill>
              </a:rPr>
              <a:t>Bayesian interpretation of </a:t>
            </a:r>
            <a:r>
              <a:rPr lang="en-US" dirty="0" err="1">
                <a:solidFill>
                  <a:schemeClr val="accent1"/>
                </a:solidFill>
              </a:rPr>
              <a:t>Felsenstein</a:t>
            </a:r>
            <a:r>
              <a:rPr lang="en-US" dirty="0">
                <a:solidFill>
                  <a:schemeClr val="accent1"/>
                </a:solidFill>
              </a:rPr>
              <a:t> method for trees</a:t>
            </a:r>
            <a:endParaRPr lang="he-IL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102" y="1143000"/>
                <a:ext cx="8732264" cy="4949829"/>
              </a:xfrm>
            </p:spPr>
            <p:txBody>
              <a:bodyPr/>
              <a:lstStyle/>
              <a:p>
                <a:pPr algn="just" rtl="0">
                  <a:lnSpc>
                    <a:spcPct val="250000"/>
                  </a:lnSpc>
                </a:pPr>
                <a:r>
                  <a:rPr lang="en-US" sz="1800" b="1" dirty="0"/>
                  <a:t>Efron comments that almost the same thing is true for the multinomial model</a:t>
                </a:r>
              </a:p>
              <a:p>
                <a:pPr algn="just" rtl="0">
                  <a:lnSpc>
                    <a:spcPct val="250000"/>
                  </a:lnSpc>
                </a:pPr>
                <a:r>
                  <a:rPr lang="en-US" sz="1800" b="1" dirty="0"/>
                  <a:t> That is, if we assume non informative prior on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bar>
                  </m:oMath>
                </a14:m>
                <a:r>
                  <a:rPr lang="en-US" sz="1800" b="1" dirty="0"/>
                  <a:t>, then the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acc>
                  </m:oMath>
                </a14:m>
                <a:r>
                  <a:rPr lang="en-US" sz="1800" b="1" dirty="0"/>
                  <a:t> </a:t>
                </a:r>
                <a:r>
                  <a:rPr lang="en-US" sz="1800" b="1" dirty="0" smtClean="0"/>
                  <a:t>is approximately </a:t>
                </a:r>
                <a:r>
                  <a:rPr lang="en-US" sz="1800" b="1" dirty="0"/>
                  <a:t>the posterior probability of the event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bar>
                    <m:r>
                      <a:rPr lang="en-US" sz="1800" b="1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b="1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b="1" dirty="0"/>
                  <a:t> is the region in which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bar>
                          <m:bar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</m:bar>
                      </m:e>
                    </m:acc>
                  </m:oMath>
                </a14:m>
                <a:r>
                  <a:rPr lang="en-US" sz="1800" b="1" dirty="0"/>
                  <a:t> lies.</a:t>
                </a:r>
              </a:p>
              <a:p>
                <a:pPr algn="just" rtl="0">
                  <a:lnSpc>
                    <a:spcPct val="250000"/>
                  </a:lnSpc>
                </a:pPr>
                <a:r>
                  <a:rPr lang="en-US" sz="1800" b="1" dirty="0"/>
                  <a:t>In our example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b="1" dirty="0"/>
                  <a:t> is the region of all tress that contain 9-10 clade.</a:t>
                </a:r>
              </a:p>
              <a:p>
                <a:pPr algn="just" rtl="0">
                  <a:lnSpc>
                    <a:spcPct val="250000"/>
                  </a:lnSpc>
                </a:pPr>
                <a:endParaRPr lang="en-US" sz="1800" b="1" dirty="0"/>
              </a:p>
              <a:p>
                <a:pPr marL="0" indent="0" algn="just" rtl="0">
                  <a:lnSpc>
                    <a:spcPct val="250000"/>
                  </a:lnSpc>
                  <a:buNone/>
                </a:pPr>
                <a:endParaRPr lang="en-US" sz="1800" b="1" dirty="0"/>
              </a:p>
              <a:p>
                <a:pPr algn="just" rtl="0">
                  <a:lnSpc>
                    <a:spcPct val="250000"/>
                  </a:lnSpc>
                </a:pPr>
                <a:endParaRPr lang="en-US" sz="1800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102" y="1143000"/>
                <a:ext cx="8732264" cy="4949829"/>
              </a:xfrm>
              <a:blipFill rotWithShape="0">
                <a:blip r:embed="rId2"/>
                <a:stretch>
                  <a:fillRect l="-489" r="-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לבן 3"/>
          <p:cNvSpPr/>
          <p:nvPr/>
        </p:nvSpPr>
        <p:spPr>
          <a:xfrm>
            <a:off x="7650019" y="6363264"/>
            <a:ext cx="1426866" cy="427056"/>
          </a:xfrm>
          <a:prstGeom prst="rect">
            <a:avLst/>
          </a:prstGeom>
          <a:solidFill>
            <a:schemeClr val="bg1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82660116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40267" y="2720437"/>
            <a:ext cx="7213600" cy="461665"/>
          </a:xfrm>
        </p:spPr>
        <p:txBody>
          <a:bodyPr/>
          <a:lstStyle/>
          <a:p>
            <a:pPr algn="l"/>
            <a:r>
              <a:rPr lang="en-US" dirty="0"/>
              <a:t>Hypothesis testing approach</a:t>
            </a:r>
            <a:endParaRPr lang="he-IL" dirty="0"/>
          </a:p>
        </p:txBody>
      </p:sp>
      <p:sp>
        <p:nvSpPr>
          <p:cNvPr id="3" name="מלבן 2"/>
          <p:cNvSpPr/>
          <p:nvPr/>
        </p:nvSpPr>
        <p:spPr>
          <a:xfrm>
            <a:off x="7616650" y="6390752"/>
            <a:ext cx="1426866" cy="427056"/>
          </a:xfrm>
          <a:prstGeom prst="rect">
            <a:avLst/>
          </a:prstGeom>
          <a:solidFill>
            <a:schemeClr val="bg1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98628540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12861" y="157586"/>
                <a:ext cx="8680938" cy="541238"/>
              </a:xfrm>
            </p:spPr>
            <p:txBody>
              <a:bodyPr/>
              <a:lstStyle/>
              <a:p>
                <a:pPr algn="just" rtl="0"/>
                <a:r>
                  <a:rPr lang="en-US" dirty="0">
                    <a:solidFill>
                      <a:schemeClr val="accent1"/>
                    </a:solidFill>
                  </a:rPr>
                  <a:t>Hypothesis testing approach -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</m:acc>
                          </m:e>
                          <m:sub>
                            <m:r>
                              <a:rPr lang="en-US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bar>
                  </m:oMath>
                </a14:m>
                <a:endParaRPr lang="he-IL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12861" y="157586"/>
                <a:ext cx="8680938" cy="541238"/>
              </a:xfrm>
              <a:blipFill>
                <a:blip r:embed="rId2"/>
                <a:stretch>
                  <a:fillRect l="-1053" t="-8989" b="-10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102" y="1143000"/>
                <a:ext cx="8732264" cy="4949829"/>
              </a:xfrm>
            </p:spPr>
            <p:txBody>
              <a:bodyPr/>
              <a:lstStyle/>
              <a:p>
                <a:pPr marL="0" indent="0" algn="ctr" rtl="0">
                  <a:lnSpc>
                    <a:spcPct val="200000"/>
                  </a:lnSpc>
                  <a:buNone/>
                </a:pPr>
                <a:r>
                  <a:rPr lang="en-US" sz="1800" b="1" dirty="0"/>
                  <a:t>Denote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acc>
                          <m:accPr>
                            <m:chr m:val="̂"/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acc>
                      </m:e>
                    </m:bar>
                  </m:oMath>
                </a14:m>
                <a:r>
                  <a:rPr lang="en-US" sz="1800" b="1" dirty="0"/>
                  <a:t> - the closest point to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acc>
                          <m:accPr>
                            <m:chr m:val="̂"/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</m:acc>
                      </m:e>
                    </m:bar>
                  </m:oMath>
                </a14:m>
                <a:r>
                  <a:rPr lang="en-US" sz="1800" b="1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800" b="1" dirty="0"/>
                  <a:t>. In both cases this is 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acc>
                          <m:accPr>
                            <m:chr m:val="̂"/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acc>
                      </m:e>
                    </m:ba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102" y="1143000"/>
                <a:ext cx="8732264" cy="4949829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לבן 3"/>
          <p:cNvSpPr/>
          <p:nvPr/>
        </p:nvSpPr>
        <p:spPr>
          <a:xfrm>
            <a:off x="7650019" y="6363264"/>
            <a:ext cx="1426866" cy="427056"/>
          </a:xfrm>
          <a:prstGeom prst="rect">
            <a:avLst/>
          </a:prstGeom>
          <a:solidFill>
            <a:schemeClr val="bg1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749" y="2039342"/>
            <a:ext cx="8247042" cy="410807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992573" y="4585648"/>
            <a:ext cx="218364" cy="20471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498608" y="4599296"/>
            <a:ext cx="218364" cy="20471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613507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61" y="197372"/>
            <a:ext cx="8680938" cy="461665"/>
          </a:xfrm>
        </p:spPr>
        <p:txBody>
          <a:bodyPr/>
          <a:lstStyle/>
          <a:p>
            <a:pPr algn="just" rtl="0"/>
            <a:r>
              <a:rPr lang="en-US" dirty="0">
                <a:solidFill>
                  <a:schemeClr val="accent1"/>
                </a:solidFill>
              </a:rPr>
              <a:t>Hypothesis testing approach </a:t>
            </a:r>
            <a:endParaRPr lang="he-IL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102" y="1143000"/>
                <a:ext cx="8732264" cy="4949829"/>
              </a:xfrm>
            </p:spPr>
            <p:txBody>
              <a:bodyPr/>
              <a:lstStyle/>
              <a:p>
                <a:pPr algn="just" rtl="0">
                  <a:lnSpc>
                    <a:spcPct val="250000"/>
                  </a:lnSpc>
                </a:pPr>
                <a:r>
                  <a:rPr lang="en-US" sz="1800" b="1" dirty="0"/>
                  <a:t>We now apply a parametric bootstrap with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acc>
                          <m:accPr>
                            <m:chr m:val="̂"/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acc>
                      </m:e>
                    </m:bar>
                  </m:oMath>
                </a14:m>
                <a:r>
                  <a:rPr lang="en-US" sz="1800" b="1" dirty="0"/>
                  <a:t> - instead of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acc>
                          <m:accPr>
                            <m:chr m:val="̂"/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</m:acc>
                      </m:e>
                    </m:bar>
                  </m:oMath>
                </a14:m>
                <a:r>
                  <a:rPr lang="en-US" sz="1800" b="1" dirty="0"/>
                  <a:t> .  </a:t>
                </a:r>
              </a:p>
              <a:p>
                <a:pPr algn="just" rtl="0">
                  <a:lnSpc>
                    <a:spcPct val="250000"/>
                  </a:lnSpc>
                </a:pPr>
                <a:r>
                  <a:rPr lang="en-US" sz="1800" b="1" dirty="0"/>
                  <a:t>That is: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∗∗</m:t>
                        </m:r>
                      </m:sup>
                    </m:sSup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(</m:t>
                    </m:r>
                    <m:bar>
                      <m:bar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acc>
                          <m:accPr>
                            <m:chr m:val="̂"/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acc>
                      </m:e>
                    </m:bar>
                    <m:r>
                      <a:rPr lang="en-US" sz="1800" b="1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1" i="0" smtClean="0">
                        <a:latin typeface="Cambria Math" panose="02040503050406030204" pitchFamily="18" charset="0"/>
                      </a:rPr>
                      <m:t>𝐈</m:t>
                    </m:r>
                    <m:r>
                      <a:rPr lang="en-US" sz="1800" b="1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b="1" dirty="0"/>
              </a:p>
              <a:p>
                <a:pPr algn="just" rtl="0">
                  <a:lnSpc>
                    <a:spcPct val="250000"/>
                  </a:lnSpc>
                </a:pPr>
                <a:r>
                  <a:rPr lang="en-US" sz="1800" b="1" dirty="0"/>
                  <a:t>We suggest a new confidence level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acc>
                  </m:oMath>
                </a14:m>
                <a:r>
                  <a:rPr lang="en-US" sz="1800" b="1" dirty="0"/>
                  <a:t> for the event that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sz="1800" b="1" dirty="0"/>
              </a:p>
              <a:p>
                <a:pPr algn="just" rtl="0">
                  <a:lnSpc>
                    <a:spcPct val="250000"/>
                  </a:lnSpc>
                </a:pPr>
                <a:r>
                  <a:rPr lang="en-US" sz="18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acc>
                  </m:oMath>
                </a14:m>
                <a:r>
                  <a:rPr lang="en-US" sz="1800" b="1" dirty="0"/>
                  <a:t> will be the probability that the bootstrap vector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p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∗∗</m:t>
                            </m:r>
                          </m:sup>
                        </m:sSup>
                      </m:e>
                    </m:acc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∗∗</m:t>
                        </m:r>
                      </m:sup>
                    </m:sSup>
                  </m:oMath>
                </a14:m>
                <a:r>
                  <a:rPr lang="en-US" sz="1800" b="1" dirty="0"/>
                  <a:t> is closer than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</m:acc>
                  </m:oMath>
                </a14:m>
                <a:r>
                  <a:rPr lang="en-US" sz="1800" b="1" dirty="0"/>
                  <a:t> to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102" y="1143000"/>
                <a:ext cx="8732264" cy="4949829"/>
              </a:xfrm>
              <a:blipFill>
                <a:blip r:embed="rId3"/>
                <a:stretch>
                  <a:fillRect l="-489" r="-4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לבן 3"/>
          <p:cNvSpPr/>
          <p:nvPr/>
        </p:nvSpPr>
        <p:spPr>
          <a:xfrm>
            <a:off x="7650019" y="6363264"/>
            <a:ext cx="1426866" cy="427056"/>
          </a:xfrm>
          <a:prstGeom prst="rect">
            <a:avLst/>
          </a:prstGeom>
          <a:solidFill>
            <a:schemeClr val="bg1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25530903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61" y="197372"/>
            <a:ext cx="8680938" cy="461665"/>
          </a:xfrm>
        </p:spPr>
        <p:txBody>
          <a:bodyPr/>
          <a:lstStyle/>
          <a:p>
            <a:pPr algn="just" rtl="0"/>
            <a:r>
              <a:rPr lang="en-US" dirty="0">
                <a:solidFill>
                  <a:schemeClr val="accent1"/>
                </a:solidFill>
              </a:rPr>
              <a:t>Hypothesis testing approach - illustration </a:t>
            </a:r>
            <a:endParaRPr lang="he-IL" dirty="0">
              <a:solidFill>
                <a:schemeClr val="accent1"/>
              </a:solidFill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7650019" y="6363264"/>
            <a:ext cx="1426866" cy="427056"/>
          </a:xfrm>
          <a:prstGeom prst="rect">
            <a:avLst/>
          </a:prstGeom>
          <a:solidFill>
            <a:schemeClr val="bg1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9" name="Group 8"/>
          <p:cNvGrpSpPr/>
          <p:nvPr/>
        </p:nvGrpSpPr>
        <p:grpSpPr>
          <a:xfrm>
            <a:off x="435615" y="1192200"/>
            <a:ext cx="8558184" cy="5116473"/>
            <a:chOff x="435615" y="1192200"/>
            <a:chExt cx="8558184" cy="511647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5615" y="1192200"/>
              <a:ext cx="8558184" cy="5116473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4425652" y="1310185"/>
              <a:ext cx="2811438" cy="348017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48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96288" y="1705971"/>
              <a:ext cx="2376486" cy="2320120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48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Oval 2"/>
          <p:cNvSpPr/>
          <p:nvPr/>
        </p:nvSpPr>
        <p:spPr>
          <a:xfrm>
            <a:off x="2228974" y="2952997"/>
            <a:ext cx="180241" cy="176065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154365" y="3016227"/>
            <a:ext cx="139429" cy="142019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82444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61" y="197372"/>
            <a:ext cx="8680938" cy="461665"/>
          </a:xfrm>
        </p:spPr>
        <p:txBody>
          <a:bodyPr/>
          <a:lstStyle/>
          <a:p>
            <a:pPr algn="just" rtl="0"/>
            <a:r>
              <a:rPr lang="en-US" dirty="0">
                <a:solidFill>
                  <a:schemeClr val="accent1"/>
                </a:solidFill>
              </a:rPr>
              <a:t>Hypothesis testing approach – defining hypothesis </a:t>
            </a:r>
            <a:endParaRPr lang="he-IL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102" y="1143000"/>
                <a:ext cx="8732264" cy="4949829"/>
              </a:xfrm>
            </p:spPr>
            <p:txBody>
              <a:bodyPr/>
              <a:lstStyle/>
              <a:p>
                <a:pPr algn="just" rtl="0">
                  <a:lnSpc>
                    <a:spcPct val="200000"/>
                  </a:lnSpc>
                </a:pPr>
                <a:r>
                  <a:rPr lang="en-US" sz="1800" b="1" dirty="0"/>
                  <a:t>We’ve examined 2 cases (partitions of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</m:bar>
                  </m:oMath>
                </a14:m>
                <a:r>
                  <a:rPr lang="en-US" sz="1800" b="1" dirty="0"/>
                  <a:t> plane ): </a:t>
                </a:r>
              </a:p>
              <a:p>
                <a:pPr marL="520700" lvl="1" indent="-342900" algn="just" rtl="0">
                  <a:lnSpc>
                    <a:spcPct val="200000"/>
                  </a:lnSpc>
                  <a:buFont typeface="+mj-lt"/>
                  <a:buAutoNum type="arabicPeriod"/>
                </a:pPr>
                <a:r>
                  <a:rPr lang="en-US" sz="1800" b="1" dirty="0"/>
                  <a:t>Case I: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800" b="1" i="1">
                        <a:latin typeface="Cambria Math" panose="02040503050406030204" pitchFamily="18" charset="0"/>
                      </a:rPr>
                      <m:t>={</m:t>
                    </m:r>
                    <m:bar>
                      <m:bar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</m:bar>
                    <m:r>
                      <a:rPr lang="en-US" sz="1800" b="1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18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800" b="1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1800" b="1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𝐜</m:t>
                        </m:r>
                      </m:sup>
                    </m:sSubSup>
                  </m:oMath>
                </a14:m>
                <a:endParaRPr lang="en-US" sz="1800" b="1" dirty="0"/>
              </a:p>
              <a:p>
                <a:pPr marL="520700" lvl="1" indent="-342900" algn="just" rtl="0">
                  <a:lnSpc>
                    <a:spcPct val="200000"/>
                  </a:lnSpc>
                  <a:buFont typeface="+mj-lt"/>
                  <a:buAutoNum type="arabicPeriod"/>
                </a:pPr>
                <a:r>
                  <a:rPr lang="en-US" sz="1800" b="1" dirty="0"/>
                  <a:t>Case II: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800" b="1" i="1">
                        <a:latin typeface="Cambria Math" panose="02040503050406030204" pitchFamily="18" charset="0"/>
                      </a:rPr>
                      <m:t>={</m:t>
                    </m:r>
                    <m:bar>
                      <m:bar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</m:bar>
                    <m:r>
                      <a:rPr lang="en-US" sz="1800" b="1" i="1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‖"/>
                        <m:endChr m:val="‖"/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</m:d>
                    <m:r>
                      <a:rPr lang="en-US" sz="18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800" b="1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1800" b="1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𝐜</m:t>
                        </m:r>
                      </m:sup>
                    </m:sSubSup>
                  </m:oMath>
                </a14:m>
                <a:endParaRPr lang="en-US" sz="1800" b="1" dirty="0"/>
              </a:p>
              <a:p>
                <a:pPr algn="just" rtl="0">
                  <a:lnSpc>
                    <a:spcPct val="200000"/>
                  </a:lnSpc>
                </a:pPr>
                <a:r>
                  <a:rPr lang="en-US" sz="1800" b="1" dirty="0"/>
                  <a:t>We will now consider:</a:t>
                </a:r>
              </a:p>
              <a:p>
                <a:pPr lvl="1" algn="just" rtl="0">
                  <a:lnSpc>
                    <a:spcPct val="2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ℋ</m:t>
                        </m:r>
                      </m:e>
                      <m:sub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: </m:t>
                    </m:r>
                    <m:bar>
                      <m:bar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</m:ba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sz="1800" b="1" dirty="0"/>
              </a:p>
              <a:p>
                <a:pPr lvl="1" algn="just" rtl="0">
                  <a:lnSpc>
                    <a:spcPct val="2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ℋ</m:t>
                        </m:r>
                      </m:e>
                      <m:sub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1800" b="1" i="1">
                        <a:latin typeface="Cambria Math" panose="02040503050406030204" pitchFamily="18" charset="0"/>
                      </a:rPr>
                      <m:t>: </m:t>
                    </m:r>
                    <m:bar>
                      <m:bar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</m:bar>
                    <m:r>
                      <a:rPr lang="en-US" sz="1800" b="1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102" y="1143000"/>
                <a:ext cx="8732264" cy="4949829"/>
              </a:xfrm>
              <a:blipFill rotWithShape="0">
                <a:blip r:embed="rId2"/>
                <a:stretch>
                  <a:fillRect l="-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לבן 3"/>
          <p:cNvSpPr/>
          <p:nvPr/>
        </p:nvSpPr>
        <p:spPr>
          <a:xfrm>
            <a:off x="7650019" y="6363264"/>
            <a:ext cx="1426866" cy="427056"/>
          </a:xfrm>
          <a:prstGeom prst="rect">
            <a:avLst/>
          </a:prstGeom>
          <a:solidFill>
            <a:schemeClr val="bg1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15" name="Group 14"/>
          <p:cNvGrpSpPr/>
          <p:nvPr/>
        </p:nvGrpSpPr>
        <p:grpSpPr>
          <a:xfrm>
            <a:off x="5031275" y="3288607"/>
            <a:ext cx="4112725" cy="2939441"/>
            <a:chOff x="5272022" y="3364254"/>
            <a:chExt cx="3551344" cy="2493847"/>
          </a:xfrm>
        </p:grpSpPr>
        <p:grpSp>
          <p:nvGrpSpPr>
            <p:cNvPr id="6" name="Group 5"/>
            <p:cNvGrpSpPr/>
            <p:nvPr/>
          </p:nvGrpSpPr>
          <p:grpSpPr>
            <a:xfrm>
              <a:off x="5678792" y="3421614"/>
              <a:ext cx="3144574" cy="2436487"/>
              <a:chOff x="328415" y="2505947"/>
              <a:chExt cx="3423928" cy="3559281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3"/>
              <a:srcRect l="1983" t="5757" r="55947" b="525"/>
              <a:stretch/>
            </p:blipFill>
            <p:spPr>
              <a:xfrm>
                <a:off x="328415" y="2505947"/>
                <a:ext cx="3423928" cy="3559281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1758897" y="3180357"/>
                <a:ext cx="1490133" cy="269819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5272022" y="4277227"/>
                  <a:ext cx="117334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𝓗</m:t>
                            </m:r>
                          </m:e>
                          <m:sub>
                            <m:r>
                              <a:rPr lang="en-US" sz="2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2022" y="4277227"/>
                  <a:ext cx="1173347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7562687" y="3364254"/>
                  <a:ext cx="117334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𝓗</m:t>
                            </m:r>
                          </m:e>
                          <m:sub>
                            <m:r>
                              <a:rPr lang="en-US" sz="2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2687" y="3364254"/>
                  <a:ext cx="1173347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53721941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61" y="197372"/>
            <a:ext cx="8680938" cy="461665"/>
          </a:xfrm>
        </p:spPr>
        <p:txBody>
          <a:bodyPr/>
          <a:lstStyle/>
          <a:p>
            <a:pPr algn="just" rtl="0"/>
            <a:r>
              <a:rPr lang="en-US" dirty="0">
                <a:solidFill>
                  <a:schemeClr val="accent1"/>
                </a:solidFill>
              </a:rPr>
              <a:t>Hypothesis testing approach – connection to P-value </a:t>
            </a:r>
            <a:endParaRPr lang="he-IL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9341" y="1036236"/>
                <a:ext cx="8732264" cy="4949829"/>
              </a:xfrm>
            </p:spPr>
            <p:txBody>
              <a:bodyPr/>
              <a:lstStyle/>
              <a:p>
                <a:pPr algn="just" rtl="0">
                  <a:lnSpc>
                    <a:spcPct val="200000"/>
                  </a:lnSpc>
                </a:pP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When we compute the Generalized Likelihood Ratio for this problem, we see that it’s monotone increasing in the Euclidean distance</a:t>
                </a:r>
                <a:r>
                  <a:rPr lang="he-IL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between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1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arPr>
                      <m:e>
                        <m:acc>
                          <m:accPr>
                            <m:chr m:val="̂"/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18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𝝁</m:t>
                            </m:r>
                          </m:e>
                        </m:acc>
                      </m:e>
                    </m:bar>
                  </m:oMath>
                </a14:m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to the boundary</a:t>
                </a:r>
                <a:endParaRPr lang="he-IL" sz="1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 rtl="0">
                  <a:lnSpc>
                    <a:spcPct val="200000"/>
                  </a:lnSpc>
                </a:pPr>
                <a:r>
                  <a:rPr lang="en-US" sz="1800" b="1" dirty="0"/>
                  <a:t>In a one-dimensional framework,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b="1" dirty="0"/>
                  <a:t> is a single interval,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acc>
                    <m:r>
                      <a:rPr lang="en-US" sz="18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/>
                  <a:t> equals to the  p-value of GLRT for the null hypothesis that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</m:bar>
                    <m:r>
                      <a:rPr lang="en-US" sz="1800" b="1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8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800" b="1" i="1" dirty="0">
                  <a:latin typeface="Cambria Math" panose="02040503050406030204" pitchFamily="18" charset="0"/>
                </a:endParaRPr>
              </a:p>
              <a:p>
                <a:pPr algn="just" rtl="0">
                  <a:lnSpc>
                    <a:spcPct val="200000"/>
                  </a:lnSpc>
                </a:pPr>
                <a:r>
                  <a:rPr lang="en-US" sz="1800" b="1" dirty="0"/>
                  <a:t>In our specific two dimensional examples (both cases) 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800" b="1" i="0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acc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/>
                  <a:t>equals the</a:t>
                </a:r>
              </a:p>
              <a:p>
                <a:pPr marL="0" indent="0" algn="just" rtl="0">
                  <a:lnSpc>
                    <a:spcPct val="200000"/>
                  </a:lnSpc>
                  <a:buNone/>
                </a:pPr>
                <a:r>
                  <a:rPr lang="en-US" sz="1800" b="1" dirty="0"/>
                  <a:t> p-value as well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341" y="1036236"/>
                <a:ext cx="8732264" cy="4949829"/>
              </a:xfrm>
              <a:blipFill>
                <a:blip r:embed="rId3"/>
                <a:stretch>
                  <a:fillRect l="-419" r="-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לבן 3"/>
          <p:cNvSpPr/>
          <p:nvPr/>
        </p:nvSpPr>
        <p:spPr>
          <a:xfrm>
            <a:off x="7650019" y="6363264"/>
            <a:ext cx="1426866" cy="427056"/>
          </a:xfrm>
          <a:prstGeom prst="rect">
            <a:avLst/>
          </a:prstGeom>
          <a:solidFill>
            <a:schemeClr val="bg1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89279156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61" y="197372"/>
            <a:ext cx="8680938" cy="461665"/>
          </a:xfrm>
        </p:spPr>
        <p:txBody>
          <a:bodyPr/>
          <a:lstStyle/>
          <a:p>
            <a:pPr algn="just" rtl="0"/>
            <a:r>
              <a:rPr lang="en-US" dirty="0">
                <a:solidFill>
                  <a:schemeClr val="accent1"/>
                </a:solidFill>
              </a:rPr>
              <a:t>Efron’s approach Vs </a:t>
            </a:r>
            <a:r>
              <a:rPr lang="en-US" dirty="0" err="1">
                <a:solidFill>
                  <a:schemeClr val="accent1"/>
                </a:solidFill>
              </a:rPr>
              <a:t>Felsenstein’s</a:t>
            </a:r>
            <a:r>
              <a:rPr lang="en-US" dirty="0">
                <a:solidFill>
                  <a:schemeClr val="accent1"/>
                </a:solidFill>
              </a:rPr>
              <a:t> approach - results </a:t>
            </a:r>
            <a:endParaRPr lang="he-IL" dirty="0">
              <a:solidFill>
                <a:schemeClr val="accent1"/>
              </a:solidFill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7650019" y="6363264"/>
            <a:ext cx="1426866" cy="427056"/>
          </a:xfrm>
          <a:prstGeom prst="rect">
            <a:avLst/>
          </a:prstGeom>
          <a:solidFill>
            <a:schemeClr val="bg1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188786175"/>
                  </p:ext>
                </p:extLst>
              </p:nvPr>
            </p:nvGraphicFramePr>
            <p:xfrm>
              <a:off x="122830" y="1252183"/>
              <a:ext cx="8732838" cy="111252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088107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3733785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2910946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Felsenstein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Efron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Case I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933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</m:sub>
                                </m:sSub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933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Case II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𝐼𝐼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949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II</m:t>
                                    </m:r>
                                  </m:sub>
                                </m:sSub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914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188786175"/>
                  </p:ext>
                </p:extLst>
              </p:nvPr>
            </p:nvGraphicFramePr>
            <p:xfrm>
              <a:off x="122830" y="1252183"/>
              <a:ext cx="8732838" cy="111252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088107"/>
                    <a:gridCol w="3733785"/>
                    <a:gridCol w="2910946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Felsenstein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Efron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Case I</a:t>
                          </a:r>
                          <a:endParaRPr lang="en-US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56209" t="-108197" r="-78431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0000" t="-108197" r="-418" b="-1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Case II</a:t>
                          </a:r>
                          <a:endParaRPr lang="en-US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56209" t="-208197" r="-7843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0000" t="-208197" r="-418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7" name="Content Placeholder 2"/>
          <p:cNvSpPr txBox="1">
            <a:spLocks/>
          </p:cNvSpPr>
          <p:nvPr/>
        </p:nvSpPr>
        <p:spPr>
          <a:xfrm>
            <a:off x="122830" y="2524836"/>
            <a:ext cx="8768775" cy="34612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177800" marR="0" lvl="0" indent="-177800" algn="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Wingdings" pitchFamily="2"/>
              <a:buChar char="§"/>
              <a:tabLst>
                <a:tab pos="177800" algn="l"/>
                <a:tab pos="8255000" algn="l"/>
              </a:tabLst>
              <a:defRPr lang="he-IL" sz="1600" b="0" i="0" u="none" strike="noStrike" kern="0" cap="none" spc="0" baseline="0" dirty="0" smtClean="0">
                <a:solidFill>
                  <a:schemeClr val="tx1"/>
                </a:solidFill>
                <a:uFillTx/>
                <a:latin typeface="Arial"/>
                <a:cs typeface="Arial"/>
              </a:defRPr>
            </a:lvl1pPr>
            <a:lvl2pPr marL="355600" marR="0" lvl="1" indent="-177800" algn="r" defTabSz="914400" rtl="1" eaLnBrk="1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Wingdings" pitchFamily="2"/>
              <a:buChar char="§"/>
              <a:tabLst>
                <a:tab pos="8255000" algn="l"/>
              </a:tabLst>
              <a:defRPr lang="he-IL" sz="1600" b="0" i="0" u="none" strike="noStrike" kern="0" cap="none" spc="0" baseline="0" dirty="0" smtClean="0">
                <a:solidFill>
                  <a:schemeClr val="tx1"/>
                </a:solidFill>
                <a:uFillTx/>
                <a:latin typeface="Arial"/>
                <a:cs typeface="Arial"/>
              </a:defRPr>
            </a:lvl2pPr>
            <a:lvl3pPr marL="719138" marR="0" lvl="2" indent="-896938" algn="r" defTabSz="914400" rtl="1" eaLnBrk="1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Wingdings" pitchFamily="2" charset="2"/>
              <a:buNone/>
              <a:tabLst>
                <a:tab pos="177800" algn="l"/>
                <a:tab pos="8255000" algn="l"/>
              </a:tabLst>
              <a:defRPr lang="en-US" sz="1600" b="0" i="0" u="none" strike="noStrike" kern="0" cap="none" spc="0" baseline="0" dirty="0">
                <a:solidFill>
                  <a:schemeClr val="tx1"/>
                </a:solidFill>
                <a:uFillTx/>
                <a:latin typeface="Arial"/>
                <a:cs typeface="Arial"/>
              </a:defRPr>
            </a:lvl3pPr>
            <a:lvl4pPr marL="355600" marR="0" lvl="3" indent="-177800" algn="r" defTabSz="914400" rtl="1" eaLnBrk="1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Wingdings" pitchFamily="2"/>
              <a:buChar char="§"/>
              <a:tabLst>
                <a:tab pos="8255000" algn="l"/>
              </a:tabLst>
              <a:defRPr lang="he-IL" sz="1600" b="0" i="0" u="none" strike="noStrike" kern="0" cap="none" spc="0" baseline="0">
                <a:solidFill>
                  <a:schemeClr val="tx1"/>
                </a:solidFill>
                <a:uFillTx/>
                <a:latin typeface="Arial"/>
                <a:cs typeface="Arial"/>
              </a:defRPr>
            </a:lvl4pPr>
            <a:lvl5pPr marL="355600" marR="0" lvl="4" indent="-177800" algn="r" defTabSz="914400" rtl="1" eaLnBrk="1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Wingdings" pitchFamily="2"/>
              <a:buChar char="§"/>
              <a:tabLst>
                <a:tab pos="8255000" algn="l"/>
              </a:tabLst>
              <a:defRPr lang="he-IL" sz="1600" b="0" i="0" u="none" strike="noStrike" kern="0" cap="none" spc="0" baseline="0">
                <a:solidFill>
                  <a:schemeClr val="tx1"/>
                </a:solidFill>
                <a:uFillTx/>
                <a:latin typeface="Arial"/>
                <a:cs typeface="Arial"/>
              </a:defRPr>
            </a:lvl5pPr>
            <a:lvl6pPr algn="r" rtl="1" eaLnBrk="1" hangingPunct="1">
              <a:tabLst>
                <a:tab pos="8255000" algn="l"/>
              </a:tabLst>
              <a:defRPr/>
            </a:lvl6pPr>
            <a:lvl8pPr>
              <a:buNone/>
              <a:defRPr/>
            </a:lvl8pPr>
          </a:lstStyle>
          <a:p>
            <a:pPr algn="just" rtl="0">
              <a:lnSpc>
                <a:spcPct val="250000"/>
              </a:lnSpc>
            </a:pPr>
            <a:r>
              <a:rPr lang="en-US" sz="1800" b="1" dirty="0"/>
              <a:t>The 2 approaches </a:t>
            </a:r>
            <a:r>
              <a:rPr lang="en-US" sz="1800" b="1" dirty="0" smtClean="0"/>
              <a:t>agree </a:t>
            </a:r>
            <a:r>
              <a:rPr lang="en-US" sz="1800" b="1" dirty="0"/>
              <a:t>regarding the linear border (Case I)</a:t>
            </a:r>
          </a:p>
          <a:p>
            <a:pPr algn="just" rtl="0">
              <a:lnSpc>
                <a:spcPct val="250000"/>
              </a:lnSpc>
            </a:pPr>
            <a:r>
              <a:rPr lang="en-US" sz="1800" b="1" dirty="0"/>
              <a:t>Case II produces different results, why?</a:t>
            </a:r>
          </a:p>
        </p:txBody>
      </p:sp>
    </p:spTree>
    <p:extLst>
      <p:ext uri="{BB962C8B-B14F-4D97-AF65-F5344CB8AC3E}">
        <p14:creationId xmlns:p14="http://schemas.microsoft.com/office/powerpoint/2010/main" val="4102358939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61" y="197372"/>
            <a:ext cx="8680938" cy="461665"/>
          </a:xfrm>
        </p:spPr>
        <p:txBody>
          <a:bodyPr/>
          <a:lstStyle/>
          <a:p>
            <a:pPr algn="just" rtl="0"/>
            <a:r>
              <a:rPr lang="en-US" dirty="0">
                <a:solidFill>
                  <a:schemeClr val="accent1"/>
                </a:solidFill>
              </a:rPr>
              <a:t>Efron’s approach Vs Felsenstein’s approach – Case I </a:t>
            </a:r>
            <a:endParaRPr lang="he-IL" dirty="0">
              <a:solidFill>
                <a:schemeClr val="accent1"/>
              </a:solidFill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7650019" y="6363264"/>
            <a:ext cx="1426866" cy="427056"/>
          </a:xfrm>
          <a:prstGeom prst="rect">
            <a:avLst/>
          </a:prstGeom>
          <a:solidFill>
            <a:schemeClr val="bg1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TextBox 14"/>
          <p:cNvSpPr txBox="1"/>
          <p:nvPr/>
        </p:nvSpPr>
        <p:spPr>
          <a:xfrm>
            <a:off x="781377" y="1304657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Felsenstein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57379" y="1304657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Efron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20339" y="1833712"/>
            <a:ext cx="9430758" cy="3699266"/>
            <a:chOff x="-20339" y="1833712"/>
            <a:chExt cx="9430758" cy="3699266"/>
          </a:xfrm>
        </p:grpSpPr>
        <p:grpSp>
          <p:nvGrpSpPr>
            <p:cNvPr id="22" name="Group 21"/>
            <p:cNvGrpSpPr/>
            <p:nvPr/>
          </p:nvGrpSpPr>
          <p:grpSpPr>
            <a:xfrm>
              <a:off x="-20339" y="1833712"/>
              <a:ext cx="9422726" cy="3699266"/>
              <a:chOff x="-20339" y="1833712"/>
              <a:chExt cx="9422726" cy="3699266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53885" y="1833712"/>
                <a:ext cx="4248502" cy="3699266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0339" y="2003120"/>
                <a:ext cx="3708605" cy="3360450"/>
              </a:xfrm>
              <a:prstGeom prst="rect">
                <a:avLst/>
              </a:prstGeom>
            </p:spPr>
          </p:pic>
          <p:sp>
            <p:nvSpPr>
              <p:cNvPr id="20" name="Rectangle 19"/>
              <p:cNvSpPr/>
              <p:nvPr/>
            </p:nvSpPr>
            <p:spPr>
              <a:xfrm>
                <a:off x="5209301" y="2479253"/>
                <a:ext cx="2871085" cy="2477158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699891" y="2479253"/>
                <a:ext cx="2447239" cy="2477158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8154274" y="2635050"/>
              <a:ext cx="1256145" cy="232136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endParaRPr lang="he-IL" dirty="0"/>
            </a:p>
          </p:txBody>
        </p:sp>
      </p:grpSp>
    </p:spTree>
    <p:extLst>
      <p:ext uri="{BB962C8B-B14F-4D97-AF65-F5344CB8AC3E}">
        <p14:creationId xmlns:p14="http://schemas.microsoft.com/office/powerpoint/2010/main" val="2519336363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61" y="197372"/>
            <a:ext cx="8680938" cy="461665"/>
          </a:xfrm>
        </p:spPr>
        <p:txBody>
          <a:bodyPr/>
          <a:lstStyle/>
          <a:p>
            <a:pPr algn="just" rtl="0"/>
            <a:r>
              <a:rPr lang="en-US" dirty="0">
                <a:solidFill>
                  <a:schemeClr val="accent1"/>
                </a:solidFill>
              </a:rPr>
              <a:t>Efron’s approach Vs Felsenstein’s approach – Case II </a:t>
            </a:r>
            <a:endParaRPr lang="he-IL" dirty="0">
              <a:solidFill>
                <a:schemeClr val="accent1"/>
              </a:solidFill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7650019" y="6363264"/>
            <a:ext cx="1426866" cy="427056"/>
          </a:xfrm>
          <a:prstGeom prst="rect">
            <a:avLst/>
          </a:prstGeom>
          <a:solidFill>
            <a:schemeClr val="bg1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5" name="Group 4"/>
          <p:cNvGrpSpPr/>
          <p:nvPr/>
        </p:nvGrpSpPr>
        <p:grpSpPr>
          <a:xfrm>
            <a:off x="193724" y="1477857"/>
            <a:ext cx="8950276" cy="3937460"/>
            <a:chOff x="193724" y="1518801"/>
            <a:chExt cx="8950276" cy="393746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07134" y="1849799"/>
              <a:ext cx="4036866" cy="3275464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5008732" y="1841543"/>
              <a:ext cx="2771051" cy="341194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48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93724" y="1518801"/>
              <a:ext cx="4623936" cy="3937460"/>
              <a:chOff x="4558353" y="2093675"/>
              <a:chExt cx="4623936" cy="3937460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58929" y="2093675"/>
                <a:ext cx="4023360" cy="3428357"/>
              </a:xfrm>
              <a:prstGeom prst="rect">
                <a:avLst/>
              </a:prstGeom>
            </p:spPr>
          </p:pic>
          <p:sp>
            <p:nvSpPr>
              <p:cNvPr id="14" name="Donut 13"/>
              <p:cNvSpPr/>
              <p:nvPr/>
            </p:nvSpPr>
            <p:spPr>
              <a:xfrm>
                <a:off x="4558353" y="2486597"/>
                <a:ext cx="3630303" cy="3544538"/>
              </a:xfrm>
              <a:prstGeom prst="donut">
                <a:avLst>
                  <a:gd name="adj" fmla="val 22076"/>
                </a:avLst>
              </a:prstGeom>
              <a:solidFill>
                <a:schemeClr val="accent1">
                  <a:lumMod val="40000"/>
                  <a:lumOff val="60000"/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6" name="TextBox 5"/>
          <p:cNvSpPr txBox="1"/>
          <p:nvPr/>
        </p:nvSpPr>
        <p:spPr>
          <a:xfrm>
            <a:off x="2470657" y="1555432"/>
            <a:ext cx="1433015" cy="3684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06419" y="1228299"/>
            <a:ext cx="1944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Felsenstein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12861" y="1193026"/>
            <a:ext cx="1645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Efron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2860" y="5622878"/>
                <a:ext cx="35631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The boundary curves away from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</m:acc>
                  </m:oMath>
                </a14:m>
                <a:endParaRPr lang="en-US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60" y="5622878"/>
                <a:ext cx="3563103" cy="369332"/>
              </a:xfrm>
              <a:prstGeom prst="rect">
                <a:avLst/>
              </a:prstGeom>
              <a:blipFill>
                <a:blip r:embed="rId5"/>
                <a:stretch>
                  <a:fillRect t="-8197" r="-1111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872251" y="5622878"/>
                <a:ext cx="3563103" cy="378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The boundary curves t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𝐨𝐰𝐚𝐫𝐝𝐬</m:t>
                    </m:r>
                    <m:r>
                      <a:rPr lang="en-US" b="1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acc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2251" y="5622878"/>
                <a:ext cx="3563103" cy="378373"/>
              </a:xfrm>
              <a:prstGeom prst="rect">
                <a:avLst/>
              </a:prstGeom>
              <a:blipFill>
                <a:blip r:embed="rId6"/>
                <a:stretch>
                  <a:fillRect t="-8065" r="-18120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992118" y="2668294"/>
            <a:ext cx="1996742" cy="19582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>
            <a:off x="5011380" y="1808855"/>
            <a:ext cx="2797231" cy="3396100"/>
          </a:xfrm>
          <a:prstGeom prst="arc">
            <a:avLst>
              <a:gd name="adj1" fmla="val 16200000"/>
              <a:gd name="adj2" fmla="val 5640571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438613" y="1207987"/>
                <a:ext cx="18810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8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acc>
                      <m:r>
                        <a:rPr lang="en-US" sz="2800" b="1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acc>
                        <m:accPr>
                          <m:chr m:val="̂"/>
                          <m:ctrlPr>
                            <a:rPr lang="en-US" sz="28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acc>
                    </m:oMath>
                  </m:oMathPara>
                </a14:m>
                <a:endParaRPr lang="en-US" sz="2800" b="1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613" y="1207987"/>
                <a:ext cx="1881068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/>
          <p:cNvSpPr/>
          <p:nvPr/>
        </p:nvSpPr>
        <p:spPr>
          <a:xfrm>
            <a:off x="6722918" y="3439391"/>
            <a:ext cx="176646" cy="15586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467869" y="3574473"/>
            <a:ext cx="176646" cy="15586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48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rtl="0"/>
            <a:r>
              <a:rPr lang="en-US" dirty="0"/>
              <a:t>The genome and the DNA</a:t>
            </a:r>
            <a:endParaRPr lang="he-IL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102" y="1143000"/>
                <a:ext cx="8732264" cy="4949829"/>
              </a:xfrm>
            </p:spPr>
            <p:txBody>
              <a:bodyPr/>
              <a:lstStyle/>
              <a:p>
                <a:pPr algn="just" rtl="0">
                  <a:lnSpc>
                    <a:spcPct val="200000"/>
                  </a:lnSpc>
                </a:pPr>
                <a:r>
                  <a:rPr lang="en-US" sz="1800" dirty="0" smtClean="0"/>
                  <a:t>The DNA carries the genetic instructions used in the growth, development, functioning and reproduction of all known living organisms.</a:t>
                </a:r>
              </a:p>
              <a:p>
                <a:pPr algn="just" rtl="0">
                  <a:lnSpc>
                    <a:spcPct val="200000"/>
                  </a:lnSpc>
                </a:pPr>
                <a:r>
                  <a:rPr lang="en-US" sz="1800" dirty="0" smtClean="0"/>
                  <a:t>DNA </a:t>
                </a:r>
                <a:r>
                  <a:rPr lang="en-US" sz="1800" dirty="0"/>
                  <a:t>is composed of </a:t>
                </a:r>
                <a:r>
                  <a:rPr lang="en-US" sz="1800" dirty="0" smtClean="0"/>
                  <a:t>nucleotides </a:t>
                </a:r>
                <a:r>
                  <a:rPr lang="en-US" sz="1800" dirty="0" smtClean="0"/>
                  <a:t>denoted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800" dirty="0"/>
                  <a:t>.</a:t>
                </a:r>
              </a:p>
              <a:p>
                <a:pPr algn="just" rtl="0">
                  <a:lnSpc>
                    <a:spcPct val="200000"/>
                  </a:lnSpc>
                </a:pPr>
                <a:r>
                  <a:rPr lang="en-US" sz="1800" dirty="0"/>
                  <a:t>The human DNA, for example, is of size ~ 3 billion</a:t>
                </a:r>
              </a:p>
              <a:p>
                <a:pPr algn="just" rtl="0">
                  <a:lnSpc>
                    <a:spcPct val="200000"/>
                  </a:lnSpc>
                </a:pPr>
                <a:r>
                  <a:rPr lang="en-US" sz="1800" i="1" dirty="0"/>
                  <a:t>Sequencing</a:t>
                </a:r>
                <a:r>
                  <a:rPr lang="en-US" sz="1800" dirty="0"/>
                  <a:t> a genome means to record a part or all the genome. </a:t>
                </a:r>
              </a:p>
              <a:p>
                <a:pPr marL="0" indent="0" algn="just" rtl="0">
                  <a:lnSpc>
                    <a:spcPct val="200000"/>
                  </a:lnSpc>
                  <a:buNone/>
                </a:pPr>
                <a:endParaRPr lang="en-US" sz="1800" b="1" dirty="0"/>
              </a:p>
              <a:p>
                <a:pPr marL="0" indent="0">
                  <a:lnSpc>
                    <a:spcPct val="200000"/>
                  </a:lnSpc>
                  <a:buNone/>
                </a:pPr>
                <a:endParaRPr lang="en-US" sz="1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102" y="1143000"/>
                <a:ext cx="8732264" cy="4949829"/>
              </a:xfrm>
              <a:blipFill rotWithShape="0">
                <a:blip r:embed="rId3"/>
                <a:stretch>
                  <a:fillRect l="-489" r="-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לבן 3"/>
          <p:cNvSpPr/>
          <p:nvPr/>
        </p:nvSpPr>
        <p:spPr>
          <a:xfrm>
            <a:off x="7616650" y="6390752"/>
            <a:ext cx="1426866" cy="427056"/>
          </a:xfrm>
          <a:prstGeom prst="rect">
            <a:avLst/>
          </a:prstGeom>
          <a:solidFill>
            <a:schemeClr val="bg1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60" y="4730665"/>
            <a:ext cx="5894060" cy="147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056695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61" y="197372"/>
            <a:ext cx="8680938" cy="461665"/>
          </a:xfrm>
        </p:spPr>
        <p:txBody>
          <a:bodyPr/>
          <a:lstStyle/>
          <a:p>
            <a:pPr algn="just" rtl="0"/>
            <a:r>
              <a:rPr lang="en-US" dirty="0">
                <a:solidFill>
                  <a:schemeClr val="accent1"/>
                </a:solidFill>
              </a:rPr>
              <a:t>Bayesian interpretation of Efron’s approach </a:t>
            </a:r>
            <a:endParaRPr lang="he-IL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102" y="1143000"/>
                <a:ext cx="8732264" cy="4949829"/>
              </a:xfrm>
            </p:spPr>
            <p:txBody>
              <a:bodyPr/>
              <a:lstStyle/>
              <a:p>
                <a:pPr algn="just" rtl="0">
                  <a:lnSpc>
                    <a:spcPct val="200000"/>
                  </a:lnSpc>
                </a:pPr>
                <a:r>
                  <a:rPr lang="en-US" sz="1800" b="1" dirty="0"/>
                  <a:t>It can be shown that using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acc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/>
                  <a:t>is approximately equivalent to assuming a prior distribution on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</m:bar>
                  </m:oMath>
                </a14:m>
                <a:r>
                  <a:rPr lang="en-US" sz="1800" b="1" dirty="0"/>
                  <a:t> that depends on the shape of the boundary.</a:t>
                </a:r>
              </a:p>
              <a:p>
                <a:pPr algn="just" rtl="0">
                  <a:lnSpc>
                    <a:spcPct val="200000"/>
                  </a:lnSpc>
                </a:pPr>
                <a:r>
                  <a:rPr lang="en-US" sz="1800" b="1" dirty="0"/>
                  <a:t>In case II, the prior is uninformative with respect to </a:t>
                </a:r>
                <a:r>
                  <a:rPr lang="en-US" sz="1800" b="1" u="sng" dirty="0"/>
                  <a:t>polar coordinate system.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102" y="1143000"/>
                <a:ext cx="8732264" cy="4949829"/>
              </a:xfrm>
              <a:blipFill>
                <a:blip r:embed="rId2"/>
                <a:stretch>
                  <a:fillRect l="-489" r="-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לבן 3"/>
          <p:cNvSpPr/>
          <p:nvPr/>
        </p:nvSpPr>
        <p:spPr>
          <a:xfrm>
            <a:off x="7650019" y="6363264"/>
            <a:ext cx="1426866" cy="427056"/>
          </a:xfrm>
          <a:prstGeom prst="rect">
            <a:avLst/>
          </a:prstGeom>
          <a:solidFill>
            <a:schemeClr val="bg1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617" y="4160933"/>
            <a:ext cx="2343407" cy="20881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172" y="4035903"/>
            <a:ext cx="2607760" cy="22132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2718" y="3536097"/>
            <a:ext cx="3170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Uniform </a:t>
            </a:r>
            <a:r>
              <a:rPr lang="en-US" b="1" dirty="0" smtClean="0">
                <a:solidFill>
                  <a:schemeClr val="accent2"/>
                </a:solidFill>
              </a:rPr>
              <a:t>w.r.t </a:t>
            </a:r>
            <a:r>
              <a:rPr lang="en-US" b="1" dirty="0">
                <a:solidFill>
                  <a:schemeClr val="accent2"/>
                </a:solidFill>
              </a:rPr>
              <a:t>polar coordinates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22828" y="3536097"/>
            <a:ext cx="3567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Uniform </a:t>
            </a:r>
            <a:r>
              <a:rPr lang="en-US" b="1" dirty="0" smtClean="0">
                <a:solidFill>
                  <a:schemeClr val="accent2"/>
                </a:solidFill>
              </a:rPr>
              <a:t>w.r.t Cartesian </a:t>
            </a:r>
            <a:r>
              <a:rPr lang="en-US" b="1" dirty="0">
                <a:solidFill>
                  <a:schemeClr val="accent2"/>
                </a:solidFill>
              </a:rPr>
              <a:t>coordinates</a:t>
            </a:r>
          </a:p>
        </p:txBody>
      </p:sp>
    </p:spTree>
    <p:extLst>
      <p:ext uri="{BB962C8B-B14F-4D97-AF65-F5344CB8AC3E}">
        <p14:creationId xmlns:p14="http://schemas.microsoft.com/office/powerpoint/2010/main" val="3309261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48733" y="2658883"/>
            <a:ext cx="7196668" cy="584775"/>
          </a:xfrm>
        </p:spPr>
        <p:txBody>
          <a:bodyPr/>
          <a:lstStyle/>
          <a:p>
            <a:pPr algn="l"/>
            <a:r>
              <a:rPr lang="en-US" sz="3200" dirty="0" err="1"/>
              <a:t>Efron’s</a:t>
            </a:r>
            <a:r>
              <a:rPr lang="en-US" sz="3200" dirty="0"/>
              <a:t> solution</a:t>
            </a:r>
            <a:endParaRPr lang="he-IL" sz="3200" dirty="0"/>
          </a:p>
        </p:txBody>
      </p:sp>
      <p:sp>
        <p:nvSpPr>
          <p:cNvPr id="3" name="מלבן 2"/>
          <p:cNvSpPr/>
          <p:nvPr/>
        </p:nvSpPr>
        <p:spPr>
          <a:xfrm>
            <a:off x="7616650" y="6390752"/>
            <a:ext cx="1426866" cy="427056"/>
          </a:xfrm>
          <a:prstGeom prst="rect">
            <a:avLst/>
          </a:prstGeom>
          <a:solidFill>
            <a:schemeClr val="bg1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767395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61" y="197372"/>
            <a:ext cx="8680938" cy="461665"/>
          </a:xfrm>
        </p:spPr>
        <p:txBody>
          <a:bodyPr/>
          <a:lstStyle/>
          <a:p>
            <a:pPr algn="just" rtl="0"/>
            <a:r>
              <a:rPr lang="en-US" dirty="0">
                <a:solidFill>
                  <a:schemeClr val="accent1"/>
                </a:solidFill>
              </a:rPr>
              <a:t>The relationship between two approaches</a:t>
            </a:r>
            <a:endParaRPr lang="he-IL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102" y="1143000"/>
                <a:ext cx="8732264" cy="4949829"/>
              </a:xfrm>
            </p:spPr>
            <p:txBody>
              <a:bodyPr/>
              <a:lstStyle/>
              <a:p>
                <a:pPr algn="just" rtl="0">
                  <a:lnSpc>
                    <a:spcPct val="250000"/>
                  </a:lnSpc>
                </a:pPr>
                <a:r>
                  <a:rPr lang="en-US" sz="1800" b="1" dirty="0"/>
                  <a:t>Notations: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acc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0" smtClean="0">
                            <a:latin typeface="Cambria Math" panose="02040503050406030204" pitchFamily="18" charset="0"/>
                          </a:rPr>
                          <m:t>𝚽</m:t>
                        </m:r>
                      </m:e>
                      <m:sup>
                        <m:r>
                          <a:rPr lang="en-US" sz="1800" b="1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d>
                      <m:d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1800" b="1" dirty="0"/>
                  <a:t>,        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acc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0" smtClean="0">
                            <a:latin typeface="Cambria Math" panose="02040503050406030204" pitchFamily="18" charset="0"/>
                          </a:rPr>
                          <m:t>𝚽</m:t>
                        </m:r>
                      </m:e>
                      <m:sup>
                        <m:r>
                          <a:rPr lang="en-US" sz="1800" b="1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d>
                      <m:d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1800" b="1" dirty="0"/>
                  <a:t>,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18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𝚽</m:t>
                        </m:r>
                      </m:e>
                      <m:sup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sz="1800" b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acc>
                      </m:sub>
                    </m:sSub>
                    <m:r>
                      <a:rPr lang="en-US" sz="1800" b="1" i="1">
                        <a:latin typeface="Cambria Math" panose="02040503050406030204" pitchFamily="18" charset="0"/>
                      </a:rPr>
                      <m:t>{</m:t>
                    </m:r>
                    <m:acc>
                      <m:accPr>
                        <m:chr m:val="̂"/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p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∗∗</m:t>
                            </m:r>
                          </m:sup>
                        </m:sSup>
                      </m:e>
                    </m:acc>
                    <m:r>
                      <a:rPr lang="en-US" sz="1800" b="1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1800" b="1" i="1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1800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b="1" dirty="0"/>
              </a:p>
              <a:p>
                <a:pPr algn="just" rtl="0">
                  <a:lnSpc>
                    <a:spcPct val="250000"/>
                  </a:lnSpc>
                </a:pPr>
                <a:r>
                  <a:rPr lang="en-US" sz="1800" b="1" dirty="0"/>
                  <a:t>It turns out that in the simple model 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acc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≈</m:t>
                    </m:r>
                    <m:acc>
                      <m:accPr>
                        <m:chr m:val="̃"/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acc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𝟐</m:t>
                    </m:r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he-IL" sz="2800" b="1" dirty="0"/>
              </a:p>
              <a:p>
                <a:pPr algn="just" rtl="0">
                  <a:lnSpc>
                    <a:spcPct val="250000"/>
                  </a:lnSpc>
                </a:pPr>
                <a:r>
                  <a:rPr lang="en-US" sz="1800" b="1" dirty="0"/>
                  <a:t>That comes from </a:t>
                </a:r>
                <a:r>
                  <a:rPr lang="en-US" sz="1800" b="1" dirty="0" err="1" smtClean="0"/>
                  <a:t>BCa</a:t>
                </a:r>
                <a:r>
                  <a:rPr lang="he-IL" sz="1800" b="1" dirty="0" smtClean="0"/>
                  <a:t> </a:t>
                </a:r>
                <a:r>
                  <a:rPr lang="en-US" sz="1800" b="1" dirty="0"/>
                  <a:t>theory</a:t>
                </a:r>
              </a:p>
              <a:p>
                <a:pPr algn="just" rtl="0">
                  <a:lnSpc>
                    <a:spcPct val="250000"/>
                  </a:lnSpc>
                </a:pPr>
                <a:r>
                  <a:rPr lang="en-US" sz="1800" b="1" dirty="0"/>
                  <a:t>This formula allows us to </a:t>
                </a:r>
                <a:r>
                  <a:rPr lang="en-US" sz="1800" b="1" dirty="0" smtClean="0"/>
                  <a:t>estimate</a:t>
                </a:r>
                <a:r>
                  <a:rPr lang="en-US" sz="1800" b="1" dirty="0" smtClean="0"/>
                  <a:t> </a:t>
                </a:r>
                <a:r>
                  <a:rPr lang="en-US" sz="1800" b="1" dirty="0"/>
                  <a:t>the confidence level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acc>
                    <m:r>
                      <a:rPr lang="en-US" sz="18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/>
                  <a:t>using bootstrap calculations only, no matter how complicated the boundaries may be.</a:t>
                </a:r>
              </a:p>
              <a:p>
                <a:pPr algn="just" rtl="0">
                  <a:lnSpc>
                    <a:spcPct val="250000"/>
                  </a:lnSpc>
                </a:pPr>
                <a:endParaRPr lang="en-US" sz="1800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102" y="1143000"/>
                <a:ext cx="8732264" cy="4949829"/>
              </a:xfrm>
              <a:blipFill rotWithShape="0">
                <a:blip r:embed="rId2"/>
                <a:stretch>
                  <a:fillRect l="-489" r="-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לבן 3"/>
          <p:cNvSpPr/>
          <p:nvPr/>
        </p:nvSpPr>
        <p:spPr>
          <a:xfrm>
            <a:off x="7650019" y="6363264"/>
            <a:ext cx="1426866" cy="427056"/>
          </a:xfrm>
          <a:prstGeom prst="rect">
            <a:avLst/>
          </a:prstGeom>
          <a:solidFill>
            <a:schemeClr val="bg1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462566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61" y="197372"/>
            <a:ext cx="8680938" cy="461665"/>
          </a:xfrm>
        </p:spPr>
        <p:txBody>
          <a:bodyPr/>
          <a:lstStyle/>
          <a:p>
            <a:pPr algn="just" rtl="0"/>
            <a:r>
              <a:rPr lang="en-US" dirty="0" err="1" smtClean="0">
                <a:solidFill>
                  <a:schemeClr val="accent1"/>
                </a:solidFill>
              </a:rPr>
              <a:t>BCa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formula for this specific example </a:t>
            </a:r>
            <a:endParaRPr lang="he-IL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102" y="1143000"/>
                <a:ext cx="8732264" cy="4949829"/>
              </a:xfrm>
            </p:spPr>
            <p:txBody>
              <a:bodyPr/>
              <a:lstStyle/>
              <a:p>
                <a:pPr algn="just" rtl="0">
                  <a:lnSpc>
                    <a:spcPct val="200000"/>
                  </a:lnSpc>
                </a:pPr>
                <a:r>
                  <a:rPr lang="en-US" sz="1800" b="1" dirty="0"/>
                  <a:t>BCa  formula for a one sided confidence interval a confidence level of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18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acc>
                    <m:r>
                      <a:rPr lang="en-US" sz="1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>
                        <a:latin typeface="Cambria Math" panose="02040503050406030204" pitchFamily="18" charset="0"/>
                      </a:rPr>
                      <m:t>𝚽</m:t>
                    </m:r>
                    <m:d>
                      <m:d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1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18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800" b="1" i="1">
                                        <a:latin typeface="Cambria Math" panose="02040503050406030204" pitchFamily="18" charset="0"/>
                                      </a:rPr>
                                      <m:t>𝜶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e>
                            </m:acc>
                          </m:num>
                          <m:den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d>
                              <m:dPr>
                                <m:ctrlP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 i="1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1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1" i="1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  <m:r>
                                          <a:rPr lang="en-US" sz="1800" b="1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1800" b="1" i="1">
                                            <a:latin typeface="Cambria Math" panose="02040503050406030204" pitchFamily="18" charset="0"/>
                                          </a:rPr>
                                          <m:t>𝜶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1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1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>
                                            <a:latin typeface="Cambria Math" panose="02040503050406030204" pitchFamily="18" charset="0"/>
                                          </a:rPr>
                                          <m:t>𝒛</m:t>
                                        </m:r>
                                      </m:e>
                                      <m:sub>
                                        <m:r>
                                          <a:rPr lang="en-US" sz="1800" b="1" i="1"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d>
                          </m:den>
                        </m:f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</m:e>
                              <m:sub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endParaRPr lang="he-IL" sz="1800" b="1" dirty="0"/>
              </a:p>
              <a:p>
                <a:pPr algn="just" rtl="0">
                  <a:lnSpc>
                    <a:spcPct val="200000"/>
                  </a:lnSpc>
                </a:pPr>
                <a:r>
                  <a:rPr lang="en-US" sz="1800" b="1" dirty="0"/>
                  <a:t>We take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1800" b="1" dirty="0"/>
                  <a:t> because the variance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</m:acc>
                  </m:oMath>
                </a14:m>
                <a:r>
                  <a:rPr lang="en-US" sz="1800" b="1" dirty="0"/>
                  <a:t> does not depend on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endParaRPr lang="en-US" sz="1800" b="1" dirty="0"/>
              </a:p>
              <a:p>
                <a:pPr algn="just" rtl="0">
                  <a:lnSpc>
                    <a:spcPct val="200000"/>
                  </a:lnSpc>
                </a:pPr>
                <a:r>
                  <a:rPr lang="en-US" sz="1800" b="1" dirty="0"/>
                  <a:t>We take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acc>
                    <m:r>
                      <a:rPr lang="en-US" sz="18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𝚽</m:t>
                        </m:r>
                      </m:e>
                      <m:sup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d>
                      <m:d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1800" b="1" dirty="0"/>
                  <a:t> instead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1800" b="1" dirty="0"/>
                  <a:t> - we have no predefined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1800" b="1" dirty="0"/>
                  <a:t>, so we are using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acc>
                  </m:oMath>
                </a14:m>
                <a:r>
                  <a:rPr lang="en-US" sz="1800" b="1" dirty="0"/>
                  <a:t> to estimate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1800" b="1" dirty="0"/>
                  <a:t> (the confidence level)</a:t>
                </a:r>
              </a:p>
              <a:p>
                <a:pPr algn="just" rtl="0">
                  <a:lnSpc>
                    <a:spcPct val="200000"/>
                  </a:lnSpc>
                </a:pPr>
                <a:r>
                  <a:rPr lang="en-US" sz="1800" b="1" dirty="0"/>
                  <a:t>We take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18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𝚽</m:t>
                        </m:r>
                      </m:e>
                      <m:sup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sz="1800" b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acc>
                      </m:sub>
                    </m:sSub>
                    <m:r>
                      <a:rPr lang="en-US" sz="1800" b="1" i="1">
                        <a:latin typeface="Cambria Math" panose="02040503050406030204" pitchFamily="18" charset="0"/>
                      </a:rPr>
                      <m:t>{</m:t>
                    </m:r>
                    <m:acc>
                      <m:accPr>
                        <m:chr m:val="̂"/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p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∗∗</m:t>
                            </m:r>
                          </m:sup>
                        </m:sSup>
                      </m:e>
                    </m:acc>
                    <m:r>
                      <a:rPr lang="en-US" sz="1800" b="1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1800" b="1" i="1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1800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/>
                  <a:t> instead of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acc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0" smtClean="0">
                            <a:latin typeface="Cambria Math" panose="02040503050406030204" pitchFamily="18" charset="0"/>
                          </a:rPr>
                          <m:t>𝚽</m:t>
                        </m:r>
                      </m:e>
                      <m:sup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d>
                      <m:d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#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18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b="1" i="1" smtClean="0">
                                            <a:latin typeface="Cambria Math" panose="02040503050406030204" pitchFamily="18" charset="0"/>
                                          </a:rPr>
                                          <m:t>𝜽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sub>
                                  <m:sup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 &gt;  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</m:acc>
                              </m:e>
                            </m:d>
                          </m:num>
                          <m:den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𝑩</m:t>
                            </m:r>
                          </m:den>
                        </m:f>
                      </m:e>
                    </m:d>
                  </m:oMath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102" y="1143000"/>
                <a:ext cx="8732264" cy="4949829"/>
              </a:xfrm>
              <a:blipFill>
                <a:blip r:embed="rId3"/>
                <a:stretch>
                  <a:fillRect l="-489" r="-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לבן 3"/>
          <p:cNvSpPr/>
          <p:nvPr/>
        </p:nvSpPr>
        <p:spPr>
          <a:xfrm>
            <a:off x="7650019" y="6363264"/>
            <a:ext cx="1426866" cy="427056"/>
          </a:xfrm>
          <a:prstGeom prst="rect">
            <a:avLst/>
          </a:prstGeom>
          <a:solidFill>
            <a:schemeClr val="bg1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33122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61" y="202757"/>
            <a:ext cx="8680938" cy="450893"/>
          </a:xfrm>
        </p:spPr>
        <p:txBody>
          <a:bodyPr/>
          <a:lstStyle/>
          <a:p>
            <a:pPr algn="just" rtl="0"/>
            <a:r>
              <a:rPr lang="en-US" sz="2330" dirty="0">
                <a:solidFill>
                  <a:schemeClr val="accent1"/>
                </a:solidFill>
              </a:rPr>
              <a:t>The relationship between two approaches – example results</a:t>
            </a:r>
            <a:endParaRPr lang="he-IL" sz="233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102" y="1143000"/>
                <a:ext cx="8732264" cy="4949829"/>
              </a:xfrm>
            </p:spPr>
            <p:txBody>
              <a:bodyPr/>
              <a:lstStyle/>
              <a:p>
                <a:pPr algn="just" rtl="0">
                  <a:lnSpc>
                    <a:spcPct val="200000"/>
                  </a:lnSpc>
                </a:pPr>
                <a:r>
                  <a:rPr lang="en-US" sz="1800" b="1" dirty="0"/>
                  <a:t>In our example, case II:</a:t>
                </a:r>
              </a:p>
              <a:p>
                <a:pPr lvl="1" algn="l" rtl="0">
                  <a:lnSpc>
                    <a:spcPct val="200000"/>
                  </a:lnSpc>
                </a:pPr>
                <a:r>
                  <a:rPr lang="en-US" sz="18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acc>
                    <m:r>
                      <a:rPr lang="en-US" sz="18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0" smtClean="0">
                            <a:latin typeface="Cambria Math" panose="02040503050406030204" pitchFamily="18" charset="0"/>
                          </a:rPr>
                          <m:t>𝚽</m:t>
                        </m:r>
                      </m:e>
                      <m:sup>
                        <m:r>
                          <a:rPr lang="en-US" sz="1800" b="1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sz="1800" b="1" i="0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̃"/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acc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𝚽</m:t>
                        </m:r>
                      </m:e>
                      <m:sup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d>
                      <m:d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𝟗𝟒𝟗</m:t>
                        </m:r>
                      </m:e>
                    </m:d>
                    <m:r>
                      <a:rPr lang="en-US" sz="1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𝟔𝟒</m:t>
                    </m:r>
                  </m:oMath>
                </a14:m>
                <a:r>
                  <a:rPr lang="en-US" sz="1800" b="1" dirty="0"/>
                  <a:t> </a:t>
                </a:r>
              </a:p>
              <a:p>
                <a:pPr lvl="1" algn="l" rtl="0">
                  <a:lnSpc>
                    <a:spcPct val="2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acc>
                      </m:e>
                      <m:sub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18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𝚽</m:t>
                        </m:r>
                      </m:e>
                      <m:sup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d>
                      <m:d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>
                                <a:latin typeface="Cambria Math" panose="02040503050406030204" pitchFamily="18" charset="0"/>
                              </a:rPr>
                              <m:t>𝐏</m:t>
                            </m:r>
                          </m:e>
                          <m:sub>
                            <m:acc>
                              <m:accPr>
                                <m:chr m:val="̂"/>
                                <m:ctrlP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latin typeface="Cambria Math" panose="02040503050406030204" pitchFamily="18" charset="0"/>
                                      </a:rPr>
                                      <m:t>𝝁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e>
                            </m:acc>
                          </m:sub>
                        </m:sSub>
                        <m:d>
                          <m:dPr>
                            <m:begChr m:val="{"/>
                            <m:endChr m:val="}"/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p>
                                  <m:sSupPr>
                                    <m:ctrlPr>
                                      <a:rPr lang="en-US" sz="1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 i="1">
                                        <a:latin typeface="Cambria Math" panose="02040503050406030204" pitchFamily="18" charset="0"/>
                                      </a:rPr>
                                      <m:t>𝝁</m:t>
                                    </m:r>
                                  </m:e>
                                  <m:sup>
                                    <m:r>
                                      <a:rPr lang="en-US" sz="1800" b="1" i="1">
                                        <a:latin typeface="Cambria Math" panose="02040503050406030204" pitchFamily="18" charset="0"/>
                                      </a:rPr>
                                      <m:t>∗∗</m:t>
                                    </m:r>
                                  </m:sup>
                                </m:sSup>
                              </m:e>
                            </m:acc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sub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𝚽</m:t>
                        </m:r>
                      </m:e>
                      <m:sup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d>
                      <m:d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𝟓𝟔𝟕</m:t>
                        </m:r>
                      </m:e>
                    </m:d>
                    <m:r>
                      <a:rPr lang="en-US" sz="18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1800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800" b="1">
                        <a:latin typeface="Cambria Math" panose="02040503050406030204" pitchFamily="18" charset="0"/>
                      </a:rPr>
                      <m:t>𝟏𝟕</m:t>
                    </m:r>
                  </m:oMath>
                </a14:m>
                <a:endParaRPr lang="en-US" sz="1800" b="1" dirty="0"/>
              </a:p>
              <a:p>
                <a:pPr lvl="1" algn="l" rtl="0">
                  <a:lnSpc>
                    <a:spcPct val="200000"/>
                  </a:lnSpc>
                </a:pPr>
                <a:r>
                  <a:rPr lang="en-US" sz="1800" b="1" dirty="0"/>
                  <a:t>Note that in our simple example we calculated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acc>
                  </m:oMath>
                </a14:m>
                <a:r>
                  <a:rPr lang="en-US" sz="1800" b="1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1800" b="1" dirty="0"/>
                  <a:t> analytcally. But usually we’ll use bootstrap.</a:t>
                </a:r>
              </a:p>
              <a:p>
                <a:pPr algn="just" rtl="0">
                  <a:lnSpc>
                    <a:spcPct val="200000"/>
                  </a:lnSpc>
                </a:pPr>
                <a:r>
                  <a:rPr lang="en-US" sz="1800" b="1" dirty="0"/>
                  <a:t>Now: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acc>
                    <m:r>
                      <a:rPr lang="en-US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𝟔𝟒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𝟏𝟕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    ⇒    </m:t>
                    </m:r>
                    <m:acc>
                      <m:accPr>
                        <m:chr m:val="̂"/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acc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𝚽</m:t>
                        </m:r>
                      </m:e>
                      <m:sup>
                        <m:r>
                          <a:rPr lang="en-US" sz="18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  <m:d>
                      <m:dPr>
                        <m:ctrlP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𝒛</m:t>
                            </m:r>
                          </m:e>
                        </m:acc>
                      </m:e>
                    </m:d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𝚽</m:t>
                        </m:r>
                      </m:e>
                      <m:sup>
                        <m:r>
                          <a:rPr lang="en-US" sz="18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  <m:d>
                      <m:dPr>
                        <m:ctrlP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sz="18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18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sz="1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1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1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𝟗𝟎𝟑</m:t>
                    </m:r>
                  </m:oMath>
                </a14:m>
                <a:endParaRPr lang="en-US" sz="1800" b="1" dirty="0"/>
              </a:p>
              <a:p>
                <a:pPr algn="just" rtl="0">
                  <a:lnSpc>
                    <a:spcPct val="200000"/>
                  </a:lnSpc>
                </a:pPr>
                <a:r>
                  <a:rPr lang="en-US" sz="1800" b="1" dirty="0"/>
                  <a:t>Remember, the actual values: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acc>
                    <m:r>
                      <a:rPr lang="en-US" sz="18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𝟑𝟕</m:t>
                    </m:r>
                  </m:oMath>
                </a14:m>
                <a:r>
                  <a:rPr lang="en-US" sz="1800" b="1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acc>
                    <m:r>
                      <a:rPr lang="en-US" sz="1800" b="1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𝟗𝟏𝟒</m:t>
                    </m:r>
                  </m:oMath>
                </a14:m>
                <a:r>
                  <a:rPr lang="en-US" sz="1800" b="1" dirty="0"/>
                  <a:t>, (only possible to calculate in this simple example)</a:t>
                </a:r>
              </a:p>
              <a:p>
                <a:pPr algn="just" rtl="0">
                  <a:lnSpc>
                    <a:spcPct val="200000"/>
                  </a:lnSpc>
                </a:pPr>
                <a:endParaRPr lang="en-US" sz="1800" b="1" dirty="0"/>
              </a:p>
              <a:p>
                <a:pPr algn="just" rtl="0">
                  <a:lnSpc>
                    <a:spcPct val="200000"/>
                  </a:lnSpc>
                </a:pPr>
                <a:endParaRPr lang="en-US" sz="18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102" y="1143000"/>
                <a:ext cx="8732264" cy="4949829"/>
              </a:xfrm>
              <a:blipFill>
                <a:blip r:embed="rId2"/>
                <a:stretch>
                  <a:fillRect l="-489" r="-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לבן 3"/>
          <p:cNvSpPr/>
          <p:nvPr/>
        </p:nvSpPr>
        <p:spPr>
          <a:xfrm>
            <a:off x="7650019" y="6363264"/>
            <a:ext cx="1426866" cy="427056"/>
          </a:xfrm>
          <a:prstGeom prst="rect">
            <a:avLst/>
          </a:prstGeom>
          <a:solidFill>
            <a:schemeClr val="bg1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91141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61" y="204297"/>
            <a:ext cx="8680938" cy="447815"/>
          </a:xfrm>
        </p:spPr>
        <p:txBody>
          <a:bodyPr/>
          <a:lstStyle/>
          <a:p>
            <a:pPr algn="just" rtl="0"/>
            <a:r>
              <a:rPr lang="en-US" sz="2310" dirty="0">
                <a:solidFill>
                  <a:schemeClr val="accent1"/>
                </a:solidFill>
              </a:rPr>
              <a:t>Bootstrap calculations</a:t>
            </a:r>
            <a:endParaRPr lang="he-IL" sz="231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102" y="1143000"/>
                <a:ext cx="8732264" cy="4949829"/>
              </a:xfrm>
            </p:spPr>
            <p:txBody>
              <a:bodyPr/>
              <a:lstStyle/>
              <a:p>
                <a:pPr algn="just" rtl="0">
                  <a:lnSpc>
                    <a:spcPct val="200000"/>
                  </a:lnSpc>
                </a:pPr>
                <a:r>
                  <a:rPr lang="en-US" sz="1800" b="1" dirty="0"/>
                  <a:t>First level bootstrap, calculation 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acc>
                  </m:oMath>
                </a14:m>
                <a:r>
                  <a:rPr lang="en-US" sz="1800" b="1" dirty="0"/>
                  <a:t>:</a:t>
                </a:r>
              </a:p>
              <a:p>
                <a:pPr lvl="1" algn="just" rtl="0">
                  <a:lnSpc>
                    <a:spcPct val="200000"/>
                  </a:lnSpc>
                </a:pPr>
                <a:r>
                  <a:rPr lang="en-US" sz="1800" b="1" dirty="0"/>
                  <a:t>Take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1800" b="1" dirty="0"/>
                  <a:t> replications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bar>
                          <m:bar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acc>
                              <m:accPr>
                                <m:chr m:val="̂"/>
                                <m:ctrlP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</m:acc>
                          </m:e>
                        </m:bar>
                      </m:e>
                      <m:sup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∗∗</m:t>
                        </m:r>
                      </m:sup>
                    </m:sSup>
                    <m:r>
                      <a:rPr lang="en-US" sz="1800" b="1" i="1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800" b="1" i="1">
                        <a:latin typeface="Cambria Math" panose="02040503050406030204" pitchFamily="18" charset="0"/>
                      </a:rPr>
                      <m:t>(</m:t>
                    </m:r>
                    <m:bar>
                      <m:bar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acc>
                          <m:accPr>
                            <m:chr m:val="̂"/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</m:acc>
                      </m:e>
                    </m:bar>
                    <m:r>
                      <a:rPr lang="en-US" sz="18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/>
                  <a:t>, call them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bar>
                          <m:bar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acc>
                              <m:accPr>
                                <m:chr m:val="̂"/>
                                <m:ctrlP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</m:acc>
                          </m:e>
                        </m:bar>
                      </m:e>
                      <m:sup>
                        <m:r>
                          <a:rPr lang="en-US" sz="1800" b="1" i="0" smtClean="0">
                            <a:latin typeface="Cambria Math" panose="02040503050406030204" pitchFamily="18" charset="0"/>
                          </a:rPr>
                          <m:t>∗(</m:t>
                        </m:r>
                        <m:r>
                          <a:rPr lang="en-US" sz="18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1800" b="1" i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…,</m:t>
                    </m:r>
                    <m:sSup>
                      <m:sSup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bar>
                          <m:bar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acc>
                              <m:accPr>
                                <m:chr m:val="̂"/>
                                <m:ctrlP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</m:acc>
                          </m:e>
                        </m:bar>
                      </m:e>
                      <m:sup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∗(</m:t>
                        </m:r>
                        <m:r>
                          <a:rPr lang="en-US" sz="1800" b="1" i="0" smtClean="0">
                            <a:latin typeface="Cambria Math" panose="02040503050406030204" pitchFamily="18" charset="0"/>
                          </a:rPr>
                          <m:t>𝐁</m:t>
                        </m:r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sz="1800" b="1" dirty="0"/>
              </a:p>
              <a:p>
                <a:pPr lvl="1" algn="just" rtl="0">
                  <a:lnSpc>
                    <a:spcPct val="20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acc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0" smtClean="0">
                            <a:latin typeface="Cambria Math" panose="02040503050406030204" pitchFamily="18" charset="0"/>
                          </a:rPr>
                          <m:t>𝚽</m:t>
                        </m:r>
                      </m:e>
                      <m:sup>
                        <m:r>
                          <a:rPr lang="en-US" sz="1800" b="1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d>
                      <m:d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#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bar>
                                  <m:barPr>
                                    <m:ctrlP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1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p>
                                          <m:sSupPr>
                                            <m:ctrlPr>
                                              <a:rPr lang="en-US" sz="1800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800" b="1" i="1">
                                                <a:latin typeface="Cambria Math" panose="02040503050406030204" pitchFamily="18" charset="0"/>
                                              </a:rPr>
                                              <m:t>𝝁</m:t>
                                            </m:r>
                                          </m:e>
                                          <m:sup>
                                            <m:r>
                                              <a:rPr lang="en-US" sz="1800" b="1" i="1"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p>
                                      </m:e>
                                    </m:acc>
                                  </m:e>
                                </m:ba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𝒗𝒆𝒄𝒕𝒐𝒓𝒔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𝒊𝒏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ℛ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𝑩</m:t>
                            </m:r>
                          </m:den>
                        </m:f>
                      </m:e>
                    </m:d>
                  </m:oMath>
                </a14:m>
                <a:endParaRPr lang="en-US" sz="1800" b="1" dirty="0"/>
              </a:p>
              <a:p>
                <a:pPr algn="just" rtl="0">
                  <a:lnSpc>
                    <a:spcPct val="200000"/>
                  </a:lnSpc>
                </a:pPr>
                <a:r>
                  <a:rPr lang="en-US" sz="1800" b="1" dirty="0"/>
                  <a:t>Second level bootstrap, calculation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acc>
                  </m:oMath>
                </a14:m>
                <a:endParaRPr lang="en-US" sz="1800" b="1" dirty="0"/>
              </a:p>
              <a:p>
                <a:pPr lvl="1" algn="just" rtl="0">
                  <a:lnSpc>
                    <a:spcPct val="200000"/>
                  </a:lnSpc>
                </a:pPr>
                <a:r>
                  <a:rPr lang="en-US" sz="1800" b="1" dirty="0"/>
                  <a:t>Take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800" b="1" dirty="0"/>
                  <a:t> replications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bar>
                          <m:bar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acc>
                              <m:accPr>
                                <m:chr m:val="̂"/>
                                <m:ctrlP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</m:acc>
                          </m:e>
                        </m:bar>
                      </m:e>
                      <m:sup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∗∗</m:t>
                        </m:r>
                      </m:sup>
                    </m:sSup>
                    <m:r>
                      <a:rPr lang="en-US" sz="1800" b="1" i="1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800" b="1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acc>
                              <m:accPr>
                                <m:chr m:val="̂"/>
                                <m:ctrlP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</m:acc>
                          </m:e>
                        </m:bar>
                      </m:e>
                      <m:sub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18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/>
                  <a:t>, call them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bar>
                          <m:bar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acc>
                              <m:accPr>
                                <m:chr m:val="̂"/>
                                <m:ctrlP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</m:acc>
                          </m:e>
                        </m:bar>
                      </m:e>
                      <m:sup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1800" b="1" i="0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1800" b="1" i="1">
                        <a:latin typeface="Cambria Math" panose="02040503050406030204" pitchFamily="18" charset="0"/>
                      </a:rPr>
                      <m:t>…,</m:t>
                    </m:r>
                    <m:sSup>
                      <m:sSup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bar>
                          <m:bar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acc>
                              <m:accPr>
                                <m:chr m:val="̂"/>
                                <m:ctrlP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</m:acc>
                          </m:e>
                        </m:bar>
                      </m:e>
                      <m:sup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1800" b="1" i="0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𝐁</m:t>
                        </m:r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sz="1800" b="1" dirty="0"/>
              </a:p>
              <a:p>
                <a:pPr lvl="1" algn="just" rtl="0">
                  <a:lnSpc>
                    <a:spcPct val="20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acc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𝚽</m:t>
                        </m:r>
                      </m:e>
                      <m:sup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d>
                      <m:d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#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bar>
                                  <m:barPr>
                                    <m:ctrlPr>
                                      <a:rPr lang="en-US" sz="1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1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p>
                                          <m:sSupPr>
                                            <m:ctrlPr>
                                              <a:rPr lang="en-US" sz="1800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800" b="1" i="1">
                                                <a:latin typeface="Cambria Math" panose="02040503050406030204" pitchFamily="18" charset="0"/>
                                              </a:rPr>
                                              <m:t>𝝁</m:t>
                                            </m:r>
                                          </m:e>
                                          <m:sup>
                                            <m:r>
                                              <a:rPr lang="en-US" sz="1800" b="1" i="1"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  <m:r>
                                              <a:rPr lang="en-US" sz="1800" b="1" i="1" smtClean="0"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p>
                                      </m:e>
                                    </m:acc>
                                  </m:e>
                                </m:bar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𝒗𝒆𝒄𝒕𝒐𝒓𝒔</m:t>
                                </m:r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𝒊𝒏</m:t>
                                </m:r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1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latin typeface="Cambria Math" panose="02040503050406030204" pitchFamily="18" charset="0"/>
                                      </a:rPr>
                                      <m:t>ℛ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102" y="1143000"/>
                <a:ext cx="8732264" cy="4949829"/>
              </a:xfrm>
              <a:blipFill rotWithShape="0">
                <a:blip r:embed="rId3"/>
                <a:stretch>
                  <a:fillRect l="-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לבן 3"/>
          <p:cNvSpPr/>
          <p:nvPr/>
        </p:nvSpPr>
        <p:spPr>
          <a:xfrm>
            <a:off x="7650019" y="6363264"/>
            <a:ext cx="1426866" cy="427056"/>
          </a:xfrm>
          <a:prstGeom prst="rect">
            <a:avLst/>
          </a:prstGeom>
          <a:solidFill>
            <a:schemeClr val="bg1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9793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40267" y="2720437"/>
            <a:ext cx="7213600" cy="461665"/>
          </a:xfrm>
        </p:spPr>
        <p:txBody>
          <a:bodyPr/>
          <a:lstStyle/>
          <a:p>
            <a:pPr algn="l"/>
            <a:r>
              <a:rPr lang="en-US" dirty="0"/>
              <a:t>Applying Efron’s solution on trees</a:t>
            </a:r>
            <a:endParaRPr lang="he-IL" dirty="0"/>
          </a:p>
        </p:txBody>
      </p:sp>
      <p:sp>
        <p:nvSpPr>
          <p:cNvPr id="3" name="מלבן 2"/>
          <p:cNvSpPr/>
          <p:nvPr/>
        </p:nvSpPr>
        <p:spPr>
          <a:xfrm>
            <a:off x="7616650" y="6390752"/>
            <a:ext cx="1426866" cy="427056"/>
          </a:xfrm>
          <a:prstGeom prst="rect">
            <a:avLst/>
          </a:prstGeom>
          <a:solidFill>
            <a:schemeClr val="bg1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963255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12861" y="197372"/>
                <a:ext cx="8680938" cy="461665"/>
              </a:xfrm>
            </p:spPr>
            <p:txBody>
              <a:bodyPr/>
              <a:lstStyle/>
              <a:p>
                <a:pPr algn="just" rtl="0"/>
                <a:r>
                  <a:rPr lang="en-US" dirty="0">
                    <a:solidFill>
                      <a:schemeClr val="accent1"/>
                    </a:solidFill>
                  </a:rPr>
                  <a:t>Estimating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acc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in trees</a:t>
                </a:r>
                <a:endParaRPr lang="he-IL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12861" y="197372"/>
                <a:ext cx="8680938" cy="461665"/>
              </a:xfrm>
              <a:blipFill rotWithShape="0">
                <a:blip r:embed="rId2"/>
                <a:stretch>
                  <a:fillRect l="-1053" t="-7895" b="-3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102" y="1000121"/>
                <a:ext cx="8732264" cy="4949829"/>
              </a:xfrm>
            </p:spPr>
            <p:txBody>
              <a:bodyPr/>
              <a:lstStyle/>
              <a:p>
                <a:pPr algn="just" rtl="0">
                  <a:lnSpc>
                    <a:spcPct val="200000"/>
                  </a:lnSpc>
                </a:pPr>
                <a:r>
                  <a:rPr lang="en-US" sz="1800" b="1" dirty="0"/>
                  <a:t>In the simpler model the variance was fixed for any value of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</m:bar>
                  </m:oMath>
                </a14:m>
                <a:r>
                  <a:rPr lang="en-US" sz="1800" b="1" dirty="0"/>
                  <a:t>, so we have taken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1800" b="1" dirty="0"/>
                  <a:t> in the </a:t>
                </a:r>
                <a:r>
                  <a:rPr lang="en-US" sz="1800" b="1" dirty="0" err="1"/>
                  <a:t>BCa</a:t>
                </a:r>
                <a:r>
                  <a:rPr lang="en-US" sz="1800" b="1" dirty="0"/>
                  <a:t> formula.</a:t>
                </a:r>
              </a:p>
              <a:p>
                <a:pPr algn="just" rtl="0">
                  <a:lnSpc>
                    <a:spcPct val="200000"/>
                  </a:lnSpc>
                </a:pPr>
                <a:r>
                  <a:rPr lang="en-US" sz="1800" b="1" dirty="0"/>
                  <a:t>When using this formula on more complex models, especially in the multinomial model, this is not true</a:t>
                </a:r>
              </a:p>
              <a:p>
                <a:pPr algn="just" rtl="0">
                  <a:lnSpc>
                    <a:spcPct val="200000"/>
                  </a:lnSpc>
                </a:pPr>
                <a:r>
                  <a:rPr lang="en-US" sz="1800" b="1" dirty="0"/>
                  <a:t>The version of this formula that applies to the multinomial model is:</a:t>
                </a:r>
              </a:p>
              <a:p>
                <a:pPr algn="just" rtl="0">
                  <a:lnSpc>
                    <a:spcPct val="20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acc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̃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acc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</m:e>
                              <m:sub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acc>
                      </m:num>
                      <m:den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𝒂</m:t>
                        </m:r>
                        <m:d>
                          <m:d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</m:e>
                            </m:acc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  <m:sub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den>
                    </m:f>
                    <m:r>
                      <a:rPr lang="en-US" sz="2000" b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1800" b="1" dirty="0"/>
                  <a:t> , where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/>
                  <a:t>is the acceleration constant.</a:t>
                </a:r>
              </a:p>
              <a:p>
                <a:pPr algn="just" rtl="0">
                  <a:lnSpc>
                    <a:spcPct val="200000"/>
                  </a:lnSpc>
                </a:pPr>
                <a:r>
                  <a:rPr lang="en-US" sz="1800" b="1" dirty="0"/>
                  <a:t>And finally: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acc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0" smtClean="0">
                            <a:latin typeface="Cambria Math" panose="02040503050406030204" pitchFamily="18" charset="0"/>
                          </a:rPr>
                          <m:t>𝚽</m:t>
                        </m:r>
                      </m:e>
                      <m:sup>
                        <m:r>
                          <a:rPr lang="en-US" sz="1800" b="1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sz="1800" b="1" i="0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acc>
                  </m:oMath>
                </a14:m>
                <a:r>
                  <a:rPr lang="en-US" sz="1800" b="1" dirty="0"/>
                  <a:t>) is</a:t>
                </a:r>
                <a:r>
                  <a:rPr lang="he-IL" sz="1800" b="1" dirty="0"/>
                  <a:t> </a:t>
                </a:r>
                <a:r>
                  <a:rPr lang="en-US" sz="1800" b="1" dirty="0"/>
                  <a:t>our estimation of the confidence level of the clade.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102" y="1000121"/>
                <a:ext cx="8732264" cy="4949829"/>
              </a:xfrm>
              <a:blipFill rotWithShape="0">
                <a:blip r:embed="rId3"/>
                <a:stretch>
                  <a:fillRect l="-489" r="-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לבן 3"/>
          <p:cNvSpPr/>
          <p:nvPr/>
        </p:nvSpPr>
        <p:spPr>
          <a:xfrm>
            <a:off x="7650019" y="6363264"/>
            <a:ext cx="1426866" cy="427056"/>
          </a:xfrm>
          <a:prstGeom prst="rect">
            <a:avLst/>
          </a:prstGeom>
          <a:solidFill>
            <a:schemeClr val="bg1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746758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61" y="197372"/>
            <a:ext cx="8680938" cy="461665"/>
          </a:xfrm>
        </p:spPr>
        <p:txBody>
          <a:bodyPr/>
          <a:lstStyle/>
          <a:p>
            <a:pPr algn="just" rtl="0"/>
            <a:r>
              <a:rPr lang="en-US" dirty="0">
                <a:solidFill>
                  <a:schemeClr val="accent1"/>
                </a:solidFill>
              </a:rPr>
              <a:t>Some notations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7650019" y="6363264"/>
            <a:ext cx="1426866" cy="427056"/>
          </a:xfrm>
          <a:prstGeom prst="rect">
            <a:avLst/>
          </a:prstGeom>
          <a:solidFill>
            <a:schemeClr val="bg1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102" y="857242"/>
                <a:ext cx="8732264" cy="4949829"/>
              </a:xfrm>
            </p:spPr>
            <p:txBody>
              <a:bodyPr/>
              <a:lstStyle/>
              <a:p>
                <a:pPr algn="just" rtl="0">
                  <a:lnSpc>
                    <a:spcPct val="200000"/>
                  </a:lnSpc>
                </a:pPr>
                <a:r>
                  <a:rPr lang="en-US" sz="1800" b="1" dirty="0" smtClean="0"/>
                  <a:t>Let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b="1" dirty="0"/>
                  <a:t> be a vector of probabilities where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1800" b="1" dirty="0"/>
                  <a:t> is the number of columns in our matrix, and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800" b="1" dirty="0"/>
                  <a:t>.</a:t>
                </a:r>
              </a:p>
              <a:p>
                <a:pPr algn="just" rtl="0">
                  <a:lnSpc>
                    <a:spcPct val="200000"/>
                  </a:lnSpc>
                </a:pPr>
                <a:r>
                  <a:rPr lang="en-US" sz="1800" b="1" dirty="0"/>
                  <a:t>The notation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p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𝑴𝒖𝒍𝒕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/>
                  <a:t> will indicate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p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, …, </m:t>
                        </m:r>
                        <m:sSubSup>
                          <m:sSubSupPr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  <m:sup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1800" b="1" dirty="0"/>
                  <a:t> is a vector of proportions generated in the following way: </a:t>
                </a:r>
              </a:p>
              <a:p>
                <a:pPr lvl="1" algn="just" rtl="0">
                  <a:lnSpc>
                    <a:spcPct val="200000"/>
                  </a:lnSpc>
                </a:pPr>
                <a:r>
                  <a:rPr lang="en-US" sz="1800" b="1" dirty="0"/>
                  <a:t>We draw integers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, …, </m:t>
                    </m:r>
                    <m:sSubSup>
                      <m:sSubSup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/>
                  <a:t>from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, …, 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sz="1800" b="1" dirty="0"/>
                  <a:t>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sz="1800" b="1" dirty="0"/>
                  <a:t> to draw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1800" b="1" dirty="0"/>
                  <a:t>.</a:t>
                </a:r>
              </a:p>
              <a:p>
                <a:pPr lvl="1" algn="just" rtl="0">
                  <a:lnSpc>
                    <a:spcPct val="200000"/>
                  </a:lnSpc>
                </a:pPr>
                <a:r>
                  <a:rPr lang="en-US" sz="1800" b="1" dirty="0"/>
                  <a:t>Now,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  <m:sup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⋅#</m:t>
                    </m:r>
                    <m:d>
                      <m:dPr>
                        <m:begChr m:val="{"/>
                        <m:endChr m:val="}"/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∣</m:t>
                        </m:r>
                        <m:sSubSup>
                          <m:sSubSupPr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  <m:sup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</m:oMath>
                </a14:m>
                <a:endParaRPr lang="en-US" sz="1800" b="1" dirty="0"/>
              </a:p>
              <a:p>
                <a:pPr algn="just" rtl="0">
                  <a:lnSpc>
                    <a:spcPct val="200000"/>
                  </a:lnSpc>
                </a:pPr>
                <a:r>
                  <a:rPr lang="en-US" sz="1800" b="1" dirty="0"/>
                  <a:t>Each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p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he-IL" sz="1800" b="1" dirty="0" smtClean="0"/>
                  <a:t> </a:t>
                </a:r>
                <a:r>
                  <a:rPr lang="en-US" sz="1800" b="1" dirty="0" smtClean="0"/>
                  <a:t>represents </a:t>
                </a:r>
                <a:r>
                  <a:rPr lang="en-US" sz="1800" b="1" dirty="0"/>
                  <a:t>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800" b="1" dirty="0"/>
                  <a:t> that has proportion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  <m:sup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1800" b="1" dirty="0"/>
                  <a:t>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p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𝒕𝒉</m:t>
                    </m:r>
                  </m:oMath>
                </a14:m>
                <a:r>
                  <a:rPr lang="en-US" sz="1800" b="1" dirty="0"/>
                  <a:t> column of the original matrix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 smtClean="0"/>
                  <a:t>.</a:t>
                </a:r>
              </a:p>
              <a:p>
                <a:pPr algn="just" rtl="0">
                  <a:lnSpc>
                    <a:spcPct val="20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p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800" b="1" dirty="0"/>
                  <a:t>determins  a tree according to a  tree building algorithm: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p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1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𝒕𝒓𝒆𝒆</m:t>
                            </m:r>
                          </m:e>
                        </m:acc>
                      </m:e>
                      <m:sup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1800" b="1" dirty="0" smtClean="0"/>
              </a:p>
              <a:p>
                <a:pPr algn="just" rtl="0">
                  <a:lnSpc>
                    <a:spcPct val="200000"/>
                  </a:lnSpc>
                </a:pPr>
                <a:endParaRPr lang="en-US" sz="1800" b="1" dirty="0"/>
              </a:p>
              <a:p>
                <a:pPr algn="just" rtl="0">
                  <a:lnSpc>
                    <a:spcPct val="200000"/>
                  </a:lnSpc>
                </a:pPr>
                <a:endParaRPr lang="en-US" sz="1800" b="1" dirty="0"/>
              </a:p>
            </p:txBody>
          </p:sp>
        </mc:Choice>
        <mc:Fallback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102" y="857242"/>
                <a:ext cx="8732264" cy="4949829"/>
              </a:xfrm>
              <a:blipFill rotWithShape="0">
                <a:blip r:embed="rId3"/>
                <a:stretch>
                  <a:fillRect l="-489" r="-4050" b="-1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81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12861" y="189710"/>
                <a:ext cx="8680938" cy="476990"/>
              </a:xfrm>
            </p:spPr>
            <p:txBody>
              <a:bodyPr/>
              <a:lstStyle/>
              <a:p>
                <a:pPr algn="just" rtl="0"/>
                <a:r>
                  <a:rPr lang="en-US" dirty="0">
                    <a:solidFill>
                      <a:schemeClr val="accent1"/>
                    </a:solidFill>
                  </a:rPr>
                  <a:t>Defining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𝒄𝒆𝒏𝒕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 the original proportions vector</a:t>
                </a:r>
                <a:endParaRPr lang="he-IL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12861" y="189710"/>
                <a:ext cx="8680938" cy="476990"/>
              </a:xfrm>
              <a:blipFill>
                <a:blip r:embed="rId2"/>
                <a:stretch>
                  <a:fillRect l="-1053" t="-6410" b="-29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לבן 3"/>
          <p:cNvSpPr/>
          <p:nvPr/>
        </p:nvSpPr>
        <p:spPr>
          <a:xfrm>
            <a:off x="7650019" y="6363264"/>
            <a:ext cx="1426866" cy="427056"/>
          </a:xfrm>
          <a:prstGeom prst="rect">
            <a:avLst/>
          </a:prstGeom>
          <a:solidFill>
            <a:schemeClr val="bg1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102" y="1143000"/>
                <a:ext cx="8793591" cy="4949829"/>
              </a:xfrm>
            </p:spPr>
            <p:txBody>
              <a:bodyPr/>
              <a:lstStyle/>
              <a:p>
                <a:pPr algn="just" rtl="0">
                  <a:lnSpc>
                    <a:spcPct val="250000"/>
                  </a:lnSpc>
                </a:pPr>
                <a:r>
                  <a:rPr lang="en-US" sz="1800" b="1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𝐏</m:t>
                        </m:r>
                      </m:e>
                      <m:sup>
                        <m:r>
                          <a:rPr lang="en-US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𝒄𝒆𝒏𝒕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/>
                  <a:t>be the vector that corresponds to original data matrix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/>
                  <a:t>:</a:t>
                </a:r>
              </a:p>
              <a:p>
                <a:pPr marL="0" indent="0" algn="just" rtl="0">
                  <a:lnSpc>
                    <a:spcPct val="250000"/>
                  </a:lnSpc>
                  <a:buNone/>
                </a:pPr>
                <a:r>
                  <a:rPr lang="en-US" sz="1800" b="1" dirty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𝐏</m:t>
                        </m:r>
                      </m:e>
                      <m:sup>
                        <m:r>
                          <a:rPr lang="en-US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𝒄𝒆𝒏𝒕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acc>
                      <m:accPr>
                        <m:chr m:val="̂"/>
                        <m:ctrlPr>
                          <a:rPr lang="en-US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𝒕𝒓𝒆𝒆</m:t>
                        </m:r>
                      </m:e>
                    </m:acc>
                  </m:oMath>
                </a14:m>
                <a:endParaRPr lang="en-US" sz="1800" b="1" dirty="0"/>
              </a:p>
              <a:p>
                <a:pPr lvl="1" algn="just" rtl="0">
                  <a:lnSpc>
                    <a:spcPct val="250000"/>
                  </a:lnSpc>
                </a:pPr>
                <a:r>
                  <a:rPr lang="en-US" sz="1800" b="1" dirty="0"/>
                  <a:t>That is,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𝐏</m:t>
                        </m:r>
                      </m:e>
                      <m:sup>
                        <m:r>
                          <a:rPr lang="en-US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𝒄𝒆𝒏𝒕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1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den>
                        </m:f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, …,</m:t>
                        </m:r>
                        <m:f>
                          <m:f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den>
                        </m:f>
                      </m:e>
                    </m:d>
                  </m:oMath>
                </a14:m>
                <a:endParaRPr lang="en-US" sz="1800" b="1" dirty="0"/>
              </a:p>
              <a:p>
                <a:pPr algn="just" rtl="0">
                  <a:lnSpc>
                    <a:spcPct val="250000"/>
                  </a:lnSpc>
                </a:pPr>
                <a:endParaRPr lang="en-US" sz="1800" b="1" dirty="0"/>
              </a:p>
              <a:p>
                <a:pPr lvl="1" algn="just" rtl="0">
                  <a:lnSpc>
                    <a:spcPct val="250000"/>
                  </a:lnSpc>
                </a:pPr>
                <a:endParaRPr lang="en-US" sz="1800" b="1" dirty="0"/>
              </a:p>
              <a:p>
                <a:pPr algn="just" rtl="0">
                  <a:lnSpc>
                    <a:spcPct val="250000"/>
                  </a:lnSpc>
                </a:pPr>
                <a:endParaRPr lang="en-US" sz="1800" b="1" dirty="0"/>
              </a:p>
            </p:txBody>
          </p:sp>
        </mc:Choice>
        <mc:Fallback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102" y="1143000"/>
                <a:ext cx="8793591" cy="4949829"/>
              </a:xfrm>
              <a:blipFill rotWithShape="0">
                <a:blip r:embed="rId3"/>
                <a:stretch>
                  <a:fillRect l="-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1239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rtl="0"/>
            <a:r>
              <a:rPr lang="en-US" dirty="0"/>
              <a:t>Phylogenetic trees</a:t>
            </a:r>
            <a:endParaRPr lang="he-IL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02" y="1143000"/>
            <a:ext cx="8732264" cy="4949829"/>
          </a:xfrm>
        </p:spPr>
        <p:txBody>
          <a:bodyPr/>
          <a:lstStyle/>
          <a:p>
            <a:pPr algn="just" rtl="0">
              <a:lnSpc>
                <a:spcPct val="200000"/>
              </a:lnSpc>
            </a:pPr>
            <a:r>
              <a:rPr lang="en-US" sz="1800" dirty="0"/>
              <a:t>A diagram representing  evolutionary relationships among various biological species.</a:t>
            </a:r>
          </a:p>
          <a:p>
            <a:pPr algn="just" rtl="0">
              <a:lnSpc>
                <a:spcPct val="200000"/>
              </a:lnSpc>
            </a:pPr>
            <a:r>
              <a:rPr lang="en-US" sz="1800" dirty="0"/>
              <a:t>Splits come from mutations- errors in DNA replications</a:t>
            </a:r>
          </a:p>
          <a:p>
            <a:pPr algn="just" rtl="0">
              <a:lnSpc>
                <a:spcPct val="200000"/>
              </a:lnSpc>
            </a:pPr>
            <a:endParaRPr lang="en-US" sz="1800" b="1" dirty="0"/>
          </a:p>
          <a:p>
            <a:pPr marL="0" indent="0">
              <a:lnSpc>
                <a:spcPct val="200000"/>
              </a:lnSpc>
              <a:buNone/>
            </a:pPr>
            <a:endParaRPr lang="en-US" sz="1800" dirty="0"/>
          </a:p>
          <a:p>
            <a:pPr marL="0" indent="0">
              <a:lnSpc>
                <a:spcPct val="200000"/>
              </a:lnSpc>
              <a:buNone/>
            </a:pPr>
            <a:endParaRPr lang="en-US" sz="1800" dirty="0"/>
          </a:p>
        </p:txBody>
      </p:sp>
      <p:sp>
        <p:nvSpPr>
          <p:cNvPr id="4" name="מלבן 3"/>
          <p:cNvSpPr/>
          <p:nvPr/>
        </p:nvSpPr>
        <p:spPr>
          <a:xfrm>
            <a:off x="7616650" y="6390752"/>
            <a:ext cx="1426866" cy="427056"/>
          </a:xfrm>
          <a:prstGeom prst="rect">
            <a:avLst/>
          </a:prstGeom>
          <a:solidFill>
            <a:schemeClr val="bg1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30" name="Picture 6" descr="תוצאת תמונה עבור ‪phylogenetic tree‬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943" y="3283032"/>
            <a:ext cx="6662057" cy="353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036460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61" y="197372"/>
            <a:ext cx="8680938" cy="461665"/>
          </a:xfrm>
        </p:spPr>
        <p:txBody>
          <a:bodyPr/>
          <a:lstStyle/>
          <a:p>
            <a:pPr algn="just" rtl="0"/>
            <a:r>
              <a:rPr lang="en-US" dirty="0">
                <a:solidFill>
                  <a:schemeClr val="accent1"/>
                </a:solidFill>
              </a:rPr>
              <a:t>Malaria data example – First level bootstrap</a:t>
            </a:r>
            <a:endParaRPr lang="he-IL" dirty="0">
              <a:solidFill>
                <a:schemeClr val="accent1"/>
              </a:solidFill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7650019" y="6363264"/>
            <a:ext cx="1426866" cy="427056"/>
          </a:xfrm>
          <a:prstGeom prst="rect">
            <a:avLst/>
          </a:prstGeom>
          <a:solidFill>
            <a:schemeClr val="bg1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102" y="1143000"/>
                <a:ext cx="8793591" cy="4949829"/>
              </a:xfrm>
            </p:spPr>
            <p:txBody>
              <a:bodyPr/>
              <a:lstStyle/>
              <a:p>
                <a:pPr algn="just" rtl="0">
                  <a:lnSpc>
                    <a:spcPct val="250000"/>
                  </a:lnSpc>
                </a:pPr>
                <a:r>
                  <a:rPr lang="en-US" sz="1800" b="1" dirty="0" smtClean="0"/>
                  <a:t>We now sample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𝟐𝟎𝟎</m:t>
                    </m:r>
                  </m:oMath>
                </a14:m>
                <a:r>
                  <a:rPr lang="en-US" sz="1800" b="1" dirty="0"/>
                  <a:t> “first level” bootstrap vectors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, …, </m:t>
                    </m:r>
                    <m:sSubSup>
                      <m:sSubSup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𝟐𝟎𝟎</m:t>
                        </m:r>
                      </m:sub>
                      <m:sup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sz="1800" b="1" dirty="0" smtClean="0"/>
              </a:p>
              <a:p>
                <a:pPr algn="just" rtl="0">
                  <a:lnSpc>
                    <a:spcPct val="250000"/>
                  </a:lnSpc>
                </a:pPr>
                <a:r>
                  <a:rPr lang="en-US" sz="1800" b="1" dirty="0" smtClean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p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800" b="1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𝑴𝒖𝒍𝒕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 (</m:t>
                    </m:r>
                    <m:sSup>
                      <m:sSup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p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𝒄𝒆𝒏𝒕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18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b="1" dirty="0"/>
              </a:p>
              <a:p>
                <a:pPr algn="just" rtl="0">
                  <a:lnSpc>
                    <a:spcPct val="250000"/>
                  </a:lnSpc>
                </a:pPr>
                <a:r>
                  <a:rPr lang="en-US" sz="1800" b="1" dirty="0"/>
                  <a:t>193 of these bootstrap samples produced a tree that contained 9-10 clade.</a:t>
                </a:r>
              </a:p>
              <a:p>
                <a:pPr algn="just" rtl="0">
                  <a:lnSpc>
                    <a:spcPct val="250000"/>
                  </a:lnSpc>
                </a:pPr>
                <a:r>
                  <a:rPr lang="en-US" sz="1800" b="1" dirty="0"/>
                  <a:t>Therefore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acc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𝟏𝟗𝟑</m:t>
                        </m:r>
                      </m:num>
                      <m:den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𝟐𝟎𝟎</m:t>
                        </m:r>
                      </m:den>
                    </m:f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𝟗𝟔𝟓</m:t>
                    </m:r>
                  </m:oMath>
                </a14:m>
                <a:endParaRPr lang="en-US" sz="1800" b="1" dirty="0"/>
              </a:p>
              <a:p>
                <a:pPr marL="0" indent="0" algn="just" rtl="0">
                  <a:lnSpc>
                    <a:spcPct val="250000"/>
                  </a:lnSpc>
                  <a:buNone/>
                </a:pPr>
                <a:r>
                  <a:rPr lang="en-US" sz="1800" b="1" dirty="0"/>
                  <a:t>   </a:t>
                </a:r>
              </a:p>
              <a:p>
                <a:pPr algn="just" rtl="0">
                  <a:lnSpc>
                    <a:spcPct val="250000"/>
                  </a:lnSpc>
                </a:pPr>
                <a:endParaRPr lang="en-US" sz="1800" b="1" dirty="0"/>
              </a:p>
            </p:txBody>
          </p:sp>
        </mc:Choice>
        <mc:Fallback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102" y="1143000"/>
                <a:ext cx="8793591" cy="4949829"/>
              </a:xfrm>
              <a:blipFill rotWithShape="0">
                <a:blip r:embed="rId2"/>
                <a:stretch>
                  <a:fillRect l="-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3699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61" y="197372"/>
            <a:ext cx="8680938" cy="461665"/>
          </a:xfrm>
        </p:spPr>
        <p:txBody>
          <a:bodyPr/>
          <a:lstStyle/>
          <a:p>
            <a:pPr algn="just" rtl="0"/>
            <a:r>
              <a:rPr lang="en-US" dirty="0">
                <a:solidFill>
                  <a:schemeClr val="accent1"/>
                </a:solidFill>
              </a:rPr>
              <a:t>Malaria data example – first level bootstrap</a:t>
            </a:r>
            <a:endParaRPr lang="he-IL" dirty="0">
              <a:solidFill>
                <a:schemeClr val="accent1"/>
              </a:solidFill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7650019" y="6363264"/>
            <a:ext cx="1426866" cy="427056"/>
          </a:xfrm>
          <a:prstGeom prst="rect">
            <a:avLst/>
          </a:prstGeom>
          <a:solidFill>
            <a:schemeClr val="bg1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12" name="Group 11"/>
          <p:cNvGrpSpPr/>
          <p:nvPr/>
        </p:nvGrpSpPr>
        <p:grpSpPr>
          <a:xfrm>
            <a:off x="881417" y="969885"/>
            <a:ext cx="6925102" cy="5082530"/>
            <a:chOff x="881417" y="969885"/>
            <a:chExt cx="6925102" cy="5082530"/>
          </a:xfrm>
        </p:grpSpPr>
        <p:grpSp>
          <p:nvGrpSpPr>
            <p:cNvPr id="5" name="Group 4"/>
            <p:cNvGrpSpPr/>
            <p:nvPr/>
          </p:nvGrpSpPr>
          <p:grpSpPr>
            <a:xfrm>
              <a:off x="881417" y="969885"/>
              <a:ext cx="6925102" cy="5082530"/>
              <a:chOff x="840474" y="1075827"/>
              <a:chExt cx="6925102" cy="5082530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40474" y="1075827"/>
                <a:ext cx="6925102" cy="5082530"/>
              </a:xfrm>
              <a:prstGeom prst="rect">
                <a:avLst/>
              </a:prstGeom>
            </p:spPr>
          </p:pic>
          <p:sp>
            <p:nvSpPr>
              <p:cNvPr id="7" name="Oval 6"/>
              <p:cNvSpPr/>
              <p:nvPr/>
            </p:nvSpPr>
            <p:spPr>
              <a:xfrm>
                <a:off x="2565780" y="3739487"/>
                <a:ext cx="1514901" cy="1501253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  <a:prstDash val="sysDash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064527" y="2804637"/>
                  <a:ext cx="968991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̃"/>
                            <m:ctrlPr>
                              <a:rPr lang="en-US" sz="3600" b="0" i="1" smtClean="0">
                                <a:solidFill>
                                  <a:schemeClr val="bg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i="1">
                                <a:solidFill>
                                  <a:schemeClr val="bg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acc>
                      </m:oMath>
                    </m:oMathPara>
                  </a14:m>
                  <a:endParaRPr lang="en-US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4527" y="2804637"/>
                  <a:ext cx="968991" cy="64633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/>
            <p:cNvCxnSpPr/>
            <p:nvPr/>
          </p:nvCxnSpPr>
          <p:spPr>
            <a:xfrm>
              <a:off x="1732132" y="3274621"/>
              <a:ext cx="968991" cy="635155"/>
            </a:xfrm>
            <a:prstGeom prst="straightConnector1">
              <a:avLst/>
            </a:prstGeom>
            <a:ln w="317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3510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12861" y="197372"/>
                <a:ext cx="8680938" cy="461665"/>
              </a:xfrm>
            </p:spPr>
            <p:txBody>
              <a:bodyPr/>
              <a:lstStyle/>
              <a:p>
                <a:pPr algn="just" rtl="0"/>
                <a:r>
                  <a:rPr lang="en-US" dirty="0">
                    <a:solidFill>
                      <a:schemeClr val="accent1"/>
                    </a:solidFill>
                  </a:rPr>
                  <a:t>Malaria data example – estimating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he-IL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12861" y="197372"/>
                <a:ext cx="8680938" cy="461665"/>
              </a:xfrm>
              <a:blipFill>
                <a:blip r:embed="rId2"/>
                <a:stretch>
                  <a:fillRect l="-1053" t="-7895" b="-3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לבן 3"/>
          <p:cNvSpPr/>
          <p:nvPr/>
        </p:nvSpPr>
        <p:spPr>
          <a:xfrm>
            <a:off x="7650019" y="6363264"/>
            <a:ext cx="1426866" cy="427056"/>
          </a:xfrm>
          <a:prstGeom prst="rect">
            <a:avLst/>
          </a:prstGeom>
          <a:solidFill>
            <a:schemeClr val="bg1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102" y="1143000"/>
                <a:ext cx="8793591" cy="4949829"/>
              </a:xfrm>
            </p:spPr>
            <p:txBody>
              <a:bodyPr/>
              <a:lstStyle/>
              <a:p>
                <a:pPr algn="just" rtl="0">
                  <a:lnSpc>
                    <a:spcPct val="200000"/>
                  </a:lnSpc>
                </a:pPr>
                <a:r>
                  <a:rPr lang="en-US" sz="1800" b="1" dirty="0"/>
                  <a:t>7 samples that didn’t contain the 9-10 clade. Will denote them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p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, …, </m:t>
                    </m:r>
                    <m:sSup>
                      <m:sSup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p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1800" b="1" dirty="0"/>
                  <a:t>.</a:t>
                </a:r>
              </a:p>
              <a:p>
                <a:pPr algn="just" rtl="0">
                  <a:lnSpc>
                    <a:spcPct val="200000"/>
                  </a:lnSpc>
                </a:pPr>
                <a:r>
                  <a:rPr lang="en-US" sz="1800" b="1" dirty="0"/>
                  <a:t>For each of them we calculate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/>
                  <a:t> such that the vector </a:t>
                </a:r>
                <a:br>
                  <a:rPr lang="en-US" sz="1800" b="1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p>
                        <m:d>
                          <m:dPr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𝒋</m:t>
                            </m:r>
                          </m:e>
                        </m:d>
                      </m:sup>
                    </m:sSup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p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𝒄𝒆𝒏𝒕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1800" b="1" dirty="0"/>
                  <a:t> is exactly on the 9-10 clade boundary.</a:t>
                </a:r>
              </a:p>
              <a:p>
                <a:pPr algn="just" rtl="0">
                  <a:lnSpc>
                    <a:spcPct val="200000"/>
                  </a:lnSpc>
                </a:pPr>
                <a:r>
                  <a:rPr lang="en-US" sz="1800" b="1" dirty="0"/>
                  <a:t>We can use a simple binary search to solve this problem.</a:t>
                </a:r>
              </a:p>
              <a:p>
                <a:pPr algn="just" rtl="0">
                  <a:lnSpc>
                    <a:spcPct val="200000"/>
                  </a:lnSpc>
                </a:pPr>
                <a:r>
                  <a:rPr lang="en-US" sz="1800" b="1" dirty="0"/>
                  <a:t>For each boundary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1800" b="1" dirty="0"/>
                  <a:t> we generate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𝟒𝟎𝟎</m:t>
                    </m:r>
                  </m:oMath>
                </a14:m>
                <a:r>
                  <a:rPr lang="en-US" sz="1800" b="1" dirty="0"/>
                  <a:t> second level bootstrap vectors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p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∗∗</m:t>
                        </m:r>
                      </m:sup>
                    </m:sSup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𝑴𝒖𝒍𝒕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sz="1800" b="1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800" b="1" dirty="0"/>
              </a:p>
              <a:p>
                <a:pPr algn="just" rtl="0">
                  <a:lnSpc>
                    <a:spcPct val="200000"/>
                  </a:lnSpc>
                </a:pPr>
                <a:r>
                  <a:rPr lang="en-US" sz="1800" b="1" dirty="0"/>
                  <a:t>We now generate  400 trees from each sample, and count the number of tress that contain the 9-10 clade </a:t>
                </a:r>
              </a:p>
              <a:p>
                <a:pPr algn="just" rtl="0">
                  <a:lnSpc>
                    <a:spcPct val="200000"/>
                  </a:lnSpc>
                </a:pPr>
                <a:endParaRPr lang="en-US" sz="1800" b="1" dirty="0"/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102" y="1143000"/>
                <a:ext cx="8793591" cy="4949829"/>
              </a:xfrm>
              <a:blipFill rotWithShape="0">
                <a:blip r:embed="rId3"/>
                <a:stretch>
                  <a:fillRect l="-485" r="-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51837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12861" y="197372"/>
                <a:ext cx="8680938" cy="461665"/>
              </a:xfrm>
            </p:spPr>
            <p:txBody>
              <a:bodyPr/>
              <a:lstStyle/>
              <a:p>
                <a:pPr algn="just" rtl="0"/>
                <a:r>
                  <a:rPr lang="en-US" dirty="0">
                    <a:solidFill>
                      <a:schemeClr val="accent1"/>
                    </a:solidFill>
                  </a:rPr>
                  <a:t>Malaria data example – estimating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endParaRPr lang="he-IL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12861" y="197372"/>
                <a:ext cx="8680938" cy="461665"/>
              </a:xfrm>
              <a:blipFill>
                <a:blip r:embed="rId3"/>
                <a:stretch>
                  <a:fillRect l="-1053" t="-7895" b="-3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לבן 3"/>
          <p:cNvSpPr/>
          <p:nvPr/>
        </p:nvSpPr>
        <p:spPr>
          <a:xfrm>
            <a:off x="7650019" y="6363264"/>
            <a:ext cx="1426866" cy="427056"/>
          </a:xfrm>
          <a:prstGeom prst="rect">
            <a:avLst/>
          </a:prstGeom>
          <a:solidFill>
            <a:schemeClr val="bg1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102" y="1143000"/>
                <a:ext cx="8793591" cy="4949829"/>
              </a:xfrm>
            </p:spPr>
            <p:txBody>
              <a:bodyPr/>
              <a:lstStyle/>
              <a:p>
                <a:pPr algn="just" rtl="0">
                  <a:lnSpc>
                    <a:spcPct val="200000"/>
                  </a:lnSpc>
                </a:pPr>
                <a:r>
                  <a:rPr lang="en-US" sz="1800" b="1" dirty="0" smtClean="0"/>
                  <a:t>We got the following results:</a:t>
                </a:r>
              </a:p>
              <a:p>
                <a:pPr algn="just" rtl="0">
                  <a:lnSpc>
                    <a:spcPct val="200000"/>
                  </a:lnSpc>
                </a:pPr>
                <a:endParaRPr lang="en-US" sz="1800" b="1" dirty="0"/>
              </a:p>
              <a:p>
                <a:pPr algn="just" rtl="0">
                  <a:lnSpc>
                    <a:spcPct val="200000"/>
                  </a:lnSpc>
                </a:pPr>
                <a:endParaRPr lang="en-US" sz="1800" b="1" dirty="0"/>
              </a:p>
              <a:p>
                <a:pPr algn="just" rtl="0">
                  <a:lnSpc>
                    <a:spcPct val="200000"/>
                  </a:lnSpc>
                </a:pPr>
                <a:endParaRPr lang="en-US" sz="1800" b="1" dirty="0"/>
              </a:p>
              <a:p>
                <a:pPr algn="just" rtl="0">
                  <a:lnSpc>
                    <a:spcPct val="200000"/>
                  </a:lnSpc>
                </a:pPr>
                <a:endParaRPr lang="en-US" sz="1800" b="1" dirty="0"/>
              </a:p>
              <a:p>
                <a:pPr algn="just" rtl="0">
                  <a:lnSpc>
                    <a:spcPct val="200000"/>
                  </a:lnSpc>
                </a:pPr>
                <a:endParaRPr lang="en-US" sz="1800" b="1" dirty="0"/>
              </a:p>
              <a:p>
                <a:pPr algn="just" rtl="0">
                  <a:lnSpc>
                    <a:spcPct val="200000"/>
                  </a:lnSpc>
                </a:pPr>
                <a:r>
                  <a:rPr lang="en-US" sz="1800" b="1" dirty="0"/>
                  <a:t>We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acc>
                      </m:e>
                      <m:sub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18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𝚽</m:t>
                        </m:r>
                      </m:e>
                      <m:sup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d>
                      <m:d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#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bar>
                                      <m:barPr>
                                        <m:ctrlPr>
                                          <a:rPr lang="en-US" sz="1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en-US" sz="1800" b="1" i="1" smtClean="0">
                                            <a:latin typeface="Cambria Math" panose="02040503050406030204" pitchFamily="18" charset="0"/>
                                          </a:rPr>
                                          <m:t>𝑷</m:t>
                                        </m:r>
                                      </m:e>
                                    </m:bar>
                                  </m:e>
                                  <m:sup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∗∗</m:t>
                                    </m:r>
                                  </m:sup>
                                </m:sSup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𝒗𝒆𝒄𝒕𝒐𝒓𝒔</m:t>
                                </m:r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𝒕𝒉𝒂𝒕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𝒄𝒐𝒏𝒕𝒂𝒊𝒏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𝒄𝒍𝒂𝒅𝒆</m:t>
                                </m:r>
                              </m:e>
                            </m:d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  <m:sub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𝟕</m:t>
                            </m:r>
                          </m:den>
                        </m:f>
                      </m:e>
                    </m:d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0" smtClean="0">
                            <a:latin typeface="Cambria Math" panose="02040503050406030204" pitchFamily="18" charset="0"/>
                          </a:rPr>
                          <m:t>𝚽</m:t>
                        </m:r>
                      </m:e>
                      <m:sup>
                        <m:r>
                          <a:rPr lang="en-US" sz="1800" b="1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d>
                      <m:d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he-IL" sz="1800" b="1" i="1" smtClean="0">
                                <a:latin typeface="Cambria Math" panose="02040503050406030204" pitchFamily="18" charset="0"/>
                              </a:rPr>
                              <m:t>𝟓𝟏</m:t>
                            </m:r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𝟐𝟖𝟎𝟎</m:t>
                            </m:r>
                          </m:den>
                        </m:f>
                      </m:e>
                    </m:d>
                    <m:r>
                      <a:rPr lang="en-US" sz="18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1800" b="1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800" b="1" i="0" smtClean="0">
                        <a:latin typeface="Cambria Math" panose="02040503050406030204" pitchFamily="18" charset="0"/>
                      </a:rPr>
                      <m:t>𝟎𝟗𝟗𝟓</m:t>
                    </m:r>
                  </m:oMath>
                </a14:m>
                <a:endParaRPr lang="en-US" sz="1800" b="1" dirty="0"/>
              </a:p>
            </p:txBody>
          </p:sp>
        </mc:Choice>
        <mc:Fallback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102" y="1143000"/>
                <a:ext cx="8793591" cy="4949829"/>
              </a:xfrm>
              <a:blipFill rotWithShape="0">
                <a:blip r:embed="rId4"/>
                <a:stretch>
                  <a:fillRect l="-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715708" y="1937299"/>
            <a:ext cx="3367919" cy="2519206"/>
            <a:chOff x="715708" y="1937299"/>
            <a:chExt cx="3367919" cy="251920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5708" y="1937299"/>
              <a:ext cx="2996484" cy="250842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174173" y="4117951"/>
              <a:ext cx="290945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b="1" dirty="0">
                  <a:solidFill>
                    <a:schemeClr val="accent2"/>
                  </a:solidFill>
                </a:rPr>
                <a:t>   Total      1511      2800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1605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12861" y="197372"/>
                <a:ext cx="8680938" cy="461665"/>
              </a:xfrm>
            </p:spPr>
            <p:txBody>
              <a:bodyPr/>
              <a:lstStyle/>
              <a:p>
                <a:pPr algn="just" rtl="0"/>
                <a:r>
                  <a:rPr lang="en-US" dirty="0">
                    <a:solidFill>
                      <a:schemeClr val="accent1"/>
                    </a:solidFill>
                  </a:rPr>
                  <a:t>Malaria data example – estimating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endParaRPr lang="he-IL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12861" y="197372"/>
                <a:ext cx="8680938" cy="461665"/>
              </a:xfrm>
              <a:blipFill rotWithShape="0">
                <a:blip r:embed="rId2"/>
                <a:stretch>
                  <a:fillRect l="-1053" t="-7895" b="-3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לבן 3"/>
          <p:cNvSpPr/>
          <p:nvPr/>
        </p:nvSpPr>
        <p:spPr>
          <a:xfrm>
            <a:off x="7650019" y="6363264"/>
            <a:ext cx="1426866" cy="427056"/>
          </a:xfrm>
          <a:prstGeom prst="rect">
            <a:avLst/>
          </a:prstGeom>
          <a:solidFill>
            <a:schemeClr val="bg1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1493" y="1143000"/>
                <a:ext cx="8793591" cy="4949829"/>
              </a:xfrm>
            </p:spPr>
            <p:txBody>
              <a:bodyPr/>
              <a:lstStyle/>
              <a:p>
                <a:pPr algn="just" rtl="0">
                  <a:lnSpc>
                    <a:spcPct val="200000"/>
                  </a:lnSpc>
                </a:pPr>
                <a:r>
                  <a:rPr lang="en-US" sz="1800" b="1" dirty="0"/>
                  <a:t>We estimate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𝒂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𝑼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𝒋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⋅</m:t>
                        </m:r>
                        <m:nary>
                          <m:naryPr>
                            <m:chr m:val="∑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sSubSup>
                                  <m:sSubSup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𝑼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sub>
                                  <m:sup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  <m:sub/>
                              <m:sup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bSup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sSubSup>
                                          <m:sSubSupPr>
                                            <m:ctrlPr>
                                              <a:rPr lang="en-US" sz="2400" b="1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2400" b="1" i="1" smtClean="0">
                                                <a:latin typeface="Cambria Math" panose="02040503050406030204" pitchFamily="18" charset="0"/>
                                              </a:rPr>
                                              <m:t>𝑼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1" i="1" smtClean="0">
                                                <a:latin typeface="Cambria Math" panose="02040503050406030204" pitchFamily="18" charset="0"/>
                                              </a:rPr>
                                              <m:t>𝒌</m:t>
                                            </m:r>
                                          </m:sub>
                                          <m:sup>
                                            <m:r>
                                              <a:rPr lang="en-US" sz="2400" b="1" i="1" smtClean="0">
                                                <a:latin typeface="Cambria Math" panose="02040503050406030204" pitchFamily="18" charset="0"/>
                                              </a:rPr>
                                              <m:t>(</m:t>
                                            </m:r>
                                            <m:r>
                                              <a:rPr lang="en-US" sz="2400" b="1" i="1" smtClean="0">
                                                <a:latin typeface="Cambria Math" panose="02040503050406030204" pitchFamily="18" charset="0"/>
                                              </a:rPr>
                                              <m:t>𝒋</m:t>
                                            </m:r>
                                            <m:r>
                                              <a:rPr lang="en-US" sz="2400" b="1" i="1" smtClean="0">
                                                <a:latin typeface="Cambria Math" panose="02040503050406030204" pitchFamily="18" charset="0"/>
                                              </a:rPr>
                                              <m:t>)</m:t>
                                            </m:r>
                                          </m:sup>
                                        </m:sSubSup>
                                      </m:e>
                                      <m:sub/>
                                      <m:sup>
                                        <m: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  <m:sup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sup>
                            </m:sSup>
                          </m:e>
                        </m:nary>
                      </m:den>
                    </m:f>
                  </m:oMath>
                </a14:m>
                <a:endParaRPr lang="en-US" sz="1800" b="1" dirty="0"/>
              </a:p>
              <a:p>
                <a:pPr algn="just" rtl="0">
                  <a:lnSpc>
                    <a:spcPct val="200000"/>
                  </a:lnSpc>
                </a:pPr>
                <a:r>
                  <a:rPr lang="en-US" sz="1800" b="1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p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p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𝒄𝒆𝒏𝒕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1800" b="1" dirty="0"/>
                  <a:t> </a:t>
                </a:r>
              </a:p>
              <a:p>
                <a:pPr algn="just" rtl="0">
                  <a:lnSpc>
                    <a:spcPct val="200000"/>
                  </a:lnSpc>
                </a:pPr>
                <a:r>
                  <a:rPr lang="en-US" sz="1800" b="1" dirty="0"/>
                  <a:t>And averaging on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, …,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endParaRPr lang="en-US" sz="1800" b="1" dirty="0"/>
              </a:p>
              <a:p>
                <a:pPr marL="0" indent="0" algn="just" rtl="0">
                  <a:lnSpc>
                    <a:spcPct val="200000"/>
                  </a:lnSpc>
                  <a:buNone/>
                </a:pPr>
                <a:endParaRPr lang="en-US" sz="1800" b="1" dirty="0"/>
              </a:p>
              <a:p>
                <a:pPr algn="just" rtl="0">
                  <a:lnSpc>
                    <a:spcPct val="200000"/>
                  </a:lnSpc>
                </a:pPr>
                <a:endParaRPr lang="en-US" sz="1800" b="1" dirty="0"/>
              </a:p>
              <a:p>
                <a:pPr algn="just" rtl="0">
                  <a:lnSpc>
                    <a:spcPct val="200000"/>
                  </a:lnSpc>
                </a:pPr>
                <a:endParaRPr lang="en-US" sz="1800" b="1" dirty="0"/>
              </a:p>
              <a:p>
                <a:pPr algn="just" rtl="0">
                  <a:lnSpc>
                    <a:spcPct val="200000"/>
                  </a:lnSpc>
                </a:pPr>
                <a:endParaRPr lang="en-US" sz="1800" b="1" dirty="0"/>
              </a:p>
              <a:p>
                <a:pPr algn="just" rtl="0">
                  <a:lnSpc>
                    <a:spcPct val="200000"/>
                  </a:lnSpc>
                </a:pPr>
                <a:endParaRPr lang="en-US" sz="1800" b="1" dirty="0"/>
              </a:p>
              <a:p>
                <a:pPr marL="0" indent="0" algn="just" rtl="0">
                  <a:lnSpc>
                    <a:spcPct val="200000"/>
                  </a:lnSpc>
                  <a:buNone/>
                </a:pPr>
                <a:endParaRPr lang="en-US" sz="1800" b="1" dirty="0"/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1493" y="1143000"/>
                <a:ext cx="8793591" cy="4949829"/>
              </a:xfrm>
              <a:blipFill>
                <a:blip r:embed="rId3"/>
                <a:stretch>
                  <a:fillRect l="-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5090616" y="1891848"/>
            <a:ext cx="3903184" cy="4200982"/>
            <a:chOff x="5090616" y="1891848"/>
            <a:chExt cx="3903184" cy="4200982"/>
          </a:xfrm>
        </p:grpSpPr>
        <p:grpSp>
          <p:nvGrpSpPr>
            <p:cNvPr id="6" name="Group 5"/>
            <p:cNvGrpSpPr/>
            <p:nvPr/>
          </p:nvGrpSpPr>
          <p:grpSpPr>
            <a:xfrm>
              <a:off x="5090616" y="1891848"/>
              <a:ext cx="3903184" cy="4200982"/>
              <a:chOff x="5090616" y="1891848"/>
              <a:chExt cx="3903184" cy="4200982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90616" y="2099936"/>
                <a:ext cx="3794078" cy="3992894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" name="TextBox 2"/>
                  <p:cNvSpPr txBox="1"/>
                  <p:nvPr/>
                </p:nvSpPr>
                <p:spPr>
                  <a:xfrm>
                    <a:off x="5465624" y="1891848"/>
                    <a:ext cx="3528176" cy="578685"/>
                  </a:xfrm>
                  <a:prstGeom prst="rect">
                    <a:avLst/>
                  </a:prstGeom>
                  <a:solidFill>
                    <a:srgbClr val="FFFFFF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l"/>
                    <a:r>
                      <a:rPr lang="en-US" sz="2800" b="1" dirty="0">
                        <a:solidFill>
                          <a:schemeClr val="accent2"/>
                        </a:solidFill>
                      </a:rPr>
                      <a:t>        j        </a:t>
                    </a:r>
                    <a14:m>
                      <m:oMath xmlns:m="http://schemas.openxmlformats.org/officeDocument/2006/math">
                        <m:r>
                          <a:rPr lang="en-US" sz="2800" b="1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𝑼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e>
                        </m:d>
                      </m:oMath>
                    </a14:m>
                    <a:r>
                      <a:rPr lang="en-US" sz="2800" b="1" dirty="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3" name="TextBox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65624" y="1891848"/>
                    <a:ext cx="3528176" cy="57868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4211" b="-25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8" name="Straight Connector 7"/>
            <p:cNvCxnSpPr/>
            <p:nvPr/>
          </p:nvCxnSpPr>
          <p:spPr>
            <a:xfrm>
              <a:off x="5527970" y="2441867"/>
              <a:ext cx="3148440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883065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12861" y="197372"/>
                <a:ext cx="8680938" cy="461665"/>
              </a:xfrm>
            </p:spPr>
            <p:txBody>
              <a:bodyPr/>
              <a:lstStyle/>
              <a:p>
                <a:pPr algn="just" rtl="0"/>
                <a:r>
                  <a:rPr lang="en-US" dirty="0">
                    <a:solidFill>
                      <a:schemeClr val="accent1"/>
                    </a:solidFill>
                  </a:rPr>
                  <a:t>Malaria data example – calculating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acc>
                  </m:oMath>
                </a14:m>
                <a:endParaRPr lang="he-IL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12861" y="197372"/>
                <a:ext cx="8680938" cy="461665"/>
              </a:xfrm>
              <a:blipFill>
                <a:blip r:embed="rId2"/>
                <a:stretch>
                  <a:fillRect l="-1053" t="-7895" b="-3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לבן 3"/>
          <p:cNvSpPr/>
          <p:nvPr/>
        </p:nvSpPr>
        <p:spPr>
          <a:xfrm>
            <a:off x="7650019" y="6363264"/>
            <a:ext cx="1426866" cy="427056"/>
          </a:xfrm>
          <a:prstGeom prst="rect">
            <a:avLst/>
          </a:prstGeom>
          <a:solidFill>
            <a:schemeClr val="bg1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102" y="1143000"/>
                <a:ext cx="8793591" cy="4949829"/>
              </a:xfrm>
            </p:spPr>
            <p:txBody>
              <a:bodyPr/>
              <a:lstStyle/>
              <a:p>
                <a:pPr algn="just" rtl="0">
                  <a:lnSpc>
                    <a:spcPct val="200000"/>
                  </a:lnSpc>
                </a:pPr>
                <a:r>
                  <a:rPr lang="en-US" sz="1800" b="1" dirty="0" smtClean="0"/>
                  <a:t>Now we will plugin all the numbers in the formula and get:</a:t>
                </a:r>
              </a:p>
              <a:p>
                <a:pPr algn="just" rtl="0">
                  <a:lnSpc>
                    <a:spcPct val="20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acc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0" smtClean="0">
                            <a:latin typeface="Cambria Math" panose="02040503050406030204" pitchFamily="18" charset="0"/>
                          </a:rPr>
                          <m:t>𝚽</m:t>
                        </m:r>
                      </m:e>
                      <m:sup>
                        <m:r>
                          <a:rPr lang="en-US" sz="1800" b="1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d>
                      <m:d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̃"/>
                                <m:ctrlP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</m:e>
                            </m:acc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e>
                            </m:acc>
                          </m:num>
                          <m:den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d>
                              <m:dPr>
                                <m:ctrlP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sz="1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1" i="1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</m:acc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1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1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>
                                            <a:latin typeface="Cambria Math" panose="02040503050406030204" pitchFamily="18" charset="0"/>
                                          </a:rPr>
                                          <m:t>𝒛</m:t>
                                        </m:r>
                                      </m:e>
                                      <m:sub>
                                        <m:r>
                                          <a:rPr lang="en-US" sz="1800" b="1" i="1"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d>
                          </m:den>
                        </m:f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</m:e>
                              <m:sub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𝚽</m:t>
                        </m:r>
                      </m:e>
                      <m:sup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d>
                      <m:d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1">
                                    <a:latin typeface="Cambria Math" panose="02040503050406030204" pitchFamily="18" charset="0"/>
                                  </a:rPr>
                                  <m:t>𝚽</m:t>
                                </m:r>
                              </m:e>
                              <m:sup>
                                <m:r>
                                  <a:rPr lang="en-US" sz="1800" b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800" b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1800" b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 b="1">
                                    <a:latin typeface="Cambria Math" panose="02040503050406030204" pitchFamily="18" charset="0"/>
                                  </a:rPr>
                                  <m:t>𝟗𝟔𝟓</m:t>
                                </m:r>
                              </m:e>
                            </m:d>
                            <m:r>
                              <a:rPr lang="en-US" sz="1800" b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1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1800" b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1800" b="1">
                                <a:latin typeface="Cambria Math" panose="02040503050406030204" pitchFamily="18" charset="0"/>
                              </a:rPr>
                              <m:t>𝟎𝟗𝟗𝟓</m:t>
                            </m:r>
                          </m:num>
                          <m:den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𝟎𝟏𝟐𝟗</m:t>
                            </m:r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d>
                              <m:dPr>
                                <m:ctrlP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>
                                        <a:latin typeface="Cambria Math" panose="02040503050406030204" pitchFamily="18" charset="0"/>
                                      </a:rPr>
                                      <m:t>𝚽</m:t>
                                    </m:r>
                                  </m:e>
                                  <m:sup>
                                    <m:r>
                                      <a:rPr lang="en-US" sz="1800" b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800" b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1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1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sz="1800" b="1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800" b="1">
                                        <a:latin typeface="Cambria Math" panose="02040503050406030204" pitchFamily="18" charset="0"/>
                                      </a:rPr>
                                      <m:t>𝟗𝟔𝟓</m:t>
                                    </m:r>
                                  </m:e>
                                </m:d>
                                <m:r>
                                  <a:rPr lang="en-US" sz="1800" b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800" b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1800" b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 b="1">
                                    <a:latin typeface="Cambria Math" panose="02040503050406030204" pitchFamily="18" charset="0"/>
                                  </a:rPr>
                                  <m:t>𝟎𝟗𝟗𝟓</m:t>
                                </m:r>
                              </m:e>
                            </m:d>
                          </m:den>
                        </m:f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𝟎𝟗</m:t>
                        </m:r>
                        <m:r>
                          <a:rPr lang="en-US" sz="1800" b="1" i="0" smtClean="0"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  <m:r>
                      <a:rPr lang="en-US" sz="18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1800" b="1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800" b="1" i="0" smtClean="0">
                        <a:latin typeface="Cambria Math" panose="02040503050406030204" pitchFamily="18" charset="0"/>
                      </a:rPr>
                      <m:t>𝟗𝟒𝟐</m:t>
                    </m:r>
                  </m:oMath>
                </a14:m>
                <a:endParaRPr lang="en-US" sz="1800" b="1" dirty="0"/>
              </a:p>
              <a:p>
                <a:pPr algn="just" rtl="0">
                  <a:lnSpc>
                    <a:spcPct val="200000"/>
                  </a:lnSpc>
                </a:pPr>
                <a:r>
                  <a:rPr lang="en-US" sz="1800" b="1" dirty="0"/>
                  <a:t>We got that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acc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𝟗𝟒𝟐</m:t>
                    </m:r>
                  </m:oMath>
                </a14:m>
                <a:r>
                  <a:rPr lang="en-US" sz="1800" b="1" dirty="0"/>
                  <a:t>, which differs from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acc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𝟗𝟔𝟓</m:t>
                    </m:r>
                  </m:oMath>
                </a14:m>
                <a:r>
                  <a:rPr lang="en-US" sz="1800" b="1" dirty="0"/>
                  <a:t>, so if we had done a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𝟗𝟓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sz="1800" b="1" dirty="0"/>
                  <a:t> confidence level hypothesis testing we would have ended up into different conclusions</a:t>
                </a:r>
              </a:p>
              <a:p>
                <a:pPr algn="just" rtl="0">
                  <a:lnSpc>
                    <a:spcPct val="20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acc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&lt;</m:t>
                    </m:r>
                    <m:acc>
                      <m:accPr>
                        <m:chr m:val="̃"/>
                        <m:ctrlPr>
                          <a:rPr lang="en-US" sz="18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 dirty="0" smtClean="0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acc>
                  </m:oMath>
                </a14:m>
                <a:r>
                  <a:rPr lang="en-US" sz="1800" b="1" dirty="0"/>
                  <a:t> for clade 9-10, but for some other clades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acc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&gt;</m:t>
                    </m:r>
                    <m:acc>
                      <m:accPr>
                        <m:chr m:val="̃"/>
                        <m:ctrlPr>
                          <a:rPr lang="en-US" sz="1800" b="1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 dirty="0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acc>
                  </m:oMath>
                </a14:m>
                <a:endParaRPr lang="en-US" sz="1800" b="1" dirty="0"/>
              </a:p>
              <a:p>
                <a:pPr algn="just" rtl="0">
                  <a:lnSpc>
                    <a:spcPct val="200000"/>
                  </a:lnSpc>
                </a:pPr>
                <a:endParaRPr lang="en-US" sz="1800" b="1" dirty="0"/>
              </a:p>
              <a:p>
                <a:pPr algn="just" rtl="0">
                  <a:lnSpc>
                    <a:spcPct val="200000"/>
                  </a:lnSpc>
                </a:pPr>
                <a:endParaRPr lang="en-US" sz="1800" b="1" dirty="0"/>
              </a:p>
              <a:p>
                <a:pPr algn="just" rtl="0">
                  <a:lnSpc>
                    <a:spcPct val="200000"/>
                  </a:lnSpc>
                </a:pPr>
                <a:endParaRPr lang="en-US" sz="1800" b="1" dirty="0"/>
              </a:p>
              <a:p>
                <a:pPr algn="just" rtl="0">
                  <a:lnSpc>
                    <a:spcPct val="200000"/>
                  </a:lnSpc>
                </a:pPr>
                <a:endParaRPr lang="en-US" sz="1800" b="1" dirty="0"/>
              </a:p>
              <a:p>
                <a:pPr algn="just" rtl="0">
                  <a:lnSpc>
                    <a:spcPct val="200000"/>
                  </a:lnSpc>
                </a:pPr>
                <a:endParaRPr lang="en-US" sz="1800" b="1" dirty="0"/>
              </a:p>
              <a:p>
                <a:pPr marL="0" indent="0" algn="just" rtl="0">
                  <a:lnSpc>
                    <a:spcPct val="200000"/>
                  </a:lnSpc>
                  <a:buNone/>
                </a:pPr>
                <a:endParaRPr lang="en-US" sz="1800" b="1" dirty="0"/>
              </a:p>
            </p:txBody>
          </p:sp>
        </mc:Choice>
        <mc:Fallback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102" y="1143000"/>
                <a:ext cx="8793591" cy="4949829"/>
              </a:xfrm>
              <a:blipFill rotWithShape="0">
                <a:blip r:embed="rId3"/>
                <a:stretch>
                  <a:fillRect l="-485" r="-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80063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48733" y="2658883"/>
            <a:ext cx="7196668" cy="584775"/>
          </a:xfrm>
        </p:spPr>
        <p:txBody>
          <a:bodyPr/>
          <a:lstStyle/>
          <a:p>
            <a:pPr algn="l"/>
            <a:r>
              <a:rPr lang="en-US" sz="3200" dirty="0"/>
              <a:t>Appendix</a:t>
            </a:r>
            <a:endParaRPr lang="he-IL" sz="3200" dirty="0"/>
          </a:p>
        </p:txBody>
      </p:sp>
      <p:sp>
        <p:nvSpPr>
          <p:cNvPr id="3" name="מלבן 2"/>
          <p:cNvSpPr/>
          <p:nvPr/>
        </p:nvSpPr>
        <p:spPr>
          <a:xfrm>
            <a:off x="7616650" y="6390752"/>
            <a:ext cx="1426866" cy="427056"/>
          </a:xfrm>
          <a:prstGeom prst="rect">
            <a:avLst/>
          </a:prstGeom>
          <a:solidFill>
            <a:schemeClr val="bg1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21198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40267" y="2720437"/>
            <a:ext cx="7213600" cy="461665"/>
          </a:xfrm>
        </p:spPr>
        <p:txBody>
          <a:bodyPr/>
          <a:lstStyle/>
          <a:p>
            <a:pPr algn="l"/>
            <a:r>
              <a:rPr lang="en-US" dirty="0"/>
              <a:t>Bias critique</a:t>
            </a:r>
            <a:endParaRPr lang="he-IL" dirty="0"/>
          </a:p>
        </p:txBody>
      </p:sp>
      <p:sp>
        <p:nvSpPr>
          <p:cNvPr id="3" name="מלבן 2"/>
          <p:cNvSpPr/>
          <p:nvPr/>
        </p:nvSpPr>
        <p:spPr>
          <a:xfrm>
            <a:off x="7616650" y="6390752"/>
            <a:ext cx="1426866" cy="427056"/>
          </a:xfrm>
          <a:prstGeom prst="rect">
            <a:avLst/>
          </a:prstGeom>
          <a:solidFill>
            <a:schemeClr val="bg1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217342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61" y="197372"/>
            <a:ext cx="8680938" cy="461665"/>
          </a:xfrm>
        </p:spPr>
        <p:txBody>
          <a:bodyPr/>
          <a:lstStyle/>
          <a:p>
            <a:pPr algn="just" rtl="0"/>
            <a:r>
              <a:rPr lang="en-US" dirty="0" err="1">
                <a:solidFill>
                  <a:schemeClr val="accent1"/>
                </a:solidFill>
              </a:rPr>
              <a:t>Felsenstein’s</a:t>
            </a:r>
            <a:r>
              <a:rPr lang="en-US" dirty="0">
                <a:solidFill>
                  <a:schemeClr val="accent1"/>
                </a:solidFill>
              </a:rPr>
              <a:t> method critique</a:t>
            </a:r>
            <a:endParaRPr lang="he-IL" dirty="0">
              <a:solidFill>
                <a:schemeClr val="accent1"/>
              </a:solidFill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7650019" y="6363264"/>
            <a:ext cx="1426866" cy="427056"/>
          </a:xfrm>
          <a:prstGeom prst="rect">
            <a:avLst/>
          </a:prstGeom>
          <a:solidFill>
            <a:schemeClr val="bg1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102" y="1143000"/>
                <a:ext cx="8793591" cy="4949829"/>
              </a:xfrm>
            </p:spPr>
            <p:txBody>
              <a:bodyPr/>
              <a:lstStyle/>
              <a:p>
                <a:pPr algn="just" rtl="0">
                  <a:lnSpc>
                    <a:spcPct val="250000"/>
                  </a:lnSpc>
                </a:pPr>
                <a:r>
                  <a:rPr lang="en-US" sz="1800" b="1" dirty="0"/>
                  <a:t>Some critiques on </a:t>
                </a:r>
                <a:r>
                  <a:rPr lang="en-US" sz="1800" b="1" dirty="0" err="1"/>
                  <a:t>Felsenstein</a:t>
                </a:r>
                <a:r>
                  <a:rPr lang="en-US" sz="1800" b="1" dirty="0"/>
                  <a:t> claims that </a:t>
                </a:r>
                <a:r>
                  <a:rPr lang="en-US" sz="1800" b="1" dirty="0" err="1"/>
                  <a:t>Felsenstein</a:t>
                </a:r>
                <a:r>
                  <a:rPr lang="en-US" sz="1800" b="1" dirty="0"/>
                  <a:t> estimation of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1800" b="1" dirty="0"/>
                  <a:t> is downward biased </a:t>
                </a:r>
              </a:p>
              <a:p>
                <a:pPr algn="just" rtl="0">
                  <a:lnSpc>
                    <a:spcPct val="250000"/>
                  </a:lnSpc>
                </a:pPr>
                <a:r>
                  <a:rPr lang="en-US" sz="1800" b="1" dirty="0"/>
                  <a:t>What they call bias is the fact that </a:t>
                </a:r>
                <a14:m>
                  <m:oMath xmlns:m="http://schemas.openxmlformats.org/officeDocument/2006/math">
                    <m:r>
                      <a:rPr lang="en-US" sz="1800" b="1" i="0" dirty="0" smtClean="0">
                        <a:latin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en-US" sz="18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1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𝒕𝒓𝒆𝒆</m:t>
                                </m:r>
                              </m:e>
                            </m:acc>
                          </m:e>
                          <m:sup>
                            <m:r>
                              <a:rPr lang="en-US" sz="1800" b="1" i="1" dirty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1800" b="1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800" b="1" i="1" dirty="0" smtClean="0">
                            <a:latin typeface="Cambria Math" panose="02040503050406030204" pitchFamily="18" charset="0"/>
                          </a:rPr>
                          <m:t>𝒕𝒓𝒆𝒆</m:t>
                        </m:r>
                      </m:e>
                    </m:d>
                  </m:oMath>
                </a14:m>
                <a:r>
                  <a:rPr lang="en-US" sz="1800" b="1" dirty="0"/>
                  <a:t>, </a:t>
                </a:r>
                <a:r>
                  <a:rPr lang="en-US" sz="1800" b="1" dirty="0" smtClean="0"/>
                  <a:t>is usually </a:t>
                </a:r>
                <a:r>
                  <a:rPr lang="en-US" sz="1800" b="1" dirty="0"/>
                  <a:t>less than the probability that  </a:t>
                </a:r>
                <a14:m>
                  <m:oMath xmlns:m="http://schemas.openxmlformats.org/officeDocument/2006/math">
                    <m:r>
                      <a:rPr lang="en-US" sz="1800" b="1" i="0" dirty="0" smtClean="0">
                        <a:latin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en-US" sz="18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1800" b="1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 dirty="0" smtClean="0">
                                <a:latin typeface="Cambria Math" panose="02040503050406030204" pitchFamily="18" charset="0"/>
                              </a:rPr>
                              <m:t>𝒕𝒓𝒆𝒆</m:t>
                            </m:r>
                          </m:e>
                        </m:acc>
                        <m:r>
                          <a:rPr lang="en-US" sz="1800" b="1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800" b="1" i="1" dirty="0">
                            <a:latin typeface="Cambria Math" panose="02040503050406030204" pitchFamily="18" charset="0"/>
                          </a:rPr>
                          <m:t>𝒕𝒓𝒆𝒆</m:t>
                        </m:r>
                      </m:e>
                    </m:d>
                  </m:oMath>
                </a14:m>
                <a:r>
                  <a:rPr lang="en-US" sz="1800" b="1" dirty="0"/>
                  <a:t> </a:t>
                </a:r>
              </a:p>
              <a:p>
                <a:pPr algn="just" rtl="0">
                  <a:lnSpc>
                    <a:spcPct val="250000"/>
                  </a:lnSpc>
                </a:pPr>
                <a:r>
                  <a:rPr lang="en-US" sz="1800" b="1" dirty="0"/>
                  <a:t>Is this a justified critique?</a:t>
                </a:r>
              </a:p>
              <a:p>
                <a:pPr algn="just" rtl="0">
                  <a:lnSpc>
                    <a:spcPct val="250000"/>
                  </a:lnSpc>
                </a:pPr>
                <a:endParaRPr lang="en-US" sz="1800" b="1" dirty="0"/>
              </a:p>
              <a:p>
                <a:pPr algn="just" rtl="0">
                  <a:lnSpc>
                    <a:spcPct val="250000"/>
                  </a:lnSpc>
                </a:pPr>
                <a:endParaRPr lang="en-US" sz="1800" b="1" dirty="0"/>
              </a:p>
              <a:p>
                <a:pPr algn="just" rtl="0">
                  <a:lnSpc>
                    <a:spcPct val="250000"/>
                  </a:lnSpc>
                </a:pPr>
                <a:endParaRPr lang="en-US" sz="1800" b="1" dirty="0"/>
              </a:p>
              <a:p>
                <a:pPr algn="just" rtl="0">
                  <a:lnSpc>
                    <a:spcPct val="250000"/>
                  </a:lnSpc>
                </a:pPr>
                <a:endParaRPr lang="en-US" sz="1800" b="1" dirty="0"/>
              </a:p>
              <a:p>
                <a:pPr algn="just" rtl="0">
                  <a:lnSpc>
                    <a:spcPct val="250000"/>
                  </a:lnSpc>
                </a:pPr>
                <a:endParaRPr lang="en-US" sz="1800" b="1" dirty="0"/>
              </a:p>
              <a:p>
                <a:pPr algn="just" rtl="0">
                  <a:lnSpc>
                    <a:spcPct val="250000"/>
                  </a:lnSpc>
                </a:pPr>
                <a:endParaRPr lang="en-US" sz="1800" b="1" dirty="0"/>
              </a:p>
              <a:p>
                <a:pPr marL="0" indent="0" algn="just" rtl="0">
                  <a:lnSpc>
                    <a:spcPct val="250000"/>
                  </a:lnSpc>
                  <a:buNone/>
                </a:pPr>
                <a:endParaRPr lang="en-US" sz="1800" b="1" dirty="0"/>
              </a:p>
            </p:txBody>
          </p:sp>
        </mc:Choice>
        <mc:Fallback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102" y="1143000"/>
                <a:ext cx="8793591" cy="4949829"/>
              </a:xfrm>
              <a:blipFill rotWithShape="0">
                <a:blip r:embed="rId3"/>
                <a:stretch>
                  <a:fillRect l="-485" r="-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2081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61" y="197372"/>
            <a:ext cx="8680938" cy="461665"/>
          </a:xfrm>
        </p:spPr>
        <p:txBody>
          <a:bodyPr/>
          <a:lstStyle/>
          <a:p>
            <a:pPr algn="just" rtl="0"/>
            <a:r>
              <a:rPr lang="en-US" dirty="0" err="1">
                <a:solidFill>
                  <a:schemeClr val="accent1"/>
                </a:solidFill>
              </a:rPr>
              <a:t>Felsenstein’s</a:t>
            </a:r>
            <a:r>
              <a:rPr lang="en-US" dirty="0">
                <a:solidFill>
                  <a:schemeClr val="accent1"/>
                </a:solidFill>
              </a:rPr>
              <a:t> method critique - answer</a:t>
            </a:r>
            <a:endParaRPr lang="he-IL" dirty="0">
              <a:solidFill>
                <a:schemeClr val="accent1"/>
              </a:solidFill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7650019" y="6363264"/>
            <a:ext cx="1426866" cy="427056"/>
          </a:xfrm>
          <a:prstGeom prst="rect">
            <a:avLst/>
          </a:prstGeom>
          <a:solidFill>
            <a:schemeClr val="bg1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102" y="1143000"/>
                <a:ext cx="8793591" cy="4949829"/>
              </a:xfrm>
            </p:spPr>
            <p:txBody>
              <a:bodyPr/>
              <a:lstStyle/>
              <a:p>
                <a:pPr algn="just" rtl="0">
                  <a:lnSpc>
                    <a:spcPct val="250000"/>
                  </a:lnSpc>
                </a:pPr>
                <a:r>
                  <a:rPr lang="en-US" sz="1800" b="1" dirty="0"/>
                  <a:t>Is this a justified critique? No</a:t>
                </a:r>
              </a:p>
              <a:p>
                <a:pPr algn="just" rtl="0">
                  <a:lnSpc>
                    <a:spcPct val="250000"/>
                  </a:lnSpc>
                </a:pPr>
                <a:r>
                  <a:rPr lang="en-US" sz="1800" b="1" dirty="0"/>
                  <a:t>This is a false interpretation of bootstrap: a valid bootstrap only requires that the distribution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</m:acc>
                      </m:e>
                      <m:sup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800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acc>
                  </m:oMath>
                </a14:m>
                <a:r>
                  <a:rPr lang="en-US" sz="1800" b="1" dirty="0"/>
                  <a:t> is similar to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acc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endParaRPr lang="en-US" sz="1800" b="1" dirty="0"/>
              </a:p>
              <a:p>
                <a:pPr algn="just" rtl="0">
                  <a:lnSpc>
                    <a:spcPct val="250000"/>
                  </a:lnSpc>
                </a:pPr>
                <a:r>
                  <a:rPr lang="en-US" sz="1800" b="1" dirty="0"/>
                  <a:t>The distribution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</m:acc>
                      </m:e>
                      <m:sup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sz="1800" b="1" dirty="0"/>
                  <a:t> is not even approximately the same distribution as</a:t>
                </a:r>
                <a:br>
                  <a:rPr lang="en-US" sz="1800" b="1" dirty="0"/>
                </a:br>
                <a:r>
                  <a:rPr lang="en-US" sz="18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acc>
                    <m:r>
                      <a:rPr lang="en-US" sz="1800" b="1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sz="1800" b="1" dirty="0"/>
                  <a:t> </a:t>
                </a:r>
              </a:p>
              <a:p>
                <a:pPr algn="just" rtl="0">
                  <a:lnSpc>
                    <a:spcPct val="250000"/>
                  </a:lnSpc>
                </a:pPr>
                <a:endParaRPr lang="en-US" sz="1800" b="1" dirty="0"/>
              </a:p>
              <a:p>
                <a:pPr algn="just" rtl="0">
                  <a:lnSpc>
                    <a:spcPct val="250000"/>
                  </a:lnSpc>
                </a:pPr>
                <a:endParaRPr lang="en-US" sz="1800" b="1" dirty="0"/>
              </a:p>
              <a:p>
                <a:pPr algn="just" rtl="0">
                  <a:lnSpc>
                    <a:spcPct val="250000"/>
                  </a:lnSpc>
                </a:pPr>
                <a:endParaRPr lang="en-US" sz="1800" b="1" dirty="0"/>
              </a:p>
              <a:p>
                <a:pPr algn="just" rtl="0">
                  <a:lnSpc>
                    <a:spcPct val="250000"/>
                  </a:lnSpc>
                </a:pPr>
                <a:endParaRPr lang="en-US" sz="1800" b="1" dirty="0"/>
              </a:p>
              <a:p>
                <a:pPr algn="just" rtl="0">
                  <a:lnSpc>
                    <a:spcPct val="250000"/>
                  </a:lnSpc>
                </a:pPr>
                <a:endParaRPr lang="en-US" sz="1800" b="1" dirty="0"/>
              </a:p>
              <a:p>
                <a:pPr marL="0" indent="0" algn="just" rtl="0">
                  <a:lnSpc>
                    <a:spcPct val="250000"/>
                  </a:lnSpc>
                  <a:buNone/>
                </a:pPr>
                <a:endParaRPr lang="en-US" sz="1800" b="1" dirty="0"/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102" y="1143000"/>
                <a:ext cx="8793591" cy="4949829"/>
              </a:xfrm>
              <a:blipFill>
                <a:blip r:embed="rId2"/>
                <a:stretch>
                  <a:fillRect l="-485" r="-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12197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rtl="0"/>
            <a:r>
              <a:rPr lang="en-US" dirty="0"/>
              <a:t>Information encoded in  phylogenetic trees</a:t>
            </a:r>
            <a:endParaRPr lang="he-IL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02" y="1143000"/>
            <a:ext cx="8732264" cy="4949829"/>
          </a:xfrm>
        </p:spPr>
        <p:txBody>
          <a:bodyPr/>
          <a:lstStyle/>
          <a:p>
            <a:pPr algn="just" rtl="0">
              <a:lnSpc>
                <a:spcPct val="200000"/>
              </a:lnSpc>
            </a:pPr>
            <a:r>
              <a:rPr lang="en-US" sz="1800" b="1" dirty="0"/>
              <a:t>Topology – the hierarchical structure of the tree</a:t>
            </a:r>
          </a:p>
          <a:p>
            <a:pPr lvl="1" algn="just" rtl="0">
              <a:lnSpc>
                <a:spcPct val="200000"/>
              </a:lnSpc>
            </a:pPr>
            <a:r>
              <a:rPr lang="en-US" sz="1800" dirty="0"/>
              <a:t>A group of organisms that consists of a common ancestor and all its descendants -  a single subtree on the phylogenetic tree – is called a </a:t>
            </a:r>
            <a:r>
              <a:rPr lang="en-US" sz="1800" i="1" dirty="0"/>
              <a:t>Clade.</a:t>
            </a:r>
            <a:r>
              <a:rPr lang="en-US" sz="1800" dirty="0"/>
              <a:t> </a:t>
            </a:r>
          </a:p>
          <a:p>
            <a:pPr algn="just" rtl="0">
              <a:lnSpc>
                <a:spcPct val="200000"/>
              </a:lnSpc>
            </a:pPr>
            <a:r>
              <a:rPr lang="en-US" sz="1800" b="1" dirty="0"/>
              <a:t>Times – branches lengths</a:t>
            </a:r>
          </a:p>
          <a:p>
            <a:pPr lvl="1" algn="just" rtl="0">
              <a:lnSpc>
                <a:spcPct val="200000"/>
              </a:lnSpc>
            </a:pPr>
            <a:r>
              <a:rPr lang="en-US" sz="1800" dirty="0"/>
              <a:t>When did the split occurred.</a:t>
            </a:r>
          </a:p>
          <a:p>
            <a:pPr lvl="1" algn="just" rtl="0">
              <a:lnSpc>
                <a:spcPct val="200000"/>
              </a:lnSpc>
            </a:pPr>
            <a:r>
              <a:rPr lang="en-US" sz="1800" dirty="0"/>
              <a:t>The time passed between splits.</a:t>
            </a:r>
          </a:p>
          <a:p>
            <a:pPr algn="just" rtl="0">
              <a:lnSpc>
                <a:spcPct val="200000"/>
              </a:lnSpc>
            </a:pPr>
            <a:r>
              <a:rPr lang="en-US" sz="1800" b="1" dirty="0"/>
              <a:t>The inference problems we will cover today regards the topology only</a:t>
            </a:r>
          </a:p>
          <a:p>
            <a:pPr marL="0" indent="0">
              <a:lnSpc>
                <a:spcPct val="200000"/>
              </a:lnSpc>
              <a:buNone/>
            </a:pPr>
            <a:endParaRPr lang="en-US" sz="1800" dirty="0"/>
          </a:p>
        </p:txBody>
      </p:sp>
      <p:sp>
        <p:nvSpPr>
          <p:cNvPr id="4" name="מלבן 3"/>
          <p:cNvSpPr/>
          <p:nvPr/>
        </p:nvSpPr>
        <p:spPr>
          <a:xfrm>
            <a:off x="7616650" y="6390752"/>
            <a:ext cx="1426866" cy="427056"/>
          </a:xfrm>
          <a:prstGeom prst="rect">
            <a:avLst/>
          </a:prstGeom>
          <a:solidFill>
            <a:schemeClr val="bg1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83072191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לבן 3"/>
          <p:cNvSpPr/>
          <p:nvPr/>
        </p:nvSpPr>
        <p:spPr>
          <a:xfrm>
            <a:off x="7616650" y="6390752"/>
            <a:ext cx="1426866" cy="427056"/>
          </a:xfrm>
          <a:prstGeom prst="rect">
            <a:avLst/>
          </a:prstGeom>
          <a:solidFill>
            <a:schemeClr val="bg1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TextBox 4"/>
          <p:cNvSpPr txBox="1"/>
          <p:nvPr/>
        </p:nvSpPr>
        <p:spPr>
          <a:xfrm>
            <a:off x="0" y="2063261"/>
            <a:ext cx="9144000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3800" dirty="0"/>
              <a:t>Thank you</a:t>
            </a:r>
            <a:endParaRPr lang="he-IL" sz="13800" dirty="0"/>
          </a:p>
        </p:txBody>
      </p:sp>
    </p:spTree>
    <p:extLst>
      <p:ext uri="{BB962C8B-B14F-4D97-AF65-F5344CB8AC3E}">
        <p14:creationId xmlns:p14="http://schemas.microsoft.com/office/powerpoint/2010/main" val="3110638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48733" y="2658883"/>
            <a:ext cx="7196668" cy="584775"/>
          </a:xfrm>
        </p:spPr>
        <p:txBody>
          <a:bodyPr/>
          <a:lstStyle/>
          <a:p>
            <a:pPr algn="l"/>
            <a:r>
              <a:rPr lang="en-US" sz="3200" dirty="0"/>
              <a:t>The data and the problem</a:t>
            </a:r>
            <a:endParaRPr lang="he-IL" sz="3200" dirty="0"/>
          </a:p>
        </p:txBody>
      </p:sp>
      <p:sp>
        <p:nvSpPr>
          <p:cNvPr id="3" name="מלבן 2"/>
          <p:cNvSpPr/>
          <p:nvPr/>
        </p:nvSpPr>
        <p:spPr>
          <a:xfrm>
            <a:off x="7616650" y="6390752"/>
            <a:ext cx="1426866" cy="427056"/>
          </a:xfrm>
          <a:prstGeom prst="rect">
            <a:avLst/>
          </a:prstGeom>
          <a:solidFill>
            <a:schemeClr val="bg1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5335850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rtl="0"/>
            <a:r>
              <a:rPr lang="en-US" dirty="0"/>
              <a:t>Sequencing data – an example</a:t>
            </a:r>
            <a:endParaRPr lang="he-IL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02" y="1143000"/>
            <a:ext cx="8732264" cy="4949829"/>
          </a:xfrm>
        </p:spPr>
        <p:txBody>
          <a:bodyPr/>
          <a:lstStyle/>
          <a:p>
            <a:pPr marL="0" indent="0" algn="just" rtl="0">
              <a:lnSpc>
                <a:spcPct val="200000"/>
              </a:lnSpc>
              <a:buNone/>
            </a:pPr>
            <a:r>
              <a:rPr lang="en-US" sz="1800" b="1" dirty="0"/>
              <a:t>The following data describes genome sequencing of </a:t>
            </a:r>
            <a:r>
              <a:rPr lang="en-US" sz="1800" b="1" dirty="0" smtClean="0"/>
              <a:t> </a:t>
            </a:r>
            <a:r>
              <a:rPr lang="en-US" sz="1800" b="1" dirty="0"/>
              <a:t>different species.</a:t>
            </a:r>
          </a:p>
          <a:p>
            <a:pPr marL="0" indent="0" algn="just" rtl="0">
              <a:lnSpc>
                <a:spcPct val="200000"/>
              </a:lnSpc>
              <a:buNone/>
            </a:pPr>
            <a:r>
              <a:rPr lang="en-US" sz="1800" b="1" dirty="0"/>
              <a:t>Each column represents a </a:t>
            </a:r>
            <a:r>
              <a:rPr lang="en-US" sz="1800" b="1" i="1" dirty="0"/>
              <a:t>site </a:t>
            </a:r>
            <a:r>
              <a:rPr lang="en-US" sz="1800" b="1" dirty="0"/>
              <a:t>- a specific place in the genome. </a:t>
            </a:r>
            <a:endParaRPr lang="en-US" sz="1800" b="1" i="1" dirty="0"/>
          </a:p>
          <a:p>
            <a:pPr marL="0" indent="0">
              <a:lnSpc>
                <a:spcPct val="200000"/>
              </a:lnSpc>
              <a:buNone/>
            </a:pPr>
            <a:endParaRPr lang="en-US" sz="1800" dirty="0"/>
          </a:p>
        </p:txBody>
      </p:sp>
      <p:sp>
        <p:nvSpPr>
          <p:cNvPr id="4" name="מלבן 3"/>
          <p:cNvSpPr/>
          <p:nvPr/>
        </p:nvSpPr>
        <p:spPr>
          <a:xfrm>
            <a:off x="7616650" y="6390752"/>
            <a:ext cx="1426866" cy="427056"/>
          </a:xfrm>
          <a:prstGeom prst="rect">
            <a:avLst/>
          </a:prstGeom>
          <a:solidFill>
            <a:schemeClr val="bg1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7" name="Group 6"/>
          <p:cNvGrpSpPr/>
          <p:nvPr/>
        </p:nvGrpSpPr>
        <p:grpSpPr>
          <a:xfrm>
            <a:off x="-79331" y="2711750"/>
            <a:ext cx="8902697" cy="3381079"/>
            <a:chOff x="-79331" y="2711750"/>
            <a:chExt cx="8902697" cy="338107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79331" y="2711750"/>
              <a:ext cx="8902697" cy="338107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59817" y="3525111"/>
              <a:ext cx="1517072" cy="23275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8702316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rtl="0"/>
            <a:r>
              <a:rPr lang="en-US" dirty="0"/>
              <a:t>Building an estimator phylogenetic tree</a:t>
            </a:r>
            <a:endParaRPr lang="he-IL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02" y="1143000"/>
            <a:ext cx="8732264" cy="4949829"/>
          </a:xfrm>
        </p:spPr>
        <p:txBody>
          <a:bodyPr/>
          <a:lstStyle/>
          <a:p>
            <a:pPr algn="just" rtl="0">
              <a:lnSpc>
                <a:spcPct val="200000"/>
              </a:lnSpc>
            </a:pPr>
            <a:r>
              <a:rPr lang="en-US" sz="1800" b="1" dirty="0"/>
              <a:t>There are many algorithms for building phylogenetic trees </a:t>
            </a:r>
          </a:p>
          <a:p>
            <a:pPr algn="just" rtl="0">
              <a:lnSpc>
                <a:spcPct val="200000"/>
              </a:lnSpc>
            </a:pPr>
            <a:r>
              <a:rPr lang="en-US" sz="1800" b="1" dirty="0"/>
              <a:t>The more different two DNA sequences are, the algorithm estimates a longer time since their most recent common ancestor </a:t>
            </a:r>
          </a:p>
          <a:p>
            <a:pPr algn="just" rtl="0">
              <a:lnSpc>
                <a:spcPct val="200000"/>
              </a:lnSpc>
            </a:pPr>
            <a:r>
              <a:rPr lang="en-US" sz="1800" b="1" dirty="0"/>
              <a:t>The more similar two DNA sequences are, it more likely that less splits have occurred since their most recent common ancestor</a:t>
            </a:r>
          </a:p>
          <a:p>
            <a:pPr algn="just" rtl="0">
              <a:lnSpc>
                <a:spcPct val="200000"/>
              </a:lnSpc>
            </a:pPr>
            <a:r>
              <a:rPr lang="en-US" sz="1800" b="1" dirty="0" smtClean="0"/>
              <a:t>Note that</a:t>
            </a:r>
            <a:r>
              <a:rPr lang="en-US" sz="1800" b="1" dirty="0" smtClean="0"/>
              <a:t> </a:t>
            </a:r>
            <a:r>
              <a:rPr lang="en-US" sz="1800" b="1" dirty="0"/>
              <a:t>different algorithms may </a:t>
            </a:r>
            <a:r>
              <a:rPr lang="en-US" sz="1800" b="1" dirty="0" smtClean="0"/>
              <a:t> take the same data and return </a:t>
            </a:r>
            <a:r>
              <a:rPr lang="en-US" sz="1800" b="1" dirty="0"/>
              <a:t>different estimators</a:t>
            </a:r>
          </a:p>
        </p:txBody>
      </p:sp>
      <p:sp>
        <p:nvSpPr>
          <p:cNvPr id="4" name="מלבן 3"/>
          <p:cNvSpPr/>
          <p:nvPr/>
        </p:nvSpPr>
        <p:spPr>
          <a:xfrm>
            <a:off x="7616650" y="6390752"/>
            <a:ext cx="1426866" cy="427056"/>
          </a:xfrm>
          <a:prstGeom prst="rect">
            <a:avLst/>
          </a:prstGeom>
          <a:solidFill>
            <a:schemeClr val="bg1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2962621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Theme">
  <a:themeElements>
    <a:clrScheme name="rotem new 2015">
      <a:dk1>
        <a:srgbClr val="404040"/>
      </a:dk1>
      <a:lt1>
        <a:srgbClr val="FFFFFF"/>
      </a:lt1>
      <a:dk2>
        <a:srgbClr val="003366"/>
      </a:dk2>
      <a:lt2>
        <a:srgbClr val="003366"/>
      </a:lt2>
      <a:accent1>
        <a:srgbClr val="003366"/>
      </a:accent1>
      <a:accent2>
        <a:srgbClr val="0D95BC"/>
      </a:accent2>
      <a:accent3>
        <a:srgbClr val="A2B969"/>
      </a:accent3>
      <a:accent4>
        <a:srgbClr val="EBCB38"/>
      </a:accent4>
      <a:accent5>
        <a:srgbClr val="F36F13"/>
      </a:accent5>
      <a:accent6>
        <a:srgbClr val="C13018"/>
      </a:accent6>
      <a:hlink>
        <a:srgbClr val="0D95BC"/>
      </a:hlink>
      <a:folHlink>
        <a:srgbClr val="77777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18227</TotalTime>
  <Words>1611</Words>
  <Application>Microsoft Office PowerPoint</Application>
  <PresentationFormat>On-screen Show (4:3)</PresentationFormat>
  <Paragraphs>323</Paragraphs>
  <Slides>60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5" baseType="lpstr">
      <vt:lpstr>Arial</vt:lpstr>
      <vt:lpstr>Calibri</vt:lpstr>
      <vt:lpstr>Cambria Math</vt:lpstr>
      <vt:lpstr>Wingdings</vt:lpstr>
      <vt:lpstr>Default Theme</vt:lpstr>
      <vt:lpstr>Matan Schlesinger and Yotam Haruvi</vt:lpstr>
      <vt:lpstr>Table of contents</vt:lpstr>
      <vt:lpstr>Basic terms in genomics</vt:lpstr>
      <vt:lpstr>The genome and the DNA</vt:lpstr>
      <vt:lpstr>Phylogenetic trees</vt:lpstr>
      <vt:lpstr>Information encoded in  phylogenetic trees</vt:lpstr>
      <vt:lpstr>The data and the problem</vt:lpstr>
      <vt:lpstr>Sequencing data – an example</vt:lpstr>
      <vt:lpstr>Building an estimator phylogenetic tree</vt:lpstr>
      <vt:lpstr>Phylogenetic tree – an example</vt:lpstr>
      <vt:lpstr>The general problem</vt:lpstr>
      <vt:lpstr>The challenge</vt:lpstr>
      <vt:lpstr>Felsenstein’s approach</vt:lpstr>
      <vt:lpstr>Felsenstein  bootstrap</vt:lpstr>
      <vt:lpstr>Felsenstein’s inference</vt:lpstr>
      <vt:lpstr>Felsenstein  bootstrap - assumptions</vt:lpstr>
      <vt:lpstr>Efron’s approach</vt:lpstr>
      <vt:lpstr>The main example - data</vt:lpstr>
      <vt:lpstr>The main example – results using Felsenstein method</vt:lpstr>
      <vt:lpstr>The multinomial model </vt:lpstr>
      <vt:lpstr>The multinomial model – connection to trees </vt:lpstr>
      <vt:lpstr>The division of ▁π space</vt:lpstr>
      <vt:lpstr>The division of ▁π space – in our example (binary)</vt:lpstr>
      <vt:lpstr>A simpler model</vt:lpstr>
      <vt:lpstr>A simpler model</vt:lpstr>
      <vt:lpstr>A simpler model - example</vt:lpstr>
      <vt:lpstr>A simpler model – example illustration</vt:lpstr>
      <vt:lpstr>A simpler model – Felsenstein confidence limit</vt:lpstr>
      <vt:lpstr>Bayesian interpretation of Felsenstein method</vt:lpstr>
      <vt:lpstr>Bayesian interpretation of Felsenstein method for trees</vt:lpstr>
      <vt:lpstr>Hypothesis testing approach</vt:lpstr>
      <vt:lpstr>Hypothesis testing approach - ▁(μ ̂_0 )</vt:lpstr>
      <vt:lpstr>Hypothesis testing approach </vt:lpstr>
      <vt:lpstr>Hypothesis testing approach - illustration </vt:lpstr>
      <vt:lpstr>Hypothesis testing approach – defining hypothesis </vt:lpstr>
      <vt:lpstr>Hypothesis testing approach – connection to P-value </vt:lpstr>
      <vt:lpstr>Efron’s approach Vs Felsenstein’s approach - results </vt:lpstr>
      <vt:lpstr>Efron’s approach Vs Felsenstein’s approach – Case I </vt:lpstr>
      <vt:lpstr>Efron’s approach Vs Felsenstein’s approach – Case II </vt:lpstr>
      <vt:lpstr>Bayesian interpretation of Efron’s approach </vt:lpstr>
      <vt:lpstr>Efron’s solution</vt:lpstr>
      <vt:lpstr>The relationship between two approaches</vt:lpstr>
      <vt:lpstr>BCa formula for this specific example </vt:lpstr>
      <vt:lpstr>The relationship between two approaches – example results</vt:lpstr>
      <vt:lpstr>Bootstrap calculations</vt:lpstr>
      <vt:lpstr>Applying Efron’s solution on trees</vt:lpstr>
      <vt:lpstr>Estimating α ̂  in trees</vt:lpstr>
      <vt:lpstr>Some notations</vt:lpstr>
      <vt:lpstr>Defining P^((cent))  - the original proportions vector</vt:lpstr>
      <vt:lpstr>Malaria data example – First level bootstrap</vt:lpstr>
      <vt:lpstr>Malaria data example – first level bootstrap</vt:lpstr>
      <vt:lpstr>Malaria data example – estimating z_0</vt:lpstr>
      <vt:lpstr>Malaria data example – estimating z_0 </vt:lpstr>
      <vt:lpstr>Malaria data example – estimating a</vt:lpstr>
      <vt:lpstr>Malaria data example – calculating α ̂</vt:lpstr>
      <vt:lpstr>Appendix</vt:lpstr>
      <vt:lpstr>Bias critique</vt:lpstr>
      <vt:lpstr>Felsenstein’s method critique</vt:lpstr>
      <vt:lpstr>Felsenstein’s method critique - answer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Dafna Shuster</dc:creator>
  <cp:lastModifiedBy>Yotam Haruvi</cp:lastModifiedBy>
  <cp:revision>490</cp:revision>
  <dcterms:created xsi:type="dcterms:W3CDTF">2016-06-09T07:43:32Z</dcterms:created>
  <dcterms:modified xsi:type="dcterms:W3CDTF">2017-05-24T09:08:35Z</dcterms:modified>
</cp:coreProperties>
</file>