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1" r:id="rId2"/>
    <p:sldId id="313" r:id="rId3"/>
    <p:sldId id="284" r:id="rId4"/>
    <p:sldId id="285" r:id="rId5"/>
    <p:sldId id="314" r:id="rId6"/>
    <p:sldId id="286" r:id="rId7"/>
    <p:sldId id="322" r:id="rId8"/>
    <p:sldId id="287" r:id="rId9"/>
    <p:sldId id="315" r:id="rId10"/>
    <p:sldId id="288" r:id="rId11"/>
    <p:sldId id="289" r:id="rId12"/>
    <p:sldId id="291" r:id="rId13"/>
    <p:sldId id="292" r:id="rId14"/>
    <p:sldId id="293" r:id="rId15"/>
    <p:sldId id="312" r:id="rId16"/>
    <p:sldId id="316" r:id="rId17"/>
    <p:sldId id="297" r:id="rId18"/>
    <p:sldId id="294" r:id="rId19"/>
    <p:sldId id="323" r:id="rId20"/>
    <p:sldId id="295" r:id="rId21"/>
    <p:sldId id="317" r:id="rId22"/>
    <p:sldId id="296" r:id="rId23"/>
    <p:sldId id="299" r:id="rId24"/>
    <p:sldId id="300" r:id="rId25"/>
    <p:sldId id="318" r:id="rId26"/>
    <p:sldId id="304" r:id="rId27"/>
    <p:sldId id="305" r:id="rId28"/>
    <p:sldId id="306" r:id="rId29"/>
    <p:sldId id="307" r:id="rId30"/>
    <p:sldId id="308" r:id="rId31"/>
    <p:sldId id="310" r:id="rId32"/>
    <p:sldId id="319" r:id="rId33"/>
    <p:sldId id="324" r:id="rId34"/>
    <p:sldId id="320" r:id="rId35"/>
    <p:sldId id="321" r:id="rId36"/>
    <p:sldId id="277" r:id="rId37"/>
  </p:sldIdLst>
  <p:sldSz cx="9144000" cy="6858000" type="screen4x3"/>
  <p:notesSz cx="6797675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85">
          <p15:clr>
            <a:srgbClr val="A4A3A4"/>
          </p15:clr>
        </p15:guide>
        <p15:guide id="2" orient="horz" pos="4232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orient="horz" pos="4039">
          <p15:clr>
            <a:srgbClr val="A4A3A4"/>
          </p15:clr>
        </p15:guide>
        <p15:guide id="5" orient="horz" pos="806">
          <p15:clr>
            <a:srgbClr val="A4A3A4"/>
          </p15:clr>
        </p15:guide>
        <p15:guide id="6" orient="horz" pos="236">
          <p15:clr>
            <a:srgbClr val="A4A3A4"/>
          </p15:clr>
        </p15:guide>
        <p15:guide id="7" orient="horz" pos="1051">
          <p15:clr>
            <a:srgbClr val="A4A3A4"/>
          </p15:clr>
        </p15:guide>
        <p15:guide id="8" pos="2880">
          <p15:clr>
            <a:srgbClr val="A4A3A4"/>
          </p15:clr>
        </p15:guide>
        <p15:guide id="9" pos="5609">
          <p15:clr>
            <a:srgbClr val="A4A3A4"/>
          </p15:clr>
        </p15:guide>
        <p15:guide id="10" pos="399">
          <p15:clr>
            <a:srgbClr val="A4A3A4"/>
          </p15:clr>
        </p15:guide>
        <p15:guide id="11" pos="162">
          <p15:clr>
            <a:srgbClr val="A4A3A4"/>
          </p15:clr>
        </p15:guide>
        <p15:guide id="12" pos="5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>
        <p:scale>
          <a:sx n="81" d="100"/>
          <a:sy n="81" d="100"/>
        </p:scale>
        <p:origin x="-1044" y="204"/>
      </p:cViewPr>
      <p:guideLst>
        <p:guide orient="horz" pos="3985"/>
        <p:guide orient="horz" pos="4232"/>
        <p:guide orient="horz" pos="2166"/>
        <p:guide orient="horz" pos="4039"/>
        <p:guide orient="horz" pos="806"/>
        <p:guide orient="horz" pos="236"/>
        <p:guide orient="horz" pos="1051"/>
        <p:guide pos="2880"/>
        <p:guide pos="5609"/>
        <p:guide pos="399"/>
        <p:guide pos="162"/>
        <p:guide pos="5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04FF50-C754-4B10-A220-A1A2A63CC628}" type="datetimeFigureOut">
              <a:rPr lang="he-IL" smtClean="0"/>
              <a:pPr/>
              <a:t>ח'/ניסן/תשע"ז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380A9B-E9BF-45E9-B460-E83AAD2BF80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845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2DB352-9073-4D70-B263-1DFA3A4C3947}" type="datetimeFigureOut">
              <a:rPr lang="he-IL" smtClean="0"/>
              <a:pPr/>
              <a:t>ח'/ניסן/תשע"ז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B55C5C-3EE8-4FA3-94EF-0E9631F38FB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5C5C-3EE8-4FA3-94EF-0E9631F38FB3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619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5705475"/>
            <a:ext cx="9124950" cy="647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40404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3952" y="3067054"/>
            <a:ext cx="677227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8"/>
          <p:cNvGrpSpPr/>
          <p:nvPr userDrawn="1"/>
        </p:nvGrpSpPr>
        <p:grpSpPr>
          <a:xfrm flipV="1">
            <a:off x="47627" y="47623"/>
            <a:ext cx="9039225" cy="876301"/>
            <a:chOff x="47625" y="-247651"/>
            <a:chExt cx="9039225" cy="1304925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47625" y="104775"/>
              <a:ext cx="9039225" cy="9524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34374" y="-247651"/>
              <a:ext cx="752476" cy="8072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625" y="-247651"/>
              <a:ext cx="8924925" cy="1162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1" descr="Rotem-log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62179" y="6343280"/>
            <a:ext cx="1176901" cy="4249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 txBox="1">
            <a:spLocks noGrp="1"/>
          </p:cNvSpPr>
          <p:nvPr>
            <p:ph type="subTitle" idx="1"/>
          </p:nvPr>
        </p:nvSpPr>
        <p:spPr>
          <a:xfrm>
            <a:off x="633414" y="2763985"/>
            <a:ext cx="7888286" cy="1639884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lang="en-US" sz="3200" b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6"/>
          <p:cNvSpPr txBox="1">
            <a:spLocks noGrp="1"/>
          </p:cNvSpPr>
          <p:nvPr>
            <p:ph type="ctrTitle"/>
          </p:nvPr>
        </p:nvSpPr>
        <p:spPr>
          <a:xfrm>
            <a:off x="633413" y="4204580"/>
            <a:ext cx="7888288" cy="523219"/>
          </a:xfrm>
        </p:spPr>
        <p:txBody>
          <a:bodyPr anchorCtr="1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69639" y="1143000"/>
            <a:ext cx="8357894" cy="4949829"/>
          </a:xfrm>
        </p:spPr>
        <p:txBody>
          <a:bodyPr/>
          <a:lstStyle>
            <a:lvl1pPr marL="177800" marR="0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1pPr>
            <a:lvl2pPr marL="355600" indent="-177800">
              <a:tabLst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2pPr>
            <a:lvl3pPr marL="719138" indent="-896938">
              <a:buFont typeface="Wingdings" pitchFamily="2" charset="2"/>
              <a:buNone/>
              <a:tabLst>
                <a:tab pos="177800" algn="l"/>
                <a:tab pos="8255000" algn="l"/>
              </a:tabLst>
              <a:defRPr lang="en-US" sz="1600" b="0" i="0" u="none" strike="noStrike" kern="0" cap="none" spc="0" baseline="0" dirty="0">
                <a:solidFill>
                  <a:schemeClr val="tx1"/>
                </a:solidFill>
                <a:uFillTx/>
                <a:latin typeface="Arial"/>
                <a:cs typeface="Arial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8pPr>
              <a:buNone/>
              <a:defRPr/>
            </a:lvl8pPr>
          </a:lstStyle>
          <a:p>
            <a:pPr lvl="2"/>
            <a:r>
              <a:rPr lang="en-US" dirty="0" smtClean="0"/>
              <a:t>Click to edit Master text styles</a:t>
            </a:r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r>
              <a:rPr lang="en-US" dirty="0" smtClean="0"/>
              <a:t>Second level</a:t>
            </a:r>
            <a:endParaRPr lang="he-IL" dirty="0" smtClean="0"/>
          </a:p>
          <a:p>
            <a:pPr marL="355600" marR="0" lvl="1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/>
            </a:pPr>
            <a:r>
              <a:rPr lang="en-US" dirty="0" smtClean="0"/>
              <a:t>Second level</a:t>
            </a:r>
            <a:endParaRPr lang="he-IL" dirty="0" smtClean="0"/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633413" y="1540933"/>
            <a:ext cx="7994120" cy="4551896"/>
          </a:xfrm>
        </p:spPr>
        <p:txBody>
          <a:bodyPr/>
          <a:lstStyle>
            <a:lvl1pPr marL="177800" marR="0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1pPr>
            <a:lvl2pPr marL="355600" indent="-177800">
              <a:tabLst>
                <a:tab pos="8255000" algn="l"/>
              </a:tabLst>
              <a:defRPr lang="he-IL" sz="1600" b="0" i="0" u="none" strike="noStrike" kern="0" cap="none" spc="0" baseline="0" dirty="0" smtClean="0">
                <a:solidFill>
                  <a:schemeClr val="tx1"/>
                </a:solidFill>
                <a:uFillTx/>
                <a:latin typeface="Arial"/>
                <a:cs typeface="Arial"/>
              </a:defRPr>
            </a:lvl2pPr>
            <a:lvl3pPr marL="719138" indent="-896938">
              <a:buFont typeface="Wingdings" pitchFamily="2" charset="2"/>
              <a:buNone/>
              <a:tabLst>
                <a:tab pos="177800" algn="l"/>
                <a:tab pos="8255000" algn="l"/>
              </a:tabLst>
              <a:defRPr lang="en-US" sz="1600" b="0" i="0" u="none" strike="noStrike" kern="0" cap="none" spc="0" baseline="0" dirty="0">
                <a:solidFill>
                  <a:schemeClr val="tx1"/>
                </a:solidFill>
                <a:uFillTx/>
                <a:latin typeface="Arial"/>
                <a:cs typeface="Arial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8pPr>
              <a:buNone/>
              <a:defRPr/>
            </a:lvl8pPr>
          </a:lstStyle>
          <a:p>
            <a:pPr lvl="2"/>
            <a:r>
              <a:rPr lang="en-US" dirty="0" smtClean="0"/>
              <a:t>Click to edit Master text styles</a:t>
            </a:r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r>
              <a:rPr lang="en-US" dirty="0" smtClean="0"/>
              <a:t>Second level</a:t>
            </a:r>
            <a:endParaRPr lang="he-IL" dirty="0" smtClean="0"/>
          </a:p>
          <a:p>
            <a:pPr marL="355600" marR="0" lvl="1" indent="-17780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  <a:defRPr/>
            </a:pPr>
            <a:r>
              <a:rPr lang="en-US" dirty="0" smtClean="0"/>
              <a:t>Second level</a:t>
            </a:r>
            <a:endParaRPr lang="he-IL" dirty="0" smtClean="0"/>
          </a:p>
          <a:p>
            <a:pPr marL="177800" marR="0" lvl="0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  <a:tab pos="8255000" algn="l"/>
              </a:tabLst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7175" y="1135063"/>
            <a:ext cx="8647113" cy="287337"/>
          </a:xfrm>
        </p:spPr>
        <p:txBody>
          <a:bodyPr/>
          <a:lstStyle>
            <a:lvl1pPr algn="ctr">
              <a:buNone/>
              <a:defRPr sz="1800" b="1" u="sng">
                <a:solidFill>
                  <a:schemeClr val="tx1"/>
                </a:solidFill>
              </a:defRPr>
            </a:lvl1pPr>
            <a:lvl2pPr>
              <a:defRPr sz="1800" b="1" u="sng">
                <a:solidFill>
                  <a:schemeClr val="tx1"/>
                </a:solidFill>
              </a:defRPr>
            </a:lvl2pPr>
            <a:lvl3pPr>
              <a:defRPr sz="1800" b="1" u="sng">
                <a:solidFill>
                  <a:schemeClr val="tx1"/>
                </a:solidFill>
              </a:defRPr>
            </a:lvl3pPr>
            <a:lvl4pPr>
              <a:defRPr sz="1800" b="1" u="sng">
                <a:solidFill>
                  <a:schemeClr val="tx1"/>
                </a:solidFill>
              </a:defRPr>
            </a:lvl4pPr>
            <a:lvl5pPr>
              <a:defRPr sz="1800" b="1" u="sng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2861" y="197373"/>
            <a:ext cx="8680938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406" y="2482857"/>
            <a:ext cx="8628058" cy="946147"/>
            <a:chOff x="279404" y="2955926"/>
            <a:chExt cx="8628058" cy="946147"/>
          </a:xfrm>
        </p:grpSpPr>
        <p:sp>
          <p:nvSpPr>
            <p:cNvPr id="6" name="Text Box 2"/>
            <p:cNvSpPr txBox="1"/>
            <p:nvPr/>
          </p:nvSpPr>
          <p:spPr>
            <a:xfrm>
              <a:off x="279404" y="2955926"/>
              <a:ext cx="7535863" cy="946147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e-IL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971464" y="2956099"/>
              <a:ext cx="935998" cy="936629"/>
            </a:xfrm>
            <a:prstGeom prst="roundRect">
              <a:avLst/>
            </a:prstGeom>
            <a:solidFill>
              <a:srgbClr val="7F7F7F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48733" y="2720437"/>
            <a:ext cx="7196668" cy="461665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79406" y="2482857"/>
            <a:ext cx="8628058" cy="946147"/>
            <a:chOff x="279404" y="2955926"/>
            <a:chExt cx="8628058" cy="946147"/>
          </a:xfrm>
        </p:grpSpPr>
        <p:sp>
          <p:nvSpPr>
            <p:cNvPr id="6" name="Text Box 2"/>
            <p:cNvSpPr txBox="1"/>
            <p:nvPr/>
          </p:nvSpPr>
          <p:spPr>
            <a:xfrm>
              <a:off x="279404" y="2955926"/>
              <a:ext cx="7535863" cy="9461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e-IL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971464" y="2956099"/>
              <a:ext cx="935998" cy="936629"/>
            </a:xfrm>
            <a:prstGeom prst="roundRect">
              <a:avLst/>
            </a:prstGeom>
            <a:solidFill>
              <a:srgbClr val="7F7F7F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65121" y="287487"/>
            <a:ext cx="8680454" cy="46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69885" y="981078"/>
            <a:ext cx="4232272" cy="51117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54561" y="981078"/>
            <a:ext cx="4232272" cy="51117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8"/>
          <p:cNvGrpSpPr/>
          <p:nvPr userDrawn="1"/>
        </p:nvGrpSpPr>
        <p:grpSpPr>
          <a:xfrm flipV="1">
            <a:off x="47627" y="47623"/>
            <a:ext cx="9039225" cy="876301"/>
            <a:chOff x="47625" y="-247651"/>
            <a:chExt cx="9039225" cy="1304925"/>
          </a:xfrm>
          <a:solidFill>
            <a:schemeClr val="bg1">
              <a:lumMod val="85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47625" y="104775"/>
              <a:ext cx="9039225" cy="9524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34374" y="-247651"/>
              <a:ext cx="752476" cy="8072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625" y="-247651"/>
              <a:ext cx="8924925" cy="1162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/>
          <p:cNvGrpSpPr/>
          <p:nvPr userDrawn="1"/>
        </p:nvGrpSpPr>
        <p:grpSpPr>
          <a:xfrm>
            <a:off x="52686" y="1003610"/>
            <a:ext cx="9031026" cy="5145505"/>
            <a:chOff x="52686" y="1003610"/>
            <a:chExt cx="9031026" cy="5145505"/>
          </a:xfrm>
        </p:grpSpPr>
        <p:grpSp>
          <p:nvGrpSpPr>
            <p:cNvPr id="50" name="Group 49"/>
            <p:cNvGrpSpPr/>
            <p:nvPr userDrawn="1"/>
          </p:nvGrpSpPr>
          <p:grpSpPr>
            <a:xfrm>
              <a:off x="52686" y="1003610"/>
              <a:ext cx="9031026" cy="1213251"/>
              <a:chOff x="56859" y="1003610"/>
              <a:chExt cx="9031026" cy="1213251"/>
            </a:xfrm>
          </p:grpSpPr>
          <p:sp>
            <p:nvSpPr>
              <p:cNvPr id="43" name="Rectangle 42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Rectangle 43"/>
              <p:cNvSpPr/>
              <p:nvPr userDrawn="1"/>
            </p:nvSpPr>
            <p:spPr>
              <a:xfrm>
                <a:off x="1360564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Rectangle 44"/>
              <p:cNvSpPr/>
              <p:nvPr userDrawn="1"/>
            </p:nvSpPr>
            <p:spPr>
              <a:xfrm>
                <a:off x="2664270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Rectangle 45"/>
              <p:cNvSpPr/>
              <p:nvPr userDrawn="1"/>
            </p:nvSpPr>
            <p:spPr>
              <a:xfrm>
                <a:off x="3967975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Rectangle 46"/>
              <p:cNvSpPr/>
              <p:nvPr userDrawn="1"/>
            </p:nvSpPr>
            <p:spPr>
              <a:xfrm>
                <a:off x="5271681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Rectangle 47"/>
              <p:cNvSpPr/>
              <p:nvPr userDrawn="1"/>
            </p:nvSpPr>
            <p:spPr>
              <a:xfrm>
                <a:off x="6575387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Rectangle 48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52686" y="2314361"/>
              <a:ext cx="9031026" cy="1213251"/>
              <a:chOff x="56859" y="1003610"/>
              <a:chExt cx="9031026" cy="1213251"/>
            </a:xfrm>
          </p:grpSpPr>
          <p:sp>
            <p:nvSpPr>
              <p:cNvPr id="52" name="Rectangle 51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8" name="Rectangle 57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52686" y="3625112"/>
              <a:ext cx="9031026" cy="1213251"/>
              <a:chOff x="56859" y="1003610"/>
              <a:chExt cx="9031026" cy="1213251"/>
            </a:xfrm>
          </p:grpSpPr>
          <p:sp>
            <p:nvSpPr>
              <p:cNvPr id="60" name="Rectangle 59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Rectangle 60"/>
              <p:cNvSpPr/>
              <p:nvPr userDrawn="1"/>
            </p:nvSpPr>
            <p:spPr>
              <a:xfrm>
                <a:off x="1360564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Rectangle 61"/>
              <p:cNvSpPr/>
              <p:nvPr userDrawn="1"/>
            </p:nvSpPr>
            <p:spPr>
              <a:xfrm>
                <a:off x="2664270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Rectangle 62"/>
              <p:cNvSpPr/>
              <p:nvPr userDrawn="1"/>
            </p:nvSpPr>
            <p:spPr>
              <a:xfrm>
                <a:off x="3967975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4" name="Rectangle 63"/>
              <p:cNvSpPr/>
              <p:nvPr userDrawn="1"/>
            </p:nvSpPr>
            <p:spPr>
              <a:xfrm>
                <a:off x="5271681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" name="Rectangle 64"/>
              <p:cNvSpPr/>
              <p:nvPr userDrawn="1"/>
            </p:nvSpPr>
            <p:spPr>
              <a:xfrm>
                <a:off x="6575387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" name="Rectangle 65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52686" y="4935864"/>
              <a:ext cx="9031026" cy="1213251"/>
              <a:chOff x="56859" y="1003610"/>
              <a:chExt cx="9031026" cy="1213251"/>
            </a:xfrm>
          </p:grpSpPr>
          <p:sp>
            <p:nvSpPr>
              <p:cNvPr id="68" name="Rectangle 67"/>
              <p:cNvSpPr/>
              <p:nvPr userDrawn="1"/>
            </p:nvSpPr>
            <p:spPr>
              <a:xfrm>
                <a:off x="56859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" name="Rectangle 68"/>
              <p:cNvSpPr/>
              <p:nvPr userDrawn="1"/>
            </p:nvSpPr>
            <p:spPr>
              <a:xfrm>
                <a:off x="1360564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" name="Rectangle 69"/>
              <p:cNvSpPr/>
              <p:nvPr userDrawn="1"/>
            </p:nvSpPr>
            <p:spPr>
              <a:xfrm>
                <a:off x="2664270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Rectangle 70"/>
              <p:cNvSpPr/>
              <p:nvPr userDrawn="1"/>
            </p:nvSpPr>
            <p:spPr>
              <a:xfrm>
                <a:off x="3967975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Rectangle 71"/>
              <p:cNvSpPr/>
              <p:nvPr userDrawn="1"/>
            </p:nvSpPr>
            <p:spPr>
              <a:xfrm>
                <a:off x="5271681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>
                <a:off x="6575387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" name="Rectangle 73"/>
              <p:cNvSpPr/>
              <p:nvPr userDrawn="1"/>
            </p:nvSpPr>
            <p:spPr>
              <a:xfrm>
                <a:off x="7879092" y="1003610"/>
                <a:ext cx="1208793" cy="12132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40" name="Rectangle 39"/>
          <p:cNvSpPr/>
          <p:nvPr userDrawn="1"/>
        </p:nvSpPr>
        <p:spPr>
          <a:xfrm>
            <a:off x="0" y="855133"/>
            <a:ext cx="9144000" cy="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 userDrawn="1"/>
        </p:nvSpPr>
        <p:spPr>
          <a:xfrm>
            <a:off x="0" y="891055"/>
            <a:ext cx="9144000" cy="54146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 userDrawn="1"/>
        </p:nvSpPr>
        <p:spPr>
          <a:xfrm>
            <a:off x="1368856" y="2310844"/>
            <a:ext cx="6415104" cy="1194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 userDrawn="1"/>
        </p:nvSpPr>
        <p:spPr>
          <a:xfrm>
            <a:off x="2602524" y="1002740"/>
            <a:ext cx="3938954" cy="122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1" name="Picture 11" descr="Rotem-logo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762179" y="6343280"/>
            <a:ext cx="1176901" cy="42499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4"/>
          <p:cNvSpPr txBox="1">
            <a:spLocks noGrp="1"/>
          </p:cNvSpPr>
          <p:nvPr>
            <p:ph type="subTitle" idx="1"/>
          </p:nvPr>
        </p:nvSpPr>
        <p:spPr>
          <a:xfrm>
            <a:off x="1363133" y="2095116"/>
            <a:ext cx="6417734" cy="1639884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type="title"/>
          </p:nvPr>
        </p:nvSpPr>
        <p:spPr>
          <a:xfrm>
            <a:off x="152400" y="195250"/>
            <a:ext cx="8849866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/>
            <a:r>
              <a:rPr lang="he-IL" dirty="0" smtClean="0"/>
              <a:t>לחץ </a:t>
            </a:r>
            <a:r>
              <a:rPr lang="he-IL" dirty="0"/>
              <a:t>כדי לערוך סגנון כותרת של תבנית בסיס</a:t>
            </a:r>
            <a:endParaRPr lang="en-US" dirty="0"/>
          </a:p>
        </p:txBody>
      </p:sp>
      <p:sp>
        <p:nvSpPr>
          <p:cNvPr id="4" name="Rectangle 4"/>
          <p:cNvSpPr txBox="1">
            <a:spLocks noGrp="1"/>
          </p:cNvSpPr>
          <p:nvPr>
            <p:ph type="body" idx="1"/>
          </p:nvPr>
        </p:nvSpPr>
        <p:spPr>
          <a:xfrm>
            <a:off x="482600" y="1150418"/>
            <a:ext cx="8142488" cy="511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2"/>
            <a:r>
              <a:rPr lang="he-IL" dirty="0"/>
              <a:t>רמה שנייה</a:t>
            </a:r>
          </a:p>
          <a:p>
            <a:pPr lvl="3"/>
            <a:r>
              <a:rPr lang="he-IL" dirty="0"/>
              <a:t>רמה שלישית</a:t>
            </a:r>
          </a:p>
          <a:p>
            <a:pPr lvl="4"/>
            <a:r>
              <a:rPr lang="he-IL" dirty="0"/>
              <a:t>רמה </a:t>
            </a:r>
            <a:r>
              <a:rPr lang="he-IL" dirty="0" smtClean="0"/>
              <a:t>רביעית</a:t>
            </a:r>
            <a:endParaRPr lang="he-IL" dirty="0"/>
          </a:p>
        </p:txBody>
      </p:sp>
      <p:sp>
        <p:nvSpPr>
          <p:cNvPr id="5" name="Rectangle 6"/>
          <p:cNvSpPr/>
          <p:nvPr/>
        </p:nvSpPr>
        <p:spPr>
          <a:xfrm>
            <a:off x="143939" y="6434668"/>
            <a:ext cx="567267" cy="2584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6652" tIns="48326" rIns="96652" bIns="48326" anchor="t" anchorCtr="0" compatLnSpc="1">
            <a:spAutoFit/>
          </a:bodyPr>
          <a:lstStyle/>
          <a:p>
            <a:pPr marL="0" marR="0" lvl="0" indent="0" algn="ctr" defTabSz="966785" rtl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14C3A-1F0C-4A5A-85E6-34BF0E184CB1}" type="slidenum">
              <a: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marL="0" marR="0" lvl="0" indent="0" algn="ctr" defTabSz="966785" rtl="1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500" b="0" i="0" u="none" strike="noStrike" kern="1200" cap="none" spc="0" baseline="0" dirty="0">
              <a:solidFill>
                <a:schemeClr val="tx1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Rotem-logo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762179" y="6343280"/>
            <a:ext cx="1176901" cy="424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6317721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05933"/>
            <a:ext cx="914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0" r:id="rId4"/>
    <p:sldLayoutId id="2147483657" r:id="rId5"/>
    <p:sldLayoutId id="2147483658" r:id="rId6"/>
    <p:sldLayoutId id="2147483659" r:id="rId7"/>
    <p:sldLayoutId id="2147483656" r:id="rId8"/>
    <p:sldLayoutId id="2147483661" r:id="rId9"/>
  </p:sldLayoutIdLst>
  <p:transition/>
  <p:hf sldNum="0" hdr="0" dt="0"/>
  <p:txStyles>
    <p:titleStyle>
      <a:lvl1pPr marL="0" marR="0" lvl="0" indent="0" algn="r" defTabSz="914400" rtl="1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e-IL" sz="2400" b="1" i="0" u="none" strike="noStrike" kern="0" cap="none" spc="0" baseline="0">
          <a:solidFill>
            <a:srgbClr val="003366"/>
          </a:solidFill>
          <a:uFillTx/>
          <a:latin typeface="Arial"/>
          <a:cs typeface="Arial"/>
        </a:defRPr>
      </a:lvl1pPr>
    </p:titleStyle>
    <p:bodyStyle>
      <a:lvl1pPr marL="177800" marR="0" lvl="0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1778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1pPr>
      <a:lvl2pPr marL="177800" marR="0" lvl="1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177800" algn="l"/>
        </a:tabLst>
        <a:defRPr lang="he-IL" sz="1600" b="0" i="0" u="none" strike="noStrike" kern="0" cap="none" spc="0" baseline="0">
          <a:solidFill>
            <a:srgbClr val="707070"/>
          </a:solidFill>
          <a:uFillTx/>
          <a:latin typeface="Arial"/>
          <a:cs typeface="Arial"/>
        </a:defRPr>
      </a:lvl2pPr>
      <a:lvl3pPr marL="355600" marR="0" lvl="2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82550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3pPr>
      <a:lvl4pPr marL="355600" marR="0" lvl="3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82550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4pPr>
      <a:lvl5pPr marL="355600" marR="0" lvl="4" indent="-177800" algn="r" defTabSz="914400" rtl="1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3366"/>
        </a:buClr>
        <a:buSzPct val="100000"/>
        <a:buFont typeface="Wingdings" pitchFamily="2"/>
        <a:buChar char="§"/>
        <a:tabLst>
          <a:tab pos="8255000" algn="l"/>
        </a:tabLst>
        <a:defRPr lang="he-IL" sz="1600" b="0" i="0" u="none" strike="noStrike" kern="0" cap="none" spc="0" baseline="0">
          <a:solidFill>
            <a:schemeClr val="tx1"/>
          </a:solidFill>
          <a:uFillTx/>
          <a:latin typeface="Arial"/>
          <a:cs typeface="Arial"/>
        </a:defRPr>
      </a:lvl5pPr>
      <a:lvl6pPr algn="r" rtl="1" eaLnBrk="1" hangingPunct="1">
        <a:tabLst>
          <a:tab pos="8255000" algn="l"/>
        </a:tabLst>
        <a:defRPr/>
      </a:lvl6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Estimating standard error using bootstrap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Matan</a:t>
            </a:r>
            <a:r>
              <a:rPr lang="en-US" dirty="0" smtClean="0"/>
              <a:t> Schlesinger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7606602" y="6199834"/>
            <a:ext cx="1426866" cy="617974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משנה 1"/>
          <p:cNvSpPr txBox="1">
            <a:spLocks/>
          </p:cNvSpPr>
          <p:nvPr/>
        </p:nvSpPr>
        <p:spPr>
          <a:xfrm>
            <a:off x="785814" y="1708908"/>
            <a:ext cx="7888286" cy="163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1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None/>
              <a:tabLst>
                <a:tab pos="177800" algn="l"/>
              </a:tabLst>
              <a:defRPr lang="en-US" sz="3200" b="1" i="0" u="none" strike="noStrike" kern="1200" cap="none" spc="0" baseline="0" dirty="0">
                <a:solidFill>
                  <a:schemeClr val="tx2"/>
                </a:solidFill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177800" marR="0" lvl="1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177800" algn="l"/>
              </a:tabLst>
              <a:defRPr lang="he-IL" sz="1600" b="0" i="0" u="none" strike="noStrike" kern="0" cap="none" spc="0" baseline="0">
                <a:solidFill>
                  <a:srgbClr val="707070"/>
                </a:solidFill>
                <a:uFillTx/>
                <a:latin typeface="Arial"/>
                <a:cs typeface="Arial"/>
              </a:defRPr>
            </a:lvl2pPr>
            <a:lvl3pPr marL="355600" marR="0" lvl="2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3pPr>
            <a:lvl4pPr marL="355600" marR="0" lvl="3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4pPr>
            <a:lvl5pPr marL="355600" marR="0" lvl="4" indent="-177800" algn="r" defTabSz="914400" rtl="1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Wingdings" pitchFamily="2"/>
              <a:buChar char="§"/>
              <a:tabLst>
                <a:tab pos="8255000" algn="l"/>
              </a:tabLst>
              <a:defRPr lang="he-IL" sz="1600" b="0" i="0" u="none" strike="noStrike" kern="0" cap="none" spc="0" baseline="0">
                <a:solidFill>
                  <a:schemeClr val="tx1"/>
                </a:solidFill>
                <a:uFillTx/>
                <a:latin typeface="Arial"/>
                <a:cs typeface="Arial"/>
              </a:defRPr>
            </a:lvl5pPr>
            <a:lvl6pPr algn="r" rtl="1" eaLnBrk="1" hangingPunct="1">
              <a:tabLst>
                <a:tab pos="8255000" algn="l"/>
              </a:tabLst>
              <a:defRPr/>
            </a:lvl6pPr>
          </a:lstStyle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Statistics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M.Sc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seminar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6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</p:spPr>
            <p:txBody>
              <a:bodyPr/>
              <a:lstStyle/>
              <a:p>
                <a:pPr algn="just" rtl="0"/>
                <a:r>
                  <a:rPr lang="en-US" dirty="0" smtClean="0">
                    <a:solidFill>
                      <a:schemeClr val="accent1"/>
                    </a:solidFill>
                  </a:rPr>
                  <a:t>What happens when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  <a:blipFill rotWithShape="1">
                <a:blip r:embed="rId2"/>
                <a:stretch>
                  <a:fillRect l="-1053" t="-7895" b="-315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Question: does the bootstrap estimator for the standard error equals the standard error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1800" dirty="0" smtClean="0"/>
                  <a:t> ?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𝑠𝑒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800" b="0" i="1" dirty="0" smtClean="0">
                            <a:latin typeface="Cambria Math"/>
                          </a:rPr>
                          <m:t>)=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 smtClean="0"/>
                  <a:t> ?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dirty="0" smtClean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152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</p:spPr>
            <p:txBody>
              <a:bodyPr/>
              <a:lstStyle/>
              <a:p>
                <a:pPr algn="just" rtl="0"/>
                <a:r>
                  <a:rPr lang="en-US" dirty="0" smtClean="0">
                    <a:solidFill>
                      <a:schemeClr val="accent1"/>
                    </a:solidFill>
                  </a:rPr>
                  <a:t>What happens when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97372"/>
                <a:ext cx="8680938" cy="461665"/>
              </a:xfrm>
              <a:blipFill rotWithShape="1">
                <a:blip r:embed="rId2"/>
                <a:stretch>
                  <a:fillRect l="-1053" t="-7895" b="-315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Question: does the bootstrap estimator for the standard error equals the standard error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1800" dirty="0" smtClean="0"/>
                  <a:t> ?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𝑠𝑒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800" b="0" i="1" dirty="0" smtClean="0">
                            <a:latin typeface="Cambria Math"/>
                          </a:rPr>
                          <m:t>)=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 smtClean="0"/>
                  <a:t> ?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</a:pPr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</a:pPr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is the ideal bootstrap estimator (the plugin estimate)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dirty="0" smtClean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 smtClean="0"/>
                  <a:t>				</a:t>
                </a:r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endParaRPr lang="en-US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0462" y="2076691"/>
                <a:ext cx="3950675" cy="24146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0" b="1" dirty="0" smtClean="0">
                    <a:solidFill>
                      <a:srgbClr val="FF0000"/>
                    </a:solidFill>
                  </a:rPr>
                  <a:t>NO</a:t>
                </a:r>
              </a:p>
              <a:p>
                <a:pPr algn="ctr"/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200" i="1" dirty="0">
                                    <a:latin typeface="Cambria Math"/>
                                  </a:rPr>
                                  <m:t>𝑠𝑒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200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sz="2200" i="1" dirty="0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𝑠𝑒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he-IL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62" y="2076691"/>
                <a:ext cx="3950675" cy="2414635"/>
              </a:xfrm>
              <a:prstGeom prst="rect">
                <a:avLst/>
              </a:prstGeom>
              <a:blipFill rotWithShape="1">
                <a:blip r:embed="rId4"/>
                <a:stretch>
                  <a:fillRect t="-13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55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The number of bootstrap replications B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300000"/>
                  </a:lnSpc>
                </a:pPr>
                <a:r>
                  <a:rPr lang="en-US" sz="1800" dirty="0" smtClean="0"/>
                  <a:t>Depends mainly on how much long it takes to </a:t>
                </a:r>
                <a:r>
                  <a:rPr lang="en-US" sz="1800" dirty="0"/>
                  <a:t>e</a:t>
                </a:r>
                <a:r>
                  <a:rPr lang="en-US" sz="1800" dirty="0" smtClean="0"/>
                  <a:t>valuate the bootstrap replications, 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increases linearly in B.</a:t>
                </a:r>
              </a:p>
              <a:p>
                <a:pPr algn="just" rtl="0">
                  <a:lnSpc>
                    <a:spcPct val="300000"/>
                  </a:lnSpc>
                </a:pPr>
                <a:r>
                  <a:rPr lang="en-US" sz="1800" dirty="0" smtClean="0"/>
                  <a:t>We would like to know how “close”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)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𝑠𝑒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and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algn="just" rtl="0">
                  <a:lnSpc>
                    <a:spcPct val="300000"/>
                  </a:lnSpc>
                </a:pPr>
                <a:r>
                  <a:rPr lang="en-US" sz="1800" dirty="0" smtClean="0"/>
                  <a:t>For nonparametric bootstrap, n approximate, can be phrased in terms of the coefficient of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300000"/>
                  </a:lnSpc>
                </a:pPr>
                <a:endParaRPr lang="en-US" sz="1800" dirty="0"/>
              </a:p>
              <a:p>
                <a:pPr marL="0" indent="0" algn="just" rtl="0">
                  <a:lnSpc>
                    <a:spcPct val="300000"/>
                  </a:lnSpc>
                  <a:buNone/>
                </a:pPr>
                <a:endParaRPr lang="en-US" sz="1800" dirty="0" smtClean="0"/>
              </a:p>
              <a:p>
                <a:pPr marL="0" indent="0" algn="just" rtl="0">
                  <a:lnSpc>
                    <a:spcPct val="3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300000"/>
                  </a:lnSpc>
                </a:pPr>
                <a:endParaRPr lang="he-IL" sz="1800" dirty="0" smtClean="0"/>
              </a:p>
              <a:p>
                <a:pPr>
                  <a:lnSpc>
                    <a:spcPct val="300000"/>
                  </a:lnSpc>
                </a:pPr>
                <a:endParaRPr lang="he-IL" sz="1800" dirty="0"/>
              </a:p>
              <a:p>
                <a:pPr marL="0" indent="0">
                  <a:lnSpc>
                    <a:spcPct val="3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3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2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08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smtClean="0"/>
              <a:t>Coefficient </a:t>
            </a:r>
            <a:r>
              <a:rPr lang="en-US" dirty="0"/>
              <a:t>of variation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Coefficient of variation of a random variable 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~(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is defined to be the ratio of its standard deviation to the absolute value of it’s mean:</a:t>
                </a:r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𝐶𝑉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𝐶𝑉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800" dirty="0" smtClean="0"/>
                  <a:t> measures the randomness in X relative to it’s size.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For our needs,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𝑠𝑒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𝑠𝑒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𝑠𝑒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2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672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How much does B affect the </a:t>
            </a:r>
            <a:r>
              <a:rPr lang="en-US" dirty="0" smtClean="0"/>
              <a:t>coefficient </a:t>
            </a:r>
            <a:r>
              <a:rPr lang="en-US" dirty="0"/>
              <a:t>of variation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896817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An approximation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𝐶𝑉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𝑠𝑒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 smtClean="0">
                    <a:latin typeface="Cambria Math"/>
                  </a:rPr>
                  <a:t> is:</a:t>
                </a:r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𝐶𝑉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𝑠𝑒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𝐶𝑉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𝑠𝑒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896817"/>
                <a:ext cx="8732264" cy="4949829"/>
              </a:xfrm>
              <a:blipFill rotWithShape="1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71846" y="2209746"/>
                <a:ext cx="287215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e-IL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- stands for </a:t>
                </a:r>
                <a:r>
                  <a:rPr lang="en-US" dirty="0"/>
                  <a:t>kurtosis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46" y="2209746"/>
                <a:ext cx="287215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911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932008"/>
                  </p:ext>
                </p:extLst>
              </p:nvPr>
            </p:nvGraphicFramePr>
            <p:xfrm>
              <a:off x="1520650" y="3647831"/>
              <a:ext cx="6096000" cy="2595880"/>
            </p:xfrm>
            <a:graphic>
              <a:graphicData uri="http://schemas.openxmlformats.org/drawingml/2006/table">
                <a:tbl>
                  <a:tblPr rtl="1" firstRow="1" bandRow="1">
                    <a:tableStyleId>{073A0DAA-6AF3-43AB-8588-CEC1D06C72B9}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200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100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50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25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0.26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0.29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0.25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0.22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0.24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0.20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0.16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0.18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0.15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0.12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0.14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0.10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0.09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0.05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0.14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0.00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932008"/>
                  </p:ext>
                </p:extLst>
              </p:nvPr>
            </p:nvGraphicFramePr>
            <p:xfrm>
              <a:off x="1520650" y="3647831"/>
              <a:ext cx="6096000" cy="2595880"/>
            </p:xfrm>
            <a:graphic>
              <a:graphicData uri="http://schemas.openxmlformats.org/drawingml/2006/table">
                <a:tbl>
                  <a:tblPr rtl="1" firstRow="1" bandRow="1">
                    <a:tableStyleId>{073A0DAA-6AF3-43AB-8588-CEC1D06C72B9}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197" r="-4994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200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100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50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25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0.26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0.29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0.25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0.22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0.24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0.20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0.16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0.18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0.21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0.15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0.12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0.14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0.10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0.09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0.11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0.05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0.05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0.07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0.10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0.14</a:t>
                          </a:r>
                          <a:endParaRPr lang="he-IL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0.00</a:t>
                          </a:r>
                          <a:endParaRPr lang="he-IL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8062" y="3276657"/>
                <a:ext cx="171156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062" y="3276657"/>
                <a:ext cx="171156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מלבן 8"/>
              <p:cNvSpPr/>
              <p:nvPr/>
            </p:nvSpPr>
            <p:spPr>
              <a:xfrm>
                <a:off x="228392" y="3713369"/>
                <a:ext cx="11048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מלבן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2" y="3713369"/>
                <a:ext cx="1104853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3774" r="-335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01107" y="6390752"/>
                <a:ext cx="287215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dirty="0" smtClean="0"/>
                  <a:t>able assumes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07" y="6390752"/>
                <a:ext cx="287215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5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A more robust way to estimate the standard deviation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 biased but more robust estimate of the bootstrap standard error is:</a:t>
                </a:r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 smtClean="0"/>
                  <a:t>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)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1800" i="1" dirty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)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sz="1800" i="1" dirty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(</m:t>
                        </m:r>
                        <m:r>
                          <a:rPr lang="en-US" sz="1800" i="1" dirty="0">
                            <a:latin typeface="Cambria Math"/>
                          </a:rPr>
                          <m:t>𝛼</m:t>
                        </m:r>
                        <m:r>
                          <a:rPr lang="en-US" sz="1800" i="1" dirty="0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/>
                  <a:t> is 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err="1" smtClean="0"/>
                  <a:t>quantile</a:t>
                </a:r>
                <a:r>
                  <a:rPr lang="en-US" sz="1800" dirty="0" smtClean="0"/>
                  <a:t> of the bootstrap replications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(</m:t>
                        </m:r>
                        <m:r>
                          <a:rPr lang="en-US" sz="1800" i="1" dirty="0">
                            <a:latin typeface="Cambria Math"/>
                          </a:rPr>
                          <m:t>𝛼</m:t>
                        </m:r>
                        <m:r>
                          <a:rPr lang="en-US" sz="1800" i="1" dirty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800" dirty="0"/>
                  <a:t>is the 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 smtClean="0"/>
                  <a:t> percentile of the standard normal distribution</a:t>
                </a: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83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Parametric bootstrap and textbook formulas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0027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Parametric bootstrap in compare to textbook formulas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It might seem strange to use bootstrap to estimate standard error when textbook formula can be used</a:t>
            </a:r>
          </a:p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In fact bootstrap can be carried out parametrically and give results which are closely related to textbook formulas</a:t>
            </a:r>
          </a:p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Most textbook formulas for standard errors are approximations based on normal theory, and will typically gives answers close to the parametric bootstrap that draws samples from a normal distribution</a:t>
            </a:r>
            <a:endParaRPr lang="en-US" sz="1800" dirty="0"/>
          </a:p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 algn="just" rtl="0">
              <a:lnSpc>
                <a:spcPct val="20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endParaRPr lang="en-US" sz="1800" dirty="0"/>
          </a:p>
          <a:p>
            <a:pPr>
              <a:lnSpc>
                <a:spcPct val="200000"/>
              </a:lnSpc>
            </a:pPr>
            <a:endParaRPr lang="he-IL" sz="1800" dirty="0" smtClean="0"/>
          </a:p>
          <a:p>
            <a:pPr>
              <a:lnSpc>
                <a:spcPct val="200000"/>
              </a:lnSpc>
            </a:pPr>
            <a:endParaRPr lang="he-IL" sz="1800" dirty="0"/>
          </a:p>
          <a:p>
            <a:pPr marL="0" indent="0">
              <a:lnSpc>
                <a:spcPct val="200000"/>
              </a:lnSpc>
              <a:buNone/>
            </a:pPr>
            <a:endParaRPr lang="he-IL" sz="1800" b="1" u="sng" dirty="0"/>
          </a:p>
          <a:p>
            <a:pPr marL="0" indent="0">
              <a:lnSpc>
                <a:spcPct val="200000"/>
              </a:lnSpc>
              <a:buNone/>
            </a:pPr>
            <a:endParaRPr lang="en-US" sz="1800" dirty="0" smtClean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7063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2706"/>
            <a:ext cx="8680938" cy="830997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Example- empirical correlation - comparison between textbook formula and parametric (normal) bootstrap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823366" cy="5380892"/>
              </a:xfrm>
            </p:spPr>
            <p:txBody>
              <a:bodyPr/>
              <a:lstStyle/>
              <a:p>
                <a:pPr algn="just" rtl="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𝑈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60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100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𝑈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        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𝑐𝑜𝑟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707</m:t>
                    </m:r>
                  </m:oMath>
                </a14:m>
                <a:r>
                  <a:rPr lang="en-US" sz="1800" dirty="0" smtClean="0"/>
                  <a:t>   </a:t>
                </a:r>
              </a:p>
              <a:p>
                <a:pPr algn="just" rtl="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It has been shown that for the empirical correlation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,   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dirty="0" smtClean="0">
                            <a:latin typeface="Cambria Math"/>
                            <a:ea typeface="Cambria Math"/>
                          </a:rPr>
                          <m:t>𝜁</m:t>
                        </m:r>
                      </m:e>
                    </m:acc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r>
                      <a:rPr lang="en-US" sz="1800" b="0" i="1" dirty="0" smtClean="0">
                        <a:latin typeface="Cambria Math"/>
                      </a:rPr>
                      <m:t>0</m:t>
                    </m:r>
                    <m:r>
                      <a:rPr lang="en-US" sz="1800" b="0" i="1" dirty="0" smtClean="0">
                        <a:latin typeface="Cambria Math"/>
                      </a:rPr>
                      <m:t>.</m:t>
                    </m:r>
                    <m:r>
                      <a:rPr lang="en-US" sz="1800" b="0" i="1" dirty="0" smtClean="0">
                        <a:latin typeface="Cambria Math"/>
                      </a:rPr>
                      <m:t>5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</m:func>
                    <m:acc>
                      <m:accPr>
                        <m:chr m:val="̇"/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~</m:t>
                        </m:r>
                      </m:e>
                    </m:acc>
                    <m:r>
                      <a:rPr lang="en-US" sz="1800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/>
                          </a:rPr>
                          <m:t>0</m:t>
                        </m:r>
                        <m:r>
                          <a:rPr lang="en-US" sz="1800" i="1" dirty="0">
                            <a:latin typeface="Cambria Math"/>
                          </a:rPr>
                          <m:t>.</m:t>
                        </m:r>
                        <m:r>
                          <a:rPr lang="en-US" sz="1800" i="1" dirty="0">
                            <a:latin typeface="Cambria Math"/>
                          </a:rPr>
                          <m:t>5</m:t>
                        </m:r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en-US" sz="1800" i="1" dirty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dirty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1800" b="0" dirty="0" smtClean="0">
                  <a:ea typeface="Cambria Math"/>
                </a:endParaRPr>
              </a:p>
              <a:p>
                <a:pPr algn="just" rtl="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So for n=100, we get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𝑠𝑒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/>
                                <a:ea typeface="Cambria Math"/>
                              </a:rPr>
                              <m:t>𝜁</m:t>
                            </m:r>
                          </m:e>
                        </m:acc>
                      </m:e>
                    </m:d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97</m:t>
                            </m:r>
                          </m:e>
                        </m:rad>
                      </m:den>
                    </m:f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1015</m:t>
                    </m:r>
                  </m:oMath>
                </a14:m>
                <a:endParaRPr lang="en-US" sz="1800" dirty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endParaRPr lang="en-US" sz="1800" dirty="0" smtClean="0"/>
              </a:p>
              <a:p>
                <a:pPr algn="just" rtl="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150000"/>
                  </a:lnSpc>
                </a:pPr>
                <a:endParaRPr lang="he-IL" sz="1800" dirty="0" smtClean="0"/>
              </a:p>
              <a:p>
                <a:pPr>
                  <a:lnSpc>
                    <a:spcPct val="150000"/>
                  </a:lnSpc>
                </a:pPr>
                <a:endParaRPr lang="he-IL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823366" cy="5380892"/>
              </a:xfrm>
              <a:blipFill rotWithShape="1">
                <a:blip r:embed="rId2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51785" y="4302369"/>
                <a:ext cx="2192216" cy="4049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𝑠𝑒</m:t>
                              </m:r>
                            </m:e>
                          </m:acc>
                        </m:e>
                        <m:sub>
                          <m:r>
                            <a:rPr lang="he-IL" b="0" i="1" smtClean="0">
                              <a:latin typeface="Cambria Math"/>
                            </a:rPr>
                            <m:t>3000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e-IL" b="0" i="1" smtClean="0">
                                      <a:latin typeface="Cambria Math"/>
                                      <a:ea typeface="Cambria Math"/>
                                    </a:rPr>
                                    <m:t>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102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785" y="4302369"/>
                <a:ext cx="2192216" cy="404983"/>
              </a:xfrm>
              <a:prstGeom prst="rect">
                <a:avLst/>
              </a:prstGeom>
              <a:blipFill rotWithShape="1">
                <a:blip r:embed="rId3"/>
                <a:stretch>
                  <a:fillRect t="-4545" b="-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64" y="3303362"/>
            <a:ext cx="5177204" cy="356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103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ootstrap advantages in compare to textbook formulas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When used in nonparametric mode, it relieves us from having to make parametric assumptions about the form of population distribution</a:t>
            </a:r>
          </a:p>
          <a:p>
            <a:pPr algn="just" rtl="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When used in parametric mode, sometimes it provides more accurate answers than textbook formulas, and can provide answers in problems for which no textbook formulae exist.</a:t>
            </a:r>
            <a:endParaRPr lang="en-US" sz="1800" dirty="0"/>
          </a:p>
          <a:p>
            <a:pPr algn="just" rtl="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 rtl="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 algn="just" rtl="0">
              <a:lnSpc>
                <a:spcPct val="25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endParaRPr lang="en-US" sz="1800" dirty="0"/>
          </a:p>
          <a:p>
            <a:pPr>
              <a:lnSpc>
                <a:spcPct val="250000"/>
              </a:lnSpc>
            </a:pPr>
            <a:endParaRPr lang="he-IL" sz="1800" dirty="0" smtClean="0"/>
          </a:p>
          <a:p>
            <a:pPr>
              <a:lnSpc>
                <a:spcPct val="250000"/>
              </a:lnSpc>
            </a:pPr>
            <a:endParaRPr lang="he-IL" sz="1800" dirty="0"/>
          </a:p>
          <a:p>
            <a:pPr marL="0" indent="0">
              <a:lnSpc>
                <a:spcPct val="250000"/>
              </a:lnSpc>
              <a:buNone/>
            </a:pPr>
            <a:endParaRPr lang="he-IL" sz="1800" b="1" u="sng" dirty="0"/>
          </a:p>
          <a:p>
            <a:pPr marL="0" indent="0">
              <a:lnSpc>
                <a:spcPct val="250000"/>
              </a:lnSpc>
              <a:buNone/>
            </a:pPr>
            <a:endParaRPr lang="en-US" sz="1800" dirty="0" smtClean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992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Table of contents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2" y="1143000"/>
            <a:ext cx="8732264" cy="4949829"/>
          </a:xfrm>
        </p:spPr>
        <p:txBody>
          <a:bodyPr/>
          <a:lstStyle/>
          <a:p>
            <a:pPr algn="just" rtl="0">
              <a:lnSpc>
                <a:spcPct val="200000"/>
              </a:lnSpc>
            </a:pPr>
            <a:r>
              <a:rPr lang="en-US" sz="1800" b="1" dirty="0"/>
              <a:t>The bootstrap estimator of </a:t>
            </a:r>
            <a:r>
              <a:rPr lang="en-US" sz="1800" b="1" dirty="0" smtClean="0"/>
              <a:t>standard error- chapter 6</a:t>
            </a:r>
          </a:p>
          <a:p>
            <a:pPr lvl="1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Estimating the standard error</a:t>
            </a:r>
            <a:endParaRPr lang="en-US" sz="1800" dirty="0" smtClean="0"/>
          </a:p>
          <a:p>
            <a:pPr lvl="1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number of bootstrap </a:t>
            </a:r>
            <a:r>
              <a:rPr lang="en-US" sz="1800" dirty="0" smtClean="0"/>
              <a:t>replications</a:t>
            </a:r>
          </a:p>
          <a:p>
            <a:pPr lvl="1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Parametric bootstrap and textbook </a:t>
            </a:r>
            <a:r>
              <a:rPr lang="en-US" sz="1800" dirty="0" smtClean="0"/>
              <a:t>formulas</a:t>
            </a:r>
          </a:p>
          <a:p>
            <a:pPr lvl="1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Bootstrap standard error examples – chapter 7</a:t>
            </a:r>
          </a:p>
          <a:p>
            <a:pPr lvl="1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Eigenvalues</a:t>
            </a:r>
          </a:p>
          <a:p>
            <a:pPr lvl="1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Curve fitting</a:t>
            </a:r>
          </a:p>
          <a:p>
            <a:pPr lvl="1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Example of bootstrap sampling failure</a:t>
            </a:r>
            <a:endParaRPr lang="he-IL" sz="1800" dirty="0"/>
          </a:p>
          <a:p>
            <a:pPr marL="0" indent="0">
              <a:lnSpc>
                <a:spcPct val="200000"/>
              </a:lnSpc>
              <a:buNone/>
            </a:pPr>
            <a:endParaRPr lang="en-US" sz="1800" dirty="0" smtClean="0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112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412662"/>
            <a:ext cx="7196668" cy="1077218"/>
          </a:xfrm>
        </p:spPr>
        <p:txBody>
          <a:bodyPr/>
          <a:lstStyle/>
          <a:p>
            <a:pPr algn="l"/>
            <a:r>
              <a:rPr lang="en-US" sz="3200" dirty="0"/>
              <a:t>B</a:t>
            </a:r>
            <a:r>
              <a:rPr lang="en-US" sz="3200" dirty="0" smtClean="0"/>
              <a:t>ootstrap standard error - some examples- chapter 7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68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Eigenvalues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32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97372"/>
            <a:ext cx="8680938" cy="461665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Example- test scores data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Suppose that we have a data for test score of 88 students, each of them took 5 students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For this data we have a 88x5 data matrix X,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row of the of the data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F</a:t>
                </a:r>
                <a:r>
                  <a:rPr lang="en-US" sz="1800" dirty="0" smtClean="0"/>
                  <a:t>rom this matrix we can create an empirical covariance matrix G (size 5x5)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𝑗𝑘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88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88</m:t>
                        </m:r>
                      </m:sup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…</m:t>
                        </m:r>
                        <m:r>
                          <a:rPr lang="en-US" sz="1800" b="0" i="1" smtClean="0">
                            <a:latin typeface="Cambria Math"/>
                          </a:rPr>
                          <m:t>5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Now, we can use bootstrap to estimate properties of </a:t>
                </a:r>
                <a:r>
                  <a:rPr lang="en-US" sz="1800" dirty="0"/>
                  <a:t>the eigenvalues and </a:t>
                </a:r>
                <a:r>
                  <a:rPr lang="en-US" sz="1800" dirty="0" smtClean="0"/>
                  <a:t>eigenvectors of the covariance matrix</a:t>
                </a: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2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082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2706"/>
            <a:ext cx="8680938" cy="830997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Why should we be interested in the eigenvalues and eigenvectors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Suppose that we think on model for the test results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𝑉</m:t>
                    </m:r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,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1</m:t>
                    </m:r>
                    <m:r>
                      <a:rPr lang="en-US" sz="1800" b="0" i="1" smtClean="0">
                        <a:latin typeface="Cambria Math"/>
                      </a:rPr>
                      <m:t>…</m:t>
                    </m:r>
                    <m:r>
                      <a:rPr lang="en-US" sz="1800" b="0" i="1" smtClean="0">
                        <a:latin typeface="Cambria Math"/>
                      </a:rPr>
                      <m:t>88</m:t>
                    </m:r>
                    <m:r>
                      <a:rPr lang="en-US" sz="18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1800" dirty="0" smtClean="0"/>
                  <a:t>   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If this model is true, </a:t>
                </a:r>
                <a:r>
                  <a:rPr lang="en-US" sz="1800" dirty="0"/>
                  <a:t>we would approximately expect </a:t>
                </a:r>
                <a:r>
                  <a:rPr lang="en-US" sz="1800" dirty="0" smtClean="0"/>
                  <a:t> that the first eigenvector of the covariance matrix will be equal to V, and that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will be positive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Now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 be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/>
                              </a:rPr>
                              <m:t>5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Large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 is indicating a high degree of explanatory power for the model above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Actually, the eigenvectors are the principal components of the data</a:t>
                </a: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2"/>
                <a:stretch>
                  <a:fillRect l="-489" r="-559" b="-53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5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189646"/>
                <a:ext cx="8680938" cy="477118"/>
              </a:xfrm>
            </p:spPr>
            <p:txBody>
              <a:bodyPr/>
              <a:lstStyle/>
              <a:p>
                <a:pPr algn="just" rtl="0"/>
                <a:r>
                  <a:rPr lang="en-US" dirty="0" smtClean="0">
                    <a:solidFill>
                      <a:schemeClr val="accent1"/>
                    </a:solidFill>
                  </a:rPr>
                  <a:t>Estimating the accuracy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acc>
                  </m:oMath>
                </a14:m>
                <a:endParaRPr lang="he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189646"/>
                <a:ext cx="8680938" cy="477118"/>
              </a:xfrm>
              <a:blipFill rotWithShape="1">
                <a:blip r:embed="rId2"/>
                <a:stretch>
                  <a:fillRect l="-1053" t="-6410" b="-294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Create B 88x5 matrixes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, where the rows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are a random sample from the rows of the actual data matrix X.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/>
                  <a:t> create the empirical covariance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/>
                  <a:t> and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/>
                  <a:t> based on the following: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=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5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dirty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Now we can estimate the standard error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 as we saw before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Based on asymptotic theory we can now create a confidence interval for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800" i="1" dirty="0" smtClean="0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US" sz="18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   in an 1-</a:t>
                </a:r>
                <a:r>
                  <a:rPr lang="el-GR" sz="1800" dirty="0" smtClean="0"/>
                  <a:t>α</a:t>
                </a:r>
                <a:r>
                  <a:rPr lang="en-US" sz="1800" dirty="0" smtClean="0"/>
                  <a:t> confidence level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3"/>
                <a:stretch>
                  <a:fillRect l="-489" r="-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839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Curve fitting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7342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89646"/>
            <a:ext cx="8680938" cy="477118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Regression problem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67155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Suppose that in our population we have two variables Z and Y, by definition the regression of a response variable y on an explanatory variable z is the conditional expectation of y given z: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𝐸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</a:rPr>
                      <m:t>|</m:t>
                    </m:r>
                    <m:r>
                      <a:rPr lang="en-US" sz="1800" b="0" i="1" smtClean="0">
                        <a:latin typeface="Cambria Math"/>
                      </a:rPr>
                      <m:t>𝑧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If we had available the entire population (and also let us suppose Z is discrete) then for each value z the regression would be the conditional expectation: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𝑆𝑢𝑚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𝑣𝑎𝑙𝑢𝑒𝑠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𝑓𝑜𝑟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𝑜𝑏𝑗𝑒𝑐𝑡𝑠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𝑝𝑜𝑝𝑢𝑙𝑎𝑡𝑖𝑜𝑛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𝑤𝑖𝑡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𝑍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𝑜𝑏𝑗𝑒𝑐𝑡𝑠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𝑝𝑜𝑝𝑢𝑙𝑎𝑡𝑖𝑜𝑛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𝑤𝑖𝑡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So, for a sample an obvious plugin estimate (for non parametric bootstrap) is:</a:t>
                </a:r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𝑆𝑢𝑚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𝑜𝑓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𝑣𝑎𝑙𝑢𝑒𝑠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𝑓𝑜𝑟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𝑜𝑏𝑗𝑒𝑐𝑡𝑠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𝑖𝑛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𝑠𝑎𝑚𝑝𝑙𝑒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𝑤𝑖𝑡</m:t>
                        </m:r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𝑛𝑢𝑚𝑏𝑒𝑟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𝑜𝑓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𝑜𝑏𝑗𝑒𝑐𝑡𝑠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𝑖𝑛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𝑠𝑎𝑚𝑝𝑙𝑒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𝑤𝑖𝑡</m:t>
                        </m:r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1800" dirty="0" smtClean="0"/>
                  <a:t>                           good idea???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7155"/>
                <a:ext cx="8823366" cy="5461280"/>
              </a:xfrm>
              <a:blipFill rotWithShape="1">
                <a:blip r:embed="rId2"/>
                <a:stretch>
                  <a:fillRect l="-415" r="-5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694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2707"/>
            <a:ext cx="8680938" cy="830997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The nonparametric plugin estimate is usually not a good idea for this problem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79587"/>
                <a:ext cx="9144000" cy="5461280"/>
              </a:xfrm>
            </p:spPr>
            <p:txBody>
              <a:bodyPr/>
              <a:lstStyle/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 smtClean="0"/>
                  <a:t>The model: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𝑌</m:t>
                    </m:r>
                    <m:r>
                      <a:rPr lang="en-US" sz="1800" i="1" dirty="0">
                        <a:latin typeface="Cambria Math"/>
                      </a:rPr>
                      <m:t>=</m:t>
                    </m:r>
                    <m:r>
                      <a:rPr lang="en-US" sz="1800" i="1" dirty="0">
                        <a:latin typeface="Cambria Math"/>
                      </a:rPr>
                      <m:t>3</m:t>
                    </m:r>
                    <m:r>
                      <a:rPr lang="en-US" sz="1800" i="1" dirty="0">
                        <a:latin typeface="Cambria Math"/>
                      </a:rPr>
                      <m:t>+</m:t>
                    </m:r>
                    <m:r>
                      <a:rPr lang="en-US" sz="1800" i="1" dirty="0">
                        <a:latin typeface="Cambria Math"/>
                      </a:rPr>
                      <m:t>2</m:t>
                    </m:r>
                    <m:r>
                      <a:rPr lang="en-US" sz="1800" i="1" dirty="0">
                        <a:latin typeface="Cambria Math"/>
                      </a:rPr>
                      <m:t>∙</m:t>
                    </m:r>
                    <m:r>
                      <a:rPr lang="en-US" sz="1800" i="1" dirty="0">
                        <a:latin typeface="Cambria Math"/>
                      </a:rPr>
                      <m:t>𝑍</m:t>
                    </m:r>
                    <m:r>
                      <a:rPr lang="en-US" sz="1800" i="1" dirty="0">
                        <a:latin typeface="Cambria Math"/>
                      </a:rPr>
                      <m:t>+</m:t>
                    </m:r>
                    <m:r>
                      <a:rPr lang="en-US" sz="1800" i="1" dirty="0">
                        <a:latin typeface="Cambria Math"/>
                      </a:rPr>
                      <m:t>5</m:t>
                    </m:r>
                    <m:r>
                      <a:rPr lang="en-US" sz="1800" i="1" dirty="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1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 dirty="0">
                        <a:latin typeface="Cambria Math"/>
                      </a:rPr>
                      <m:t>+</m:t>
                    </m:r>
                    <m:r>
                      <a:rPr lang="en-US" sz="1800" i="1" dirty="0">
                        <a:latin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 dirty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𝑍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800" b="0" i="1" dirty="0" smtClean="0"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/>
                          </a:rPr>
                          <m:t>101</m:t>
                        </m:r>
                      </m:den>
                    </m:f>
                    <m:r>
                      <a:rPr lang="en-US" sz="1800" b="0" i="0" dirty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/>
                      </a:rPr>
                      <m:t>i</m:t>
                    </m:r>
                    <m:r>
                      <a:rPr lang="en-US" sz="1800" b="0" i="0" dirty="0" smtClean="0">
                        <a:latin typeface="Cambria Math"/>
                      </a:rPr>
                      <m:t>=</m:t>
                    </m:r>
                    <m:r>
                      <a:rPr lang="en-US" sz="1800" b="0" i="0" dirty="0" smtClean="0">
                        <a:latin typeface="Cambria Math"/>
                      </a:rPr>
                      <m:t>1</m:t>
                    </m:r>
                    <m:r>
                      <a:rPr lang="en-US" sz="1800" b="0" i="0" dirty="0" smtClean="0">
                        <a:latin typeface="Cambria Math"/>
                      </a:rPr>
                      <m:t>..</m:t>
                    </m:r>
                    <m:r>
                      <a:rPr lang="en-US" sz="1800" b="0" i="0" dirty="0" smtClean="0">
                        <a:latin typeface="Cambria Math"/>
                      </a:rPr>
                      <m:t>100</m:t>
                    </m:r>
                    <m:r>
                      <a:rPr lang="en-US" sz="1800" b="0" i="0" dirty="0" smtClean="0">
                        <a:latin typeface="Cambria Math"/>
                      </a:rPr>
                      <m:t>          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/>
                      </a:rPr>
                      <m:t>n</m:t>
                    </m:r>
                    <m:r>
                      <a:rPr lang="en-US" sz="1800" b="0" i="0" dirty="0" smtClean="0">
                        <a:latin typeface="Cambria Math"/>
                      </a:rPr>
                      <m:t>=</m:t>
                    </m:r>
                    <m:r>
                      <a:rPr lang="en-US" sz="1800" b="0" i="0" dirty="0" smtClean="0">
                        <a:latin typeface="Cambria Math"/>
                      </a:rPr>
                      <m:t>170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79587"/>
                <a:ext cx="9144000" cy="5461280"/>
              </a:xfrm>
              <a:blipFill rotWithShape="1"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2" y="2262713"/>
            <a:ext cx="8197728" cy="45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3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12707"/>
            <a:ext cx="8680938" cy="830997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Let us focus on the other solutions to the regression problem - </a:t>
            </a:r>
            <a:r>
              <a:rPr lang="en-US" dirty="0"/>
              <a:t>Quadratic least squares linear regression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67155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𝑍</m:t>
                    </m:r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 smtClean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N</a:t>
                </a:r>
                <a:r>
                  <a:rPr lang="en-US" sz="1800" dirty="0" smtClean="0"/>
                  <a:t>ow we to minimize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𝑅𝑆𝐸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dirty="0" smtClean="0"/>
                  <a:t>  by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800" dirty="0" smtClean="0">
                  <a:ea typeface="Cambria Math"/>
                </a:endParaRPr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 So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𝑅𝑆𝐸</m:t>
                        </m:r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We can think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 smtClean="0"/>
                  <a:t> as a smoother version of the plugin estimator</a:t>
                </a:r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As we considered higher degree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𝑧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would more and more resemble to the plugin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𝑧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50000"/>
                  </a:lnSpc>
                </a:pPr>
                <a:endParaRPr lang="he-IL" sz="1800" dirty="0" smtClean="0"/>
              </a:p>
              <a:p>
                <a:pPr>
                  <a:lnSpc>
                    <a:spcPct val="250000"/>
                  </a:lnSpc>
                </a:pPr>
                <a:endParaRPr lang="he-IL" sz="1800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7155"/>
                <a:ext cx="8823366" cy="5461280"/>
              </a:xfrm>
              <a:blipFill rotWithShape="1">
                <a:blip r:embed="rId2"/>
                <a:stretch>
                  <a:fillRect l="-415" r="-5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689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25018"/>
            <a:ext cx="8831139" cy="806375"/>
          </a:xfrm>
        </p:spPr>
        <p:txBody>
          <a:bodyPr/>
          <a:lstStyle/>
          <a:p>
            <a:pPr algn="just" rtl="0"/>
            <a:r>
              <a:rPr lang="en-US" sz="2320" dirty="0" smtClean="0">
                <a:solidFill>
                  <a:schemeClr val="accent1"/>
                </a:solidFill>
              </a:rPr>
              <a:t>Let us focus on the other solutions to the regression problem - </a:t>
            </a:r>
            <a:r>
              <a:rPr lang="en-US" sz="2320" dirty="0"/>
              <a:t>Weighted least squares linear </a:t>
            </a:r>
            <a:r>
              <a:rPr lang="en-US" sz="2320" dirty="0" smtClean="0"/>
              <a:t>regression (loess)</a:t>
            </a:r>
            <a:endParaRPr lang="he-IL" sz="232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4385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we choose a number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 smtClean="0"/>
                  <a:t> that will be the proportion of the n data points used at each point of the curve construction 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At each 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1800" dirty="0" smtClean="0"/>
                  <a:t> we choose the closest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points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"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𝒩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𝑧</m:t>
                    </m:r>
                    <m:r>
                      <a:rPr lang="en-US" sz="1800" b="0" i="1" smtClean="0">
                        <a:latin typeface="Cambria Math"/>
                      </a:rPr>
                      <m:t>)“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 weighted least squares linear regression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𝑍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are different at each 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1800" dirty="0"/>
                  <a:t> and are selected to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180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dirty="0" smtClean="0"/>
                  <a:t>  in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 smtClean="0"/>
                  <a:t> are positive numbers which depend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</a:rPr>
                      <m:t>𝑧</m:t>
                    </m:r>
                    <m:r>
                      <a:rPr lang="en-US" sz="1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50000"/>
                  </a:lnSpc>
                </a:pPr>
                <a:endParaRPr lang="he-IL" sz="1800" dirty="0" smtClean="0"/>
              </a:p>
              <a:p>
                <a:pPr>
                  <a:lnSpc>
                    <a:spcPct val="250000"/>
                  </a:lnSpc>
                </a:pPr>
                <a:endParaRPr lang="he-IL" sz="1800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4385"/>
                <a:ext cx="8823366" cy="5461280"/>
              </a:xfrm>
              <a:blipFill rotWithShape="1">
                <a:blip r:embed="rId2"/>
                <a:stretch>
                  <a:fillRect l="-1797" r="-5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9773" y="6278098"/>
                <a:ext cx="6881446" cy="5799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dirty="0"/>
                          <m:t>  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𝒩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73" y="6278098"/>
                <a:ext cx="6881446" cy="579902"/>
              </a:xfrm>
              <a:prstGeom prst="rect">
                <a:avLst/>
              </a:prstGeom>
              <a:blipFill rotWithShape="1">
                <a:blip r:embed="rId3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35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733" y="2412662"/>
            <a:ext cx="7196668" cy="1077218"/>
          </a:xfrm>
        </p:spPr>
        <p:txBody>
          <a:bodyPr/>
          <a:lstStyle/>
          <a:p>
            <a:pPr algn="l"/>
            <a:r>
              <a:rPr lang="en-US" sz="3200" dirty="0" smtClean="0"/>
              <a:t>The bootstrap estimator of </a:t>
            </a:r>
            <a:br>
              <a:rPr lang="en-US" sz="3200" dirty="0" smtClean="0"/>
            </a:br>
            <a:r>
              <a:rPr lang="en-US" sz="3200" dirty="0" smtClean="0"/>
              <a:t>standard error – chapter 6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35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28096"/>
            <a:ext cx="8680938" cy="800219"/>
          </a:xfrm>
        </p:spPr>
        <p:txBody>
          <a:bodyPr/>
          <a:lstStyle/>
          <a:p>
            <a:pPr algn="just" rtl="0"/>
            <a:r>
              <a:rPr lang="en-US" sz="2300" dirty="0" smtClean="0">
                <a:solidFill>
                  <a:schemeClr val="accent1"/>
                </a:solidFill>
              </a:rPr>
              <a:t>Using bootstrap in order to estimate parameters of the two curves - 1</a:t>
            </a:r>
            <a:endParaRPr lang="he-IL" sz="23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2662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Suppose that we are interested in only a few points (for example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𝑧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𝑧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We can expect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𝑠𝑒</m:t>
                    </m:r>
                    <m:r>
                      <a:rPr lang="en-US" sz="18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𝑞𝑢𝑎𝑑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will be higher then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𝑠𝑒</m:t>
                    </m:r>
                    <m:r>
                      <a:rPr lang="en-US" sz="18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𝑙𝑜𝑒𝑠𝑠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since the weighted least squares is based on less data then the quadratic least squares</a:t>
                </a:r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We can verify it (and see the estimated differences) by estimating each model </a:t>
                </a:r>
                <a:r>
                  <a:rPr lang="en-US" sz="1800" dirty="0"/>
                  <a:t>s</a:t>
                </a:r>
                <a:r>
                  <a:rPr lang="en-US" sz="1800" dirty="0" smtClean="0"/>
                  <a:t>tandard deviation (in a certain 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1800" dirty="0" smtClean="0"/>
                  <a:t>), by using nonparametric bootstrap (by sampling pairs of y and z) to estimate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𝑞𝑢𝑎𝑑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𝑠𝑒</m:t>
                    </m:r>
                    <m:r>
                      <a:rPr lang="en-US" sz="18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𝑙𝑜𝑒𝑠𝑠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 by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𝑞𝑢𝑎𝑑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8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𝑙𝑜𝑒𝑠𝑠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800">
                        <a:latin typeface="Cambria Math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algn="just" rtl="0">
                  <a:lnSpc>
                    <a:spcPct val="250000"/>
                  </a:lnSpc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5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50000"/>
                  </a:lnSpc>
                </a:pPr>
                <a:endParaRPr lang="he-IL" sz="1800" dirty="0" smtClean="0"/>
              </a:p>
              <a:p>
                <a:pPr>
                  <a:lnSpc>
                    <a:spcPct val="250000"/>
                  </a:lnSpc>
                </a:pPr>
                <a:endParaRPr lang="he-IL" sz="1800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2662"/>
                <a:ext cx="8823366" cy="5461280"/>
              </a:xfrm>
              <a:blipFill rotWithShape="1">
                <a:blip r:embed="rId2"/>
                <a:stretch>
                  <a:fillRect l="-415" r="-5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85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28096"/>
            <a:ext cx="8680938" cy="800219"/>
          </a:xfrm>
        </p:spPr>
        <p:txBody>
          <a:bodyPr/>
          <a:lstStyle/>
          <a:p>
            <a:pPr algn="just" rtl="0"/>
            <a:r>
              <a:rPr lang="en-US" sz="2300" dirty="0" smtClean="0">
                <a:solidFill>
                  <a:schemeClr val="accent1"/>
                </a:solidFill>
              </a:rPr>
              <a:t>Using bootstrap in order to estimate parameters of the two curves - 2</a:t>
            </a:r>
            <a:endParaRPr lang="he-IL" sz="23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49925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Now, let’s Suppose that we are interested in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100</m:t>
                            </m:r>
                          </m:e>
                        </m:d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80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80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60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Since weighted </a:t>
                </a:r>
                <a:r>
                  <a:rPr lang="en-US" sz="1800" dirty="0" err="1" smtClean="0"/>
                  <a:t>ls</a:t>
                </a:r>
                <a:r>
                  <a:rPr lang="en-US" sz="1800" dirty="0" smtClean="0"/>
                  <a:t> much more flexible we expect it to be much less biased then the quadratic </a:t>
                </a:r>
                <a:r>
                  <a:rPr lang="en-US" sz="1800" dirty="0" err="1" smtClean="0"/>
                  <a:t>ls</a:t>
                </a:r>
                <a:endParaRPr lang="en-US" sz="1800" dirty="0"/>
              </a:p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Now, if want to know what are reasonable values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1800" dirty="0" smtClean="0"/>
                  <a:t>, we can use nonparametric bootstrap to create B bootstrap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𝑙𝑜𝑒𝑠𝑠</m:t>
                            </m:r>
                          </m:sub>
                        </m:sSub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Now we can create a histogram of reasonable values for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1800" dirty="0" smtClean="0"/>
                  <a:t>, and see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𝑞𝑢𝑎𝑑</m:t>
                        </m:r>
                      </m:sub>
                    </m:sSub>
                  </m:oMath>
                </a14:m>
                <a:r>
                  <a:rPr lang="en-US" sz="1800" dirty="0" smtClean="0"/>
                  <a:t> is a reasonable estimator </a:t>
                </a:r>
              </a:p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𝑞𝑢𝑎𝑑</m:t>
                        </m:r>
                      </m:sub>
                    </m:sSub>
                  </m:oMath>
                </a14:m>
                <a:r>
                  <a:rPr lang="en-US" sz="1800" dirty="0" smtClean="0"/>
                  <a:t> is not reasonable we will might want to fit a more flexible model (cubic, quartic, etc…) and then estimate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1800" dirty="0"/>
              </a:p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9925"/>
                <a:ext cx="8823366" cy="5461280"/>
              </a:xfrm>
              <a:blipFill rotWithShape="1">
                <a:blip r:embed="rId2"/>
                <a:stretch>
                  <a:fillRect l="-415" r="-553" b="-1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89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/>
              <a:t>An example of </a:t>
            </a:r>
            <a:r>
              <a:rPr lang="en-US" dirty="0" smtClean="0"/>
              <a:t>bootstrap sampling </a:t>
            </a:r>
            <a:r>
              <a:rPr lang="en-US" dirty="0"/>
              <a:t>failure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73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1" y="205067"/>
            <a:ext cx="8680938" cy="446276"/>
          </a:xfrm>
        </p:spPr>
        <p:txBody>
          <a:bodyPr/>
          <a:lstStyle/>
          <a:p>
            <a:pPr algn="just" rtl="0"/>
            <a:r>
              <a:rPr lang="en-US" sz="2300" dirty="0" smtClean="0">
                <a:solidFill>
                  <a:schemeClr val="accent1"/>
                </a:solidFill>
              </a:rPr>
              <a:t>Example from uniform distribution </a:t>
            </a:r>
            <a:endParaRPr lang="he-IL" sz="23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20263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2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Suppose that we have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  from a uniform distribution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Let us suppose we want to estimate the standard error of the MLE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𝑀𝐿𝐸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Do you think nonparametric Bootstrap is good way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he-IL" sz="18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𝑀𝐿𝐸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?</a:t>
                </a:r>
              </a:p>
              <a:p>
                <a:pPr marL="0" indent="0" algn="just" rtl="0">
                  <a:lnSpc>
                    <a:spcPct val="250000"/>
                  </a:lnSpc>
                  <a:spcBef>
                    <a:spcPts val="0"/>
                  </a:spcBef>
                  <a:buNone/>
                </a:pPr>
                <a:endParaRPr lang="en-US" sz="1800" dirty="0" smtClean="0"/>
              </a:p>
              <a:p>
                <a:pPr algn="just" rtl="0">
                  <a:lnSpc>
                    <a:spcPct val="2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5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50000"/>
                  </a:lnSpc>
                  <a:spcBef>
                    <a:spcPts val="0"/>
                  </a:spcBef>
                </a:pPr>
                <a:endParaRPr lang="he-IL" sz="1800" dirty="0" smtClean="0"/>
              </a:p>
              <a:p>
                <a:pPr>
                  <a:lnSpc>
                    <a:spcPct val="250000"/>
                  </a:lnSpc>
                  <a:spcBef>
                    <a:spcPts val="0"/>
                  </a:spcBef>
                </a:pPr>
                <a:endParaRPr lang="he-IL" sz="1800" dirty="0"/>
              </a:p>
              <a:p>
                <a:pPr marL="0" indent="0">
                  <a:lnSpc>
                    <a:spcPct val="250000"/>
                  </a:lnSpc>
                  <a:spcBef>
                    <a:spcPts val="0"/>
                  </a:spcBef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50000"/>
                  </a:lnSpc>
                  <a:spcBef>
                    <a:spcPts val="0"/>
                  </a:spcBef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0263"/>
                <a:ext cx="8823366" cy="5461280"/>
              </a:xfrm>
              <a:blipFill rotWithShape="1">
                <a:blip r:embed="rId2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524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23287"/>
                <a:ext cx="8680938" cy="809837"/>
              </a:xfrm>
            </p:spPr>
            <p:txBody>
              <a:bodyPr/>
              <a:lstStyle/>
              <a:p>
                <a:pPr algn="just" rtl="0"/>
                <a:r>
                  <a:rPr lang="en-US" sz="2300" dirty="0" smtClean="0">
                    <a:solidFill>
                      <a:schemeClr val="accent1"/>
                    </a:solidFill>
                  </a:rPr>
                  <a:t>Sometimes the empirical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300" dirty="0" smtClean="0">
                    <a:solidFill>
                      <a:schemeClr val="accent1"/>
                    </a:solidFill>
                  </a:rPr>
                  <a:t> is not a good estimate for F – example from uniform distribution </a:t>
                </a:r>
                <a:endParaRPr lang="he-IL" sz="23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23287"/>
                <a:ext cx="8680938" cy="809837"/>
              </a:xfrm>
              <a:blipFill rotWithShape="1">
                <a:blip r:embed="rId2"/>
                <a:stretch>
                  <a:fillRect l="-983" t="-4511" r="-1053" b="-157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49925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We computed 50 observations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𝑈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1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distribution, and now we want to try and compare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sz="1800" dirty="0" smtClean="0"/>
                  <a:t> to the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sz="1800" dirty="0" smtClean="0"/>
                  <a:t> and see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he-IL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he-IL" sz="18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𝑀𝐿𝐸</m:t>
                                </m:r>
                              </m:sub>
                            </m:sSub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is a good estimator for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he-IL" sz="18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𝑀𝐿𝐸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 smtClean="0"/>
              </a:p>
              <a:p>
                <a:pPr marL="0" indent="0" algn="just" rtl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9925"/>
                <a:ext cx="8823366" cy="5461280"/>
              </a:xfrm>
              <a:blipFill rotWithShape="1">
                <a:blip r:embed="rId3"/>
                <a:stretch>
                  <a:fillRect l="-415" r="-5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86883"/>
            <a:ext cx="7593799" cy="39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2555690" y="6549811"/>
                <a:ext cx="612539" cy="31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𝑀𝐿𝐸</m:t>
                          </m:r>
                        </m:sub>
                      </m:sSub>
                    </m:oMath>
                  </m:oMathPara>
                </a14:m>
                <a:endParaRPr lang="he-IL" sz="1400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690" y="6549811"/>
                <a:ext cx="612539" cy="316882"/>
              </a:xfrm>
              <a:prstGeom prst="rect">
                <a:avLst/>
              </a:prstGeom>
              <a:blipFill rotWithShape="1">
                <a:blip r:embed="rId5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6327556" y="6552841"/>
                <a:ext cx="697563" cy="31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𝑀𝐿𝐸</m:t>
                          </m:r>
                        </m:sub>
                      </m:sSub>
                    </m:oMath>
                  </m:oMathPara>
                </a14:m>
                <a:endParaRPr lang="he-IL" sz="1400" dirty="0"/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56" y="6552841"/>
                <a:ext cx="697563" cy="316882"/>
              </a:xfrm>
              <a:prstGeom prst="rect">
                <a:avLst/>
              </a:prstGeom>
              <a:blipFill rotWithShape="1">
                <a:blip r:embed="rId6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5817" y="3968207"/>
                <a:ext cx="2614246" cy="4306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𝑠𝑒</m:t>
                              </m:r>
                            </m:e>
                          </m:acc>
                        </m:e>
                        <m:sub>
                          <m:r>
                            <a:rPr lang="he-IL" b="0" i="1" smtClean="0">
                              <a:latin typeface="Cambria Math"/>
                            </a:rPr>
                            <m:t>3000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e-IL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𝑀𝐿𝐸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0278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17" y="3968207"/>
                <a:ext cx="2614246" cy="4306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419" y="4000362"/>
                <a:ext cx="2614246" cy="4049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𝑠𝑒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e-IL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𝑀𝐿𝐸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0189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19" y="4000362"/>
                <a:ext cx="2614246" cy="404983"/>
              </a:xfrm>
              <a:prstGeom prst="rect">
                <a:avLst/>
              </a:prstGeom>
              <a:blipFill rotWithShape="1">
                <a:blip r:embed="rId8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41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347"/>
            <a:ext cx="9126415" cy="344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7616650" y="6414198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2861" y="200258"/>
                <a:ext cx="8680938" cy="455894"/>
              </a:xfrm>
            </p:spPr>
            <p:txBody>
              <a:bodyPr/>
              <a:lstStyle/>
              <a:p>
                <a:pPr algn="just" rtl="0"/>
                <a:r>
                  <a:rPr lang="en-US" sz="2300" dirty="0" smtClean="0">
                    <a:solidFill>
                      <a:schemeClr val="accent1"/>
                    </a:solidFill>
                  </a:rPr>
                  <a:t>A use of parametric bootstrap can help us built a better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endParaRPr lang="he-IL" sz="23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2861" y="200258"/>
                <a:ext cx="8680938" cy="455894"/>
              </a:xfrm>
              <a:blipFill rotWithShape="1">
                <a:blip r:embed="rId3"/>
                <a:stretch>
                  <a:fillRect l="-983" t="-8000" b="-28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540"/>
                <a:ext cx="8823366" cy="5461280"/>
              </a:xfrm>
            </p:spPr>
            <p:txBody>
              <a:bodyPr/>
              <a:lstStyle/>
              <a:p>
                <a:pPr algn="just" rtl="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Now we will choose a parametric setting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 is a uniform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𝑀𝐿𝐸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</a:rPr>
                      <m:t>992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and will get much better results</a:t>
                </a:r>
              </a:p>
              <a:p>
                <a:pPr algn="just" rtl="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An example to how different the parametric and non parametric are can be found in that under nonparametric bootstrap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𝑀𝐿𝐸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𝑀𝐿𝐸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1</m:t>
                    </m:r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368</m:t>
                    </m:r>
                  </m:oMath>
                </a14:m>
                <a:r>
                  <a:rPr lang="en-US" sz="1800" dirty="0" smtClean="0"/>
                  <a:t>, and under parametric bootstrap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𝑀𝐿𝐸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𝑀𝐿𝐸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r>
                      <a:rPr lang="en-US" sz="1800" b="0" i="0" smtClean="0">
                        <a:latin typeface="Cambria Math"/>
                      </a:rPr>
                      <m:t>0</m:t>
                    </m:r>
                  </m:oMath>
                </a14:m>
                <a:endParaRPr lang="en-US" sz="1800" dirty="0" smtClean="0"/>
              </a:p>
              <a:p>
                <a:pPr marL="0" indent="0" algn="just" rt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1800" dirty="0" smtClean="0"/>
              </a:p>
              <a:p>
                <a:pPr algn="just" rtl="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pPr marL="0" indent="0" algn="just" rt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he-IL" sz="18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he-IL" sz="18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1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540"/>
                <a:ext cx="8823366" cy="5461280"/>
              </a:xfrm>
              <a:blipFill rotWithShape="1">
                <a:blip r:embed="rId4"/>
                <a:stretch>
                  <a:fillRect l="-415" r="-5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1097149" y="6477480"/>
                <a:ext cx="612539" cy="31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𝑀𝐿𝐸</m:t>
                          </m:r>
                        </m:sub>
                      </m:sSub>
                    </m:oMath>
                  </m:oMathPara>
                </a14:m>
                <a:endParaRPr lang="he-IL" sz="1400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49" y="6477480"/>
                <a:ext cx="612539" cy="316882"/>
              </a:xfrm>
              <a:prstGeom prst="rect">
                <a:avLst/>
              </a:prstGeom>
              <a:blipFill rotWithShape="1">
                <a:blip r:embed="rId5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3865644" y="6445839"/>
                <a:ext cx="1538694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𝑛𝑜𝑛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𝑝𝑎𝑟𝑎𝑚𝑒𝑡𝑟𝑖𝑐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endParaRPr lang="he-IL" sz="1400" dirty="0"/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44" y="6445839"/>
                <a:ext cx="1538694" cy="558230"/>
              </a:xfrm>
              <a:prstGeom prst="rect">
                <a:avLst/>
              </a:prstGeom>
              <a:blipFill rotWithShape="1">
                <a:blip r:embed="rId6"/>
                <a:stretch>
                  <a:fillRect l="-22530" t="-10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3681" y="3872528"/>
                <a:ext cx="2614246" cy="3929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sz="1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𝑠𝑒</m:t>
                              </m:r>
                            </m:e>
                          </m:acc>
                        </m:e>
                        <m:sub>
                          <m:r>
                            <a:rPr lang="he-IL" sz="1600" b="0" i="1" smtClean="0">
                              <a:latin typeface="Cambria Math"/>
                            </a:rPr>
                            <m:t>3000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e-IL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𝑀𝐿𝐸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0278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81" y="3872528"/>
                <a:ext cx="2614246" cy="3929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7673" y="3894855"/>
                <a:ext cx="2614246" cy="370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𝑠𝑒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e-IL" sz="16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𝑀𝐿𝐸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0189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73" y="3894855"/>
                <a:ext cx="2614246" cy="3702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4449" y="3758093"/>
                <a:ext cx="2614246" cy="3929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sz="1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𝑠𝑒</m:t>
                              </m:r>
                            </m:e>
                          </m:acc>
                        </m:e>
                        <m:sub>
                          <m:r>
                            <a:rPr lang="he-IL" sz="1600" b="0" i="1" smtClean="0">
                              <a:latin typeface="Cambria Math"/>
                            </a:rPr>
                            <m:t>3000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e-IL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𝑀𝐿𝐸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0196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49" y="3758093"/>
                <a:ext cx="2614246" cy="3929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/>
              <p:cNvSpPr/>
              <p:nvPr/>
            </p:nvSpPr>
            <p:spPr>
              <a:xfrm>
                <a:off x="6912225" y="6468739"/>
                <a:ext cx="1538694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𝑝𝑎𝑟𝑎𝑚𝑒𝑡𝑟𝑖𝑐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endParaRPr lang="he-IL" sz="1400" dirty="0"/>
              </a:p>
            </p:txBody>
          </p:sp>
        </mc:Choice>
        <mc:Fallback xmlns="">
          <p:sp>
            <p:nvSpPr>
              <p:cNvPr id="12" name="מלבן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25" y="6468739"/>
                <a:ext cx="1538694" cy="558230"/>
              </a:xfrm>
              <a:prstGeom prst="rect">
                <a:avLst/>
              </a:prstGeom>
              <a:blipFill rotWithShape="1">
                <a:blip r:embed="rId10"/>
                <a:stretch>
                  <a:fillRect l="-3175" t="-10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85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0" y="2063261"/>
            <a:ext cx="9144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800" dirty="0" smtClean="0"/>
              <a:t>Thank you</a:t>
            </a:r>
            <a:endParaRPr lang="he-IL" sz="13800" dirty="0"/>
          </a:p>
        </p:txBody>
      </p:sp>
    </p:spTree>
    <p:extLst>
      <p:ext uri="{BB962C8B-B14F-4D97-AF65-F5344CB8AC3E}">
        <p14:creationId xmlns:p14="http://schemas.microsoft.com/office/powerpoint/2010/main" val="311063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The problem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Suppose that we have a random sample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from an unknown distribution and we wish to estimate some parameter of interest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For this purpose, we calculate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1800" b="0" dirty="0" smtClean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Now, we want to ask how accurate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 ?</a:t>
                </a:r>
              </a:p>
              <a:p>
                <a:pPr algn="just" rtl="0">
                  <a:lnSpc>
                    <a:spcPct val="200000"/>
                  </a:lnSpc>
                </a:pPr>
                <a:endParaRPr lang="en-US" sz="1800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The bootstrap is computer based method for estimating the standard error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, regardless of how mathematically complicated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 is.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143000"/>
                <a:ext cx="8732264" cy="4949829"/>
              </a:xfrm>
              <a:blipFill rotWithShape="1">
                <a:blip r:embed="rId2"/>
                <a:stretch>
                  <a:fillRect l="-489" r="-14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84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Estimating the standard error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968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Non parametric Bootstrap- sample and estimate 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072662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 be the empirical distribution, putting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800" dirty="0" smtClean="0"/>
                  <a:t> on each of the observed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𝑖</m:t>
                    </m:r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r>
                      <a:rPr lang="en-US" sz="1800" b="0" i="1" dirty="0" smtClean="0">
                        <a:latin typeface="Cambria Math"/>
                      </a:rPr>
                      <m:t>1</m:t>
                    </m:r>
                    <m:r>
                      <a:rPr lang="en-US" sz="1800" b="0" i="1" dirty="0" smtClean="0">
                        <a:latin typeface="Cambria Math"/>
                      </a:rPr>
                      <m:t>,</m:t>
                    </m:r>
                    <m:r>
                      <a:rPr lang="en-US" sz="1800" b="0" i="1" dirty="0" smtClean="0">
                        <a:latin typeface="Cambria Math"/>
                      </a:rPr>
                      <m:t>2</m:t>
                    </m:r>
                    <m:r>
                      <a:rPr lang="en-US" sz="1800" b="0" i="1" dirty="0" smtClean="0">
                        <a:latin typeface="Cambria Math"/>
                      </a:rPr>
                      <m:t>,…,</m:t>
                    </m:r>
                    <m:r>
                      <a:rPr lang="en-US" sz="18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A bootstrap sample is defined to be a random sample of size n drawn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=(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…,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Corresponding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we have a replication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(for example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 smtClean="0"/>
                  <a:t> is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8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=</m:t>
                        </m:r>
                        <m:r>
                          <a:rPr lang="en-US" sz="1800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 dirty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The bootstrap plugin estimate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𝑠𝑒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 smtClean="0"/>
                  <a:t> 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- a plugin estimate that uses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  instead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800" dirty="0"/>
              </a:p>
              <a:p>
                <a:pPr algn="just" rtl="0">
                  <a:lnSpc>
                    <a:spcPct val="200000"/>
                  </a:lnSpc>
                </a:pPr>
                <a:endParaRPr lang="en-US" sz="1800" dirty="0" smtClean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072662"/>
                <a:ext cx="8732264" cy="4949829"/>
              </a:xfrm>
              <a:blipFill rotWithShape="1">
                <a:blip r:embed="rId2"/>
                <a:stretch>
                  <a:fillRect l="-489" r="-2235" b="-75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82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Parametric bootstrap -  sample and estimate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02" y="1072662"/>
                <a:ext cx="8853606" cy="4949829"/>
              </a:xfrm>
            </p:spPr>
            <p:txBody>
              <a:bodyPr/>
              <a:lstStyle/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Now,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 be a distribution from some parametric model, where the parameters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 are estimated from our sample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Now we sample a random sample in the size of n drawn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=(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…,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Corresponding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we have a replication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800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(for example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 smtClean="0"/>
                  <a:t> is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8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=</m:t>
                        </m:r>
                        <m:r>
                          <a:rPr lang="en-US" sz="1800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 dirty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 dirty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The bootstrap plugin estimate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𝑠𝑒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 smtClean="0"/>
                  <a:t> 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- a plugin estimate that uses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  instead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800" dirty="0"/>
              </a:p>
              <a:p>
                <a:pPr algn="just" rtl="0">
                  <a:lnSpc>
                    <a:spcPct val="200000"/>
                  </a:lnSpc>
                </a:pPr>
                <a:endParaRPr lang="en-US" sz="1800" dirty="0" smtClean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2" y="1072662"/>
                <a:ext cx="8853606" cy="4949829"/>
              </a:xfrm>
              <a:blipFill rotWithShape="1">
                <a:blip r:embed="rId2"/>
                <a:stretch>
                  <a:fillRect l="-482" r="-29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38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The bootstrap algorithm for estimating standard errors</a:t>
            </a:r>
            <a:endParaRPr lang="he-I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4383"/>
                <a:ext cx="8732264" cy="4949829"/>
              </a:xfrm>
            </p:spPr>
            <p:txBody>
              <a:bodyPr/>
              <a:lstStyle/>
              <a:p>
                <a:pPr algn="just" rtl="0">
                  <a:lnSpc>
                    <a:spcPct val="150000"/>
                  </a:lnSpc>
                </a:pPr>
                <a:r>
                  <a:rPr lang="en-US" sz="1800" dirty="0" smtClean="0"/>
                  <a:t>Select B independent bootstrap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sz="1800" dirty="0" smtClean="0"/>
                  <a:t>, each consisting of n data values drawn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sz="1800" dirty="0" smtClean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Evaluate the bootstrap replication for each bootstrap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s</m:t>
                    </m:r>
                    <m:r>
                      <a:rPr lang="en-US" sz="18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𝑏</m:t>
                    </m:r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r>
                      <a:rPr lang="en-US" sz="1800" b="0" i="1" dirty="0" smtClean="0">
                        <a:latin typeface="Cambria Math"/>
                      </a:rPr>
                      <m:t>1</m:t>
                    </m:r>
                    <m:r>
                      <a:rPr lang="en-US" sz="1800" b="0" i="1" dirty="0" smtClean="0">
                        <a:latin typeface="Cambria Math"/>
                      </a:rPr>
                      <m:t>…</m:t>
                    </m:r>
                    <m:r>
                      <a:rPr lang="en-US" sz="1800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en-US" sz="1800" b="0" dirty="0" smtClean="0"/>
              </a:p>
              <a:p>
                <a:pPr algn="just" rtl="0">
                  <a:lnSpc>
                    <a:spcPct val="200000"/>
                  </a:lnSpc>
                </a:pPr>
                <a:r>
                  <a:rPr lang="en-US" sz="1800" dirty="0" smtClean="0"/>
                  <a:t>Estimate the standard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𝑠𝑒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by the sample standard deviation of the B replications: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dirty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800" i="1" dirty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1800" i="1" dirty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latin typeface="Cambria Math"/>
                                  </a:rPr>
                                  <m:t>𝐵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i="1" dirty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1800" i="1" dirty="0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 dirty="0">
                                                    <a:latin typeface="Cambria Math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sz="1800" i="1" dirty="0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 dirty="0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  <m:r>
                                          <a:rPr lang="en-US" sz="1800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1800" i="1" dirty="0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800" i="1" dirty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1800" i="1" dirty="0">
                                                        <a:latin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 dirty="0">
                                                        <a:latin typeface="Cambria Math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en-US" sz="1800" i="1" dirty="0">
                                                    <a:latin typeface="Cambria Math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 dirty="0">
                                    <a:latin typeface="Cambria Math"/>
                                  </a:rPr>
                                  <m:t>/(</m:t>
                                </m:r>
                                <m:r>
                                  <a:rPr lang="en-US" sz="1800" i="1" dirty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18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i="1" dirty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d>
                      </m:e>
                    </m:rad>
                  </m:oMath>
                </a14:m>
                <a:endParaRPr lang="en-US" sz="1800" dirty="0" smtClean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where: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800" i="1" dirty="0">
                            <a:latin typeface="Cambria Math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bar>
                    <m:r>
                      <a:rPr lang="en-US" sz="1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=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𝐵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dirty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1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18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sz="1800" i="1" dirty="0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sz="1800" dirty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endParaRPr lang="en-US" sz="1800" dirty="0" smtClean="0"/>
              </a:p>
              <a:p>
                <a:pPr marL="0" indent="0" algn="just" rtl="0">
                  <a:lnSpc>
                    <a:spcPct val="200000"/>
                  </a:lnSpc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</a:t>
                </a:r>
                <a:endParaRPr lang="en-US" sz="1800" dirty="0"/>
              </a:p>
              <a:p>
                <a:pPr>
                  <a:lnSpc>
                    <a:spcPct val="200000"/>
                  </a:lnSpc>
                </a:pPr>
                <a:endParaRPr lang="he-IL" sz="1800" dirty="0" smtClean="0"/>
              </a:p>
              <a:p>
                <a:pPr>
                  <a:lnSpc>
                    <a:spcPct val="200000"/>
                  </a:lnSpc>
                </a:pPr>
                <a:endParaRPr lang="he-IL" sz="1800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he-IL" sz="1800" b="1" u="sng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4383"/>
                <a:ext cx="8732264" cy="4949829"/>
              </a:xfrm>
              <a:blipFill rotWithShape="1">
                <a:blip r:embed="rId2"/>
                <a:stretch>
                  <a:fillRect l="-419" r="-559" b="-62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436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67" y="2720437"/>
            <a:ext cx="7213600" cy="46166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he number </a:t>
            </a:r>
            <a:r>
              <a:rPr lang="en-US" dirty="0">
                <a:solidFill>
                  <a:schemeClr val="accent1"/>
                </a:solidFill>
              </a:rPr>
              <a:t>of bootstrap </a:t>
            </a:r>
            <a:r>
              <a:rPr lang="en-US" dirty="0" smtClean="0">
                <a:solidFill>
                  <a:schemeClr val="accent1"/>
                </a:solidFill>
              </a:rPr>
              <a:t>replications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616650" y="6390752"/>
            <a:ext cx="1426866" cy="427056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7542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rotem new 2015">
      <a:dk1>
        <a:srgbClr val="404040"/>
      </a:dk1>
      <a:lt1>
        <a:srgbClr val="FFFFFF"/>
      </a:lt1>
      <a:dk2>
        <a:srgbClr val="003366"/>
      </a:dk2>
      <a:lt2>
        <a:srgbClr val="003366"/>
      </a:lt2>
      <a:accent1>
        <a:srgbClr val="003366"/>
      </a:accent1>
      <a:accent2>
        <a:srgbClr val="0D95BC"/>
      </a:accent2>
      <a:accent3>
        <a:srgbClr val="A2B969"/>
      </a:accent3>
      <a:accent4>
        <a:srgbClr val="EBCB38"/>
      </a:accent4>
      <a:accent5>
        <a:srgbClr val="F36F13"/>
      </a:accent5>
      <a:accent6>
        <a:srgbClr val="C13018"/>
      </a:accent6>
      <a:hlink>
        <a:srgbClr val="0D95BC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11397</TotalTime>
  <Words>3183</Words>
  <Application>Microsoft Office PowerPoint</Application>
  <PresentationFormat>‫הצגה על המסך (4:3)</PresentationFormat>
  <Paragraphs>321</Paragraphs>
  <Slides>36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7" baseType="lpstr">
      <vt:lpstr>Default Theme</vt:lpstr>
      <vt:lpstr>Matan Schlesinger</vt:lpstr>
      <vt:lpstr>Table of contents</vt:lpstr>
      <vt:lpstr>The bootstrap estimator of  standard error – chapter 6</vt:lpstr>
      <vt:lpstr>The problem</vt:lpstr>
      <vt:lpstr>Estimating the standard error</vt:lpstr>
      <vt:lpstr>Non parametric Bootstrap- sample and estimate </vt:lpstr>
      <vt:lpstr>Parametric bootstrap -  sample and estimate</vt:lpstr>
      <vt:lpstr>The bootstrap algorithm for estimating standard errors</vt:lpstr>
      <vt:lpstr>The number of bootstrap replications</vt:lpstr>
      <vt:lpstr>What happens when B→∞</vt:lpstr>
      <vt:lpstr>What happens when B→∞</vt:lpstr>
      <vt:lpstr>The number of bootstrap replications B </vt:lpstr>
      <vt:lpstr>Coefficient of variation</vt:lpstr>
      <vt:lpstr>How much does B affect the coefficient of variation </vt:lpstr>
      <vt:lpstr>A more robust way to estimate the standard deviation</vt:lpstr>
      <vt:lpstr>Parametric bootstrap and textbook formulas</vt:lpstr>
      <vt:lpstr>Parametric bootstrap in compare to textbook formulas</vt:lpstr>
      <vt:lpstr>Example- empirical correlation - comparison between textbook formula and parametric (normal) bootstrap</vt:lpstr>
      <vt:lpstr>Bootstrap advantages in compare to textbook formulas</vt:lpstr>
      <vt:lpstr>Bootstrap standard error - some examples- chapter 7</vt:lpstr>
      <vt:lpstr>Eigenvalues</vt:lpstr>
      <vt:lpstr>Example- test scores data</vt:lpstr>
      <vt:lpstr>Why should we be interested in the eigenvalues and eigenvectors</vt:lpstr>
      <vt:lpstr>Estimating the accuracy of θ ̂</vt:lpstr>
      <vt:lpstr>Curve fitting</vt:lpstr>
      <vt:lpstr>Regression problem</vt:lpstr>
      <vt:lpstr>The nonparametric plugin estimate is usually not a good idea for this problem</vt:lpstr>
      <vt:lpstr>Let us focus on the other solutions to the regression problem - Quadratic least squares linear regression</vt:lpstr>
      <vt:lpstr>Let us focus on the other solutions to the regression problem - Weighted least squares linear regression (loess)</vt:lpstr>
      <vt:lpstr>Using bootstrap in order to estimate parameters of the two curves - 1</vt:lpstr>
      <vt:lpstr>Using bootstrap in order to estimate parameters of the two curves - 2</vt:lpstr>
      <vt:lpstr>An example of bootstrap sampling failure</vt:lpstr>
      <vt:lpstr>Example from uniform distribution </vt:lpstr>
      <vt:lpstr>Sometimes the empirical distribution F ̂ is not a good estimate for F – example from uniform distribution </vt:lpstr>
      <vt:lpstr>A use of parametric bootstrap can help us built a better F ̂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Dafna Shuster</dc:creator>
  <cp:lastModifiedBy>Matan</cp:lastModifiedBy>
  <cp:revision>208</cp:revision>
  <dcterms:created xsi:type="dcterms:W3CDTF">2016-06-09T07:43:32Z</dcterms:created>
  <dcterms:modified xsi:type="dcterms:W3CDTF">2017-04-04T11:40:33Z</dcterms:modified>
</cp:coreProperties>
</file>