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1" r:id="rId17"/>
    <p:sldId id="273" r:id="rId18"/>
    <p:sldId id="275" r:id="rId19"/>
    <p:sldId id="274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lutenizing hormone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</c:numCache>
            </c:num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2.4</c:v>
                </c:pt>
                <c:pt idx="1">
                  <c:v>2.4</c:v>
                </c:pt>
                <c:pt idx="2">
                  <c:v>2.4</c:v>
                </c:pt>
                <c:pt idx="3">
                  <c:v>2.2000000000000002</c:v>
                </c:pt>
                <c:pt idx="4">
                  <c:v>2.1</c:v>
                </c:pt>
                <c:pt idx="5">
                  <c:v>1.5</c:v>
                </c:pt>
                <c:pt idx="6">
                  <c:v>2.2999999999999998</c:v>
                </c:pt>
                <c:pt idx="7">
                  <c:v>2.2999999999999998</c:v>
                </c:pt>
                <c:pt idx="8">
                  <c:v>2.5</c:v>
                </c:pt>
                <c:pt idx="9">
                  <c:v>2</c:v>
                </c:pt>
                <c:pt idx="10">
                  <c:v>1.9</c:v>
                </c:pt>
                <c:pt idx="11">
                  <c:v>1.7</c:v>
                </c:pt>
                <c:pt idx="12">
                  <c:v>2.2000000000000002</c:v>
                </c:pt>
                <c:pt idx="13">
                  <c:v>1.8</c:v>
                </c:pt>
                <c:pt idx="14">
                  <c:v>3.2</c:v>
                </c:pt>
                <c:pt idx="15">
                  <c:v>3.2</c:v>
                </c:pt>
                <c:pt idx="16">
                  <c:v>2.7</c:v>
                </c:pt>
                <c:pt idx="17">
                  <c:v>2.2000000000000002</c:v>
                </c:pt>
                <c:pt idx="18">
                  <c:v>2.2000000000000002</c:v>
                </c:pt>
                <c:pt idx="19">
                  <c:v>1.9</c:v>
                </c:pt>
                <c:pt idx="20">
                  <c:v>1.9</c:v>
                </c:pt>
                <c:pt idx="21">
                  <c:v>1.8</c:v>
                </c:pt>
                <c:pt idx="22">
                  <c:v>2.7</c:v>
                </c:pt>
                <c:pt idx="23">
                  <c:v>3</c:v>
                </c:pt>
                <c:pt idx="24">
                  <c:v>2.2999999999999998</c:v>
                </c:pt>
                <c:pt idx="25">
                  <c:v>2</c:v>
                </c:pt>
                <c:pt idx="26">
                  <c:v>2</c:v>
                </c:pt>
                <c:pt idx="27">
                  <c:v>2.9</c:v>
                </c:pt>
                <c:pt idx="28">
                  <c:v>2.9</c:v>
                </c:pt>
                <c:pt idx="29">
                  <c:v>2.7</c:v>
                </c:pt>
                <c:pt idx="30">
                  <c:v>2.7</c:v>
                </c:pt>
                <c:pt idx="31">
                  <c:v>2.2999999999999998</c:v>
                </c:pt>
                <c:pt idx="32">
                  <c:v>2.6</c:v>
                </c:pt>
                <c:pt idx="33">
                  <c:v>2.4</c:v>
                </c:pt>
                <c:pt idx="34">
                  <c:v>1.8</c:v>
                </c:pt>
                <c:pt idx="35">
                  <c:v>1.7</c:v>
                </c:pt>
                <c:pt idx="36">
                  <c:v>1.5</c:v>
                </c:pt>
                <c:pt idx="37">
                  <c:v>1.4</c:v>
                </c:pt>
                <c:pt idx="38">
                  <c:v>2.1</c:v>
                </c:pt>
                <c:pt idx="39">
                  <c:v>3.3</c:v>
                </c:pt>
                <c:pt idx="40">
                  <c:v>3.5</c:v>
                </c:pt>
                <c:pt idx="41">
                  <c:v>3.5</c:v>
                </c:pt>
                <c:pt idx="42">
                  <c:v>3.1</c:v>
                </c:pt>
                <c:pt idx="43">
                  <c:v>2.6</c:v>
                </c:pt>
                <c:pt idx="44">
                  <c:v>2.1</c:v>
                </c:pt>
                <c:pt idx="45">
                  <c:v>3.4</c:v>
                </c:pt>
                <c:pt idx="46">
                  <c:v>3</c:v>
                </c:pt>
                <c:pt idx="47">
                  <c:v>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002208"/>
        <c:axId val="338001816"/>
      </c:lineChart>
      <c:catAx>
        <c:axId val="33800220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Time</a:t>
                </a:r>
                <a:r>
                  <a:rPr lang="en-US" baseline="0" dirty="0" smtClean="0"/>
                  <a:t> point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crossAx val="338001816"/>
        <c:crosses val="autoZero"/>
        <c:auto val="1"/>
        <c:lblAlgn val="ctr"/>
        <c:lblOffset val="100"/>
        <c:noMultiLvlLbl val="0"/>
      </c:catAx>
      <c:valAx>
        <c:axId val="338001816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Hormone level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3800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71A37C-C27F-45B9-91A9-1E2DA37239AE}" type="datetimeFigureOut">
              <a:rPr lang="he-IL" smtClean="0"/>
              <a:t>ג'/ניסן/תשע"ז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8B8E89-517D-4756-957A-0D497E6272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049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B8E89-517D-4756-957A-0D497E6272BC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44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989B-D036-4AAE-9BC2-CE6A4A91BEE8}" type="datetime8">
              <a:rPr lang="he-IL" smtClean="0"/>
              <a:t>30 מרץ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657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4D2F-C7F4-4060-A631-D4965B5F1985}" type="datetime8">
              <a:rPr lang="he-IL" smtClean="0"/>
              <a:t>30 מרץ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635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D38D-81A5-4CC7-BB3E-7299FF581D41}" type="datetime8">
              <a:rPr lang="he-IL" smtClean="0"/>
              <a:t>30 מרץ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77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33D3-711B-4B0D-A944-D772A3506436}" type="datetime8">
              <a:rPr lang="he-IL" smtClean="0"/>
              <a:t>30 מרץ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8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BB6A-3257-4475-ABE8-D43DA73E0736}" type="datetime8">
              <a:rPr lang="he-IL" smtClean="0"/>
              <a:t>30 מרץ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774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2C0-0451-4277-9A47-32D77150D381}" type="datetime8">
              <a:rPr lang="he-IL" smtClean="0"/>
              <a:t>30 מרץ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361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EAD5-83BE-4C57-89B4-17B76A671E1D}" type="datetime8">
              <a:rPr lang="he-IL" smtClean="0"/>
              <a:t>30 מרץ 17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087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DCC4-2F50-4D38-9C41-206782DFD31E}" type="datetime8">
              <a:rPr lang="he-IL" smtClean="0"/>
              <a:t>30 מרץ 17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804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AE0C-DFE3-4384-983F-ADF9629793C7}" type="datetime8">
              <a:rPr lang="he-IL" smtClean="0"/>
              <a:t>30 מרץ 17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231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12B-490F-4081-B96D-CC8DDDECBADD}" type="datetime8">
              <a:rPr lang="he-IL" smtClean="0"/>
              <a:t>30 מרץ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855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BBE5-E795-438B-9A4F-7BD6E7A7A106}" type="datetime8">
              <a:rPr lang="he-IL" smtClean="0"/>
              <a:t>30 מרץ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482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46E65-6CAC-40CA-8E4F-C51E2409E9FF}" type="datetime8">
              <a:rPr lang="he-IL" smtClean="0"/>
              <a:t>30 מרץ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400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Applying bootstrap methods to time series and regression models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“An Introduction to the Bootstrap” by </a:t>
            </a:r>
            <a:r>
              <a:rPr lang="en-US" err="1" smtClean="0"/>
              <a:t>Efron</a:t>
            </a:r>
            <a:r>
              <a:rPr lang="en-US" smtClean="0"/>
              <a:t> and </a:t>
            </a:r>
            <a:r>
              <a:rPr lang="en-US" err="1" smtClean="0"/>
              <a:t>Tibshirani</a:t>
            </a:r>
            <a:r>
              <a:rPr lang="en-US" smtClean="0"/>
              <a:t>, </a:t>
            </a:r>
            <a:r>
              <a:rPr lang="en-US"/>
              <a:t>c</a:t>
            </a:r>
            <a:r>
              <a:rPr lang="en-US" smtClean="0"/>
              <a:t>hapters 8-9</a:t>
            </a:r>
          </a:p>
          <a:p>
            <a:r>
              <a:rPr lang="en-US" smtClean="0"/>
              <a:t>M.Sc. Seminar in statistics, TAU, March 2017</a:t>
            </a:r>
          </a:p>
          <a:p>
            <a:r>
              <a:rPr lang="en-US" smtClean="0"/>
              <a:t>By Yotam Haruvi 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60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 smtClean="0"/>
              <a:t>Time series – the problem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We denote the centered time series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We’d like to fit a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first order autoregressive scheme - AR(1) </a:t>
                </a:r>
                <a:r>
                  <a:rPr lang="en-US" dirty="0" smtClean="0"/>
                  <a:t>model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How well does this model fit? </a:t>
                </a:r>
              </a:p>
              <a:p>
                <a:pPr algn="l" rtl="0"/>
                <a:r>
                  <a:rPr lang="en-US" dirty="0" smtClean="0"/>
                  <a:t>What is the 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algn="l" rtl="0"/>
                <a:r>
                  <a:rPr lang="en-US" dirty="0" smtClean="0"/>
                  <a:t>We’d like to apply bootstrap method to answer that.</a:t>
                </a:r>
              </a:p>
              <a:p>
                <a:pPr algn="l" rtl="0"/>
                <a:r>
                  <a:rPr lang="en-US" dirty="0" smtClean="0"/>
                  <a:t>Can we use “one-sample” bootstrap here?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61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 smtClean="0"/>
              <a:t>Time series – a bootstrap solution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931" y="1558833"/>
                <a:ext cx="10813869" cy="498130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We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using LS: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48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We estimate the error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A bootstrap sample is generated:</a:t>
                </a:r>
              </a:p>
              <a:p>
                <a:pPr lvl="1" algn="l" rtl="0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b="0" dirty="0" smtClean="0"/>
              </a:p>
              <a:p>
                <a:pPr lvl="1" algn="l" rtl="0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endParaRPr lang="en-US" b="0" dirty="0" smtClean="0"/>
              </a:p>
              <a:p>
                <a:pPr lvl="1" algn="l" rtl="0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endParaRPr lang="en-US" b="0" dirty="0" smtClean="0"/>
              </a:p>
              <a:p>
                <a:pPr lvl="1" algn="l" rtl="0"/>
                <a:r>
                  <a:rPr lang="en-US" dirty="0" smtClean="0"/>
                  <a:t>…</a:t>
                </a:r>
              </a:p>
              <a:p>
                <a:pPr lvl="1" algn="l" rtl="0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47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b="0" dirty="0" smtClean="0"/>
                  <a:t> are drawn randomly with replacement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48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b="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931" y="1558833"/>
                <a:ext cx="10813869" cy="4981303"/>
              </a:xfrm>
              <a:blipFill rotWithShape="0">
                <a:blip r:embed="rId2"/>
                <a:stretch>
                  <a:fillRect l="-1015" t="-3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75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/>
              <a:t>Time series – a bootstrap solution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For each bootstrap sample we calculate LS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 smtClean="0"/>
                  <a:t>We can now estimate the 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by the empirical SE of all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endParaRPr lang="en-US" b="0" dirty="0" smtClean="0"/>
              </a:p>
              <a:p>
                <a:pPr algn="l" rtl="0"/>
                <a:r>
                  <a:rPr lang="en-US" b="0" dirty="0" smtClean="0"/>
                  <a:t>We can extend easily to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second order autoregressive scheme – AR(2)</a:t>
                </a:r>
                <a:endParaRPr lang="en-US" b="0" dirty="0" smtClean="0"/>
              </a:p>
              <a:p>
                <a:pPr algn="l" rtl="0"/>
                <a:endParaRPr lang="en-US" b="0" dirty="0" smtClean="0"/>
              </a:p>
              <a:p>
                <a:pPr algn="l" rtl="0"/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18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56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 smtClean="0"/>
              <a:t>Time series – moving blocks bootstrap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1457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A different approach to time series –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the moving blocks bootstrap</a:t>
                </a:r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Choose a block length ( 3 in our illustration)</a:t>
                </a:r>
              </a:p>
              <a:p>
                <a:pPr algn="l" rtl="0"/>
                <a:r>
                  <a:rPr lang="en-US" dirty="0" smtClean="0"/>
                  <a:t>sample with replacement from all possible contiguous blocks of that length.</a:t>
                </a:r>
              </a:p>
              <a:p>
                <a:pPr algn="l" rtl="0"/>
                <a:r>
                  <a:rPr lang="en-US" dirty="0" smtClean="0"/>
                  <a:t>Align those blocks until you get a sample of (approximately)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    </a:t>
                </a:r>
              </a:p>
              <a:p>
                <a:pPr algn="l" rtl="0"/>
                <a:endParaRPr lang="en-US" b="0" dirty="0" smtClean="0"/>
              </a:p>
              <a:p>
                <a:pPr algn="l" rtl="0"/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1457"/>
                <a:ext cx="10515600" cy="4351338"/>
              </a:xfrm>
              <a:blipFill rotWithShape="0"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1746502" y="3687265"/>
            <a:ext cx="9144069" cy="2990080"/>
            <a:chOff x="1746502" y="3687265"/>
            <a:chExt cx="9144069" cy="2990080"/>
          </a:xfrm>
        </p:grpSpPr>
        <p:grpSp>
          <p:nvGrpSpPr>
            <p:cNvPr id="48" name="Group 47"/>
            <p:cNvGrpSpPr/>
            <p:nvPr/>
          </p:nvGrpSpPr>
          <p:grpSpPr>
            <a:xfrm>
              <a:off x="1746502" y="3687265"/>
              <a:ext cx="6365967" cy="2990080"/>
              <a:chOff x="1118430" y="210322"/>
              <a:chExt cx="6365967" cy="2990080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flipH="1">
                <a:off x="1718077" y="222201"/>
                <a:ext cx="1291669" cy="2216342"/>
              </a:xfrm>
              <a:prstGeom prst="straightConnector1">
                <a:avLst/>
              </a:prstGeom>
              <a:ln w="15875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1118430" y="210322"/>
                <a:ext cx="6365967" cy="2990080"/>
                <a:chOff x="1118430" y="210322"/>
                <a:chExt cx="6365967" cy="2990080"/>
              </a:xfrm>
            </p:grpSpPr>
            <p:sp>
              <p:nvSpPr>
                <p:cNvPr id="51" name="Right Brace 50"/>
                <p:cNvSpPr/>
                <p:nvPr/>
              </p:nvSpPr>
              <p:spPr>
                <a:xfrm rot="5400000">
                  <a:off x="1515291" y="722814"/>
                  <a:ext cx="348343" cy="905692"/>
                </a:xfrm>
                <a:prstGeom prst="rightBrac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2" name="Right Brace 51"/>
                <p:cNvSpPr/>
                <p:nvPr/>
              </p:nvSpPr>
              <p:spPr>
                <a:xfrm rot="5400000">
                  <a:off x="2402322" y="738989"/>
                  <a:ext cx="348343" cy="873345"/>
                </a:xfrm>
                <a:prstGeom prst="rightBrace">
                  <a:avLst/>
                </a:prstGeom>
                <a:ln w="254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3" name="Right Brace 52"/>
                <p:cNvSpPr/>
                <p:nvPr/>
              </p:nvSpPr>
              <p:spPr>
                <a:xfrm rot="5400000">
                  <a:off x="3275667" y="750186"/>
                  <a:ext cx="348343" cy="850951"/>
                </a:xfrm>
                <a:prstGeom prst="rightBrace">
                  <a:avLst/>
                </a:prstGeom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1118430" y="210322"/>
                  <a:ext cx="6365967" cy="2990080"/>
                  <a:chOff x="1118430" y="210322"/>
                  <a:chExt cx="6365967" cy="2990080"/>
                </a:xfrm>
              </p:grpSpPr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1118430" y="705394"/>
                    <a:ext cx="6365967" cy="296092"/>
                    <a:chOff x="1118430" y="705394"/>
                    <a:chExt cx="6365967" cy="296092"/>
                  </a:xfrm>
                </p:grpSpPr>
                <p:sp>
                  <p:nvSpPr>
                    <p:cNvPr id="83" name="Oval 82"/>
                    <p:cNvSpPr/>
                    <p:nvPr/>
                  </p:nvSpPr>
                  <p:spPr>
                    <a:xfrm>
                      <a:off x="1118430" y="705394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84" name="Oval 83"/>
                    <p:cNvSpPr/>
                    <p:nvPr/>
                  </p:nvSpPr>
                  <p:spPr>
                    <a:xfrm>
                      <a:off x="1548260" y="705394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85" name="Oval 84"/>
                    <p:cNvSpPr/>
                    <p:nvPr/>
                  </p:nvSpPr>
                  <p:spPr>
                    <a:xfrm>
                      <a:off x="1981822" y="705394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86" name="Oval 85"/>
                    <p:cNvSpPr/>
                    <p:nvPr/>
                  </p:nvSpPr>
                  <p:spPr>
                    <a:xfrm>
                      <a:off x="2415385" y="705394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87" name="Oval 86"/>
                    <p:cNvSpPr/>
                    <p:nvPr/>
                  </p:nvSpPr>
                  <p:spPr>
                    <a:xfrm>
                      <a:off x="2852681" y="705394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88" name="Oval 87"/>
                    <p:cNvSpPr/>
                    <p:nvPr/>
                  </p:nvSpPr>
                  <p:spPr>
                    <a:xfrm>
                      <a:off x="3286244" y="705394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89" name="Oval 88"/>
                    <p:cNvSpPr/>
                    <p:nvPr/>
                  </p:nvSpPr>
                  <p:spPr>
                    <a:xfrm>
                      <a:off x="3719807" y="705394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90" name="Oval 89"/>
                    <p:cNvSpPr/>
                    <p:nvPr/>
                  </p:nvSpPr>
                  <p:spPr>
                    <a:xfrm>
                      <a:off x="4153370" y="705394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91" name="Oval 90"/>
                    <p:cNvSpPr/>
                    <p:nvPr/>
                  </p:nvSpPr>
                  <p:spPr>
                    <a:xfrm>
                      <a:off x="4586932" y="705394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>
                      <a:off x="5020495" y="705394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93" name="Oval 92"/>
                    <p:cNvSpPr/>
                    <p:nvPr/>
                  </p:nvSpPr>
                  <p:spPr>
                    <a:xfrm>
                      <a:off x="5454057" y="705394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94" name="Oval 93"/>
                    <p:cNvSpPr/>
                    <p:nvPr/>
                  </p:nvSpPr>
                  <p:spPr>
                    <a:xfrm>
                      <a:off x="5887619" y="705394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6321182" y="705394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96" name="Oval 95"/>
                    <p:cNvSpPr/>
                    <p:nvPr/>
                  </p:nvSpPr>
                  <p:spPr>
                    <a:xfrm>
                      <a:off x="6754744" y="705394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97" name="Oval 96"/>
                    <p:cNvSpPr/>
                    <p:nvPr/>
                  </p:nvSpPr>
                  <p:spPr>
                    <a:xfrm>
                      <a:off x="7188305" y="705394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6" name="Right Brace 55"/>
                  <p:cNvSpPr/>
                  <p:nvPr/>
                </p:nvSpPr>
                <p:spPr>
                  <a:xfrm rot="16200000">
                    <a:off x="1955696" y="78374"/>
                    <a:ext cx="348343" cy="905692"/>
                  </a:xfrm>
                  <a:prstGeom prst="rightBrace">
                    <a:avLst/>
                  </a:prstGeom>
                  <a:ln w="254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57" name="Right Brace 56"/>
                  <p:cNvSpPr/>
                  <p:nvPr/>
                </p:nvSpPr>
                <p:spPr>
                  <a:xfrm rot="16200000">
                    <a:off x="2826556" y="92053"/>
                    <a:ext cx="348343" cy="843489"/>
                  </a:xfrm>
                  <a:prstGeom prst="rightBrace">
                    <a:avLst/>
                  </a:prstGeom>
                  <a:ln w="254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1118430" y="2904310"/>
                    <a:ext cx="6365967" cy="296092"/>
                    <a:chOff x="1118430" y="2007325"/>
                    <a:chExt cx="6365967" cy="296092"/>
                  </a:xfrm>
                </p:grpSpPr>
                <p:sp>
                  <p:nvSpPr>
                    <p:cNvPr id="68" name="Oval 67"/>
                    <p:cNvSpPr/>
                    <p:nvPr/>
                  </p:nvSpPr>
                  <p:spPr>
                    <a:xfrm>
                      <a:off x="1118430" y="2007325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69" name="Oval 68"/>
                    <p:cNvSpPr/>
                    <p:nvPr/>
                  </p:nvSpPr>
                  <p:spPr>
                    <a:xfrm>
                      <a:off x="1548260" y="2007325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70" name="Oval 69"/>
                    <p:cNvSpPr/>
                    <p:nvPr/>
                  </p:nvSpPr>
                  <p:spPr>
                    <a:xfrm>
                      <a:off x="1981822" y="2007325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71" name="Oval 70"/>
                    <p:cNvSpPr/>
                    <p:nvPr/>
                  </p:nvSpPr>
                  <p:spPr>
                    <a:xfrm>
                      <a:off x="2415385" y="2007325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>
                      <a:off x="2852681" y="2007325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73" name="Oval 72"/>
                    <p:cNvSpPr/>
                    <p:nvPr/>
                  </p:nvSpPr>
                  <p:spPr>
                    <a:xfrm>
                      <a:off x="3286244" y="2007325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74" name="Oval 73"/>
                    <p:cNvSpPr/>
                    <p:nvPr/>
                  </p:nvSpPr>
                  <p:spPr>
                    <a:xfrm>
                      <a:off x="3719807" y="2007325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75" name="Oval 74"/>
                    <p:cNvSpPr/>
                    <p:nvPr/>
                  </p:nvSpPr>
                  <p:spPr>
                    <a:xfrm>
                      <a:off x="4153370" y="2007325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4586932" y="2007325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77" name="Oval 76"/>
                    <p:cNvSpPr/>
                    <p:nvPr/>
                  </p:nvSpPr>
                  <p:spPr>
                    <a:xfrm>
                      <a:off x="5020495" y="2007325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5454057" y="2007325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5887619" y="2007325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80" name="Oval 79"/>
                    <p:cNvSpPr/>
                    <p:nvPr/>
                  </p:nvSpPr>
                  <p:spPr>
                    <a:xfrm>
                      <a:off x="6321182" y="2007325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81" name="Oval 80"/>
                    <p:cNvSpPr/>
                    <p:nvPr/>
                  </p:nvSpPr>
                  <p:spPr>
                    <a:xfrm>
                      <a:off x="6754744" y="2007325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82" name="Oval 81"/>
                    <p:cNvSpPr/>
                    <p:nvPr/>
                  </p:nvSpPr>
                  <p:spPr>
                    <a:xfrm>
                      <a:off x="7188305" y="2007325"/>
                      <a:ext cx="296092" cy="29609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Right Brace 58"/>
                  <p:cNvSpPr/>
                  <p:nvPr/>
                </p:nvSpPr>
                <p:spPr>
                  <a:xfrm rot="16200000">
                    <a:off x="1543905" y="2301802"/>
                    <a:ext cx="348343" cy="843489"/>
                  </a:xfrm>
                  <a:prstGeom prst="rightBrace">
                    <a:avLst/>
                  </a:prstGeom>
                  <a:ln w="254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0" name="Right Brace 59"/>
                  <p:cNvSpPr/>
                  <p:nvPr/>
                </p:nvSpPr>
                <p:spPr>
                  <a:xfrm rot="16200000">
                    <a:off x="5413193" y="2308394"/>
                    <a:ext cx="348343" cy="843489"/>
                  </a:xfrm>
                  <a:prstGeom prst="rightBrace">
                    <a:avLst/>
                  </a:prstGeom>
                  <a:ln w="254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61" name="Straight Arrow Connector 60"/>
                  <p:cNvCxnSpPr/>
                  <p:nvPr/>
                </p:nvCxnSpPr>
                <p:spPr>
                  <a:xfrm>
                    <a:off x="3000728" y="210322"/>
                    <a:ext cx="2586637" cy="2216341"/>
                  </a:xfrm>
                  <a:prstGeom prst="straightConnector1">
                    <a:avLst/>
                  </a:prstGeom>
                  <a:ln w="15875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ight Brace 61"/>
                  <p:cNvSpPr/>
                  <p:nvPr/>
                </p:nvSpPr>
                <p:spPr>
                  <a:xfrm rot="16200000">
                    <a:off x="2850192" y="2254346"/>
                    <a:ext cx="348343" cy="905692"/>
                  </a:xfrm>
                  <a:prstGeom prst="rightBrac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63" name="Straight Arrow Connector 62"/>
                  <p:cNvCxnSpPr/>
                  <p:nvPr/>
                </p:nvCxnSpPr>
                <p:spPr>
                  <a:xfrm>
                    <a:off x="1694011" y="1444808"/>
                    <a:ext cx="1330352" cy="981855"/>
                  </a:xfrm>
                  <a:prstGeom prst="straightConnector1">
                    <a:avLst/>
                  </a:prstGeom>
                  <a:ln w="15875"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Right Brace 63"/>
                  <p:cNvSpPr/>
                  <p:nvPr/>
                </p:nvSpPr>
                <p:spPr>
                  <a:xfrm rot="16200000">
                    <a:off x="4119157" y="2281716"/>
                    <a:ext cx="348343" cy="850951"/>
                  </a:xfrm>
                  <a:prstGeom prst="rightBrace">
                    <a:avLst/>
                  </a:prstGeom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65" name="Straight Arrow Connector 64"/>
                  <p:cNvCxnSpPr/>
                  <p:nvPr/>
                </p:nvCxnSpPr>
                <p:spPr>
                  <a:xfrm>
                    <a:off x="3449838" y="1467754"/>
                    <a:ext cx="842559" cy="934156"/>
                  </a:xfrm>
                  <a:prstGeom prst="straightConnector1">
                    <a:avLst/>
                  </a:prstGeom>
                  <a:ln w="15875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Right Brace 65"/>
                  <p:cNvSpPr/>
                  <p:nvPr/>
                </p:nvSpPr>
                <p:spPr>
                  <a:xfrm rot="16200000">
                    <a:off x="6718426" y="2270519"/>
                    <a:ext cx="348343" cy="873345"/>
                  </a:xfrm>
                  <a:prstGeom prst="rightBrace">
                    <a:avLst/>
                  </a:prstGeom>
                  <a:ln w="254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67" name="Straight Arrow Connector 66"/>
                  <p:cNvCxnSpPr/>
                  <p:nvPr/>
                </p:nvCxnSpPr>
                <p:spPr>
                  <a:xfrm>
                    <a:off x="2592893" y="1449423"/>
                    <a:ext cx="4309897" cy="970818"/>
                  </a:xfrm>
                  <a:prstGeom prst="straightConnector1">
                    <a:avLst/>
                  </a:prstGeom>
                  <a:ln w="15875">
                    <a:solidFill>
                      <a:schemeClr val="accent5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98" name="TextBox 97"/>
            <p:cNvSpPr txBox="1"/>
            <p:nvPr/>
          </p:nvSpPr>
          <p:spPr>
            <a:xfrm>
              <a:off x="8423186" y="4164913"/>
              <a:ext cx="2392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accent1"/>
                  </a:solidFill>
                </a:rPr>
                <a:t>Original sample</a:t>
              </a:r>
              <a:endParaRPr lang="he-IL" i="1" dirty="0">
                <a:solidFill>
                  <a:schemeClr val="accent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98353" y="6308013"/>
              <a:ext cx="2392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accent1"/>
                  </a:solidFill>
                </a:rPr>
                <a:t>Bootstrap sample</a:t>
              </a:r>
              <a:endParaRPr lang="he-IL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4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/>
              <a:t>Time series – moving blocks bootstrap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For each bootstrap sample we calculate LS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 smtClean="0"/>
                  <a:t>We can now estimate the 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by empirical SE of all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endParaRPr lang="en-US" b="0" dirty="0" smtClean="0"/>
              </a:p>
              <a:p>
                <a:pPr algn="l" rtl="0"/>
                <a:r>
                  <a:rPr lang="en-US" b="0" dirty="0" smtClean="0"/>
                  <a:t>We can extend easily to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second order autoregressive scheme – AR(2)</a:t>
                </a:r>
                <a:endParaRPr lang="en-US" b="0" dirty="0" smtClean="0"/>
              </a:p>
              <a:p>
                <a:pPr algn="l" rtl="0"/>
                <a:endParaRPr lang="en-US" b="0" dirty="0" smtClean="0"/>
              </a:p>
              <a:p>
                <a:pPr algn="l" rtl="0"/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8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97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 smtClean="0"/>
              <a:t>Time series </a:t>
            </a:r>
            <a:r>
              <a:rPr lang="en-US" dirty="0"/>
              <a:t>– discussion of two methods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3040"/>
                <a:ext cx="10515600" cy="4713923"/>
              </a:xfrm>
            </p:spPr>
            <p:txBody>
              <a:bodyPr>
                <a:normAutofit fontScale="92500"/>
              </a:bodyPr>
              <a:lstStyle/>
              <a:p>
                <a:pPr algn="l" rtl="0"/>
                <a:r>
                  <a:rPr lang="en-US" dirty="0" smtClean="0"/>
                  <a:t>Advantage of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moving blocks approach</a:t>
                </a:r>
                <a:r>
                  <a:rPr lang="en-US" dirty="0" smtClean="0"/>
                  <a:t>: doesn’t depend on a specific model.</a:t>
                </a:r>
              </a:p>
              <a:p>
                <a:pPr algn="l" rtl="0"/>
                <a:r>
                  <a:rPr lang="en-US" dirty="0" smtClean="0"/>
                  <a:t>Note: we still use an AR model in this framework as we apply it on each bootstrap sample. The difference is that we don’t use it to generate the bootstrap sample!</a:t>
                </a:r>
              </a:p>
              <a:p>
                <a:pPr algn="l" rtl="0"/>
                <a:r>
                  <a:rPr lang="en-US" dirty="0" smtClean="0"/>
                  <a:t>disadvantage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1"/>
                    </a:solidFill>
                  </a:rPr>
                  <a:t>moving blocks approach</a:t>
                </a:r>
                <a:r>
                  <a:rPr lang="en-US" dirty="0"/>
                  <a:t>: How to choose a </a:t>
                </a:r>
                <a:r>
                  <a:rPr lang="en-US" dirty="0" smtClean="0"/>
                  <a:t>block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?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="0" dirty="0" smtClean="0"/>
                  <a:t> should be large enough so that observations that are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="0" dirty="0" smtClean="0"/>
                  <a:t> time steps apart from each other, are approximately independent.</a:t>
                </a:r>
                <a:endParaRPr lang="en-US" dirty="0" smtClean="0"/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 smtClean="0"/>
                  <a:t> is a one-sample bootstrap. </a:t>
                </a:r>
                <a:r>
                  <a:rPr lang="en-US" dirty="0" smtClean="0"/>
                  <a:t>Implies no correlation between neighbors.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 smtClean="0"/>
                  <a:t> is not helpful, we will get the same estimators…</a:t>
                </a:r>
              </a:p>
              <a:p>
                <a:pPr algn="l" rtl="0"/>
                <a:r>
                  <a:rPr lang="en-US" dirty="0" smtClean="0"/>
                  <a:t>The authors state that there isn’t (yet on 1993) a solid method for choosing an optimal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="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3040"/>
                <a:ext cx="10515600" cy="4713923"/>
              </a:xfrm>
              <a:blipFill rotWithShape="0">
                <a:blip r:embed="rId2"/>
                <a:stretch>
                  <a:fillRect l="-928" t="-1940" r="-12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88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 smtClean="0"/>
              <a:t>Regression – the framework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Consider a regression model in which we observe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is a vector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 smtClean="0"/>
                  <a:t>.</a:t>
                </a:r>
              </a:p>
              <a:p>
                <a:pPr algn="l" rtl="0"/>
                <a:r>
                  <a:rPr lang="en-US" dirty="0" smtClean="0"/>
                  <a:t>A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algn="l" rtl="0"/>
                <a:r>
                  <a:rPr lang="en-US" dirty="0" smtClean="0"/>
                  <a:t>And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 smtClean="0"/>
                  <a:t>, by which we measure the “goodness of fit” of a model.</a:t>
                </a:r>
                <a:r>
                  <a:rPr lang="en-US" b="1" dirty="0" smtClean="0"/>
                  <a:t> </a:t>
                </a:r>
              </a:p>
              <a:p>
                <a:pPr algn="l" rtl="0"/>
                <a:r>
                  <a:rPr lang="en-US" dirty="0" smtClean="0"/>
                  <a:t>The classic framework also includes the assumption that the </a:t>
                </a:r>
                <a:r>
                  <a:rPr lang="en-US" dirty="0"/>
                  <a:t>error terms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come from a single (centered) distribution, and that they are </a:t>
                </a:r>
                <a:r>
                  <a:rPr lang="en-US" dirty="0"/>
                  <a:t>independent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 smtClean="0"/>
                  <a:t>.</a:t>
                </a:r>
                <a:endParaRPr lang="en-US" b="1" dirty="0"/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23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 smtClean="0"/>
              <a:t>Regression – the problem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The most common “fit function”: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b="1" dirty="0"/>
              </a:p>
              <a:p>
                <a:pPr algn="l" rtl="0"/>
                <a:r>
                  <a:rPr lang="en-US" dirty="0" smtClean="0"/>
                  <a:t>We can derive an analytical expression, not only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n-US" dirty="0" smtClean="0"/>
                  <a:t>, but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𝑆𝐸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as well.</a:t>
                </a:r>
              </a:p>
              <a:p>
                <a:pPr algn="l" rtl="0"/>
                <a:r>
                  <a:rPr lang="en-US" dirty="0" smtClean="0"/>
                  <a:t>If we assume normality we can easily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But what if we're interested, for example, in the more robust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Least Median of Squares </a:t>
                </a:r>
                <a:r>
                  <a:rPr lang="en-US" dirty="0" smtClean="0"/>
                  <a:t>model, in which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𝑚𝑒𝑑𝑖𝑎𝑛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 ?</a:t>
                </a:r>
              </a:p>
              <a:p>
                <a:pPr algn="l" rtl="0"/>
                <a:r>
                  <a:rPr lang="en-US" dirty="0" smtClean="0"/>
                  <a:t>We can (numerically) calculate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𝑚𝑒𝑑𝑖𝑎𝑛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dirty="0" smtClean="0"/>
                  <a:t>, but what about its  SE?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8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9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 smtClean="0"/>
              <a:t>Regression – Bootstrap solutions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We will cover two different ways in which we can generate bootstrap samples:</a:t>
            </a:r>
          </a:p>
          <a:p>
            <a:pPr algn="l" rtl="0"/>
            <a:r>
              <a:rPr lang="en-US" dirty="0" smtClean="0">
                <a:solidFill>
                  <a:schemeClr val="accent1"/>
                </a:solidFill>
              </a:rPr>
              <a:t>Bootstrapping pairs </a:t>
            </a:r>
          </a:p>
          <a:p>
            <a:pPr algn="l" rtl="0"/>
            <a:r>
              <a:rPr lang="en-US" dirty="0" smtClean="0">
                <a:solidFill>
                  <a:schemeClr val="accent1"/>
                </a:solidFill>
              </a:rPr>
              <a:t>Bootstrapping residuals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5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 smtClean="0"/>
              <a:t>Regression - </a:t>
            </a:r>
            <a:r>
              <a:rPr lang="en-US" dirty="0"/>
              <a:t>Bootstrapping pairs 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Bootstrapping pairs means that we draw (with replacement)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pairs 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to create a single bootstrap sample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For each bootstrap sample we calculate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 smtClean="0"/>
                  <a:t> - the minimizer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We can now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b="1" dirty="0"/>
              </a:p>
              <a:p>
                <a:pPr algn="l" rtl="0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0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 smtClean="0"/>
              <a:t>The general problem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So far, we've seen so called 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one-sample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problems</a:t>
                </a:r>
                <a:r>
                  <a:rPr lang="en-US" i="1" dirty="0" smtClean="0"/>
                  <a:t>.</a:t>
                </a:r>
              </a:p>
              <a:p>
                <a:pPr algn="l" rtl="0"/>
                <a:r>
                  <a:rPr lang="en-US" dirty="0" smtClean="0"/>
                  <a:t>Our data was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sample from a </a:t>
                </a:r>
                <a:r>
                  <a:rPr lang="en-US" b="1" dirty="0" smtClean="0"/>
                  <a:t>single</a:t>
                </a:r>
                <a:r>
                  <a:rPr lang="en-US" dirty="0" smtClean="0"/>
                  <a:t>, unknown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0" dirty="0" smtClean="0"/>
                  <a:t>.</a:t>
                </a:r>
              </a:p>
              <a:p>
                <a:pPr algn="l" rtl="0"/>
                <a:r>
                  <a:rPr lang="en-US" dirty="0" smtClean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dirty="0" smtClean="0"/>
                  <a:t>may</a:t>
                </a:r>
                <a:r>
                  <a:rPr lang="en-US" b="0" dirty="0" smtClean="0"/>
                  <a:t> have been multidimensional.</a:t>
                </a:r>
              </a:p>
              <a:p>
                <a:pPr algn="l" rtl="0"/>
                <a:r>
                  <a:rPr lang="en-US" b="0" dirty="0" smtClean="0"/>
                  <a:t>We generated bootstrap samples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b="0" dirty="0" smtClean="0"/>
                  <a:t>, which gave each observation a probability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b="0" dirty="0" smtClean="0"/>
                  <a:t>.</a:t>
                </a:r>
              </a:p>
              <a:p>
                <a:pPr algn="l" rtl="0"/>
                <a:r>
                  <a:rPr lang="en-US" dirty="0" smtClean="0"/>
                  <a:t>But not all datasets comply with this simple probabilistic structure…</a:t>
                </a:r>
              </a:p>
              <a:p>
                <a:pPr algn="l" rtl="0"/>
                <a:r>
                  <a:rPr lang="en-US" dirty="0" smtClean="0"/>
                  <a:t>Examples? </a:t>
                </a:r>
                <a:endParaRPr lang="en-US" b="0" dirty="0" smtClean="0"/>
              </a:p>
              <a:p>
                <a:pPr marL="0" indent="0" algn="l" rtl="0">
                  <a:buNone/>
                </a:pPr>
                <a:endParaRPr lang="en-US" b="0" dirty="0" smtClean="0"/>
              </a:p>
              <a:p>
                <a:pPr marL="0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06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 smtClean="0"/>
              <a:t>Regression </a:t>
            </a:r>
            <a:r>
              <a:rPr lang="en-US" dirty="0"/>
              <a:t>- Bootstrapping residuals 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We’ve already seen it in context of time series…</a:t>
                </a:r>
              </a:p>
              <a:p>
                <a:pPr algn="l" rtl="0"/>
                <a:r>
                  <a:rPr lang="en-US" dirty="0" smtClean="0"/>
                  <a:t>Bootstrapping residuals requires that we first calculate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acc>
                  </m:oMath>
                </a14:m>
                <a:r>
                  <a:rPr lang="en-US" dirty="0" smtClean="0"/>
                  <a:t>using the original sample.</a:t>
                </a:r>
              </a:p>
              <a:p>
                <a:pPr algn="l" rtl="0"/>
                <a:r>
                  <a:rPr lang="en-US" dirty="0" smtClean="0"/>
                  <a:t>Then we estimate the error terms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obtain an empirical distribution of errors.</a:t>
                </a:r>
              </a:p>
              <a:p>
                <a:pPr algn="l" rtl="0"/>
                <a:r>
                  <a:rPr lang="en-US" dirty="0" smtClean="0"/>
                  <a:t>A bootstrap sample is generated: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dirty="0" smtClean="0"/>
                  <a:t> is drawn with replacement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.</a:t>
                </a:r>
              </a:p>
              <a:p>
                <a:pPr algn="l" rtl="0"/>
                <a:r>
                  <a:rPr lang="en-US" dirty="0"/>
                  <a:t>For each bootstrap </a:t>
                </a:r>
                <a:r>
                  <a:rPr lang="en-US" dirty="0" smtClean="0"/>
                  <a:t>sample, </a:t>
                </a:r>
                <a:r>
                  <a:rPr lang="en-US" dirty="0"/>
                  <a:t>we calculate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 - the minimizer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dirty="0" smtClean="0"/>
                  <a:t>. W</a:t>
                </a:r>
                <a:r>
                  <a:rPr lang="en-US" dirty="0"/>
                  <a:t>e can now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7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56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 smtClean="0"/>
              <a:t>Regression – discussion of two methods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We will prefer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bootstrapping pairs</a:t>
                </a:r>
                <a:r>
                  <a:rPr lang="en-US" dirty="0" smtClean="0"/>
                  <a:t>, if the assumption that the error terms and covariates </a:t>
                </a:r>
                <a:r>
                  <a:rPr lang="en-US" dirty="0"/>
                  <a:t>are independent </a:t>
                </a:r>
                <a:r>
                  <a:rPr lang="en-US" dirty="0" smtClean="0"/>
                  <a:t>is </a:t>
                </a:r>
                <a:r>
                  <a:rPr lang="en-US" b="1" dirty="0" smtClean="0"/>
                  <a:t>violated</a:t>
                </a:r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In other words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 bootstrapping residuals </a:t>
                </a:r>
                <a:r>
                  <a:rPr lang="en-US" dirty="0" smtClean="0"/>
                  <a:t>is (slightly) more sensitive to the assumption above (it seems that the differences aren’t large).</a:t>
                </a:r>
                <a:endParaRPr lang="he-IL" dirty="0" smtClean="0"/>
              </a:p>
              <a:p>
                <a:pPr algn="l" rtl="0"/>
                <a:r>
                  <a:rPr lang="en-US" dirty="0" smtClean="0"/>
                  <a:t>When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bootstrapping residuals</a:t>
                </a:r>
                <a:r>
                  <a:rPr lang="en-US" dirty="0" smtClean="0"/>
                  <a:t>, each bootstrap sample has exactly the same covariates vector as the original sample. This structure is suitable for data in which there is no variability in the covariates.</a:t>
                </a:r>
              </a:p>
              <a:p>
                <a:pPr algn="l" rtl="0"/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grows, </a:t>
                </a:r>
                <a:r>
                  <a:rPr lang="en-US" dirty="0">
                    <a:solidFill>
                      <a:schemeClr val="accent1"/>
                    </a:solidFill>
                  </a:rPr>
                  <a:t>bootstrapping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pairs </a:t>
                </a:r>
                <a:r>
                  <a:rPr lang="en-US" dirty="0" smtClean="0"/>
                  <a:t>approaches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bootstrapping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residuals</a:t>
                </a:r>
                <a:r>
                  <a:rPr lang="en-US" dirty="0" smtClean="0"/>
                  <a:t>.</a:t>
                </a:r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29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 smtClean="0"/>
              <a:t>Conclusion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41854"/>
                <a:ext cx="10515600" cy="5314496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Some data structures, everything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samples, require more careful thinking about the process in which we extract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from the observed data.</a:t>
                </a:r>
              </a:p>
              <a:p>
                <a:pPr algn="l" rtl="0"/>
                <a:r>
                  <a:rPr lang="en-US" dirty="0" smtClean="0"/>
                  <a:t>We’ve seen that in the presence of a statistical model, one way of dealing with this issue is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bootstrapping residuals</a:t>
                </a:r>
                <a:r>
                  <a:rPr lang="en-US" dirty="0" smtClean="0"/>
                  <a:t>. We’ve applied it to a time series model as well as to a regression model.</a:t>
                </a:r>
              </a:p>
              <a:p>
                <a:pPr algn="l" rtl="0"/>
                <a:r>
                  <a:rPr lang="en-US" dirty="0" smtClean="0"/>
                  <a:t>The downside of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bootstrapping residuals </a:t>
                </a:r>
                <a:r>
                  <a:rPr lang="en-US" dirty="0" smtClean="0"/>
                  <a:t>may be it’s reliance on some of the model’s assumptions.</a:t>
                </a:r>
              </a:p>
              <a:p>
                <a:pPr algn="l" rtl="0"/>
                <a:r>
                  <a:rPr lang="en-US" dirty="0" smtClean="0"/>
                  <a:t>To tackle this problem, we’ve offered slightly more robust approaches: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moving blocks </a:t>
                </a:r>
                <a:r>
                  <a:rPr lang="en-US" dirty="0" smtClean="0"/>
                  <a:t>in the context of time series, and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bootstrapping pairs </a:t>
                </a:r>
                <a:r>
                  <a:rPr lang="en-US" dirty="0" smtClean="0"/>
                  <a:t>in the context of regression.</a:t>
                </a:r>
              </a:p>
              <a:p>
                <a:pPr algn="l" rtl="0"/>
                <a:r>
                  <a:rPr lang="en-US" dirty="0" smtClean="0"/>
                  <a:t>It turns out that in many cases, different methods agree, even if not all model assumptions are justified.    </a:t>
                </a:r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41854"/>
                <a:ext cx="10515600" cy="5314496"/>
              </a:xfrm>
              <a:blipFill rotWithShape="0">
                <a:blip r:embed="rId2"/>
                <a:stretch>
                  <a:fillRect l="-1043" t="-2638" r="-18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52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6000" dirty="0" smtClean="0"/>
          </a:p>
          <a:p>
            <a:pPr marL="0" indent="0" algn="ctr" rtl="0">
              <a:buNone/>
            </a:pPr>
            <a:r>
              <a:rPr lang="en-US" sz="6000" dirty="0" smtClean="0"/>
              <a:t>Thank you!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45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3</a:t>
            </a:fld>
            <a:endParaRPr lang="he-IL"/>
          </a:p>
        </p:txBody>
      </p:sp>
      <p:grpSp>
        <p:nvGrpSpPr>
          <p:cNvPr id="69" name="Group 68"/>
          <p:cNvGrpSpPr/>
          <p:nvPr/>
        </p:nvGrpSpPr>
        <p:grpSpPr>
          <a:xfrm>
            <a:off x="0" y="147790"/>
            <a:ext cx="12192000" cy="5749044"/>
            <a:chOff x="0" y="147790"/>
            <a:chExt cx="12192000" cy="5749044"/>
          </a:xfrm>
        </p:grpSpPr>
        <p:grpSp>
          <p:nvGrpSpPr>
            <p:cNvPr id="65" name="Group 64"/>
            <p:cNvGrpSpPr/>
            <p:nvPr/>
          </p:nvGrpSpPr>
          <p:grpSpPr>
            <a:xfrm>
              <a:off x="0" y="147790"/>
              <a:ext cx="12192000" cy="5749044"/>
              <a:chOff x="0" y="147790"/>
              <a:chExt cx="12192000" cy="5749044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0" y="147790"/>
                <a:ext cx="12192000" cy="5138311"/>
                <a:chOff x="0" y="147790"/>
                <a:chExt cx="12192000" cy="5138311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829490" y="722810"/>
                  <a:ext cx="10853057" cy="4563291"/>
                  <a:chOff x="829490" y="722810"/>
                  <a:chExt cx="10853057" cy="456329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" name="Oval 4"/>
                      <p:cNvSpPr/>
                      <p:nvPr/>
                    </p:nvSpPr>
                    <p:spPr>
                      <a:xfrm>
                        <a:off x="829490" y="722810"/>
                        <a:ext cx="4458789" cy="4563291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t"/>
                      <a:lstStyle/>
                      <a:p>
                        <a:pPr algn="ctr"/>
                        <a:r>
                          <a:rPr lang="en-US" sz="3200" u="sng" dirty="0" smtClean="0"/>
                          <a:t>Real world</a:t>
                        </a:r>
                      </a:p>
                      <a:p>
                        <a:pPr algn="ctr"/>
                        <a:endParaRPr lang="en-US" dirty="0" smtClean="0"/>
                      </a:p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=(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sz="2000" b="1" dirty="0" smtClean="0"/>
                      </a:p>
                      <a:p>
                        <a:pPr algn="ctr"/>
                        <a:endParaRPr lang="en-US" b="1" dirty="0"/>
                      </a:p>
                      <a:p>
                        <a:pPr algn="ctr"/>
                        <a:endParaRPr lang="en-US" b="1" dirty="0" smtClean="0"/>
                      </a:p>
                      <a:p>
                        <a:pPr algn="ctr"/>
                        <a:endParaRPr lang="en-US" sz="2000" b="0" i="1" dirty="0" smtClean="0">
                          <a:latin typeface="Cambria Math" panose="02040503050406030204" pitchFamily="18" charset="0"/>
                        </a:endParaRPr>
                      </a:p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he-IL" sz="2400" dirty="0"/>
                      </a:p>
                    </p:txBody>
                  </p:sp>
                </mc:Choice>
                <mc:Fallback xmlns="">
                  <p:sp>
                    <p:nvSpPr>
                      <p:cNvPr id="5" name="Oval 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9490" y="722810"/>
                        <a:ext cx="4458789" cy="4563291"/>
                      </a:xfrm>
                      <a:prstGeom prst="ellipse">
                        <a:avLst/>
                      </a:prstGeom>
                      <a:blipFill rotWithShape="0">
                        <a:blip r:embed="rId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" name="Left Arrow 5"/>
                  <p:cNvSpPr/>
                  <p:nvPr/>
                </p:nvSpPr>
                <p:spPr>
                  <a:xfrm rot="16200000">
                    <a:off x="2883624" y="2638695"/>
                    <a:ext cx="350520" cy="731520"/>
                  </a:xfrm>
                  <a:prstGeom prst="leftArrow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" name="Oval 7"/>
                      <p:cNvSpPr/>
                      <p:nvPr/>
                    </p:nvSpPr>
                    <p:spPr>
                      <a:xfrm>
                        <a:off x="7223758" y="722810"/>
                        <a:ext cx="4458789" cy="4563291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t"/>
                      <a:lstStyle/>
                      <a:p>
                        <a:pPr algn="ctr"/>
                        <a:r>
                          <a:rPr lang="en-US" sz="3200" u="sng" dirty="0" smtClean="0"/>
                          <a:t>Bootstrap world</a:t>
                        </a:r>
                      </a:p>
                      <a:p>
                        <a:pPr algn="ctr"/>
                        <a:endParaRPr lang="en-US" dirty="0" smtClean="0"/>
                      </a:p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=(</m:t>
                              </m:r>
                              <m:sSubSup>
                                <m:sSub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 </m:t>
                              </m:r>
                              <m:sSubSup>
                                <m:sSub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sz="2000" b="1" dirty="0" smtClean="0"/>
                      </a:p>
                      <a:p>
                        <a:pPr algn="ctr"/>
                        <a:endParaRPr lang="en-US" b="1" dirty="0"/>
                      </a:p>
                      <a:p>
                        <a:pPr algn="ctr"/>
                        <a:endParaRPr lang="en-US" b="1" dirty="0" smtClean="0"/>
                      </a:p>
                      <a:p>
                        <a:pPr algn="ctr"/>
                        <a:endParaRPr lang="en-US" sz="2000" b="0" i="1" dirty="0" smtClean="0">
                          <a:latin typeface="Cambria Math" panose="02040503050406030204" pitchFamily="18" charset="0"/>
                        </a:endParaRPr>
                      </a:p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he-IL" sz="2400" dirty="0"/>
                      </a:p>
                    </p:txBody>
                  </p:sp>
                </mc:Choice>
                <mc:Fallback xmlns="">
                  <p:sp>
                    <p:nvSpPr>
                      <p:cNvPr id="8" name="Oval 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23758" y="722810"/>
                        <a:ext cx="4458789" cy="4563291"/>
                      </a:xfrm>
                      <a:prstGeom prst="ellipse">
                        <a:avLst/>
                      </a:prstGeom>
                      <a:blipFill rotWithShape="0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" name="Left Arrow 8"/>
                  <p:cNvSpPr/>
                  <p:nvPr/>
                </p:nvSpPr>
                <p:spPr>
                  <a:xfrm rot="16200000">
                    <a:off x="9277892" y="2638695"/>
                    <a:ext cx="350520" cy="731520"/>
                  </a:xfrm>
                  <a:prstGeom prst="leftArrow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" name="Right Arrow 9"/>
                  <p:cNvSpPr/>
                  <p:nvPr/>
                </p:nvSpPr>
                <p:spPr>
                  <a:xfrm>
                    <a:off x="4415246" y="2132509"/>
                    <a:ext cx="3604258" cy="584566"/>
                  </a:xfrm>
                  <a:prstGeom prst="rightArrow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0" y="147790"/>
                  <a:ext cx="2046514" cy="646331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 smtClean="0"/>
                    <a:t>Unknown probabilistic model</a:t>
                  </a:r>
                  <a:endParaRPr lang="he-IL" dirty="0"/>
                </a:p>
              </p:txBody>
            </p:sp>
            <p:cxnSp>
              <p:nvCxnSpPr>
                <p:cNvPr id="23" name="Straight Arrow Connector 22"/>
                <p:cNvCxnSpPr>
                  <a:stCxn id="12" idx="2"/>
                </p:cNvCxnSpPr>
                <p:nvPr/>
              </p:nvCxnSpPr>
              <p:spPr>
                <a:xfrm>
                  <a:off x="1023257" y="794121"/>
                  <a:ext cx="762000" cy="141914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3540037" y="152016"/>
                  <a:ext cx="2057401" cy="369332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 smtClean="0"/>
                    <a:t>Observed data</a:t>
                  </a:r>
                  <a:endParaRPr lang="he-IL" dirty="0"/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 flipH="1">
                  <a:off x="4191001" y="521348"/>
                  <a:ext cx="448489" cy="169191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6588035" y="147790"/>
                  <a:ext cx="2046514" cy="646331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 smtClean="0"/>
                    <a:t>Estimated probabilistic model</a:t>
                  </a:r>
                  <a:endParaRPr lang="he-IL" dirty="0"/>
                </a:p>
              </p:txBody>
            </p: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7560130" y="794121"/>
                  <a:ext cx="521424" cy="140003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10134599" y="147790"/>
                  <a:ext cx="2057401" cy="369332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 smtClean="0"/>
                    <a:t>Bootstrap sample</a:t>
                  </a:r>
                  <a:endParaRPr lang="he-IL" dirty="0"/>
                </a:p>
              </p:txBody>
            </p:sp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10850880" y="517122"/>
                  <a:ext cx="907327" cy="16961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163286" y="5527502"/>
                <a:ext cx="2431868" cy="369332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Statistic of interest</a:t>
                </a:r>
                <a:endParaRPr lang="he-IL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292046" y="5527502"/>
                <a:ext cx="2653964" cy="369332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Bootstrap replication</a:t>
                </a:r>
                <a:endParaRPr lang="he-IL" dirty="0"/>
              </a:p>
            </p:txBody>
          </p:sp>
          <p:cxnSp>
            <p:nvCxnSpPr>
              <p:cNvPr id="56" name="Straight Arrow Connector 55"/>
              <p:cNvCxnSpPr>
                <a:stCxn id="39" idx="0"/>
              </p:cNvCxnSpPr>
              <p:nvPr/>
            </p:nvCxnSpPr>
            <p:spPr>
              <a:xfrm flipV="1">
                <a:off x="1379220" y="3857898"/>
                <a:ext cx="1313904" cy="16696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40" idx="0"/>
              </p:cNvCxnSpPr>
              <p:nvPr/>
            </p:nvCxnSpPr>
            <p:spPr>
              <a:xfrm flipH="1" flipV="1">
                <a:off x="9349606" y="3877958"/>
                <a:ext cx="1269422" cy="16495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5418907" y="2736901"/>
              <a:ext cx="1674223" cy="92333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We will focus on this part today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94675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/>
              <a:t>A</a:t>
            </a:r>
            <a:r>
              <a:rPr lang="en-US" dirty="0" smtClean="0"/>
              <a:t>genda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We wish to extend the bootstrap method to other, more complexed data structures:</a:t>
            </a:r>
          </a:p>
          <a:p>
            <a:pPr algn="l" rtl="0"/>
            <a:r>
              <a:rPr lang="en-US" dirty="0" smtClean="0">
                <a:solidFill>
                  <a:schemeClr val="accent1"/>
                </a:solidFill>
              </a:rPr>
              <a:t>Time series</a:t>
            </a:r>
          </a:p>
          <a:p>
            <a:pPr algn="l" rtl="0"/>
            <a:r>
              <a:rPr lang="en-US" dirty="0" smtClean="0">
                <a:solidFill>
                  <a:schemeClr val="accent1"/>
                </a:solidFill>
              </a:rPr>
              <a:t>Regression</a:t>
            </a:r>
          </a:p>
          <a:p>
            <a:pPr marL="0" indent="0" algn="l" rtl="0">
              <a:buNone/>
            </a:pPr>
            <a:r>
              <a:rPr lang="en-US" dirty="0" smtClean="0"/>
              <a:t>We will review several, ad-hoc bootstrap methods, for each of the structures above. </a:t>
            </a:r>
          </a:p>
          <a:p>
            <a:pPr marL="0" indent="0" algn="l" rtl="0">
              <a:buNone/>
            </a:pPr>
            <a:r>
              <a:rPr lang="en-US" dirty="0" smtClean="0"/>
              <a:t>But we’ll start with a </a:t>
            </a:r>
            <a:r>
              <a:rPr lang="en-US" dirty="0"/>
              <a:t>simple example - </a:t>
            </a:r>
            <a:r>
              <a:rPr lang="en-US" dirty="0">
                <a:solidFill>
                  <a:schemeClr val="accent1"/>
                </a:solidFill>
              </a:rPr>
              <a:t>Two-sample </a:t>
            </a:r>
            <a:r>
              <a:rPr lang="en-US" dirty="0" smtClean="0">
                <a:solidFill>
                  <a:schemeClr val="accent1"/>
                </a:solidFill>
              </a:rPr>
              <a:t>problem</a:t>
            </a:r>
            <a:r>
              <a:rPr lang="en-US" dirty="0" smtClean="0"/>
              <a:t>.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en-US" b="0" dirty="0" smtClean="0"/>
          </a:p>
          <a:p>
            <a:pPr marL="0" indent="0" algn="l" rtl="0"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22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 smtClean="0"/>
              <a:t>Two-sample problem – the framework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For example, blood pressure measurements in treatment and placebo groups.</a:t>
                </a:r>
              </a:p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denote the number of patients in the treatment group.</a:t>
                </a:r>
              </a:p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denote the number of patients in the placebo group.</a:t>
                </a:r>
              </a:p>
              <a:p>
                <a:pPr algn="l" rtl="0"/>
                <a:r>
                  <a:rPr lang="en-US" dirty="0" smtClean="0"/>
                  <a:t>Our data: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This isn’t a one-sample problem, since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 smtClean="0"/>
                  <a:t> may come from different distributions.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6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6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/>
              <a:t>T</a:t>
            </a:r>
            <a:r>
              <a:rPr lang="en-US" dirty="0" smtClean="0"/>
              <a:t>wo-sample problems – a bootstrap solution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The extension of bootstrap is simple:</a:t>
                </a:r>
              </a:p>
              <a:p>
                <a:pPr algn="l" rtl="0"/>
                <a:r>
                  <a:rPr lang="en-US" dirty="0" smtClean="0"/>
                  <a:t>We denote the distribution of blood pressure in the treatment group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. 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distribution that</a:t>
                </a:r>
                <a:r>
                  <a:rPr lang="en-US" dirty="0" smtClean="0"/>
                  <a:t> generated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b="0" dirty="0" smtClean="0"/>
                  <a:t>Similarly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 smtClean="0"/>
                  <a:t> is the distribution that generated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We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separately.</a:t>
                </a:r>
              </a:p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gives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to each of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dirty="0" smtClean="0"/>
                  <a:t> gives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to each of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8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28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/>
              <a:t>Two-sample problems – a bootstrap solution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A single bootstrap sample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samples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samples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For each bootstrap sample, we calculate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We can estimate the standard error of the means difference.</a:t>
                </a:r>
              </a:p>
              <a:p>
                <a:pPr algn="l" rtl="0"/>
                <a:r>
                  <a:rPr lang="en-US" dirty="0" smtClean="0"/>
                  <a:t>What parameters from the “real world” were mapped with no change to bootstrap world? What is the justification for that choice? </a:t>
                </a:r>
                <a:endParaRPr lang="he-IL" dirty="0"/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961" r="-16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81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 smtClean="0"/>
              <a:t>Time series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A time series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en-US" dirty="0" smtClean="0"/>
                  <a:t>is a dataset for which we have a reason to believe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are “close enough”,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are also “close”.</a:t>
                </a:r>
              </a:p>
              <a:p>
                <a:pPr algn="l" rtl="0"/>
                <a:r>
                  <a:rPr lang="en-US" dirty="0" smtClean="0"/>
                  <a:t>Example, measuring the level of a hormone in </a:t>
                </a:r>
                <a:r>
                  <a:rPr lang="en-US" b="1" dirty="0" smtClean="0"/>
                  <a:t>one subject</a:t>
                </a:r>
                <a:r>
                  <a:rPr lang="en-US" dirty="0" smtClean="0"/>
                  <a:t>, every 10 minutes, during an 8 hours time window.</a:t>
                </a:r>
              </a:p>
              <a:p>
                <a:pPr algn="l" rtl="0"/>
                <a:r>
                  <a:rPr lang="en-US" dirty="0" smtClean="0"/>
                  <a:t>We assume that all (48) observations have the same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101" r="-4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67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2"/>
            <a:ext cx="10515600" cy="1325563"/>
          </a:xfrm>
        </p:spPr>
        <p:txBody>
          <a:bodyPr/>
          <a:lstStyle/>
          <a:p>
            <a:pPr algn="ctr" rtl="0"/>
            <a:r>
              <a:rPr lang="en-US" dirty="0" smtClean="0"/>
              <a:t>Time series - illustration</a:t>
            </a:r>
            <a:endParaRPr lang="he-IL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706943"/>
              </p:ext>
            </p:extLst>
          </p:nvPr>
        </p:nvGraphicFramePr>
        <p:xfrm>
          <a:off x="838200" y="105900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5309" y="5587999"/>
            <a:ext cx="10271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Diggle, 1990: 48 measurements taken from a healthy woman, every 10 minutes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3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4650</TotalTime>
  <Words>787</Words>
  <Application>Microsoft Office PowerPoint</Application>
  <PresentationFormat>Widescreen</PresentationFormat>
  <Paragraphs>169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Office Theme</vt:lpstr>
      <vt:lpstr>Applying bootstrap methods to time series and regression models</vt:lpstr>
      <vt:lpstr>The general problem</vt:lpstr>
      <vt:lpstr>PowerPoint Presentation</vt:lpstr>
      <vt:lpstr>Agenda</vt:lpstr>
      <vt:lpstr>Two-sample problem – the framework</vt:lpstr>
      <vt:lpstr>Two-sample problems – a bootstrap solution</vt:lpstr>
      <vt:lpstr>Two-sample problems – a bootstrap solution</vt:lpstr>
      <vt:lpstr>Time series</vt:lpstr>
      <vt:lpstr>Time series - illustration</vt:lpstr>
      <vt:lpstr>Time series – the problem</vt:lpstr>
      <vt:lpstr>Time series – a bootstrap solution</vt:lpstr>
      <vt:lpstr>Time series – a bootstrap solution</vt:lpstr>
      <vt:lpstr>Time series – moving blocks bootstrap</vt:lpstr>
      <vt:lpstr>Time series – moving blocks bootstrap</vt:lpstr>
      <vt:lpstr>Time series – discussion of two methods</vt:lpstr>
      <vt:lpstr>Regression – the framework</vt:lpstr>
      <vt:lpstr>Regression – the problem</vt:lpstr>
      <vt:lpstr>Regression – Bootstrap solutions </vt:lpstr>
      <vt:lpstr>Regression - Bootstrapping pairs </vt:lpstr>
      <vt:lpstr>Regression - Bootstrapping residuals </vt:lpstr>
      <vt:lpstr>Regression – discussion of two methods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bootstrap methods to time series and regression models</dc:title>
  <dc:creator>Yotam Haruvi</dc:creator>
  <cp:lastModifiedBy>Yotam Haruvi</cp:lastModifiedBy>
  <cp:revision>98</cp:revision>
  <dcterms:created xsi:type="dcterms:W3CDTF">2017-03-18T17:21:53Z</dcterms:created>
  <dcterms:modified xsi:type="dcterms:W3CDTF">2017-03-30T07:22:23Z</dcterms:modified>
</cp:coreProperties>
</file>