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6"/>
  </p:notesMasterIdLst>
  <p:sldIdLst>
    <p:sldId id="256" r:id="rId2"/>
    <p:sldId id="306" r:id="rId3"/>
    <p:sldId id="305" r:id="rId4"/>
    <p:sldId id="282" r:id="rId5"/>
    <p:sldId id="283" r:id="rId6"/>
    <p:sldId id="291" r:id="rId7"/>
    <p:sldId id="299" r:id="rId8"/>
    <p:sldId id="301" r:id="rId9"/>
    <p:sldId id="300" r:id="rId10"/>
    <p:sldId id="292" r:id="rId11"/>
    <p:sldId id="294" r:id="rId12"/>
    <p:sldId id="295" r:id="rId13"/>
    <p:sldId id="311" r:id="rId14"/>
    <p:sldId id="312" r:id="rId15"/>
    <p:sldId id="313" r:id="rId16"/>
    <p:sldId id="316" r:id="rId17"/>
    <p:sldId id="315" r:id="rId18"/>
    <p:sldId id="303" r:id="rId19"/>
    <p:sldId id="309" r:id="rId20"/>
    <p:sldId id="317" r:id="rId21"/>
    <p:sldId id="318" r:id="rId22"/>
    <p:sldId id="285" r:id="rId23"/>
    <p:sldId id="310" r:id="rId24"/>
    <p:sldId id="325" r:id="rId25"/>
    <p:sldId id="293" r:id="rId26"/>
    <p:sldId id="286" r:id="rId27"/>
    <p:sldId id="330" r:id="rId28"/>
    <p:sldId id="289" r:id="rId29"/>
    <p:sldId id="287" r:id="rId30"/>
    <p:sldId id="332" r:id="rId31"/>
    <p:sldId id="288" r:id="rId32"/>
    <p:sldId id="333" r:id="rId33"/>
    <p:sldId id="334" r:id="rId34"/>
    <p:sldId id="279" r:id="rId3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3FA"/>
    <a:srgbClr val="E4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6" d="100"/>
          <a:sy n="66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371A37C-C27F-45B9-91A9-1E2DA37239AE}" type="datetimeFigureOut">
              <a:rPr lang="he-IL" smtClean="0"/>
              <a:t>ב'/תמוז/תשע"ז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E8B8E89-517D-4756-957A-0D497E6272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049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Var</a:t>
            </a:r>
            <a:r>
              <a:rPr lang="en-US" dirty="0" smtClean="0"/>
              <a:t>(f(z))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var</a:t>
            </a:r>
            <a:r>
              <a:rPr lang="en-US" baseline="0" dirty="0" smtClean="0"/>
              <a:t>(g(z)) - </a:t>
            </a:r>
            <a:r>
              <a:rPr lang="en-US" baseline="0" dirty="0" err="1" smtClean="0"/>
              <a:t>var</a:t>
            </a:r>
            <a:r>
              <a:rPr lang="en-US" baseline="0" dirty="0" smtClean="0"/>
              <a:t>(f(z)-g(z)) + 2</a:t>
            </a:r>
            <a:r>
              <a:rPr lang="en-US" i="1" dirty="0" smtClean="0"/>
              <a:t>cov(g(z), f(z) –g(z))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B8E89-517D-4756-957A-0D497E6272BC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431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989B-D036-4AAE-9BC2-CE6A4A91BEE8}" type="datetime8">
              <a:rPr lang="he-IL" smtClean="0"/>
              <a:t>26 יוני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657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4D2F-C7F4-4060-A631-D4965B5F1985}" type="datetime8">
              <a:rPr lang="he-IL" smtClean="0"/>
              <a:t>26 יוני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635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D38D-81A5-4CC7-BB3E-7299FF581D41}" type="datetime8">
              <a:rPr lang="he-IL" smtClean="0"/>
              <a:t>26 יוני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377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33D3-711B-4B0D-A944-D772A3506436}" type="datetime8">
              <a:rPr lang="he-IL" smtClean="0"/>
              <a:t>26 יוני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8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BB6A-3257-4475-ABE8-D43DA73E0736}" type="datetime8">
              <a:rPr lang="he-IL" smtClean="0"/>
              <a:t>26 יוני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774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2C0-0451-4277-9A47-32D77150D381}" type="datetime8">
              <a:rPr lang="he-IL" smtClean="0"/>
              <a:t>26 יוני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361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EAD5-83BE-4C57-89B4-17B76A671E1D}" type="datetime8">
              <a:rPr lang="he-IL" smtClean="0"/>
              <a:t>26 יוני 17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087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DCC4-2F50-4D38-9C41-206782DFD31E}" type="datetime8">
              <a:rPr lang="he-IL" smtClean="0"/>
              <a:t>26 יוני 17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804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AE0C-DFE3-4384-983F-ADF9629793C7}" type="datetime8">
              <a:rPr lang="he-IL" smtClean="0"/>
              <a:t>26 יוני 17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231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412B-490F-4081-B96D-CC8DDDECBADD}" type="datetime8">
              <a:rPr lang="he-IL" smtClean="0"/>
              <a:t>26 יוני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855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BBE5-E795-438B-9A4F-7BD6E7A7A106}" type="datetime8">
              <a:rPr lang="he-IL" smtClean="0"/>
              <a:t>26 יוני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482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46E65-6CAC-40CA-8E4F-C51E2409E9FF}" type="datetime8">
              <a:rPr lang="he-IL" smtClean="0"/>
              <a:t>26 יוני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400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Efficient Bootstrap Computation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“An Introduction to the Bootstrap” by </a:t>
            </a:r>
            <a:r>
              <a:rPr lang="en-US" dirty="0" err="1" smtClean="0"/>
              <a:t>Efron</a:t>
            </a:r>
            <a:r>
              <a:rPr lang="en-US" dirty="0" smtClean="0"/>
              <a:t> and </a:t>
            </a:r>
            <a:r>
              <a:rPr lang="en-US" dirty="0" err="1" smtClean="0"/>
              <a:t>Tibshirani</a:t>
            </a:r>
            <a:r>
              <a:rPr lang="en-US" dirty="0" smtClean="0"/>
              <a:t>, Chapter 23</a:t>
            </a:r>
          </a:p>
          <a:p>
            <a:r>
              <a:rPr lang="en-US" dirty="0" smtClean="0"/>
              <a:t>M.Sc. Seminar in statistics, TAU, June 2017</a:t>
            </a:r>
          </a:p>
          <a:p>
            <a:r>
              <a:rPr lang="en-US" dirty="0" smtClean="0"/>
              <a:t>By Aitan Birati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60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algn="l" rtl="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Some tools from Chapter 22</a:t>
            </a:r>
          </a:p>
          <a:p>
            <a:pPr algn="l" rtl="0"/>
            <a:r>
              <a:rPr lang="en-US" dirty="0" smtClean="0"/>
              <a:t>Post Sampling Adjustment</a:t>
            </a:r>
          </a:p>
          <a:p>
            <a:pPr algn="l" rtl="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 and Post sampling adjustments</a:t>
            </a:r>
          </a:p>
          <a:p>
            <a:pPr algn="l" rtl="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  <a:p>
            <a:pPr algn="l" rtl="0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848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Post Sampling Adjustment – Theory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l" rtl="0"/>
                <a:r>
                  <a:rPr lang="en-US" dirty="0" smtClean="0"/>
                  <a:t>Now we will use the Control function Technique.</a:t>
                </a:r>
                <a:endParaRPr lang="en-US" i="1" dirty="0" smtClean="0"/>
              </a:p>
              <a:p>
                <a:pPr algn="l" rtl="0"/>
                <a:r>
                  <a:rPr lang="en-US" dirty="0" smtClean="0"/>
                  <a:t>Suppose that we have a function </a:t>
                </a:r>
                <a:r>
                  <a:rPr lang="en-US" i="1" dirty="0" smtClean="0"/>
                  <a:t>g(z)</a:t>
                </a:r>
                <a:r>
                  <a:rPr lang="en-US" dirty="0" smtClean="0"/>
                  <a:t> that approximates </a:t>
                </a:r>
                <a:r>
                  <a:rPr lang="en-US" i="1" dirty="0" smtClean="0"/>
                  <a:t>f(z)</a:t>
                </a:r>
                <a:r>
                  <a:rPr lang="en-US" dirty="0" smtClean="0"/>
                  <a:t> and whose integral in respect to 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 is known. Then we can write 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𝑑𝐺</m:t>
                        </m:r>
                      </m:e>
                    </m:nary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𝑑𝐺</m:t>
                        </m:r>
                      </m:e>
                    </m:nary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𝑑𝐺</m:t>
                        </m:r>
                      </m:e>
                    </m:nary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 algn="l" rtl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𝑑𝐺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)]/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Var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 err="1">
                    <a:solidFill>
                      <a:schemeClr val="tx1"/>
                    </a:solidFill>
                  </a:rPr>
                  <a:t>var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99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Post Sampling Adjustment – Theory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If </a:t>
            </a:r>
            <a:r>
              <a:rPr lang="en-US" i="1" dirty="0" smtClean="0"/>
              <a:t>g(z)</a:t>
            </a:r>
            <a:r>
              <a:rPr lang="en-US" dirty="0" smtClean="0"/>
              <a:t> is a good approximation to </a:t>
            </a:r>
            <a:r>
              <a:rPr lang="en-US" i="1" dirty="0" smtClean="0"/>
              <a:t>f(z)</a:t>
            </a:r>
            <a:r>
              <a:rPr lang="en-US" dirty="0" smtClean="0"/>
              <a:t>, then </a:t>
            </a:r>
            <a:r>
              <a:rPr lang="en-US" i="1" dirty="0" err="1" smtClean="0"/>
              <a:t>var</a:t>
            </a:r>
            <a:r>
              <a:rPr lang="en-US" i="1" dirty="0" smtClean="0"/>
              <a:t>[f(z) – g(z)] &lt; </a:t>
            </a:r>
            <a:r>
              <a:rPr lang="en-US" i="1" dirty="0" err="1" smtClean="0"/>
              <a:t>var</a:t>
            </a:r>
            <a:r>
              <a:rPr lang="en-US" i="1" dirty="0"/>
              <a:t>[</a:t>
            </a:r>
            <a:r>
              <a:rPr lang="en-US" i="1" dirty="0" smtClean="0"/>
              <a:t>f(z)]</a:t>
            </a:r>
          </a:p>
          <a:p>
            <a:pPr algn="l" rtl="0"/>
            <a:r>
              <a:rPr lang="en-US" dirty="0" smtClean="0"/>
              <a:t>As a result, the control function will produce an estimate with similar bias and lower bias for the same number of samples 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33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Post Sampling </a:t>
            </a:r>
            <a:r>
              <a:rPr lang="en-US" dirty="0" smtClean="0"/>
              <a:t>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Four types of estimations will be presented:</a:t>
            </a:r>
          </a:p>
          <a:p>
            <a:pPr lvl="1" algn="l" rtl="0"/>
            <a:r>
              <a:rPr lang="en-US" dirty="0" smtClean="0"/>
              <a:t>Standard Bootstrap</a:t>
            </a:r>
          </a:p>
          <a:p>
            <a:pPr lvl="1" algn="l" rtl="0"/>
            <a:r>
              <a:rPr lang="en-US" dirty="0" smtClean="0"/>
              <a:t>Re-centering Bootstrap</a:t>
            </a:r>
          </a:p>
          <a:p>
            <a:pPr lvl="1" algn="l" rtl="0"/>
            <a:r>
              <a:rPr lang="en-US" dirty="0" smtClean="0"/>
              <a:t>Least Square control function</a:t>
            </a:r>
          </a:p>
          <a:p>
            <a:pPr lvl="1" algn="l" rtl="0"/>
            <a:r>
              <a:rPr lang="en-US" dirty="0" smtClean="0"/>
              <a:t>Permutation Bootstrap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99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Example: Estimation Bias and Bias Variance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220" y="1835250"/>
            <a:ext cx="9275559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38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Bootstrap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Suppose </a:t>
                </a:r>
                <a:r>
                  <a:rPr lang="en-US" i="1" dirty="0"/>
                  <a:t>f(z) </a:t>
                </a:r>
                <a:r>
                  <a:rPr lang="en-US" dirty="0"/>
                  <a:t>is a real-valued function of possibility vector-valued argument </a:t>
                </a:r>
                <a:r>
                  <a:rPr lang="en-US" i="1" dirty="0"/>
                  <a:t>z</a:t>
                </a:r>
                <a:r>
                  <a:rPr lang="en-US" dirty="0"/>
                  <a:t> and </a:t>
                </a:r>
                <a:r>
                  <a:rPr lang="en-US" i="1" dirty="0"/>
                  <a:t>G(z)</a:t>
                </a:r>
                <a:r>
                  <a:rPr lang="en-US" dirty="0"/>
                  <a:t> is the probability measure of </a:t>
                </a:r>
                <a:r>
                  <a:rPr lang="en-US" i="1" dirty="0"/>
                  <a:t>z. We wish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i="1" dirty="0"/>
                  <a:t>[f(z)]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𝑑𝐺</m:t>
                        </m:r>
                      </m:e>
                    </m:nary>
                  </m:oMath>
                </a14:m>
                <a:endParaRPr lang="en-US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l" rtl="0"/>
                <a:r>
                  <a:rPr lang="en-US" dirty="0">
                    <a:solidFill>
                      <a:schemeClr val="tx1"/>
                    </a:solidFill>
                  </a:rPr>
                  <a:t>Var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 err="1">
                    <a:solidFill>
                      <a:schemeClr val="tx1"/>
                    </a:solidFill>
                  </a:rPr>
                  <a:t>var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 algn="l" rtl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:endParaRPr lang="en-US" dirty="0">
                  <a:solidFill>
                    <a:schemeClr val="tx1"/>
                  </a:solidFill>
                </a:endParaRPr>
              </a:p>
              <a:p>
                <a:pPr algn="l" rtl="0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45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Standard Bootstrap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Presentation 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≡  </a:t>
                </a:r>
                <a:r>
                  <a:rPr lang="en-US" dirty="0"/>
                  <a:t>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algn="l" rtl="0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𝒃𝒊𝒂𝒔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dirty="0"/>
                  <a:t> -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/>
                  <a:t>)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sup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en-US" b="1" dirty="0"/>
                  <a:t>) -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)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Mult</a:t>
                </a:r>
                <a:r>
                  <a:rPr lang="en-US" dirty="0"/>
                  <a:t>(n,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…..,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965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Re-centering </a:t>
            </a:r>
            <a:r>
              <a:rPr lang="en-US" dirty="0" smtClean="0"/>
              <a:t>/</a:t>
            </a:r>
            <a:r>
              <a:rPr lang="en-US" dirty="0"/>
              <a:t>Control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an effective and convenient form for control function  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Mean(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rtl="0"/>
                <a:r>
                  <a:rPr lang="en-US" dirty="0" err="1" smtClean="0"/>
                  <a:t>Var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l-GR" dirty="0" smtClean="0"/>
                  <a:t>Σ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+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) –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algn="l" rtl="0"/>
                <a:r>
                  <a:rPr lang="en-US" dirty="0" smtClean="0"/>
                  <a:t>How do we choose the best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?</a:t>
                </a:r>
              </a:p>
              <a:p>
                <a:pPr lvl="1" algn="l" rtl="0"/>
                <a:r>
                  <a:rPr lang="en-US" dirty="0" smtClean="0"/>
                  <a:t>For estimation optimization  - lets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=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</a:p>
              <a:p>
                <a:pPr lvl="1" algn="l" rtl="0"/>
                <a:r>
                  <a:rPr lang="en-US" dirty="0" smtClean="0"/>
                  <a:t>For Variance reduction – we will see in the next slides</a:t>
                </a: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27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Re-centering </a:t>
            </a:r>
            <a:r>
              <a:rPr lang="en-US" dirty="0" smtClean="0"/>
              <a:t>/</a:t>
            </a:r>
            <a:r>
              <a:rPr lang="en-US" dirty="0"/>
              <a:t>Control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If 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as the control function for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 smtClean="0"/>
                  <a:t>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) then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 smtClean="0"/>
                  <a:t>)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–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 smtClean="0"/>
                  <a:t>)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) +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) - T(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/>
                  <a:t>) 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𝒃𝒊𝒂𝒔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dirty="0"/>
                  <a:t> -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/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sup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en-US" b="1" dirty="0"/>
                  <a:t>) - T(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b="1" dirty="0"/>
                  <a:t>) </a:t>
                </a:r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18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15125" y="4504623"/>
                <a:ext cx="2935705" cy="159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p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e>
                    </m:nary>
                  </m:oMath>
                </a14:m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l" rtl="0"/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l" rtl="0"/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T(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125" y="4504623"/>
                <a:ext cx="2935705" cy="1591846"/>
              </a:xfrm>
              <a:prstGeom prst="rect">
                <a:avLst/>
              </a:prstGeom>
              <a:blipFill rotWithShape="0">
                <a:blip r:embed="rId3"/>
                <a:stretch>
                  <a:fillRect l="-4149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1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Variance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+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) –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algn="l" rtl="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/>
                      <m:t>T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acc>
                  </m:oMath>
                </a14:m>
                <a:r>
                  <a:rPr lang="en-US" dirty="0" smtClean="0"/>
                  <a:t>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)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−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 −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Choosing the proper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will zero the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−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 −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lower the variance.</a:t>
                </a:r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[ == </a:t>
                </a:r>
                <a:r>
                  <a:rPr lang="en-US" i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cov</a:t>
                </a:r>
                <a:r>
                  <a:rPr lang="en-US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(g(z), f(z) –g(z))]</a:t>
                </a:r>
                <a:endParaRPr lang="en-US" i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5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Introduction</a:t>
            </a:r>
          </a:p>
          <a:p>
            <a:pPr algn="l" rtl="0"/>
            <a:r>
              <a:rPr lang="en-US" dirty="0" smtClean="0"/>
              <a:t>A geometrical representation for bootstrap - Chapter 20 highlights </a:t>
            </a:r>
          </a:p>
          <a:p>
            <a:pPr algn="l" rtl="0"/>
            <a:r>
              <a:rPr lang="en-US" dirty="0" smtClean="0"/>
              <a:t>Post Sampling Adjustment</a:t>
            </a:r>
          </a:p>
          <a:p>
            <a:pPr algn="l" rtl="0"/>
            <a:r>
              <a:rPr lang="en-US" dirty="0" smtClean="0"/>
              <a:t>Pre and Post sampling adjustments</a:t>
            </a:r>
          </a:p>
          <a:p>
            <a:pPr algn="l" rtl="0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314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Least </a:t>
            </a:r>
            <a:r>
              <a:rPr lang="en-US" dirty="0"/>
              <a:t>Square control </a:t>
            </a:r>
            <a:r>
              <a:rPr lang="en-US" dirty="0" smtClean="0"/>
              <a:t>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 smtClean="0"/>
                  <a:t>Least square fit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T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 algn="l" rtl="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By proper choice of constraints 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𝑣𝑎𝑟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/>
                      <m:t>T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acc>
                    <m:acc>
                      <m:accPr>
                        <m:chr m:val="̂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)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)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) –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𝒃𝒊𝒂𝒔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dirty="0"/>
                  <a:t> -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/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sup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en-US" b="1" dirty="0"/>
                  <a:t>) – </a:t>
                </a:r>
                <a:r>
                  <a:rPr lang="en-US" b="1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b="1" dirty="0"/>
                  <a:t>)</a:t>
                </a:r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74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Permutation </a:t>
            </a:r>
            <a:r>
              <a:rPr lang="en-US" dirty="0" smtClean="0"/>
              <a:t>Bootstrap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In many bootstrap samples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</a:p>
              <a:p>
                <a:pPr algn="l" rtl="0"/>
                <a:r>
                  <a:rPr lang="en-US" dirty="0" smtClean="0"/>
                  <a:t>When choosing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) as a linear statistic,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𝑏𝑖𝑎𝑠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 smtClean="0"/>
                  <a:t> = 0 and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𝑏𝑖𝑎𝑠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≠ 0</a:t>
                </a:r>
              </a:p>
              <a:p>
                <a:pPr algn="l" rtl="0"/>
                <a:r>
                  <a:rPr lang="en-US" dirty="0" smtClean="0"/>
                  <a:t>In order to generate bootstrap samples and  keep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we will use Permutation (Balanced) Bootstrap</a:t>
                </a:r>
              </a:p>
              <a:p>
                <a:pPr algn="l" rtl="0"/>
                <a:r>
                  <a:rPr lang="en-US" dirty="0" smtClean="0"/>
                  <a:t>Rather than sampling with replacement, we concatenate B copies of vector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into a string of n*B. Then we do B  random permutation pick of n samples and create B samples.</a:t>
                </a:r>
              </a:p>
              <a:p>
                <a:pPr algn="l" rtl="0"/>
                <a:r>
                  <a:rPr lang="en-US" dirty="0" smtClean="0"/>
                  <a:t>For these B samples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65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Permutation Bootstrap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63118763"/>
                  </p:ext>
                </p:extLst>
              </p:nvPr>
            </p:nvGraphicFramePr>
            <p:xfrm>
              <a:off x="838201" y="1825624"/>
              <a:ext cx="2241549" cy="26206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1549"/>
                  </a:tblGrid>
                  <a:tr h="2130425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……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 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……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……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……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……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63118763"/>
                  </p:ext>
                </p:extLst>
              </p:nvPr>
            </p:nvGraphicFramePr>
            <p:xfrm>
              <a:off x="838201" y="1825624"/>
              <a:ext cx="2241549" cy="26206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1549"/>
                  </a:tblGrid>
                  <a:tr h="26206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1" t="-232" r="-1084" b="-92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22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67686010"/>
                  </p:ext>
                </p:extLst>
              </p:nvPr>
            </p:nvGraphicFramePr>
            <p:xfrm>
              <a:off x="5403851" y="1825624"/>
              <a:ext cx="2241549" cy="26206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1549"/>
                  </a:tblGrid>
                  <a:tr h="2130425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……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 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……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……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……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……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67686010"/>
                  </p:ext>
                </p:extLst>
              </p:nvPr>
            </p:nvGraphicFramePr>
            <p:xfrm>
              <a:off x="5403851" y="1825624"/>
              <a:ext cx="2241549" cy="26206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1549"/>
                  </a:tblGrid>
                  <a:tr h="26206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1" t="-232" r="-1084" b="-92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ight Arrow 6"/>
          <p:cNvSpPr/>
          <p:nvPr/>
        </p:nvSpPr>
        <p:spPr>
          <a:xfrm>
            <a:off x="4057650" y="2679700"/>
            <a:ext cx="711200" cy="634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403851" y="2168128"/>
            <a:ext cx="2241549" cy="119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03851" y="2453878"/>
            <a:ext cx="2241549" cy="119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03851" y="2739628"/>
            <a:ext cx="2241549" cy="119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03850" y="3076178"/>
            <a:ext cx="2241549" cy="119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03849" y="3361928"/>
            <a:ext cx="2241549" cy="119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03849" y="3647678"/>
            <a:ext cx="2241549" cy="119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03848" y="3984228"/>
            <a:ext cx="2241549" cy="119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9900" y="1856978"/>
            <a:ext cx="6350" cy="2555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80350" y="1825624"/>
            <a:ext cx="6350" cy="2555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73024" y="2891512"/>
            <a:ext cx="67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 x 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86700" y="2996248"/>
            <a:ext cx="104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 samples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3251" y="4978333"/>
                <a:ext cx="6914080" cy="1321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800" dirty="0"/>
                  <a:t>)</a:t>
                </a:r>
              </a:p>
              <a:p>
                <a:pPr algn="l" rtl="0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𝒃𝒊𝒂𝒔</m:t>
                        </m:r>
                      </m:e>
                    </m:acc>
                    <m:r>
                      <a:rPr lang="en-US" sz="2800" b="1" i="1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dirty="0"/>
                  <a:t> -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/>
                  <a:t>)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𝑩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𝑩</m:t>
                        </m:r>
                      </m:sup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en-US" sz="2800" b="1" dirty="0"/>
                  <a:t>) -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/>
                  <a:t>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51" y="4978333"/>
                <a:ext cx="6914080" cy="1321003"/>
              </a:xfrm>
              <a:prstGeom prst="rect">
                <a:avLst/>
              </a:prstGeom>
              <a:blipFill rotWithShape="0">
                <a:blip r:embed="rId4"/>
                <a:stretch>
                  <a:fillRect b="-6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9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Examples: Estimation Variance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386" y="1825625"/>
            <a:ext cx="9567227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17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It estimates the percentage of the variance explained by the linear approximation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16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algn="l" rtl="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 geometrical representation for bootstrap - Chapter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20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highlights </a:t>
            </a:r>
          </a:p>
          <a:p>
            <a:pPr algn="l" rtl="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Post Sampling Adjustment</a:t>
            </a:r>
          </a:p>
          <a:p>
            <a:pPr algn="l" rtl="0"/>
            <a:r>
              <a:rPr lang="en-US" dirty="0" smtClean="0"/>
              <a:t>Pre and Post sampling adjustments</a:t>
            </a:r>
          </a:p>
          <a:p>
            <a:pPr algn="l" rtl="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39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Importance Sampling – Theory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e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algn="l" rtl="0"/>
                <a:r>
                  <a:rPr lang="en-US" dirty="0" smtClean="0"/>
                  <a:t>Suppose  h(z) is roughly proportional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 - called Importance sampler</a:t>
                </a:r>
              </a:p>
              <a:p>
                <a:pPr algn="l" rtl="0"/>
                <a:r>
                  <a:rPr lang="en-US" dirty="0"/>
                  <a:t>e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 smtClean="0"/>
                  <a:t> * </a:t>
                </a:r>
                <a:r>
                  <a:rPr lang="en-US" i="1" dirty="0" smtClean="0"/>
                  <a:t>h(z)</a:t>
                </a:r>
                <a:r>
                  <a:rPr lang="en-US" i="1" dirty="0" err="1" smtClean="0"/>
                  <a:t>dz</a:t>
                </a:r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82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133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Importance Sampling – Theory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e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 smtClean="0"/>
                  <a:t> * </a:t>
                </a:r>
                <a:r>
                  <a:rPr lang="en-US" i="1" dirty="0" smtClean="0"/>
                  <a:t>h(z)</a:t>
                </a:r>
                <a:r>
                  <a:rPr lang="en-US" i="1" dirty="0" err="1" smtClean="0"/>
                  <a:t>dz</a:t>
                </a:r>
                <a:endParaRPr lang="en-US" i="1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)*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  </a:t>
                </a:r>
              </a:p>
              <a:p>
                <a:pPr algn="l" rtl="0"/>
                <a:r>
                  <a:rPr lang="en-US" dirty="0" smtClean="0"/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]</a:t>
                </a:r>
              </a:p>
              <a:p>
                <a:pPr algn="l" rtl="0"/>
                <a:r>
                  <a:rPr lang="en-US" dirty="0" err="1" smtClean="0"/>
                  <a:t>Var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algn="l" rtl="0"/>
                <a:r>
                  <a:rPr lang="en-US" dirty="0"/>
                  <a:t>Var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337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Example – Estimate of an upper tail probability (97.5%) -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28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z~N(0,1)</a:t>
                </a:r>
              </a:p>
              <a:p>
                <a:pPr algn="l" rtl="0"/>
                <a:r>
                  <a:rPr lang="en-US" dirty="0" smtClean="0"/>
                  <a:t>We want to estimate the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 {z&gt;1.96}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sub>
                        </m:sSub>
                      </m:e>
                    </m:nary>
                    <m:r>
                      <a:rPr lang="el-GR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endParaRPr lang="en-US" i="1" dirty="0" smtClean="0"/>
              </a:p>
              <a:p>
                <a:pPr algn="l" rtl="0"/>
                <a:r>
                  <a:rPr lang="en-US" i="1" dirty="0"/>
                  <a:t>h</a:t>
                </a:r>
                <a:r>
                  <a:rPr lang="en-US" i="1" dirty="0" smtClean="0"/>
                  <a:t>(z)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96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i="1" dirty="0" smtClean="0"/>
                  <a:t> </a:t>
                </a:r>
              </a:p>
              <a:p>
                <a:pPr algn="l" rtl="0"/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96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 smtClean="0"/>
                  <a:t> Z~N(0,1)</a:t>
                </a:r>
              </a:p>
              <a:p>
                <a:pPr algn="l" rtl="0"/>
                <a:r>
                  <a:rPr lang="en-US" i="1" dirty="0" smtClean="0"/>
                  <a:t>Versus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96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i="1" dirty="0" smtClean="0"/>
                  <a:t>*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i="1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i="1" dirty="0" smtClean="0"/>
                  <a:t>(Y</a:t>
                </a:r>
                <a:r>
                  <a:rPr lang="en-US" i="1" dirty="0"/>
                  <a:t>) </a:t>
                </a:r>
                <a:r>
                  <a:rPr lang="en-US" i="1" dirty="0" smtClean="0"/>
                  <a:t>Z~N(1.96,1</a:t>
                </a:r>
                <a:r>
                  <a:rPr lang="en-US" i="1" dirty="0"/>
                  <a:t>)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089" y="3789015"/>
            <a:ext cx="5680911" cy="256733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081437" y="5929839"/>
            <a:ext cx="1482290" cy="49424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2894478"/>
                  </p:ext>
                </p:extLst>
              </p:nvPr>
            </p:nvGraphicFramePr>
            <p:xfrm>
              <a:off x="9641840" y="0"/>
              <a:ext cx="2399364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8021"/>
                    <a:gridCol w="1251343"/>
                  </a:tblGrid>
                  <a:tr h="28499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Var1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CF3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Var(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CF3FA"/>
                        </a:solidFill>
                      </a:tcPr>
                    </a:tc>
                  </a:tr>
                  <a:tr h="28499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Var2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Var(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28499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err="1" smtClean="0"/>
                            <a:t>V_prop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V1/V2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28499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Mean1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28499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Mean2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2894478"/>
                  </p:ext>
                </p:extLst>
              </p:nvPr>
            </p:nvGraphicFramePr>
            <p:xfrm>
              <a:off x="9641840" y="0"/>
              <a:ext cx="2399364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8021"/>
                    <a:gridCol w="1251343"/>
                  </a:tblGrid>
                  <a:tr h="36576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Var1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CF3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92233" t="-8333" r="-1942" b="-4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Var2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92233" t="-108333" r="-1942" b="-3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err="1" smtClean="0"/>
                            <a:t>V_prop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V1/V2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Mean1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92233" t="-308333" r="-1942" b="-1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Mean2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92233" t="-408333" r="-1942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289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Bootstrap tail probabilities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Prob{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 smtClean="0"/>
                  <a:t>} = 1- </a:t>
                </a:r>
                <a:r>
                  <a:rPr lang="el-GR" dirty="0" smtClean="0"/>
                  <a:t>α</a:t>
                </a:r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 smtClean="0"/>
                  <a:t> =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algn="l" rtl="0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Prob</m:t>
                        </m:r>
                      </m:e>
                    </m:acc>
                  </m:oMath>
                </a14:m>
                <a:r>
                  <a:rPr lang="en-US" dirty="0"/>
                  <a:t> {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}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30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Introduction</a:t>
            </a:r>
          </a:p>
          <a:p>
            <a:pPr algn="l" rtl="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geometrical representation for bootstrap - Chapter 20 highlights </a:t>
            </a:r>
          </a:p>
          <a:p>
            <a:pPr algn="l" rtl="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Post Sampling Adjustment</a:t>
            </a:r>
          </a:p>
          <a:p>
            <a:pPr algn="l" rtl="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 and Post sampling adjustments</a:t>
            </a:r>
          </a:p>
          <a:p>
            <a:pPr algn="l" rtl="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  <a:p>
            <a:pPr algn="l" rtl="0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5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Bootstrap tail probabilities – Weight definition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i="1" dirty="0" smtClean="0"/>
                  <a:t>h(z)</a:t>
                </a:r>
                <a:r>
                  <a:rPr lang="en-US" dirty="0" smtClean="0"/>
                  <a:t> is a multi-distribution with mean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dirty="0" smtClean="0"/>
                  <a:t>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,….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) </a:t>
                </a:r>
                <a:r>
                  <a:rPr lang="en-US" dirty="0">
                    <a:solidFill>
                      <a:schemeClr val="tx1"/>
                    </a:solidFill>
                  </a:rPr>
                  <a:t>– The probability mass function of the rescaled multinomial </a:t>
                </a:r>
                <a:r>
                  <a:rPr lang="en-US" dirty="0" err="1">
                    <a:solidFill>
                      <a:schemeClr val="tx1"/>
                    </a:solidFill>
                  </a:rPr>
                  <a:t>Mult</a:t>
                </a:r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:r>
                  <a:rPr lang="en-US" dirty="0" err="1">
                    <a:solidFill>
                      <a:schemeClr val="tx1"/>
                    </a:solidFill>
                  </a:rPr>
                  <a:t>n,P</a:t>
                </a:r>
                <a:r>
                  <a:rPr lang="en-US" dirty="0">
                    <a:solidFill>
                      <a:schemeClr val="tx1"/>
                    </a:solidFill>
                  </a:rPr>
                  <a:t>)/n having mean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Intuitively we would like to choose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dirty="0" smtClean="0"/>
                  <a:t> so that the event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 smtClean="0"/>
                  <a:t> is about 50% chance occurring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). We will add more weights on the larger sample values and lower </a:t>
                </a:r>
                <a:r>
                  <a:rPr lang="en-US" dirty="0"/>
                  <a:t>the </a:t>
                </a:r>
                <a:r>
                  <a:rPr lang="en-US" dirty="0" smtClean="0"/>
                  <a:t>weights </a:t>
                </a:r>
                <a:r>
                  <a:rPr lang="en-US" dirty="0"/>
                  <a:t>on the </a:t>
                </a:r>
                <a:r>
                  <a:rPr lang="en-US" dirty="0" smtClean="0"/>
                  <a:t>lower </a:t>
                </a:r>
                <a:r>
                  <a:rPr lang="en-US" dirty="0"/>
                  <a:t>sample values </a:t>
                </a:r>
                <a:r>
                  <a:rPr lang="en-US" dirty="0" smtClean="0"/>
                  <a:t>so the new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≈ c</a:t>
                </a:r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80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04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Bootstrap tail probabilities </a:t>
            </a:r>
            <a:r>
              <a:rPr lang="en-US" dirty="0" smtClean="0"/>
              <a:t>-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 smtClean="0"/>
                  <a:t>then run the following steps:</a:t>
                </a:r>
              </a:p>
              <a:p>
                <a:pPr lvl="1" algn="l" rtl="0"/>
                <a:r>
                  <a:rPr lang="en-US" dirty="0" smtClean="0"/>
                  <a:t>Define c – run a large standard bootstrap to define 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Prob</m:t>
                        </m:r>
                      </m:e>
                    </m:acc>
                  </m:oMath>
                </a14:m>
                <a:r>
                  <a:rPr lang="en-US" dirty="0"/>
                  <a:t> {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}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}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= 1-</a:t>
                </a:r>
                <a:r>
                  <a:rPr lang="el-GR" dirty="0" smtClean="0"/>
                  <a:t>α</a:t>
                </a:r>
                <a:endParaRPr lang="en-US" dirty="0" smtClean="0"/>
              </a:p>
              <a:p>
                <a:pPr lvl="1" algn="l" rtl="0"/>
                <a:r>
                  <a:rPr lang="en-US" dirty="0" smtClean="0"/>
                  <a:t>Find </a:t>
                </a:r>
                <a:r>
                  <a:rPr lang="el-GR" dirty="0" smtClean="0"/>
                  <a:t>λ</a:t>
                </a:r>
                <a:r>
                  <a:rPr lang="en-US" dirty="0" smtClean="0"/>
                  <a:t> that will suite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pPr lvl="1" algn="l" rtl="0"/>
                <a:r>
                  <a:rPr lang="en-US" dirty="0" smtClean="0"/>
                  <a:t>Find </a:t>
                </a:r>
                <a:r>
                  <a:rPr lang="en-US" dirty="0" err="1" smtClean="0"/>
                  <a:t>P_tilde</a:t>
                </a:r>
                <a:r>
                  <a:rPr lang="en-US" dirty="0" smtClean="0"/>
                  <a:t> vector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⁡[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λ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nary>
                      </m:den>
                    </m:f>
                  </m:oMath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lvl="1" algn="l" rtl="0"/>
                <a:r>
                  <a:rPr lang="en-US" dirty="0" smtClean="0">
                    <a:latin typeface="Cambria Math" panose="02040503050406030204" pitchFamily="18" charset="0"/>
                  </a:rPr>
                  <a:t>Create 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)</a:t>
                </a:r>
              </a:p>
              <a:p>
                <a:pPr lvl="1" algn="l" rtl="0"/>
                <a:r>
                  <a:rPr lang="en-US" dirty="0" smtClean="0"/>
                  <a:t>Calculate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</m:t>
                    </m:r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𝑷𝒓𝒐𝒃</m:t>
                        </m:r>
                      </m:e>
                    </m:acc>
                  </m:oMath>
                </a14:m>
                <a:r>
                  <a:rPr lang="en-US" b="1" dirty="0" smtClean="0"/>
                  <a:t>{T(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)&gt;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p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</m:nary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b="1" i="1" smtClean="0"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</m:e>
                                </m:d>
                              </m:e>
                            </m:acc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31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05009" y="1466454"/>
                <a:ext cx="3850106" cy="1607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 – The probability mass function of the rescaled multinomial </a:t>
                </a:r>
                <a:r>
                  <a:rPr lang="en-US" sz="24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Mult</a:t>
                </a: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(</a:t>
                </a:r>
                <a:r>
                  <a:rPr lang="en-US" sz="24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n,P</a:t>
                </a: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)/n having mean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009" y="1466454"/>
                <a:ext cx="3850106" cy="1607363"/>
              </a:xfrm>
              <a:prstGeom prst="rect">
                <a:avLst/>
              </a:prstGeom>
              <a:blipFill rotWithShape="0">
                <a:blip r:embed="rId3"/>
                <a:stretch>
                  <a:fillRect l="-2373" t="-2662" r="-3323" b="-7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2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algn="l" rtl="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 geometrical representation for bootstrap - Chapter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20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highlights </a:t>
            </a:r>
          </a:p>
          <a:p>
            <a:pPr algn="l" rtl="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Post Sampling Adjustment</a:t>
            </a:r>
          </a:p>
          <a:p>
            <a:pPr algn="l" rtl="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 and Post sampling adjustments</a:t>
            </a:r>
          </a:p>
          <a:p>
            <a:pPr algn="l" rtl="0"/>
            <a:r>
              <a:rPr lang="en-US" dirty="0"/>
              <a:t>Summary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2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In this presentation I presented two techniques that could improve Variance measurement with Bootstrap</a:t>
            </a:r>
          </a:p>
          <a:p>
            <a:pPr lvl="1" algn="l" rtl="0"/>
            <a:r>
              <a:rPr lang="en-US" sz="2800" dirty="0"/>
              <a:t>Control function</a:t>
            </a:r>
          </a:p>
          <a:p>
            <a:pPr lvl="1" algn="l" rtl="0"/>
            <a:r>
              <a:rPr lang="en-US" sz="2800" dirty="0"/>
              <a:t>Importance Sampling</a:t>
            </a:r>
          </a:p>
          <a:p>
            <a:pPr algn="l" rtl="0"/>
            <a:r>
              <a:rPr lang="en-US" dirty="0" smtClean="0"/>
              <a:t>For some applications these are very effective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20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endParaRPr lang="en-US" sz="6000" dirty="0" smtClean="0"/>
          </a:p>
          <a:p>
            <a:pPr marL="0" indent="0" algn="ctr" rtl="0">
              <a:buNone/>
            </a:pPr>
            <a:r>
              <a:rPr lang="en-US" sz="6000" dirty="0" smtClean="0"/>
              <a:t>Thank you!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45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 this chapter we will suggest techniques to improve accuracy estimations and lower the new estimator variance.</a:t>
            </a:r>
          </a:p>
          <a:p>
            <a:pPr algn="l" rtl="0"/>
            <a:r>
              <a:rPr lang="en-US" dirty="0" smtClean="0"/>
              <a:t>The author divides this chapter to two types of Techniques: </a:t>
            </a:r>
            <a:r>
              <a:rPr lang="en-US" b="1" i="1" dirty="0" smtClean="0"/>
              <a:t>Post sampling adjustments</a:t>
            </a:r>
            <a:r>
              <a:rPr lang="en-US" dirty="0" smtClean="0"/>
              <a:t> and  </a:t>
            </a:r>
            <a:r>
              <a:rPr lang="en-US" b="1" i="1" dirty="0" smtClean="0"/>
              <a:t>Pre and Post </a:t>
            </a:r>
            <a:r>
              <a:rPr lang="en-US" b="1" i="1" dirty="0"/>
              <a:t>sampling adjustments</a:t>
            </a:r>
            <a:r>
              <a:rPr lang="en-US" dirty="0"/>
              <a:t> </a:t>
            </a: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79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Introduction - General idea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Sample x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) from population F</a:t>
                </a:r>
              </a:p>
              <a:p>
                <a:pPr algn="l" rtl="0"/>
                <a:r>
                  <a:rPr lang="en-US" dirty="0" smtClean="0"/>
                  <a:t>Statistic of interest f(x)</a:t>
                </a:r>
              </a:p>
              <a:p>
                <a:pPr algn="l" rtl="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f(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)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𝑑𝐺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 ; G(x) is the probability measure of x</a:t>
                </a:r>
              </a:p>
              <a:p>
                <a:pPr algn="l" rtl="0"/>
                <a:r>
                  <a:rPr lang="en-US" dirty="0"/>
                  <a:t>We usually use bootstrap to resample and estimate </a:t>
                </a:r>
              </a:p>
              <a:p>
                <a:pPr algn="l" rtl="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b="1" u="sng" dirty="0" smtClean="0"/>
                  <a:t>Bias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u="sng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u="sng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u="sng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u="sng" dirty="0" smtClean="0"/>
                  <a:t> - </a:t>
                </a:r>
                <a14:m>
                  <m:oMath xmlns:m="http://schemas.openxmlformats.org/officeDocument/2006/math">
                    <m:r>
                      <a:rPr lang="en-US" b="1" i="1" u="sng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u="sng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u="sng" dirty="0" smtClean="0"/>
              </a:p>
              <a:p>
                <a:pPr algn="l" rtl="0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40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algn="l" rtl="0"/>
            <a:r>
              <a:rPr lang="en-US" dirty="0" smtClean="0"/>
              <a:t>A geometrical representation for bootstrap - Chapter 22 highlights </a:t>
            </a:r>
          </a:p>
          <a:p>
            <a:pPr algn="l" rtl="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Post Sampling Adjustment</a:t>
            </a:r>
          </a:p>
          <a:p>
            <a:pPr algn="l" rtl="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 and Post sampling adjustments</a:t>
            </a:r>
          </a:p>
          <a:p>
            <a:pPr algn="l" rtl="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  <a:p>
            <a:pPr algn="l" rtl="0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32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A geometrical representation for bootstrap - Chapter </a:t>
            </a:r>
            <a:r>
              <a:rPr lang="en-US" dirty="0" smtClean="0"/>
              <a:t>20 </a:t>
            </a:r>
            <a:r>
              <a:rPr lang="en-US" dirty="0"/>
              <a:t>highlights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Consider the functional statistic: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 smtClean="0"/>
                  <a:t> demotes the empirical distribution function putting mass 1/n on each of the data points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algn="l" rtl="0"/>
                <a:r>
                  <a:rPr lang="en-US" dirty="0"/>
                  <a:t>Rather thinking about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a function of the values of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en-US" dirty="0" smtClean="0"/>
                  <a:t>consider the amount of mass put on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=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a vector of probabilities, 0≤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≤1,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= 1</a:t>
                </a:r>
              </a:p>
              <a:p>
                <a:pPr algn="l" rtl="0"/>
                <a:r>
                  <a:rPr lang="en-US" dirty="0" smtClean="0"/>
                  <a:t>We define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 smtClean="0"/>
                  <a:t>=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…..,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68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Bootstrap sampling  - Example n=3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451" y="1690688"/>
            <a:ext cx="6573523" cy="46879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31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Bootstrap sampling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Sampling with replacement from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/>
                  <a:t>equivalent </a:t>
                </a:r>
                <a:r>
                  <a:rPr lang="en-US" dirty="0" smtClean="0"/>
                  <a:t>to sampling 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from multi-nominal distribution with n draws.</a:t>
                </a:r>
              </a:p>
              <a:p>
                <a:pPr algn="l" rtl="0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Mult</a:t>
                </a:r>
                <a:r>
                  <a:rPr lang="en-US" dirty="0" smtClean="0"/>
                  <a:t>(n,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~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,[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])</a:t>
                </a:r>
              </a:p>
              <a:p>
                <a:pPr algn="l" rtl="0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= #{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}/n  ;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= 1,2,…,n</a:t>
                </a:r>
              </a:p>
              <a:p>
                <a:pPr algn="l" rtl="0"/>
                <a:r>
                  <a:rPr lang="en-US" dirty="0" smtClean="0"/>
                  <a:t>The variance of the statistic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) can be defined as the variance under the multi-nominal distribution  - can written as </a:t>
                </a:r>
                <a:r>
                  <a:rPr lang="en-US" b="1" i="1" dirty="0" err="1" smtClean="0"/>
                  <a:t>va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b="1" dirty="0" smtClean="0"/>
                  <a:t>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 smtClean="0"/>
                  <a:t>) </a:t>
                </a:r>
              </a:p>
              <a:p>
                <a:pPr algn="l" rtl="0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78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7211</TotalTime>
  <Words>577</Words>
  <Application>Microsoft Office PowerPoint</Application>
  <PresentationFormat>Widescreen</PresentationFormat>
  <Paragraphs>250</Paragraphs>
  <Slides>34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Efficient Bootstrap Computation</vt:lpstr>
      <vt:lpstr>Agenda</vt:lpstr>
      <vt:lpstr>Agenda</vt:lpstr>
      <vt:lpstr>Introduction</vt:lpstr>
      <vt:lpstr>Introduction - General idea</vt:lpstr>
      <vt:lpstr>Agenda</vt:lpstr>
      <vt:lpstr>A geometrical representation for bootstrap - Chapter 20 highlights </vt:lpstr>
      <vt:lpstr>Bootstrap sampling  - Example n=3  </vt:lpstr>
      <vt:lpstr>Bootstrap sampling </vt:lpstr>
      <vt:lpstr>Agenda</vt:lpstr>
      <vt:lpstr>Post Sampling Adjustment – Theory </vt:lpstr>
      <vt:lpstr>Post Sampling Adjustment – Theory </vt:lpstr>
      <vt:lpstr>Post Sampling Adjustment</vt:lpstr>
      <vt:lpstr>Example: Estimation Bias and Bias Variance </vt:lpstr>
      <vt:lpstr>Bootstrap</vt:lpstr>
      <vt:lpstr>Standard Bootstrap - P^∗ Presentation  </vt:lpstr>
      <vt:lpstr>Re-centering /Control function</vt:lpstr>
      <vt:lpstr>Re-centering /Control function</vt:lpstr>
      <vt:lpstr>Variance Estimation</vt:lpstr>
      <vt:lpstr>Least Square control function</vt:lpstr>
      <vt:lpstr>Permutation Bootstrap</vt:lpstr>
      <vt:lpstr>Permutation Bootstrap</vt:lpstr>
      <vt:lpstr>Examples: Estimation Variance</vt:lpstr>
      <vt:lpstr>R^2</vt:lpstr>
      <vt:lpstr>Agenda</vt:lpstr>
      <vt:lpstr>Importance Sampling – Theory </vt:lpstr>
      <vt:lpstr>Importance Sampling – Theory </vt:lpstr>
      <vt:lpstr>Example – Estimate of an upper tail probability (97.5%) - Simulation</vt:lpstr>
      <vt:lpstr>Bootstrap tail probabilities </vt:lpstr>
      <vt:lpstr>Bootstrap tail probabilities – Weight definition </vt:lpstr>
      <vt:lpstr>Bootstrap tail probabilities - example</vt:lpstr>
      <vt:lpstr>Agenda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bootstrap methods to time series and regression models</dc:title>
  <dc:creator>Yotam Haruvi</dc:creator>
  <cp:lastModifiedBy>BIRATI,AITAN (K-Israel,ex1)</cp:lastModifiedBy>
  <cp:revision>298</cp:revision>
  <dcterms:created xsi:type="dcterms:W3CDTF">2017-03-18T17:21:53Z</dcterms:created>
  <dcterms:modified xsi:type="dcterms:W3CDTF">2017-06-26T03:44:02Z</dcterms:modified>
</cp:coreProperties>
</file>