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281" r:id="rId3"/>
    <p:sldId id="282" r:id="rId4"/>
    <p:sldId id="283" r:id="rId5"/>
    <p:sldId id="292" r:id="rId6"/>
    <p:sldId id="306" r:id="rId7"/>
    <p:sldId id="284" r:id="rId8"/>
    <p:sldId id="285" r:id="rId9"/>
    <p:sldId id="293" r:id="rId10"/>
    <p:sldId id="286" r:id="rId11"/>
    <p:sldId id="294" r:id="rId12"/>
    <p:sldId id="287" r:id="rId13"/>
    <p:sldId id="288" r:id="rId14"/>
    <p:sldId id="289" r:id="rId15"/>
    <p:sldId id="290" r:id="rId16"/>
    <p:sldId id="291" r:id="rId17"/>
    <p:sldId id="295" r:id="rId18"/>
    <p:sldId id="298" r:id="rId19"/>
    <p:sldId id="301" r:id="rId20"/>
    <p:sldId id="302" r:id="rId21"/>
    <p:sldId id="299" r:id="rId22"/>
    <p:sldId id="297" r:id="rId23"/>
    <p:sldId id="304" r:id="rId24"/>
    <p:sldId id="305" r:id="rId25"/>
    <p:sldId id="300" r:id="rId26"/>
    <p:sldId id="307" r:id="rId27"/>
    <p:sldId id="308" r:id="rId28"/>
    <p:sldId id="315" r:id="rId29"/>
    <p:sldId id="309" r:id="rId30"/>
    <p:sldId id="310" r:id="rId31"/>
    <p:sldId id="311" r:id="rId32"/>
    <p:sldId id="312" r:id="rId33"/>
    <p:sldId id="313" r:id="rId34"/>
    <p:sldId id="314" r:id="rId35"/>
    <p:sldId id="279" r:id="rId3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71A37C-C27F-45B9-91A9-1E2DA37239AE}" type="datetimeFigureOut">
              <a:rPr lang="he-IL" smtClean="0"/>
              <a:t>י"א/אייר/תשע"ז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8B8E89-517D-4756-957A-0D497E6272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49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989B-D036-4AAE-9BC2-CE6A4A91BEE8}" type="datetime8">
              <a:rPr lang="he-IL" smtClean="0"/>
              <a:t>07 מאי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657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4D2F-C7F4-4060-A631-D4965B5F1985}" type="datetime8">
              <a:rPr lang="he-IL" smtClean="0"/>
              <a:t>07 מאי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635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D38D-81A5-4CC7-BB3E-7299FF581D41}" type="datetime8">
              <a:rPr lang="he-IL" smtClean="0"/>
              <a:t>07 מאי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7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33D3-711B-4B0D-A944-D772A3506436}" type="datetime8">
              <a:rPr lang="he-IL" smtClean="0"/>
              <a:t>07 מאי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BB6A-3257-4475-ABE8-D43DA73E0736}" type="datetime8">
              <a:rPr lang="he-IL" smtClean="0"/>
              <a:t>07 מאי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77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2C0-0451-4277-9A47-32D77150D381}" type="datetime8">
              <a:rPr lang="he-IL" smtClean="0"/>
              <a:t>07 מאי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61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AD5-83BE-4C57-89B4-17B76A671E1D}" type="datetime8">
              <a:rPr lang="he-IL" smtClean="0"/>
              <a:t>07 מאי 17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8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DCC4-2F50-4D38-9C41-206782DFD31E}" type="datetime8">
              <a:rPr lang="he-IL" smtClean="0"/>
              <a:t>07 מאי 17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04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AE0C-DFE3-4384-983F-ADF9629793C7}" type="datetime8">
              <a:rPr lang="he-IL" smtClean="0"/>
              <a:t>07 מאי 17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231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412B-490F-4081-B96D-CC8DDDECBADD}" type="datetime8">
              <a:rPr lang="he-IL" smtClean="0"/>
              <a:t>07 מאי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855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BBE5-E795-438B-9A4F-7BD6E7A7A106}" type="datetime8">
              <a:rPr lang="he-IL" smtClean="0"/>
              <a:t>07 מאי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82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6E65-6CAC-40CA-8E4F-C51E2409E9FF}" type="datetime8">
              <a:rPr lang="he-IL" smtClean="0"/>
              <a:t>07 מאי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114D-C0C1-4FB2-A756-781DAF3EF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400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Validation and Other </a:t>
            </a:r>
            <a:r>
              <a:rPr lang="en-US" dirty="0"/>
              <a:t>E</a:t>
            </a:r>
            <a:r>
              <a:rPr lang="en-US" dirty="0" smtClean="0"/>
              <a:t>stimates of Prediction Error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“An Introduction to the Bootstrap” by </a:t>
            </a:r>
            <a:r>
              <a:rPr lang="en-US" dirty="0" err="1" smtClean="0"/>
              <a:t>Efron</a:t>
            </a:r>
            <a:r>
              <a:rPr lang="en-US" dirty="0" smtClean="0"/>
              <a:t> and </a:t>
            </a:r>
            <a:r>
              <a:rPr lang="en-US" dirty="0" err="1" smtClean="0"/>
              <a:t>Tibshirani</a:t>
            </a:r>
            <a:r>
              <a:rPr lang="en-US" dirty="0" smtClean="0"/>
              <a:t>, chapter 17</a:t>
            </a:r>
          </a:p>
          <a:p>
            <a:r>
              <a:rPr lang="en-US" dirty="0" smtClean="0"/>
              <a:t>M.Sc. Seminar in statistics, TAU, March 2017</a:t>
            </a:r>
          </a:p>
          <a:p>
            <a:r>
              <a:rPr lang="en-US" dirty="0" smtClean="0"/>
              <a:t>By </a:t>
            </a:r>
            <a:r>
              <a:rPr lang="en-US" smtClean="0"/>
              <a:t>Aitan </a:t>
            </a:r>
            <a:r>
              <a:rPr lang="en-US" smtClean="0"/>
              <a:t>Birati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0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Estimator of prediction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10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RSE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²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p </a:t>
                </a:r>
                <a:r>
                  <a:rPr lang="en-US" dirty="0"/>
                  <a:t>= number of </a:t>
                </a:r>
                <a:r>
                  <a:rPr lang="en-US" dirty="0" err="1" smtClean="0"/>
                  <a:t>regressors</a:t>
                </a:r>
                <a:r>
                  <a:rPr lang="en-US" dirty="0" smtClean="0"/>
                  <a:t> </a:t>
                </a:r>
                <a:r>
                  <a:rPr lang="en-US" dirty="0"/>
                  <a:t>in the </a:t>
                </a:r>
                <a:r>
                  <a:rPr lang="en-US" dirty="0" smtClean="0"/>
                  <a:t>model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 </a:t>
                </a:r>
                <a:r>
                  <a:rPr lang="en-US" dirty="0"/>
                  <a:t>RSE/(</a:t>
                </a:r>
                <a:r>
                  <a:rPr lang="en-US" dirty="0" smtClean="0"/>
                  <a:t>n-p) ;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/n = (RSE/n) * (p/n-p)</a:t>
                </a: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5656525"/>
                  </p:ext>
                </p:extLst>
              </p:nvPr>
            </p:nvGraphicFramePr>
            <p:xfrm>
              <a:off x="901468" y="3521055"/>
              <a:ext cx="10603347" cy="315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8684"/>
                    <a:gridCol w="2410691"/>
                    <a:gridCol w="2896986"/>
                    <a:gridCol w="2896986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Estimator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Hormone</a:t>
                          </a:r>
                          <a:r>
                            <a:rPr lang="en-US" baseline="0" dirty="0" smtClean="0"/>
                            <a:t> Data Example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 = 59.27,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= 2.58, p=4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Average Residual</a:t>
                          </a:r>
                          <a:r>
                            <a:rPr lang="en-US" baseline="0" dirty="0" smtClean="0"/>
                            <a:t> Squared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RSE/n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2.2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Adjusted Residual</a:t>
                          </a:r>
                          <a:r>
                            <a:rPr lang="en-US" baseline="0" dirty="0" smtClean="0"/>
                            <a:t> Squared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RSE/(n-2p)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statistic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RSE/n</a:t>
                          </a:r>
                          <a:r>
                            <a:rPr lang="en-US" baseline="0" dirty="0" smtClean="0"/>
                            <a:t> + 2p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baseline="0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/n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2.96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BIC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RSE/n</a:t>
                          </a:r>
                          <a:r>
                            <a:rPr lang="en-US" baseline="0" dirty="0" smtClean="0"/>
                            <a:t> +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baseline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baseline="0" dirty="0" smtClean="0"/>
                            <a:t>*p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baseline="0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/n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3.45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3.09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5656525"/>
                  </p:ext>
                </p:extLst>
              </p:nvPr>
            </p:nvGraphicFramePr>
            <p:xfrm>
              <a:off x="901468" y="3521055"/>
              <a:ext cx="10603347" cy="315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8684"/>
                    <a:gridCol w="2410691"/>
                    <a:gridCol w="2896986"/>
                    <a:gridCol w="2896986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Estimator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Hormone</a:t>
                          </a:r>
                          <a:r>
                            <a:rPr lang="en-US" baseline="0" dirty="0" smtClean="0"/>
                            <a:t> Data Example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5966" t="-108197" r="-840" b="-67377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Average Residual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smtClean="0"/>
                            <a:t>Squared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RSE/n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2.2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Adjusted Residual</a:t>
                          </a:r>
                          <a:r>
                            <a:rPr lang="en-US" baseline="0" dirty="0" smtClean="0"/>
                            <a:t> Squared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RSE/(n-2p)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4" t="-526563" r="-342893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47" t="-526563" r="-241162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2.96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BIC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47" t="-657377" r="-24116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3.45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3.09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03920" y="655676"/>
                <a:ext cx="3499657" cy="194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b="1" dirty="0" smtClean="0">
                    <a:solidFill>
                      <a:srgbClr val="FF0000"/>
                    </a:solidFill>
                  </a:rPr>
                  <a:t>Cross validation main advantages are that is does not use p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which are complicated to compute in some cases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920" y="655676"/>
                <a:ext cx="3499657" cy="1947328"/>
              </a:xfrm>
              <a:prstGeom prst="rect">
                <a:avLst/>
              </a:prstGeom>
              <a:blipFill rotWithShape="0">
                <a:blip r:embed="rId4"/>
                <a:stretch>
                  <a:fillRect l="-2613" t="-2508" r="-69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Introduction -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Cross Validation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statistic and other estimates of prediction error</a:t>
                </a:r>
              </a:p>
              <a:p>
                <a:pPr algn="l" rtl="0"/>
                <a:r>
                  <a:rPr lang="en-US" dirty="0" smtClean="0"/>
                  <a:t>Use of CV - Classification Tree example</a:t>
                </a:r>
              </a:p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Bootstrap estimates of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.632 bootstrap estimator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07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 of use of Cross Validation -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CART = Classification and Regression Tree.</a:t>
            </a:r>
          </a:p>
          <a:p>
            <a:pPr algn="l" rtl="0"/>
            <a:r>
              <a:rPr lang="en-US" dirty="0" smtClean="0"/>
              <a:t> Each node of the tree is a yes / no question assigning to the left/right </a:t>
            </a:r>
          </a:p>
          <a:p>
            <a:pPr algn="l" rtl="0"/>
            <a:r>
              <a:rPr lang="en-US" dirty="0" smtClean="0"/>
              <a:t>The leaves are called terminal nodes. </a:t>
            </a:r>
          </a:p>
          <a:p>
            <a:pPr algn="l" rtl="0"/>
            <a:r>
              <a:rPr lang="en-US" dirty="0" smtClean="0"/>
              <a:t>Each terminal node is a assigned to a class</a:t>
            </a:r>
          </a:p>
          <a:p>
            <a:pPr algn="l" rtl="0"/>
            <a:r>
              <a:rPr lang="en-US" dirty="0" smtClean="0"/>
              <a:t>The Tree is automatically built. It choosing its splitting points that best discriminate the outcome classes</a:t>
            </a:r>
          </a:p>
          <a:p>
            <a:pPr algn="l" rtl="0"/>
            <a:r>
              <a:rPr lang="en-US" dirty="0" smtClean="0"/>
              <a:t>What is the optimized tree size?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98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 from the book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441" y="1825624"/>
            <a:ext cx="6422187" cy="49610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6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Explanation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72469"/>
            <a:ext cx="9753600" cy="4057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59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Using CV for optimized tree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A too large tree will cause a poor job predicting the outcomes of a new sample (“</a:t>
                </a:r>
                <a:r>
                  <a:rPr lang="en-US" dirty="0" err="1" smtClean="0"/>
                  <a:t>overfit</a:t>
                </a:r>
                <a:r>
                  <a:rPr lang="en-US" dirty="0" smtClean="0"/>
                  <a:t>”).</a:t>
                </a:r>
              </a:p>
              <a:p>
                <a:pPr algn="l" rtl="0"/>
                <a:r>
                  <a:rPr lang="en-US" dirty="0" smtClean="0"/>
                  <a:t>We will use the Cross Validation to define the best tree size. </a:t>
                </a:r>
              </a:p>
              <a:p>
                <a:pPr algn="l" rtl="0"/>
                <a:r>
                  <a:rPr lang="en-US" dirty="0" smtClean="0"/>
                  <a:t>Experience shows that dividing the data to 10 groups is the best.</a:t>
                </a:r>
              </a:p>
              <a:p>
                <a:pPr algn="l" rtl="0"/>
                <a:r>
                  <a:rPr lang="en-US" dirty="0" smtClean="0"/>
                  <a:t>We will build a tree with 90% of the data and calculating the misclassification on the left 10%.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Cost(T) = </a:t>
                </a:r>
                <a:r>
                  <a:rPr lang="en-US" dirty="0" err="1" smtClean="0"/>
                  <a:t>mr</a:t>
                </a:r>
                <a:r>
                  <a:rPr lang="en-US" dirty="0" smtClean="0"/>
                  <a:t>(T)+ </a:t>
                </a:r>
                <a:r>
                  <a:rPr lang="el-GR" dirty="0" smtClean="0"/>
                  <a:t>λ</a:t>
                </a:r>
                <a:r>
                  <a:rPr lang="en-US" dirty="0" smtClean="0"/>
                  <a:t>|T|</a:t>
                </a:r>
              </a:p>
              <a:p>
                <a:pPr algn="l" rtl="0"/>
                <a:r>
                  <a:rPr lang="en-US" dirty="0" smtClean="0"/>
                  <a:t>The CART derives an estimate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n-US" dirty="0" smtClean="0"/>
                  <a:t> by 10 fold cross validation and the final tree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464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6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Using CV for optimized tree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Cost(T) = </a:t>
                </a:r>
                <a:r>
                  <a:rPr lang="en-US" dirty="0" err="1" smtClean="0"/>
                  <a:t>mr</a:t>
                </a:r>
                <a:r>
                  <a:rPr lang="en-US" dirty="0" smtClean="0"/>
                  <a:t>(T)+ </a:t>
                </a:r>
                <a:r>
                  <a:rPr lang="el-GR" dirty="0" smtClean="0"/>
                  <a:t>λ</a:t>
                </a:r>
                <a:r>
                  <a:rPr lang="en-US" dirty="0" smtClean="0"/>
                  <a:t>|T|</a:t>
                </a:r>
              </a:p>
              <a:p>
                <a:pPr algn="l" rtl="0"/>
                <a:r>
                  <a:rPr lang="en-US" dirty="0" smtClean="0"/>
                  <a:t>For the tree T 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sub tree with the lowest cost</a:t>
                </a:r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be the cost minimizing tree for cost parameter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when the k</a:t>
                </a:r>
                <a:r>
                  <a:rPr lang="en-US" sz="1800" dirty="0" smtClean="0"/>
                  <a:t>th</a:t>
                </a:r>
                <a:r>
                  <a:rPr lang="en-US" dirty="0" smtClean="0"/>
                  <a:t> part of the data is withheld (K= 1,2 ..10). </a:t>
                </a:r>
              </a:p>
              <a:p>
                <a:pPr algn="l" rtl="0"/>
                <a:r>
                  <a:rPr lang="en-US" dirty="0" smtClean="0"/>
                  <a:t>Let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) be the misclassification rate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is used to predict the kth part of the data.</a:t>
                </a:r>
              </a:p>
              <a:p>
                <a:pPr algn="l" rtl="0"/>
                <a:r>
                  <a:rPr lang="en-US" dirty="0" smtClean="0"/>
                  <a:t>For each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the misclassification rate is estimated by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α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Finally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chosen to minimize the previous sum.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70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Introduction -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Cross Validation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statistic and other estimates of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Use of CV - Classification Tree example</a:t>
                </a:r>
              </a:p>
              <a:p>
                <a:pPr algn="l" rtl="0"/>
                <a:r>
                  <a:rPr lang="en-US" dirty="0" smtClean="0"/>
                  <a:t>Bootstrap estimates of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.632 bootstrap estimator</a:t>
                </a:r>
              </a:p>
              <a:p>
                <a:pPr algn="l" rtl="0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Adaptive estimation and calibration</a:t>
                </a:r>
              </a:p>
              <a:p>
                <a:pPr algn="l" rtl="0"/>
                <a:endPara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3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Bootstrap estimates of prediction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We want to investigate how can bootstrap can be used to estimate prediction error.</a:t>
                </a:r>
              </a:p>
              <a:p>
                <a:pPr algn="l" rtl="0"/>
                <a:r>
                  <a:rPr lang="en-US" dirty="0" smtClean="0"/>
                  <a:t>We will generate B bootstrap samples and</a:t>
                </a:r>
              </a:p>
              <a:p>
                <a:pPr lvl="1" algn="l" rtl="0"/>
                <a:r>
                  <a:rPr lang="en-US" dirty="0" smtClean="0"/>
                  <a:t>calculate the prediction error (err(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 smtClean="0"/>
                  <a:t>) using the original data. Calculate the average of these B samples.</a:t>
                </a:r>
              </a:p>
              <a:p>
                <a:pPr lvl="1" algn="l" rtl="0"/>
                <a:r>
                  <a:rPr lang="en-US" dirty="0"/>
                  <a:t>calculate the prediction error (err(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/>
                  <a:t>) using the </a:t>
                </a:r>
                <a:r>
                  <a:rPr lang="en-US" dirty="0" smtClean="0"/>
                  <a:t>bootstrap </a:t>
                </a:r>
                <a:r>
                  <a:rPr lang="en-US" dirty="0"/>
                  <a:t>data. Calculate the average of these B samples</a:t>
                </a:r>
                <a:r>
                  <a:rPr lang="en-US" dirty="0" smtClean="0"/>
                  <a:t>.</a:t>
                </a:r>
              </a:p>
              <a:p>
                <a:pPr lvl="1" algn="l" rtl="0"/>
                <a:r>
                  <a:rPr lang="en-US" dirty="0" smtClean="0"/>
                  <a:t>Calculate the average “optimism estimate” = </a:t>
                </a:r>
                <a:r>
                  <a:rPr lang="en-US" dirty="0"/>
                  <a:t>(err(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 - </a:t>
                </a:r>
                <a:r>
                  <a:rPr lang="en-US" dirty="0"/>
                  <a:t>(err(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</a:p>
              <a:p>
                <a:pPr lvl="1" algn="l" rtl="0"/>
                <a:endParaRPr lang="en-US" dirty="0" smtClean="0"/>
              </a:p>
              <a:p>
                <a:pPr algn="l" rtl="0"/>
                <a:r>
                  <a:rPr lang="en-US" dirty="0" smtClean="0"/>
                  <a:t>Adding the optimism estimate to the real data average RSE will improve prediction error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2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6890965"/>
                  </p:ext>
                </p:extLst>
              </p:nvPr>
            </p:nvGraphicFramePr>
            <p:xfrm>
              <a:off x="838199" y="1825625"/>
              <a:ext cx="10875747" cy="29889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1326"/>
                    <a:gridCol w="5207688"/>
                    <a:gridCol w="3936733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Definition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Explanation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Formula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l-GR" dirty="0" smtClean="0"/>
                            <a:t>η</a:t>
                          </a:r>
                          <a:r>
                            <a:rPr lang="en-US" dirty="0" smtClean="0"/>
                            <a:t>x(c0)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Estimate a model from</a:t>
                          </a:r>
                          <a:r>
                            <a:rPr lang="en-US" baseline="0" dirty="0" smtClean="0"/>
                            <a:t> data(x) at c0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Q[y,</a:t>
                          </a:r>
                          <a:r>
                            <a:rPr lang="el-GR" dirty="0" smtClean="0"/>
                            <a:t>η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Error between</a:t>
                          </a:r>
                          <a:r>
                            <a:rPr lang="en-US" baseline="0" dirty="0" smtClean="0"/>
                            <a:t> the response y and the prediction </a:t>
                          </a:r>
                          <a:r>
                            <a:rPr lang="el-GR" dirty="0" smtClean="0"/>
                            <a:t>η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Q[y,</a:t>
                          </a:r>
                          <a:r>
                            <a:rPr lang="el-GR" dirty="0" smtClean="0"/>
                            <a:t>η</a:t>
                          </a:r>
                          <a:r>
                            <a:rPr lang="en-US" dirty="0" smtClean="0"/>
                            <a:t>]</a:t>
                          </a:r>
                          <a:r>
                            <a:rPr lang="en-US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baseline="0" smtClean="0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for regression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Q[y,</a:t>
                          </a:r>
                          <a:r>
                            <a:rPr lang="el-GR" dirty="0" smtClean="0"/>
                            <a:t>η</a:t>
                          </a:r>
                          <a:r>
                            <a:rPr lang="en-US" dirty="0" smtClean="0"/>
                            <a:t>]</a:t>
                          </a:r>
                          <a:r>
                            <a:rPr lang="en-US" baseline="0" dirty="0" smtClean="0"/>
                            <a:t> =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mtClean="0"/>
                                    <m:t>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baseline="0" smtClean="0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for Classification 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Real sample err(x,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Estimated</a:t>
                          </a:r>
                          <a:r>
                            <a:rPr lang="en-US" baseline="0" dirty="0" smtClean="0"/>
                            <a:t> Error calculated on the sample . Model calculated from real sample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:r>
                            <a:rPr lang="el-GR" dirty="0" smtClean="0"/>
                            <a:t>η</a:t>
                          </a:r>
                          <a:r>
                            <a:rPr lang="en-US" dirty="0" smtClean="0"/>
                            <a:t>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CV Err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Estimated Error calculated with</a:t>
                          </a:r>
                          <a:r>
                            <a:rPr lang="en-US" baseline="0" dirty="0" smtClean="0"/>
                            <a:t> k-fold cross validation. Model calculated by with k(</a:t>
                          </a:r>
                          <a:r>
                            <a:rPr lang="en-US" baseline="0" dirty="0" err="1" smtClean="0"/>
                            <a:t>i</a:t>
                          </a:r>
                          <a:r>
                            <a:rPr lang="en-US" baseline="0" dirty="0" smtClean="0"/>
                            <a:t>) removed, </a:t>
                          </a:r>
                          <a:r>
                            <a:rPr lang="el-GR" dirty="0" smtClean="0"/>
                            <a:t>η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prediction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>
                              <a:latin typeface="+mn-lt"/>
                            </a:rPr>
                            <a:t>at c -</a:t>
                          </a:r>
                          <a:r>
                            <a:rPr lang="en-US" baseline="0" dirty="0" smtClean="0"/>
                            <a:t> error calculated by CV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:r>
                            <a:rPr lang="el-GR" dirty="0" smtClean="0"/>
                            <a:t>η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6890965"/>
                  </p:ext>
                </p:extLst>
              </p:nvPr>
            </p:nvGraphicFramePr>
            <p:xfrm>
              <a:off x="838199" y="1825625"/>
              <a:ext cx="10875747" cy="29889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1326"/>
                    <a:gridCol w="5207688"/>
                    <a:gridCol w="3936733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Definition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Explanation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Formula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l-GR" dirty="0" smtClean="0"/>
                            <a:t>η</a:t>
                          </a:r>
                          <a:r>
                            <a:rPr lang="en-US" dirty="0" smtClean="0"/>
                            <a:t>x(c0)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Estimate a model from</a:t>
                          </a:r>
                          <a:r>
                            <a:rPr lang="en-US" baseline="0" dirty="0" smtClean="0"/>
                            <a:t> data(x) at c0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</a:tr>
                  <a:tr h="667004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Q[y,</a:t>
                          </a:r>
                          <a:r>
                            <a:rPr lang="el-GR" dirty="0" smtClean="0"/>
                            <a:t>η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Error between</a:t>
                          </a:r>
                          <a:r>
                            <a:rPr lang="en-US" baseline="0" dirty="0" smtClean="0"/>
                            <a:t> the response y and the prediction </a:t>
                          </a:r>
                          <a:r>
                            <a:rPr lang="el-GR" dirty="0" smtClean="0"/>
                            <a:t>η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6471" t="-116514" r="-619" b="-266055"/>
                          </a:stretch>
                        </a:blipFill>
                      </a:tcPr>
                    </a:tc>
                  </a:tr>
                  <a:tr h="6474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2" t="-220561" r="-529930" b="-171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Estimated</a:t>
                          </a:r>
                          <a:r>
                            <a:rPr lang="en-US" baseline="0" dirty="0" smtClean="0"/>
                            <a:t> Error calculated on the sample . Model calculated from real sample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6471" t="-220561" r="-619" b="-171028"/>
                          </a:stretch>
                        </a:blipFill>
                      </a:tcPr>
                    </a:tc>
                  </a:tr>
                  <a:tr h="932815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CV Err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333" t="-224183" r="-76023" b="-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6471" t="-224183" r="-619" b="-196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8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Introduction - Prediction Error</a:t>
                </a:r>
              </a:p>
              <a:p>
                <a:pPr algn="l" rtl="0"/>
                <a:r>
                  <a:rPr lang="en-US" dirty="0" smtClean="0"/>
                  <a:t>Cross Validation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statistic and other estimates of prediction error</a:t>
                </a:r>
              </a:p>
              <a:p>
                <a:pPr algn="l" rtl="0"/>
                <a:r>
                  <a:rPr lang="en-US" dirty="0"/>
                  <a:t>Use of CV - Classification Tree example</a:t>
                </a:r>
              </a:p>
              <a:p>
                <a:pPr algn="l" rtl="0"/>
                <a:r>
                  <a:rPr lang="en-US" dirty="0" smtClean="0"/>
                  <a:t>Bootstrap estimates of prediction error</a:t>
                </a:r>
              </a:p>
              <a:p>
                <a:pPr algn="l" rtl="0"/>
                <a:r>
                  <a:rPr lang="en-US" dirty="0" smtClean="0"/>
                  <a:t>.632 bootstrap estimator</a:t>
                </a:r>
              </a:p>
              <a:p>
                <a:pPr algn="l" rtl="0"/>
                <a:r>
                  <a:rPr lang="en-US" dirty="0" smtClean="0"/>
                  <a:t>Adaptive estimation and calibration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52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4186671"/>
                  </p:ext>
                </p:extLst>
              </p:nvPr>
            </p:nvGraphicFramePr>
            <p:xfrm>
              <a:off x="838199" y="1825625"/>
              <a:ext cx="10875747" cy="3069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1326"/>
                    <a:gridCol w="3774855"/>
                    <a:gridCol w="5369566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Definition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Explanation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Formula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Bootstrap Err Err(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Build model on Bootstrap, calculate error</a:t>
                          </a:r>
                          <a:r>
                            <a:rPr lang="en-US" baseline="0" dirty="0" smtClean="0"/>
                            <a:t>  on sample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:r>
                            <a:rPr lang="el-GR" dirty="0" smtClean="0"/>
                            <a:t>η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oMath>
                          </a14:m>
                          <a:r>
                            <a:rPr lang="en-US" dirty="0" smtClean="0"/>
                            <a:t>/n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Average optimism </a:t>
                          </a:r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Average difference between</a:t>
                          </a:r>
                          <a:r>
                            <a:rPr lang="en-US" baseline="0" dirty="0" smtClean="0"/>
                            <a:t> the true prediction error and the apparent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{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:r>
                            <a:rPr lang="el-GR" dirty="0" smtClean="0"/>
                            <a:t>η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𝑖𝑏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 smtClean="0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l-GR" dirty="0" smtClean="0"/>
                                <m:t>η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dirty="0" smtClean="0"/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Final Estimate of prediction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Err(x,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) + </a:t>
                          </a:r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:r>
                            <a:rPr lang="el-GR" dirty="0" smtClean="0"/>
                            <a:t>η</a:t>
                          </a:r>
                          <a:r>
                            <a:rPr lang="en-US" dirty="0" smtClean="0"/>
                            <a:t>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oMath>
                          </a14:m>
                          <a:r>
                            <a:rPr lang="en-US" dirty="0" smtClean="0"/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{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:r>
                            <a:rPr lang="el-GR" dirty="0" smtClean="0"/>
                            <a:t>η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𝑖𝑏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 smtClean="0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l-GR" dirty="0" smtClean="0"/>
                                <m:t>η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dirty="0" smtClean="0"/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4186671"/>
                  </p:ext>
                </p:extLst>
              </p:nvPr>
            </p:nvGraphicFramePr>
            <p:xfrm>
              <a:off x="838199" y="1825625"/>
              <a:ext cx="10875747" cy="3069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1326"/>
                    <a:gridCol w="3774855"/>
                    <a:gridCol w="5369566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Definition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Explanation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Formula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74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2" t="-61682" r="-529930" b="-363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Build model on Bootstrap, calculate error</a:t>
                          </a:r>
                          <a:r>
                            <a:rPr lang="en-US" baseline="0" dirty="0" smtClean="0"/>
                            <a:t>  on sample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2724" t="-61682" r="-454" b="-363551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2" t="-115333" r="-529930" b="-15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Average difference between</a:t>
                          </a:r>
                          <a:r>
                            <a:rPr lang="en-US" baseline="0" dirty="0" smtClean="0"/>
                            <a:t> the true prediction error and the apparent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2724" t="-115333" r="-454" b="-159333"/>
                          </a:stretch>
                        </a:blipFill>
                      </a:tcPr>
                    </a:tc>
                  </a:tr>
                  <a:tr h="766001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Final Estimate of prediction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968" t="-256349" r="-142742" b="-89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2724" t="-256349" r="-454" b="-8968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14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Introduction -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Cross Validation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statistic and other estimates of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Use of CV - Classification Tree example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Bootstrap estimates of prediction error</a:t>
                </a:r>
              </a:p>
              <a:p>
                <a:pPr algn="l" rtl="0"/>
                <a:r>
                  <a:rPr lang="en-US" dirty="0" smtClean="0"/>
                  <a:t>.632 bootstrap estimator</a:t>
                </a:r>
              </a:p>
              <a:p>
                <a:pPr algn="l" rtl="0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Adaptive estimation and calibration</a:t>
                </a:r>
              </a:p>
              <a:p>
                <a:pPr algn="l" rtl="0"/>
                <a:endPara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2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0.632 bootstrap estimator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Simple bootstrap estimation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</a:t>
                </a:r>
                <a:r>
                  <a:rPr lang="el-GR" dirty="0"/>
                  <a:t>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/>
                  <a:t>/</a:t>
                </a:r>
                <a:r>
                  <a:rPr lang="en-US" dirty="0" smtClean="0"/>
                  <a:t>B</a:t>
                </a:r>
                <a:endParaRPr lang="en-US" dirty="0"/>
              </a:p>
              <a:p>
                <a:pPr algn="l" rtl="0"/>
                <a:r>
                  <a:rPr lang="en-US" dirty="0" smtClean="0"/>
                  <a:t> For each data point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we can divide the bootstrap samples into those that contains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and to those that do not .</a:t>
                </a:r>
              </a:p>
              <a:p>
                <a:pPr algn="l" rtl="0"/>
                <a:r>
                  <a:rPr lang="en-US" dirty="0" smtClean="0"/>
                  <a:t>For points that are not contained in the bootstrap sample, its estimation errors will be slightly higher . We will use just these cases to adjust the optimism error estimation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23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 – n= 27, B=10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23</a:t>
            </a:fld>
            <a:endParaRPr lang="he-IL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577125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67"/>
                <a:gridCol w="389466"/>
                <a:gridCol w="389467"/>
                <a:gridCol w="389467"/>
                <a:gridCol w="389466"/>
                <a:gridCol w="389467"/>
                <a:gridCol w="389467"/>
                <a:gridCol w="389466"/>
                <a:gridCol w="389467"/>
                <a:gridCol w="389467"/>
                <a:gridCol w="389466"/>
                <a:gridCol w="389467"/>
                <a:gridCol w="389467"/>
                <a:gridCol w="389466"/>
                <a:gridCol w="389467"/>
                <a:gridCol w="389467"/>
                <a:gridCol w="389466"/>
                <a:gridCol w="389467"/>
                <a:gridCol w="389467"/>
                <a:gridCol w="389466"/>
                <a:gridCol w="389467"/>
                <a:gridCol w="389467"/>
                <a:gridCol w="389466"/>
                <a:gridCol w="389467"/>
                <a:gridCol w="389467"/>
                <a:gridCol w="389466"/>
                <a:gridCol w="3894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39015" y="3106286"/>
            <a:ext cx="2991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9015" y="3502526"/>
            <a:ext cx="2991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015" y="4223886"/>
            <a:ext cx="2991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9015" y="4589646"/>
            <a:ext cx="2991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81760" y="5388927"/>
                <a:ext cx="10078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>
                    <a:solidFill>
                      <a:srgbClr val="FF0000"/>
                    </a:solidFill>
                  </a:rPr>
                  <a:t>Arrow pointed bootstrap entry is missing Observation #5 -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 = {3,4,8,9}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0" y="5388927"/>
                <a:ext cx="1007872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381760" y="2245360"/>
            <a:ext cx="172720" cy="2235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81760" y="2603817"/>
            <a:ext cx="172720" cy="2235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5840" y="4805680"/>
            <a:ext cx="172720" cy="2235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68762"/>
              </p:ext>
            </p:extLst>
          </p:nvPr>
        </p:nvGraphicFramePr>
        <p:xfrm>
          <a:off x="11353800" y="1825625"/>
          <a:ext cx="46736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7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2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0.632 bootstrap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Lets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be the average error rate obtained from bootstrap data sets not containing the point being predicted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</a:t>
                </a:r>
                <a:r>
                  <a:rPr lang="el-GR" dirty="0"/>
                  <a:t>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/>
                  <a:t>/</a:t>
                </a:r>
                <a:r>
                  <a:rPr lang="en-US" dirty="0" smtClean="0"/>
                  <a:t>B  </a:t>
                </a:r>
                <a:r>
                  <a:rPr lang="en-US" dirty="0" err="1" smtClean="0"/>
                  <a:t>b</a:t>
                </a:r>
                <a:r>
                  <a:rPr lang="el-GR" dirty="0" smtClean="0"/>
                  <a:t>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set of indices non containing </a:t>
                </a:r>
                <a:r>
                  <a:rPr lang="en-US" dirty="0" err="1" smtClean="0"/>
                  <a:t>i</a:t>
                </a:r>
                <a:r>
                  <a:rPr lang="en-US" sz="1600" dirty="0" err="1" smtClean="0"/>
                  <a:t>th</a:t>
                </a:r>
                <a:r>
                  <a:rPr lang="en-US" dirty="0" smtClean="0"/>
                  <a:t> data point </a:t>
                </a:r>
              </a:p>
              <a:p>
                <a:pPr algn="l" rtl="0"/>
                <a:r>
                  <a:rPr lang="en-US" dirty="0" smtClean="0"/>
                  <a:t>err(x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defined as in previous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</a:t>
                </a:r>
                <a:r>
                  <a:rPr lang="el-GR" dirty="0"/>
                  <a:t>η</a:t>
                </a:r>
                <a:r>
                  <a:rPr lang="en-US" dirty="0"/>
                  <a:t>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632</m:t>
                        </m:r>
                      </m:sup>
                    </m:sSup>
                  </m:oMath>
                </a14:m>
                <a:r>
                  <a:rPr lang="en-US" dirty="0" smtClean="0"/>
                  <a:t> = .632[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:r>
                  <a:rPr lang="en-US" dirty="0"/>
                  <a:t>err(x,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] 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𝑒𝑟𝑟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632</m:t>
                        </m:r>
                      </m:sup>
                    </m:sSup>
                  </m:oMath>
                </a14:m>
                <a:r>
                  <a:rPr lang="en-US" dirty="0" smtClean="0"/>
                  <a:t> = </a:t>
                </a:r>
                <a:r>
                  <a:rPr lang="en-US" dirty="0"/>
                  <a:t>err(x,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632</m:t>
                        </m:r>
                      </m:sup>
                    </m:sSup>
                  </m:oMath>
                </a14:m>
                <a:r>
                  <a:rPr lang="en-US" dirty="0" smtClean="0"/>
                  <a:t> = .368</a:t>
                </a:r>
                <a:r>
                  <a:rPr lang="en-US" dirty="0"/>
                  <a:t> err(x,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:r>
                  <a:rPr lang="en-US" dirty="0"/>
                  <a:t>.</a:t>
                </a:r>
                <a:r>
                  <a:rPr lang="en-US" dirty="0" smtClean="0"/>
                  <a:t>632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Introduction -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Cross Validation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statistic and other estimates of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Use of CV - Classification Tree example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Bootstrap estimates of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.632 bootstrap estimator</a:t>
                </a:r>
              </a:p>
              <a:p>
                <a:pPr algn="l" rtl="0"/>
                <a:r>
                  <a:rPr lang="en-US" dirty="0"/>
                  <a:t>Adaptive estimation and calibration</a:t>
                </a:r>
              </a:p>
              <a:p>
                <a:pPr algn="l" rtl="0"/>
                <a:endPara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41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Introduction – adaptive estimation and 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(x) depending on adjustable parameter </a:t>
                </a:r>
                <a:r>
                  <a:rPr lang="el-GR" dirty="0" smtClean="0"/>
                  <a:t>λ</a:t>
                </a:r>
                <a:r>
                  <a:rPr lang="en-US" dirty="0" smtClean="0"/>
                  <a:t>. We need to choose the best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in order to apply the estimator to data. </a:t>
                </a:r>
              </a:p>
              <a:p>
                <a:pPr algn="l" rtl="0"/>
                <a:r>
                  <a:rPr lang="en-US" dirty="0" smtClean="0"/>
                  <a:t>In this chapter we will use bootstrap to asses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(x</a:t>
                </a:r>
                <a:r>
                  <a:rPr lang="en-US" dirty="0" smtClean="0"/>
                  <a:t>) for each fixed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Then we will 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 smtClean="0"/>
                  <a:t> that optimizes the performance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(x) 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99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 Smoothing Parameter for Curve Fitting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-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 smtClean="0"/>
                  <a:t>² + </a:t>
                </a:r>
                <a:r>
                  <a:rPr lang="el-GR" dirty="0" smtClean="0"/>
                  <a:t>λ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 smtClean="0"/>
                  <a:t>²dx</a:t>
                </a:r>
              </a:p>
              <a:p>
                <a:pPr algn="l" rtl="0"/>
                <a:r>
                  <a:rPr lang="el-GR" dirty="0"/>
                  <a:t>λ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 smtClean="0"/>
                  <a:t>²dx ~ </a:t>
                </a:r>
                <a:r>
                  <a:rPr lang="el-GR" dirty="0" smtClean="0"/>
                  <a:t>λ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</m:e>
                    </m:nary>
                  </m:oMath>
                </a14:m>
                <a:r>
                  <a:rPr lang="en-US" dirty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- 2f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² </a:t>
                </a:r>
                <a:r>
                  <a:rPr lang="en-US" dirty="0" smtClean="0"/>
                  <a:t> = penalty </a:t>
                </a:r>
              </a:p>
              <a:p>
                <a:pPr algn="l" rtl="0"/>
                <a:r>
                  <a:rPr lang="el-GR" dirty="0"/>
                  <a:t>λ</a:t>
                </a:r>
                <a:r>
                  <a:rPr lang="en-US" dirty="0" smtClean="0"/>
                  <a:t> is the smoothing parameter (</a:t>
                </a:r>
                <a:r>
                  <a:rPr lang="el-GR" dirty="0" smtClean="0"/>
                  <a:t>λ</a:t>
                </a:r>
                <a:r>
                  <a:rPr lang="en-US" dirty="0" smtClean="0"/>
                  <a:t> ≥ 0)</a:t>
                </a:r>
                <a:endParaRPr lang="en-US" dirty="0"/>
              </a:p>
              <a:p>
                <a:pPr algn="l" rtl="0"/>
                <a:r>
                  <a:rPr lang="en-US" dirty="0" smtClean="0"/>
                  <a:t>For a predefined fixed </a:t>
                </a:r>
                <a:r>
                  <a:rPr lang="el-GR" dirty="0" smtClean="0"/>
                  <a:t>λ</a:t>
                </a:r>
                <a:r>
                  <a:rPr lang="en-US" dirty="0" smtClean="0"/>
                  <a:t>, the minimized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dirty="0" smtClean="0"/>
                  <a:t>(f) can be found by the </a:t>
                </a:r>
                <a:r>
                  <a:rPr lang="en-US" i="1" dirty="0" smtClean="0"/>
                  <a:t>cubic spline algorithm </a:t>
                </a:r>
              </a:p>
              <a:p>
                <a:pPr algn="l" rtl="0"/>
                <a:r>
                  <a:rPr lang="en-US" dirty="0" smtClean="0"/>
                  <a:t>How do we choose the best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in order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dirty="0"/>
                  <a:t>(f) </a:t>
                </a:r>
                <a:r>
                  <a:rPr lang="en-US" dirty="0" smtClean="0"/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821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8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Smoothing Parameter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28</a:t>
            </a:fld>
            <a:endParaRPr lang="he-I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546" y="1690688"/>
            <a:ext cx="8725331" cy="51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Choosing </a:t>
            </a:r>
            <a:r>
              <a:rPr lang="el-GR" dirty="0"/>
              <a:t>λ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We generate B bootstrap samples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:r>
                  <a:rPr lang="en-US" dirty="0" smtClean="0"/>
                  <a:t>Then we compute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(z) based on every bootstrap sample and </a:t>
                </a:r>
                <a:r>
                  <a:rPr lang="el-GR" dirty="0" smtClean="0"/>
                  <a:t>λ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Find the prediction error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/>
                  <a:t>(z) </a:t>
                </a:r>
                <a:r>
                  <a:rPr lang="en-US" dirty="0" smtClean="0"/>
                  <a:t>makes predicting the original sample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𝑝𝑠𝑒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(</a:t>
                </a:r>
                <a:r>
                  <a:rPr lang="el-GR" dirty="0" smtClean="0"/>
                  <a:t>λ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</m:sub>
                        </m:sSub>
                      </m:e>
                    </m:nary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)]²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𝑝𝑠𝑒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𝑝𝑠𝑒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:r>
                  <a:rPr lang="el-GR" dirty="0"/>
                  <a:t>λ</a:t>
                </a:r>
                <a:r>
                  <a:rPr lang="en-US" dirty="0" smtClean="0"/>
                  <a:t>)</a:t>
                </a:r>
              </a:p>
              <a:p>
                <a:pPr algn="l" rtl="0"/>
                <a:r>
                  <a:rPr lang="en-US" dirty="0" smtClean="0"/>
                  <a:t>We calculate this value for many values of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and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hoose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</m:e>
                    </m:acc>
                  </m:oMath>
                </a14:m>
                <a:r>
                  <a:rPr lang="en-US" dirty="0" smtClean="0"/>
                  <a:t> that minimizes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𝑝𝑠𝑒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acc>
                  </m:oMath>
                </a14:m>
                <a:r>
                  <a:rPr lang="en-US" dirty="0" smtClean="0"/>
                  <a:t>. We also can choose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</m:e>
                    </m:acc>
                  </m:oMath>
                </a14:m>
                <a:r>
                  <a:rPr lang="en-US" dirty="0" smtClean="0"/>
                  <a:t> for extra smoothness.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54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Prediction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In regression models prediction error is defined as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PE = 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 smtClean="0"/>
                  <a:t>In Classification problems </a:t>
                </a:r>
                <a:r>
                  <a:rPr lang="en-US" dirty="0"/>
                  <a:t>prediction error is defined </a:t>
                </a:r>
                <a:r>
                  <a:rPr lang="en-US" dirty="0" smtClean="0"/>
                  <a:t>as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PE =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/>
                      <m:t>≠</m:t>
                    </m:r>
                  </m:oMath>
                </a14:m>
                <a:r>
                  <a:rPr lang="en-US" dirty="0" smtClean="0"/>
                  <a:t>y)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36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Another Example – Calibration of confidence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[</a:t>
                </a:r>
                <a:r>
                  <a:rPr lang="el-GR" dirty="0" smtClean="0"/>
                  <a:t>α</a:t>
                </a:r>
                <a:r>
                  <a:rPr lang="en-US" dirty="0" smtClean="0"/>
                  <a:t>] is an estimate of the lower </a:t>
                </a:r>
                <a:r>
                  <a:rPr lang="el-GR" dirty="0" smtClean="0"/>
                  <a:t>α</a:t>
                </a:r>
                <a:r>
                  <a:rPr lang="en-US" sz="1400" dirty="0" err="1" smtClean="0"/>
                  <a:t>th</a:t>
                </a:r>
                <a:r>
                  <a:rPr lang="en-US" dirty="0" smtClean="0"/>
                  <a:t> confidence point for parameter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. </a:t>
                </a:r>
              </a:p>
              <a:p>
                <a:pPr algn="l" rtl="0"/>
                <a:r>
                  <a:rPr lang="en-US" dirty="0" smtClean="0"/>
                  <a:t>In previous chapters we learned about different methods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[</a:t>
                </a:r>
                <a:r>
                  <a:rPr lang="el-GR" dirty="0"/>
                  <a:t>α</a:t>
                </a:r>
                <a:r>
                  <a:rPr lang="en-US" dirty="0" smtClean="0"/>
                  <a:t>].</a:t>
                </a:r>
              </a:p>
              <a:p>
                <a:pPr algn="l" rtl="0"/>
                <a:r>
                  <a:rPr lang="en-US" dirty="0" smtClean="0"/>
                  <a:t>We also have seen that the actual coverage of confidence procedure is rarely equal to the desired coverage.</a:t>
                </a:r>
              </a:p>
              <a:p>
                <a:pPr algn="l" rtl="0"/>
                <a:r>
                  <a:rPr lang="en-US" dirty="0" smtClean="0"/>
                  <a:t>The bootstrap can be used to carry out the calibration and estimate better the desired </a:t>
                </a:r>
                <a:r>
                  <a:rPr lang="en-US" dirty="0"/>
                  <a:t>confidence point for parameter </a:t>
                </a:r>
                <a:r>
                  <a:rPr lang="el-GR" dirty="0"/>
                  <a:t>θ</a:t>
                </a:r>
                <a:r>
                  <a:rPr lang="en-US" dirty="0"/>
                  <a:t>. </a:t>
                </a: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82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8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Estimating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[</a:t>
                </a:r>
                <a:r>
                  <a:rPr lang="el-GR" dirty="0"/>
                  <a:t>α</a:t>
                </a:r>
                <a:r>
                  <a:rPr lang="en-US" dirty="0" smtClean="0"/>
                  <a:t>].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[</a:t>
                </a:r>
                <a:r>
                  <a:rPr lang="el-GR" dirty="0" smtClean="0"/>
                  <a:t>λ</a:t>
                </a:r>
                <a:r>
                  <a:rPr lang="en-US" dirty="0" smtClean="0"/>
                  <a:t>]</a:t>
                </a:r>
              </a:p>
              <a:p>
                <a:pPr algn="l" rtl="0"/>
                <a:r>
                  <a:rPr lang="en-US" dirty="0" smtClean="0"/>
                  <a:t>We seek p(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 smtClean="0"/>
                  <a:t>) =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{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≤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} = 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(</a:t>
                </a:r>
                <a:r>
                  <a:rPr lang="el-GR" dirty="0" smtClean="0"/>
                  <a:t>λ</a:t>
                </a:r>
                <a:r>
                  <a:rPr lang="en-US" dirty="0" smtClean="0"/>
                  <a:t>)= Pro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{ </a:t>
                </a:r>
                <a:r>
                  <a:rPr lang="el-GR" dirty="0"/>
                  <a:t>θ</a:t>
                </a:r>
                <a:r>
                  <a:rPr lang="en-US" dirty="0"/>
                  <a:t> ≤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} (‘*’ refers to bootstrap sampling)</a:t>
                </a:r>
              </a:p>
              <a:p>
                <a:pPr algn="l" rtl="0"/>
                <a:r>
                  <a:rPr lang="en-US" dirty="0" err="1" smtClean="0"/>
                  <a:t>Tp</a:t>
                </a:r>
                <a:r>
                  <a:rPr lang="en-US" dirty="0" smtClean="0"/>
                  <a:t> approximate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l-GR" dirty="0"/>
                  <a:t>λ</a:t>
                </a:r>
                <a:r>
                  <a:rPr lang="en-US" dirty="0" smtClean="0"/>
                  <a:t>) we generate a number of bootstrap samples , compute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 for each one and record the proportion of times that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≤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 . The process is carried out </a:t>
                </a:r>
                <a:r>
                  <a:rPr lang="en-US" dirty="0" err="1" smtClean="0"/>
                  <a:t>simutalisly</a:t>
                </a:r>
                <a:r>
                  <a:rPr lang="en-US" dirty="0" smtClean="0"/>
                  <a:t> on a wide grid of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values. We then find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that satisfies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 smtClean="0"/>
                  <a:t> and the confidence point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α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74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Confidence point calibration algorithm via bootstrap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Generate B bootstrap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 smtClean="0"/>
                  <a:t>For each sample b = 1,2…b :</a:t>
                </a:r>
              </a:p>
              <a:p>
                <a:pPr lvl="2" algn="l" rtl="0"/>
                <a:r>
                  <a:rPr lang="en-US" dirty="0" smtClean="0"/>
                  <a:t>Compute a </a:t>
                </a:r>
                <a:r>
                  <a:rPr lang="el-GR" dirty="0" smtClean="0"/>
                  <a:t>λ</a:t>
                </a:r>
                <a:r>
                  <a:rPr lang="en-US" dirty="0" smtClean="0"/>
                  <a:t>-level confidence point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(b) for grid of values of </a:t>
                </a:r>
                <a:r>
                  <a:rPr lang="el-GR" dirty="0" smtClean="0"/>
                  <a:t>λ</a:t>
                </a:r>
                <a:r>
                  <a:rPr lang="en-US" dirty="0" smtClean="0"/>
                  <a:t>. </a:t>
                </a:r>
              </a:p>
              <a:p>
                <a:pPr algn="l" rtl="0"/>
                <a:r>
                  <a:rPr lang="en-US" dirty="0" smtClean="0"/>
                  <a:t>For each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=#{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 smtClean="0"/>
                  <a:t> ≤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(b)}/B</a:t>
                </a:r>
              </a:p>
              <a:p>
                <a:pPr algn="l" rtl="0"/>
                <a:r>
                  <a:rPr lang="en-US" dirty="0" smtClean="0"/>
                  <a:t>Find the value of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satisfying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el-GR" dirty="0" smtClean="0"/>
                  <a:t>α</a:t>
                </a:r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64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Confidence point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957" y="1825625"/>
            <a:ext cx="8614085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General considerations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Rather than defining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we could use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34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134220"/>
                  </p:ext>
                </p:extLst>
              </p:nvPr>
            </p:nvGraphicFramePr>
            <p:xfrm>
              <a:off x="838200" y="2837224"/>
              <a:ext cx="8128000" cy="15123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9872"/>
                    <a:gridCol w="6348128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dirty="0" smtClean="0"/>
                            <a:t> + </a:t>
                          </a:r>
                          <a:r>
                            <a:rPr lang="el-GR" dirty="0" smtClean="0"/>
                            <a:t>λ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P(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= </a:t>
                          </a:r>
                          <a:r>
                            <a:rPr lang="en-US" dirty="0" err="1" smtClean="0"/>
                            <a:t>Prob</a:t>
                          </a:r>
                          <a:r>
                            <a:rPr lang="en-US" dirty="0" smtClean="0"/>
                            <a:t> { </a:t>
                          </a:r>
                          <a:r>
                            <a:rPr lang="el-GR" dirty="0" smtClean="0"/>
                            <a:t>θ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l-GR" dirty="0" smtClean="0"/>
                            <a:t>≤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[</a:t>
                          </a:r>
                          <a:r>
                            <a:rPr lang="el-GR" dirty="0" smtClean="0"/>
                            <a:t>α</a:t>
                          </a:r>
                          <a:r>
                            <a:rPr lang="en-US" dirty="0" smtClean="0"/>
                            <a:t>] + </a:t>
                          </a:r>
                          <a:r>
                            <a:rPr lang="el-GR" dirty="0" smtClean="0"/>
                            <a:t>λ</a:t>
                          </a:r>
                          <a:r>
                            <a:rPr lang="en-US" dirty="0" smtClean="0"/>
                            <a:t>}</a:t>
                          </a:r>
                          <a:r>
                            <a:rPr lang="en-US" baseline="0" dirty="0" smtClean="0"/>
                            <a:t> = </a:t>
                          </a:r>
                          <a:r>
                            <a:rPr lang="el-GR" baseline="0" dirty="0" smtClean="0"/>
                            <a:t>α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 + </a:t>
                          </a:r>
                          <a:r>
                            <a:rPr lang="el-GR" dirty="0" smtClean="0"/>
                            <a:t>λ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= </a:t>
                          </a:r>
                          <a:r>
                            <a:rPr lang="en-US" dirty="0" err="1" smtClean="0"/>
                            <a:t>Prob</a:t>
                          </a:r>
                          <a:r>
                            <a:rPr lang="en-US" dirty="0" smtClean="0"/>
                            <a:t> { </a:t>
                          </a:r>
                          <a:r>
                            <a:rPr lang="el-GR" dirty="0" smtClean="0"/>
                            <a:t>θ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l-GR" dirty="0" smtClean="0"/>
                            <a:t>≤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 + </a:t>
                          </a:r>
                          <a:r>
                            <a:rPr lang="el-GR" dirty="0" smtClean="0"/>
                            <a:t>λ</a:t>
                          </a:r>
                          <a:r>
                            <a:rPr lang="en-US" dirty="0" smtClean="0"/>
                            <a:t>}</a:t>
                          </a:r>
                          <a:r>
                            <a:rPr lang="en-US" baseline="0" dirty="0" smtClean="0"/>
                            <a:t> = </a:t>
                          </a:r>
                          <a:r>
                            <a:rPr lang="el-GR" baseline="0" dirty="0" smtClean="0"/>
                            <a:t>α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 + </a:t>
                          </a:r>
                          <a:r>
                            <a:rPr lang="el-GR" dirty="0" smtClean="0"/>
                            <a:t>λ</a:t>
                          </a:r>
                          <a:r>
                            <a:rPr lang="en-US" dirty="0" smtClean="0"/>
                            <a:t>*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= </a:t>
                          </a:r>
                          <a:r>
                            <a:rPr lang="en-US" dirty="0" err="1" smtClean="0"/>
                            <a:t>Prob</a:t>
                          </a:r>
                          <a:r>
                            <a:rPr lang="en-US" dirty="0" smtClean="0"/>
                            <a:t> { </a:t>
                          </a:r>
                          <a:r>
                            <a:rPr lang="el-GR" dirty="0" smtClean="0"/>
                            <a:t>θ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l-GR" dirty="0" smtClean="0"/>
                            <a:t>≤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+ </a:t>
                          </a:r>
                          <a:r>
                            <a:rPr lang="el-GR" dirty="0" smtClean="0"/>
                            <a:t>λ</a:t>
                          </a:r>
                          <a:r>
                            <a:rPr lang="en-US" dirty="0" smtClean="0"/>
                            <a:t>*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}</a:t>
                          </a:r>
                          <a:r>
                            <a:rPr lang="en-US" baseline="0" dirty="0" smtClean="0"/>
                            <a:t> = </a:t>
                          </a:r>
                          <a:r>
                            <a:rPr lang="el-GR" baseline="0" dirty="0" smtClean="0"/>
                            <a:t>α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134220"/>
                  </p:ext>
                </p:extLst>
              </p:nvPr>
            </p:nvGraphicFramePr>
            <p:xfrm>
              <a:off x="838200" y="2837224"/>
              <a:ext cx="8128000" cy="15123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9872"/>
                    <a:gridCol w="6348128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/>
                        </a:p>
                      </a:txBody>
                      <a:tcPr/>
                    </a:tc>
                  </a:tr>
                  <a:tr h="380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2" t="-98413" r="-358219" b="-2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119" t="-98413" r="-384" b="-223810"/>
                          </a:stretch>
                        </a:blipFill>
                      </a:tcPr>
                    </a:tc>
                  </a:tr>
                  <a:tr h="380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2" t="-201613" r="-358219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119" t="-201613" r="-384" b="-127419"/>
                          </a:stretch>
                        </a:blipFill>
                      </a:tcPr>
                    </a:tc>
                  </a:tr>
                  <a:tr h="380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2" t="-296825" r="-358219" b="-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119" t="-296825" r="-384" b="-253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04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6000" dirty="0" smtClean="0"/>
          </a:p>
          <a:p>
            <a:pPr marL="0" indent="0" algn="ctr" rtl="0">
              <a:buNone/>
            </a:pPr>
            <a:r>
              <a:rPr lang="en-US" sz="6000" dirty="0" smtClean="0"/>
              <a:t>Thank you!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4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Test Sample versus Training sample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Ideally, we would like to have a test sample that is separate from our training sample. This would come from new data on the same population </a:t>
                </a:r>
              </a:p>
              <a:p>
                <a:pPr algn="l" rtl="0"/>
                <a:r>
                  <a:rPr lang="en-US" dirty="0" smtClean="0"/>
                  <a:t>If we had new data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),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), ….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) the predicted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would be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 smtClean="0"/>
                  <a:t>(j = A, B and C depending on the lot)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And the average prediction sum of squares is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)²/m</a:t>
                </a:r>
              </a:p>
              <a:p>
                <a:pPr algn="l" rtl="0"/>
                <a:r>
                  <a:rPr lang="en-US" dirty="0" smtClean="0"/>
                  <a:t>Practically additional test sample is not available. We would like to </a:t>
                </a:r>
                <a:r>
                  <a:rPr lang="en-US" b="1" dirty="0" smtClean="0"/>
                  <a:t>estimate</a:t>
                </a:r>
                <a:r>
                  <a:rPr lang="en-US" dirty="0" smtClean="0"/>
                  <a:t> our model’s error for new sample of the same population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9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Introduction - Prediction Error</a:t>
                </a:r>
              </a:p>
              <a:p>
                <a:pPr algn="l" rtl="0"/>
                <a:r>
                  <a:rPr lang="en-US" dirty="0" smtClean="0"/>
                  <a:t>Cross Validation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statistic and other estimates of prediction error</a:t>
                </a:r>
              </a:p>
              <a:p>
                <a:pPr algn="l" rtl="0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Use of CV - Classification Tree example</a:t>
                </a:r>
              </a:p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Bootstrap estimates of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.632 bootstrap estimator</a:t>
                </a:r>
              </a:p>
              <a:p>
                <a:pPr algn="l" rtl="0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Adaptive estimation and calibration</a:t>
                </a:r>
              </a:p>
              <a:p>
                <a:pPr algn="l" rtl="0"/>
                <a:endPara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0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Estimator of prediction errors – first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6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RSE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²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p </a:t>
                </a:r>
                <a:r>
                  <a:rPr lang="en-US" dirty="0"/>
                  <a:t>= number of </a:t>
                </a:r>
                <a:r>
                  <a:rPr lang="en-US" dirty="0" err="1" smtClean="0"/>
                  <a:t>regressors</a:t>
                </a:r>
                <a:r>
                  <a:rPr lang="en-US" dirty="0" smtClean="0"/>
                  <a:t> </a:t>
                </a:r>
                <a:r>
                  <a:rPr lang="en-US" dirty="0"/>
                  <a:t>in the </a:t>
                </a:r>
                <a:r>
                  <a:rPr lang="en-US" dirty="0" smtClean="0"/>
                  <a:t>model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 </a:t>
                </a:r>
                <a:r>
                  <a:rPr lang="en-US" dirty="0"/>
                  <a:t>RSE/(</a:t>
                </a:r>
                <a:r>
                  <a:rPr lang="en-US" dirty="0" smtClean="0"/>
                  <a:t>n-p) ;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/n = (RSE/n) * (p/n-p)</a:t>
                </a: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773982"/>
                  </p:ext>
                </p:extLst>
              </p:nvPr>
            </p:nvGraphicFramePr>
            <p:xfrm>
              <a:off x="901468" y="3521055"/>
              <a:ext cx="10603347" cy="315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8684"/>
                    <a:gridCol w="2410691"/>
                    <a:gridCol w="2896986"/>
                    <a:gridCol w="2896986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Estimator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Hormone</a:t>
                          </a:r>
                          <a:r>
                            <a:rPr lang="en-US" baseline="0" dirty="0" smtClean="0"/>
                            <a:t> Data Example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 = 59.27,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= 2.58, p=4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Average Residual</a:t>
                          </a:r>
                          <a:r>
                            <a:rPr lang="en-US" baseline="0" dirty="0" smtClean="0"/>
                            <a:t> Squared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RSE/n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2.2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Adjusted Residual</a:t>
                          </a:r>
                          <a:r>
                            <a:rPr lang="en-US" baseline="0" dirty="0" smtClean="0"/>
                            <a:t> Squared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RSE/(n-2p)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statistic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RSE/n</a:t>
                          </a:r>
                          <a:r>
                            <a:rPr lang="en-US" baseline="0" dirty="0" smtClean="0"/>
                            <a:t> + 2p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baseline="0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/n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2.96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BIC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RSE/n</a:t>
                          </a:r>
                          <a:r>
                            <a:rPr lang="en-US" baseline="0" dirty="0" smtClean="0"/>
                            <a:t> +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baseline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baseline="0" dirty="0" smtClean="0"/>
                            <a:t>*p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baseline="0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/n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3.45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mtClean="0"/>
                            <a:t>3.09 (2.09,4.76,2.43)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773982"/>
                  </p:ext>
                </p:extLst>
              </p:nvPr>
            </p:nvGraphicFramePr>
            <p:xfrm>
              <a:off x="901468" y="3521055"/>
              <a:ext cx="10603347" cy="315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8684"/>
                    <a:gridCol w="2410691"/>
                    <a:gridCol w="2896986"/>
                    <a:gridCol w="2896986"/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Estimator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Hormone</a:t>
                          </a:r>
                          <a:r>
                            <a:rPr lang="en-US" baseline="0" dirty="0" smtClean="0"/>
                            <a:t> Data Example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5966" t="-108197" r="-840" b="-67377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Average Residual</a:t>
                          </a:r>
                          <a:r>
                            <a:rPr lang="en-US" baseline="0" dirty="0" smtClean="0"/>
                            <a:t> Squared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RSE/n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2.2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Adjusted Residual</a:t>
                          </a:r>
                          <a:r>
                            <a:rPr lang="en-US" baseline="0" dirty="0" smtClean="0"/>
                            <a:t> Squared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RSE/(n-2p)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4" t="-526563" r="-342893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47" t="-526563" r="-241162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2.96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BIC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47" t="-657377" r="-24116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3.45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CV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mtClean="0"/>
                            <a:t>3.09 (2.09,4.76,2.43)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94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K- Fold Cross Validation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Split the data into K roughly equal-sized parts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For the </a:t>
            </a:r>
            <a:r>
              <a:rPr lang="en-US" i="1" dirty="0" smtClean="0"/>
              <a:t>k</a:t>
            </a:r>
            <a:r>
              <a:rPr lang="en-US" sz="1800" dirty="0" smtClean="0"/>
              <a:t>th</a:t>
            </a:r>
            <a:r>
              <a:rPr lang="en-US" dirty="0" smtClean="0"/>
              <a:t> part, fit the model to other K-1 parts of the data , and calculate the prediction error of the fitted model when predicting the </a:t>
            </a:r>
            <a:r>
              <a:rPr lang="en-US" i="1" dirty="0" smtClean="0"/>
              <a:t>k</a:t>
            </a:r>
            <a:r>
              <a:rPr lang="en-US" sz="1800" dirty="0" smtClean="0"/>
              <a:t>th</a:t>
            </a:r>
            <a:r>
              <a:rPr lang="en-US" dirty="0" smtClean="0"/>
              <a:t> part of the data.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Do the above for </a:t>
            </a:r>
            <a:r>
              <a:rPr lang="en-US" i="1" dirty="0" smtClean="0"/>
              <a:t>k</a:t>
            </a:r>
            <a:r>
              <a:rPr lang="en-US" dirty="0" smtClean="0"/>
              <a:t> = 1,2,….K and combine K estimates of the prediction error.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17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K- Fold Cross Validation algorithm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Often we choose k=n 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Leave one out cross validation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 the fitted value of observation I computed with the k(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part of data removed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 CV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²</a:t>
                </a: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19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Agenda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Introduction -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Cross Validation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statistic and other estimates of prediction error</a:t>
                </a:r>
              </a:p>
              <a:p>
                <a:pPr algn="l" rtl="0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Use of CV - Classification Tree example</a:t>
                </a:r>
              </a:p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Bootstrap estimates of prediction error</a:t>
                </a:r>
              </a:p>
              <a:p>
                <a:pPr algn="l" rtl="0"/>
                <a:r>
                  <a:rPr lang="en-US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.632 bootstrap estimator</a:t>
                </a:r>
              </a:p>
              <a:p>
                <a:pPr algn="l" rtl="0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Adaptive estimation and calibration</a:t>
                </a:r>
              </a:p>
              <a:p>
                <a:pPr algn="l" rtl="0"/>
                <a:endParaRPr lang="en-US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114D-C0C1-4FB2-A756-781DAF3EF8C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64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5693</TotalTime>
  <Words>997</Words>
  <Application>Microsoft Office PowerPoint</Application>
  <PresentationFormat>Widescreen</PresentationFormat>
  <Paragraphs>512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Cross Validation and Other Estimates of Prediction Error</vt:lpstr>
      <vt:lpstr>Agenda</vt:lpstr>
      <vt:lpstr>Prediction Error</vt:lpstr>
      <vt:lpstr>Test Sample versus Training sample</vt:lpstr>
      <vt:lpstr>Agenda</vt:lpstr>
      <vt:lpstr>Estimator of prediction errors – first peak</vt:lpstr>
      <vt:lpstr>K- Fold Cross Validation algorithm </vt:lpstr>
      <vt:lpstr>K- Fold Cross Validation algorithm </vt:lpstr>
      <vt:lpstr>Agenda</vt:lpstr>
      <vt:lpstr>Estimator of prediction errors</vt:lpstr>
      <vt:lpstr>Agenda</vt:lpstr>
      <vt:lpstr>Example of use of Cross Validation - CART</vt:lpstr>
      <vt:lpstr>Example from the book</vt:lpstr>
      <vt:lpstr>Explanation</vt:lpstr>
      <vt:lpstr>Using CV for optimized tree size</vt:lpstr>
      <vt:lpstr>Using CV for optimized tree size</vt:lpstr>
      <vt:lpstr>Agenda</vt:lpstr>
      <vt:lpstr>Bootstrap estimates of prediction error</vt:lpstr>
      <vt:lpstr>Summary</vt:lpstr>
      <vt:lpstr>Summary</vt:lpstr>
      <vt:lpstr>Agenda</vt:lpstr>
      <vt:lpstr>0.632 bootstrap estimator</vt:lpstr>
      <vt:lpstr>Example – n= 27, B=10 </vt:lpstr>
      <vt:lpstr>0.632 bootstrap estimator</vt:lpstr>
      <vt:lpstr>Agenda</vt:lpstr>
      <vt:lpstr>Introduction – adaptive estimation and calibration</vt:lpstr>
      <vt:lpstr>Example Smoothing Parameter for Curve Fitting</vt:lpstr>
      <vt:lpstr>Smoothing Parameter Selection</vt:lpstr>
      <vt:lpstr>Choosing λ </vt:lpstr>
      <vt:lpstr>Another Example – Calibration of confidence point</vt:lpstr>
      <vt:lpstr>Estimating θ ̂[α]. </vt:lpstr>
      <vt:lpstr>Confidence point calibration algorithm via bootstrap</vt:lpstr>
      <vt:lpstr>Confidence point example</vt:lpstr>
      <vt:lpstr>General considerations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bootstrap methods to time series and regression models</dc:title>
  <dc:creator>Yotam Haruvi</dc:creator>
  <cp:lastModifiedBy>BIRATI,AITAN (K-Israel,ex1)</cp:lastModifiedBy>
  <cp:revision>183</cp:revision>
  <dcterms:created xsi:type="dcterms:W3CDTF">2017-03-18T17:21:53Z</dcterms:created>
  <dcterms:modified xsi:type="dcterms:W3CDTF">2017-05-07T14:53:40Z</dcterms:modified>
</cp:coreProperties>
</file>