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4" r:id="rId12"/>
    <p:sldId id="264" r:id="rId13"/>
    <p:sldId id="273" r:id="rId14"/>
    <p:sldId id="272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Intro" id="{DBB0C5FF-FEBB-CB48-AB5A-E21A99655CE2}">
          <p14:sldIdLst>
            <p14:sldId id="256"/>
          </p14:sldIdLst>
        </p14:section>
        <p14:section name="Bias" id="{DE3E707D-28BE-A54B-A606-D370A5FA553E}">
          <p14:sldIdLst>
            <p14:sldId id="263"/>
            <p14:sldId id="258"/>
            <p14:sldId id="261"/>
            <p14:sldId id="262"/>
            <p14:sldId id="265"/>
            <p14:sldId id="266"/>
            <p14:sldId id="267"/>
            <p14:sldId id="268"/>
            <p14:sldId id="269"/>
            <p14:sldId id="274"/>
            <p14:sldId id="264"/>
          </p14:sldIdLst>
        </p14:section>
        <p14:section name="Jackknife" id="{16F73296-23E7-5E4A-9989-06DB1415F5DF}">
          <p14:sldIdLst>
            <p14:sldId id="273"/>
            <p14:sldId id="272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3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4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1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B025-EEE3-584A-BCA4-BC5EC13282C5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B18C-D389-D94B-A8DE-D50E7847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Estimates of Bias &amp; The Jackknife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”An Introduction to the Bootstrap”, Bradley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Efron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&amp; Robert J.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Tibshirani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Chapters 10-11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M.Sc. Seminar in Statistics, TAU, March ‘17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By Aviv Navon</a:t>
            </a:r>
          </a:p>
        </p:txBody>
      </p:sp>
    </p:spTree>
    <p:extLst>
      <p:ext uri="{BB962C8B-B14F-4D97-AF65-F5344CB8AC3E}">
        <p14:creationId xmlns:p14="http://schemas.microsoft.com/office/powerpoint/2010/main" val="173940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 to the Patch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505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Note that for the patch example,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Using the 400 bootstrap samples from before, we have 	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=−.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0750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400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=−.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0670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−.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0750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0080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400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0043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50568" cy="4351338"/>
              </a:xfrm>
              <a:blipFill rotWithShape="0">
                <a:blip r:embed="rId2"/>
                <a:stretch>
                  <a:fillRect l="-1538" t="-1821" r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78" y="1444209"/>
            <a:ext cx="4427622" cy="4327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8685" y="5748320"/>
                <a:ext cx="4235115" cy="85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is approximated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100000</m:t>
                        </m:r>
                      </m:sub>
                    </m:sSub>
                    <m:r>
                      <a:rPr lang="en-US" sz="1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1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0079</m:t>
                    </m:r>
                  </m:oMath>
                </a14:m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, dashed horizontal line.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- solid line,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- dashed line.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685" y="5748320"/>
                <a:ext cx="4235115" cy="857286"/>
              </a:xfrm>
              <a:prstGeom prst="rect">
                <a:avLst/>
              </a:prstGeom>
              <a:blipFill rotWithShape="0">
                <a:blip r:embed="rId4"/>
                <a:stretch>
                  <a:fillRect l="-863" r="-1871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6542282" y="1543835"/>
            <a:ext cx="9469" cy="5061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0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Bias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𝑏𝑖𝑎𝑠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an estimate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then the obvious bias-corrected estimator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𝑏𝑖𝑎𝑠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Taking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𝑏𝑖𝑎𝑠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⋅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gives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2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bias correction can be dangerous to use in practice, due to high variability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𝑏𝑖𝑎𝑠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Correcting the bias may cause a larger increase in standard error (hence, a larger MSE).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22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99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932" y="2307464"/>
            <a:ext cx="3248526" cy="35085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23937" y="2307463"/>
            <a:ext cx="3248526" cy="35085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1837" y="2363239"/>
                <a:ext cx="31161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Real World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37" y="2363239"/>
                <a:ext cx="3116178" cy="1200329"/>
              </a:xfrm>
              <a:prstGeom prst="rect">
                <a:avLst/>
              </a:prstGeom>
              <a:blipFill rotWithShape="0">
                <a:blip r:embed="rId2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013875" y="3659281"/>
            <a:ext cx="145469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2422" y="4265391"/>
                <a:ext cx="1421606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22" y="4265391"/>
                <a:ext cx="1421606" cy="384208"/>
              </a:xfrm>
              <a:prstGeom prst="rect">
                <a:avLst/>
              </a:prstGeom>
              <a:blipFill rotWithShape="0">
                <a:blip r:embed="rId3"/>
                <a:stretch>
                  <a:fillRect t="-79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3937" y="2363239"/>
                <a:ext cx="3116178" cy="123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Bootstrap World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,…,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937" y="2363239"/>
                <a:ext cx="3116178" cy="1234120"/>
              </a:xfrm>
              <a:prstGeom prst="rect">
                <a:avLst/>
              </a:prstGeom>
              <a:blipFill rotWithShape="0">
                <a:blip r:embed="rId4"/>
                <a:stretch>
                  <a:fillRect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67513" y="4322474"/>
                <a:ext cx="1319462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513" y="4322474"/>
                <a:ext cx="1319462" cy="384208"/>
              </a:xfrm>
              <a:prstGeom prst="rect">
                <a:avLst/>
              </a:prstGeom>
              <a:blipFill rotWithShape="0">
                <a:blip r:embed="rId5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820425" y="3724088"/>
            <a:ext cx="2371725" cy="447341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89472" y="4280267"/>
                <a:ext cx="1421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72" y="4280267"/>
                <a:ext cx="14216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25060" y="5116793"/>
                <a:ext cx="144339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𝑏𝑖𝑎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060" y="5116793"/>
                <a:ext cx="1443392" cy="404983"/>
              </a:xfrm>
              <a:prstGeom prst="rect">
                <a:avLst/>
              </a:prstGeom>
              <a:blipFill rotWithShape="0">
                <a:blip r:embed="rId7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wn Arrow 33"/>
          <p:cNvSpPr/>
          <p:nvPr/>
        </p:nvSpPr>
        <p:spPr>
          <a:xfrm>
            <a:off x="3370108" y="3678330"/>
            <a:ext cx="145469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9493831" y="3675499"/>
            <a:ext cx="145469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699488">
            <a:off x="3231722" y="4614127"/>
            <a:ext cx="192486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8888059">
            <a:off x="2092430" y="4634795"/>
            <a:ext cx="184356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62564" y="4280267"/>
                <a:ext cx="131946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564" y="4280267"/>
                <a:ext cx="1319462" cy="404983"/>
              </a:xfrm>
              <a:prstGeom prst="rect">
                <a:avLst/>
              </a:prstGeom>
              <a:blipFill rotWithShape="0">
                <a:blip r:embed="rId8"/>
                <a:stretch>
                  <a:fillRect t="-4478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 rot="18888059">
            <a:off x="8355651" y="4681159"/>
            <a:ext cx="184356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2699488">
            <a:off x="9526310" y="4681160"/>
            <a:ext cx="192486" cy="4877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360330" y="5161735"/>
                <a:ext cx="144339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𝑏𝑖𝑎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330" y="5161735"/>
                <a:ext cx="1443392" cy="404983"/>
              </a:xfrm>
              <a:prstGeom prst="rect">
                <a:avLst/>
              </a:prstGeom>
              <a:blipFill rotWithShape="0">
                <a:blip r:embed="rId9"/>
                <a:stretch>
                  <a:fillRect t="-4545" r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15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Jackknife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16569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jackknife predates the bootstrap and bears close similarities to it.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will present the jackknife method for estimating bias and standard error.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Arial" charset="0"/>
                    <a:ea typeface="Arial" charset="0"/>
                    <a:cs typeface="Arial" charset="0"/>
                  </a:rPr>
                  <a:t>Notation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,…,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-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jackknife samples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𝑠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jackknife replication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⋅</m:t>
                            </m:r>
                          </m:e>
                        </m:d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is-I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/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79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Jackknife Estimates for Bias and 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jackknife estimate of bias is defined by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𝑏𝑖𝑎𝑠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𝑗𝑎𝑐𝑘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⋅</m:t>
                                  </m:r>
                                </m:e>
                              </m:d>
                            </m:sub>
                          </m:s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jackknife estimate of standard error defined by </a:t>
                </a:r>
              </a:p>
              <a:p>
                <a:pPr marL="0" lv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𝑗𝑎𝑐𝑘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𝑛</m:t>
                                  </m:r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−</m:t>
                                  </m:r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  <a:ea typeface="Arial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  <a:ea typeface="Arial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  <a:ea typeface="Arial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d>
                                                <m:d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  <m:r>
                                            <a:rPr lang="en-US" sz="2400" b="0" i="1" dirty="0" smtClean="0">
                                              <a:latin typeface="Cambria Math" charset="0"/>
                                              <a:ea typeface="Arial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  <a:ea typeface="Arial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d>
                                                <m:d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charset="0"/>
                                                      <a:ea typeface="Arial" charset="0"/>
                                                      <a:cs typeface="Arial" charset="0"/>
                                                    </a:rPr>
                                                    <m:t>⋅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latin typeface="Cambria Math" charset="0"/>
                                          <a:ea typeface="Arial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lv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Where do these formulae come from?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16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Back to the Patch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Let us estimate bias and SE for the patch data, and the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𝜃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𝔼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𝔼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400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0043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400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0080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In addition,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200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105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Using the jackknife method, we get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𝑏𝑖𝑎𝑠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𝑗𝑎𝑐𝑘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=.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0080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𝑠𝑒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𝑗𝑎𝑐𝑘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=.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106</m:t>
                      </m:r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41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317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Jackknife vs. 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1442"/>
                <a:ext cx="10784305" cy="5046995"/>
              </a:xfrm>
            </p:spPr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jackknife can be viewed as an approximation to the bootstrap: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Consider a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linear statistic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of the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𝑠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𝜇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a constant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a function (example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𝜇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0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).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For such a statistic, the jackknife and bootstrap estimate of </a:t>
                </a:r>
                <a:r>
                  <a:rPr lang="en-US" sz="2400" b="1" dirty="0">
                    <a:latin typeface="Arial" charset="0"/>
                    <a:ea typeface="Arial" charset="0"/>
                    <a:cs typeface="Arial" charset="0"/>
                  </a:rPr>
                  <a:t>SE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agrees, up to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For non-linear statistics, the jackknife makes a linear approximation to the bootstrap: that is, it agrees with the bootstrap for a certain linear statistic that approximates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Similarly, the jackknife estimates of </a:t>
                </a:r>
                <a:r>
                  <a:rPr lang="en-US" sz="2400" b="1" dirty="0">
                    <a:latin typeface="Arial" charset="0"/>
                    <a:ea typeface="Arial" charset="0"/>
                    <a:cs typeface="Arial" charset="0"/>
                  </a:rPr>
                  <a:t>bias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approximate the bootstrap in terms of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quadratic statistics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of the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𝜇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is-I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+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is-I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≤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&lt;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≤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US" sz="1800" b="1" dirty="0">
                    <a:latin typeface="Arial" charset="0"/>
                    <a:ea typeface="Arial" charset="0"/>
                    <a:cs typeface="Arial" charset="0"/>
                  </a:rPr>
                  <a:t>* More details in Chapter 20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1442"/>
                <a:ext cx="10784305" cy="5046995"/>
              </a:xfrm>
              <a:blipFill rotWithShape="0">
                <a:blip r:embed="rId2"/>
                <a:stretch>
                  <a:fillRect l="-904" t="-845" r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4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Failure of the Jackknife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jackknife can fail miserably if the statistic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not “smooth”.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 simple example is the median.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For example, consider observations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10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27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31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40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46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50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52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104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146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.We get,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𝑗𝑎𝑐𝑘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68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Using 100 bootstrap samples,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100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9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58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considerably larger than the jackknife value.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Moreover, it can be shown that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𝑛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𝑗𝑎𝑐𝑘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fail to converge to the true standard error (for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𝑚𝑒𝑑𝑖𝑎𝑛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700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26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en-US" b="1" dirty="0">
                    <a:latin typeface="Arial" charset="0"/>
                    <a:ea typeface="Arial" charset="0"/>
                    <a:cs typeface="Arial" charset="0"/>
                  </a:rPr>
                  <a:t>The Delete-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Arial" charset="0"/>
                        <a:cs typeface="Arial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Arial" charset="0"/>
                    <a:ea typeface="Arial" charset="0"/>
                    <a:cs typeface="Arial" charset="0"/>
                  </a:rPr>
                  <a:t> Jackknife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Instead of leaving out one observation at a time, we leave out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observations,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⋅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. Therefore,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6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mr-IN" sz="26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mr-IN" sz="26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jackknife samples (can get very large).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The delete-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jackknife estimate of SE is given by: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𝑟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mr-IN" sz="26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mr-IN" sz="2600" b="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d>
                              </m:den>
                            </m:f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∑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  <a:ea typeface="Arial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600" b="0" i="1" smtClean="0">
                                                <a:latin typeface="Cambria Math" panose="02040503050406030204" pitchFamily="18" charset="0"/>
                                                <a:ea typeface="Arial" charset="0"/>
                                                <a:cs typeface="Arial" charset="0"/>
                                              </a:rPr>
                                              <m:t>⋅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𝑠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applied to the data set with subset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𝑠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removed,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600" b="0" dirty="0">
                    <a:latin typeface="Arial" charset="0"/>
                    <a:ea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⋅</m:t>
                            </m:r>
                          </m:e>
                        </m:d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d>
                              <m:d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d>
                          </m:sub>
                        </m:sSub>
                      </m:num>
                      <m:den>
                        <m:d>
                          <m:dPr>
                            <m:ctrlPr>
                              <a:rPr lang="mr-IN" sz="26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mr-IN" sz="2600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600" b="0" i="1" dirty="0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, and the sum is over all subsets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𝑠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It can be shown that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is appropriately chosen, then the delete-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 jackknife estimate of standard error of the median is consistent.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44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Estimates of Bias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159537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Up until now, we concentrated on standard error as a measure of accuracy of an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(denoted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𝑠𝑒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will now focus on the bias of the estimator which defines as</a:t>
                </a:r>
              </a:p>
              <a:p>
                <a:pPr marL="0" indent="0" algn="ctr">
                  <a:buNone/>
                </a:pPr>
                <a:endParaRPr lang="en-US" sz="2400" b="0" i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𝑏𝑖𝑎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[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]−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78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Bootstrap Estimate of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Consider the nonparametric one-sample situation,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𝑠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have, </a:t>
                </a:r>
                <a:endParaRPr lang="en-US" sz="2400" b="0" i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𝑏𝑖𝑎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define the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bootstrap estimate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of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bias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as,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𝔼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the plug-in estimate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In general we will need to approximate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using simulation:</a:t>
                </a:r>
              </a:p>
              <a:p>
                <a:pPr lvl="1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𝔼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is-I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∗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  <m:t>𝑏</m:t>
                                </m:r>
                              </m:sup>
                            </m:sSup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e>
                    </m:nary>
                  </m:oMath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Estimate bias by,</a:t>
                </a:r>
              </a:p>
              <a:p>
                <a:pPr marL="457200" lvl="1" indent="0" algn="ctr">
                  <a:buNone/>
                </a:pP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40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Example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The Patch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Eight subjects wore medical patches designed to infuse a certain hormone into the blood stream.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Each subject had his blood level of the hormone measured after wearing 3 different patches - old, new and placebo.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are interesting in the parameter,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𝑛𝑒𝑤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𝑜𝑙𝑑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𝑜𝑙𝑑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𝑝𝑙𝑎𝑐𝑒𝑏𝑜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𝑜𝑙𝑑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𝑝𝑙𝑎𝑐𝑒𝑏𝑜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𝑛𝑒𝑤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𝑜𝑙𝑑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obtained by random sampling an unknown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have,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980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30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Patch Data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Cont.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62588" cy="4351338"/>
              </a:xfrm>
            </p:spPr>
            <p:txBody>
              <a:bodyPr/>
              <a:lstStyle/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plug-in estimate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𝑡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  thus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452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6342</m:t>
                        </m:r>
                      </m:den>
                    </m:f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=−.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0713</m:t>
                    </m:r>
                  </m:oMath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Next we generate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400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bootstrap samples, and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⋅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=−.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0670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which yields,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𝑏𝑖𝑎𝑠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400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⋅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𝑡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=−.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0670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−.</m:t>
                          </m:r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0713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=.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0043</m:t>
                      </m:r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62588" cy="4351338"/>
              </a:xfrm>
              <a:blipFill rotWithShape="0">
                <a:blip r:embed="rId2"/>
                <a:stretch>
                  <a:fillRect l="-1786" t="-1821" r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1" y="2486091"/>
            <a:ext cx="5807347" cy="28049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296019" y="1600200"/>
            <a:ext cx="2" cy="4576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04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The Patch Data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Cont.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400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usually more than enough to obtain a good estimate of standard error. Is it enough to to obtain a good estimate of bias?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As it turns out, in this particular case, the answer is no.</a:t>
                </a: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r>
                  <a:rPr lang="en-US" sz="1400" b="1" dirty="0">
                    <a:latin typeface="Arial" charset="0"/>
                    <a:ea typeface="Arial" charset="0"/>
                    <a:cs typeface="Arial" charset="0"/>
                  </a:rPr>
                  <a:t>* In general, biases are harder to estimate than standard errors.</a:t>
                </a:r>
              </a:p>
              <a:p>
                <a:pPr marL="0" indent="0"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4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An Improved Estimate of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It turns out that there is a better method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better method applies when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is the plug-in estimate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Arial" charset="0"/>
                    <a:ea typeface="Arial" charset="0"/>
                    <a:cs typeface="Arial" charset="0"/>
                  </a:rPr>
                  <a:t>Notation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For a given bootstrap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we define the </a:t>
                </a:r>
                <a:r>
                  <a:rPr lang="en-US" sz="2400" i="1" dirty="0">
                    <a:latin typeface="Arial" charset="0"/>
                    <a:ea typeface="Arial" charset="0"/>
                    <a:cs typeface="Arial" charset="0"/>
                  </a:rPr>
                  <a:t>resampling vector 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Arial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𝑖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charset="0"/>
                                    <a:ea typeface="Arial" charset="0"/>
                                    <a:cs typeface="Arial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Arial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Arial" charset="0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𝑇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(Note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𝜃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𝑡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).</a:t>
                </a:r>
              </a:p>
              <a:p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bootstrap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are corresponding with resampling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to be the average of these vectors.</a:t>
                </a:r>
              </a:p>
              <a:p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60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An Improved Estimate of Bias </a:t>
            </a:r>
            <a:r>
              <a:rPr lang="mr-IN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We can write the bootstrap bias estimate as, 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𝑏𝑖𝑎𝑠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⋅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The better bootstrap bias estimate,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is </a:t>
                </a:r>
                <a:endParaRPr lang="he-IL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lv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𝑏𝑖𝑎𝑠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⋅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dirty="0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converge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𝑏𝑖𝑎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𝐹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the ideal bootstrap estimate of bias,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, but the convergence is much faster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𝑏𝑖𝑎𝑠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7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1306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Estimates of Bias &amp; The Jackknife</vt:lpstr>
      <vt:lpstr>Estimates of Bias</vt:lpstr>
      <vt:lpstr>Intro</vt:lpstr>
      <vt:lpstr>The Bootstrap Estimate of Bias</vt:lpstr>
      <vt:lpstr>Example – The Patch Data</vt:lpstr>
      <vt:lpstr>The Patch Data – Cont.</vt:lpstr>
      <vt:lpstr>The Patch Data – Cont.</vt:lpstr>
      <vt:lpstr>An Improved Estimate of Bias</vt:lpstr>
      <vt:lpstr>An Improved Estimate of Bias – Cont.</vt:lpstr>
      <vt:lpstr>Back to the Patch Data Example</vt:lpstr>
      <vt:lpstr>Bias Correction</vt:lpstr>
      <vt:lpstr>Framework</vt:lpstr>
      <vt:lpstr>The Jackknife</vt:lpstr>
      <vt:lpstr>Intro</vt:lpstr>
      <vt:lpstr>Jackknife Estimates for Bias and SE</vt:lpstr>
      <vt:lpstr>Back to the Patch Data</vt:lpstr>
      <vt:lpstr>Jackknife vs. Bootstrap</vt:lpstr>
      <vt:lpstr>Failure of the Jackknife</vt:lpstr>
      <vt:lpstr>The Delete-d Jackknife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Estimates of Bias &amp; The Jackknife</dc:title>
  <dc:creator>Aviv Navon</dc:creator>
  <cp:lastModifiedBy>Aviv Navon</cp:lastModifiedBy>
  <cp:revision>67</cp:revision>
  <dcterms:created xsi:type="dcterms:W3CDTF">2017-03-24T08:34:44Z</dcterms:created>
  <dcterms:modified xsi:type="dcterms:W3CDTF">2017-03-30T07:09:13Z</dcterms:modified>
</cp:coreProperties>
</file>