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3.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5.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Override PartName="/ppt/diagrams/data4.xml" ContentType="application/vnd.openxmlformats-officedocument.drawingml.diagramData+xml"/>
  <Override PartName="/ppt/diagrams/data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48" r:id="rId1"/>
  </p:sldMasterIdLst>
  <p:notesMasterIdLst>
    <p:notesMasterId r:id="rId25"/>
  </p:notesMasterIdLst>
  <p:sldIdLst>
    <p:sldId id="256" r:id="rId2"/>
    <p:sldId id="260" r:id="rId3"/>
    <p:sldId id="262" r:id="rId4"/>
    <p:sldId id="263" r:id="rId5"/>
    <p:sldId id="280" r:id="rId6"/>
    <p:sldId id="261" r:id="rId7"/>
    <p:sldId id="279" r:id="rId8"/>
    <p:sldId id="257" r:id="rId9"/>
    <p:sldId id="258" r:id="rId10"/>
    <p:sldId id="264" r:id="rId11"/>
    <p:sldId id="265" r:id="rId12"/>
    <p:sldId id="266" r:id="rId13"/>
    <p:sldId id="267" r:id="rId14"/>
    <p:sldId id="268" r:id="rId15"/>
    <p:sldId id="271" r:id="rId16"/>
    <p:sldId id="281" r:id="rId17"/>
    <p:sldId id="269" r:id="rId18"/>
    <p:sldId id="275" r:id="rId19"/>
    <p:sldId id="273" r:id="rId20"/>
    <p:sldId id="274"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as, Noa" initials="HN"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18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38"/>
    <p:restoredTop sz="84288"/>
  </p:normalViewPr>
  <p:slideViewPr>
    <p:cSldViewPr snapToGrid="0" snapToObjects="1">
      <p:cViewPr>
        <p:scale>
          <a:sx n="125" d="100"/>
          <a:sy n="125" d="100"/>
        </p:scale>
        <p:origin x="14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5-04T22:15:57.695" idx="2">
    <p:pos x="2975" y="1384"/>
    <p:text>bicker&amp;freedman 1981</p:text>
    <p:extLst>
      <p:ext uri="{C676402C-5697-4E1C-873F-D02D1690AC5C}">
        <p15:threadingInfo xmlns:p15="http://schemas.microsoft.com/office/powerpoint/2012/main" timeZoneBias="-180"/>
      </p:ext>
    </p:extLst>
  </p:cm>
  <p:cm authorId="1" dt="2017-05-04T22:17:33.480" idx="3">
    <p:pos x="1698" y="1574"/>
    <p:text>Hall 1992</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5-05T00:16:03.758" idx="4">
    <p:pos x="4816" y="1384"/>
    <p:text>efron(1988), efron&amp;tibshirani(1993)</p:text>
    <p:extLst>
      <p:ext uri="{C676402C-5697-4E1C-873F-D02D1690AC5C}">
        <p15:threadingInfo xmlns:p15="http://schemas.microsoft.com/office/powerpoint/2012/main" timeZoneBias="-180"/>
      </p:ext>
    </p:extLst>
  </p:cm>
  <p:cm authorId="1" dt="2017-05-05T00:20:34.354" idx="5">
    <p:pos x="5926" y="2726"/>
    <p:text>Samworth (2003)</p:text>
    <p:extLst>
      <p:ext uri="{C676402C-5697-4E1C-873F-D02D1690AC5C}">
        <p15:threadingInfo xmlns:p15="http://schemas.microsoft.com/office/powerpoint/2012/main" timeZoneBias="-180"/>
      </p:ext>
    </p:extLst>
  </p:cm>
  <p:cm authorId="1" dt="2017-05-14T12:00:04.548" idx="9">
    <p:pos x="4813" y="1958"/>
    <p:text>בספר</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5-06T17:28:30.559" idx="7">
    <p:pos x="2335" y="2806"/>
    <p:text>Whats that?</p:text>
    <p:extLst>
      <p:ext uri="{C676402C-5697-4E1C-873F-D02D1690AC5C}">
        <p15:threadingInfo xmlns:p15="http://schemas.microsoft.com/office/powerpoint/2012/main" timeZoneBias="-180"/>
      </p:ext>
    </p:extLst>
  </p:cm>
  <p:cm authorId="1" dt="2017-05-06T17:36:27.017" idx="8">
    <p:pos x="2106" y="2991"/>
    <p:text>To understand</p:text>
    <p:extLst>
      <p:ext uri="{C676402C-5697-4E1C-873F-D02D1690AC5C}">
        <p15:threadingInfo xmlns:p15="http://schemas.microsoft.com/office/powerpoint/2012/main" timeZoneBias="-18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64.png"/><Relationship Id="rId1" Type="http://schemas.openxmlformats.org/officeDocument/2006/relationships/image" Target="../media/image580.png"/><Relationship Id="rId2" Type="http://schemas.openxmlformats.org/officeDocument/2006/relationships/image" Target="../media/image59.png"/></Relationships>
</file>

<file path=ppt/diagrams/_rels/data4.xml.rels><?xml version="1.0" encoding="UTF-8" standalone="yes"?>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png"/><Relationship Id="rId3" Type="http://schemas.openxmlformats.org/officeDocument/2006/relationships/image" Target="../media/image67.png"/></Relationships>
</file>

<file path=ppt/diagrams/_rels/data6.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1" Type="http://schemas.openxmlformats.org/officeDocument/2006/relationships/image" Target="../media/image68.png"/><Relationship Id="rId2" Type="http://schemas.openxmlformats.org/officeDocument/2006/relationships/image" Target="../media/image6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A3711-39E9-5D4D-92F9-EE4659BFFA2C}" type="doc">
      <dgm:prSet loTypeId="urn:microsoft.com/office/officeart/2005/8/layout/chevron1" loCatId="" qsTypeId="urn:microsoft.com/office/officeart/2005/8/quickstyle/simple3" qsCatId="simple" csTypeId="urn:microsoft.com/office/officeart/2005/8/colors/accent1_2" csCatId="accent1" phldr="1"/>
      <dgm:spPr/>
    </dgm:pt>
    <mc:AlternateContent xmlns:mc="http://schemas.openxmlformats.org/markup-compatibility/2006" xmlns:a14="http://schemas.microsoft.com/office/drawing/2010/main">
      <mc:Choice Requires="a14">
        <dgm:pt modelId="{0EA93E64-EB7A-854F-A1D3-995D9C6EF712}">
          <dgm:prSet phldrT="[Text]"/>
          <dgm:spPr/>
          <dgm: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1</m:t>
                        </m:r>
                      </m:sub>
                    </m:sSub>
                  </m:oMath>
                </m:oMathPara>
              </a14:m>
              <a:endParaRPr lang="en-US" dirty="0"/>
            </a:p>
          </dgm:t>
        </dgm:pt>
      </mc:Choice>
      <mc:Fallback xmlns="">
        <dgm:pt modelId="{0EA93E64-EB7A-854F-A1D3-995D9C6EF712}">
          <dgm:prSet phldrT="[Text]"/>
          <dgm:spPr/>
          <dgm:t>
            <a:bodyPr/>
            <a:lstStyle/>
            <a:p>
              <a:r>
                <a:rPr lang="en-US" b="0" i="0" smtClean="0">
                  <a:latin typeface="Cambria Math" charset="0"/>
                </a:rPr>
                <a:t>𝑋_1</a:t>
              </a:r>
              <a:endParaRPr lang="en-US" dirty="0"/>
            </a:p>
          </dgm:t>
        </dgm:pt>
      </mc:Fallback>
    </mc:AlternateContent>
    <dgm:pt modelId="{28A72E5D-6CFF-D54E-84F2-E89F868C4DA1}" type="parTrans" cxnId="{3446C4F3-9095-F840-933C-316AEBD0B495}">
      <dgm:prSet/>
      <dgm:spPr/>
      <dgm:t>
        <a:bodyPr/>
        <a:lstStyle/>
        <a:p>
          <a:endParaRPr lang="en-US"/>
        </a:p>
      </dgm:t>
    </dgm:pt>
    <dgm:pt modelId="{38279E6D-4ACD-F54C-A180-DB545D86EFC5}" type="sibTrans" cxnId="{3446C4F3-9095-F840-933C-316AEBD0B495}">
      <dgm:prSet/>
      <dgm:spPr/>
      <dgm:t>
        <a:bodyPr/>
        <a:lstStyle/>
        <a:p>
          <a:endParaRPr lang="en-US"/>
        </a:p>
      </dgm:t>
    </dgm:pt>
    <mc:AlternateContent xmlns:mc="http://schemas.openxmlformats.org/markup-compatibility/2006" xmlns:a14="http://schemas.microsoft.com/office/drawing/2010/main">
      <mc:Choice Requires="a14">
        <dgm:pt modelId="{49361384-075D-CF4C-884F-50F2D5317B3F}">
          <dgm:prSet phldrT="[Text]"/>
          <dgm:spPr/>
          <dgm: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𝑛</m:t>
                        </m:r>
                        <m:r>
                          <a:rPr lang="en-US" b="0" i="1" smtClean="0">
                            <a:latin typeface="Cambria Math" charset="0"/>
                          </a:rPr>
                          <m:t>−1</m:t>
                        </m:r>
                      </m:sub>
                    </m:sSub>
                  </m:oMath>
                </m:oMathPara>
              </a14:m>
              <a:endParaRPr lang="en-US" dirty="0"/>
            </a:p>
          </dgm:t>
        </dgm:pt>
      </mc:Choice>
      <mc:Fallback xmlns="">
        <dgm:pt modelId="{49361384-075D-CF4C-884F-50F2D5317B3F}">
          <dgm:prSet phldrT="[Text]"/>
          <dgm:spPr/>
          <dgm:t>
            <a:bodyPr/>
            <a:lstStyle/>
            <a:p>
              <a:r>
                <a:rPr lang="en-US" b="0" i="0" smtClean="0">
                  <a:latin typeface="Cambria Math" charset="0"/>
                </a:rPr>
                <a:t>𝑋_(𝑛−1)</a:t>
              </a:r>
              <a:endParaRPr lang="en-US" dirty="0"/>
            </a:p>
          </dgm:t>
        </dgm:pt>
      </mc:Fallback>
    </mc:AlternateContent>
    <dgm:pt modelId="{5073D70B-AC30-B449-BE98-698985D5DD2F}" type="parTrans" cxnId="{C5E74234-B293-904D-A565-4C1A76D7594A}">
      <dgm:prSet/>
      <dgm:spPr/>
      <dgm:t>
        <a:bodyPr/>
        <a:lstStyle/>
        <a:p>
          <a:endParaRPr lang="en-US"/>
        </a:p>
      </dgm:t>
    </dgm:pt>
    <dgm:pt modelId="{ADEEADB3-B4FF-5B42-91E3-84A897857F47}" type="sibTrans" cxnId="{C5E74234-B293-904D-A565-4C1A76D7594A}">
      <dgm:prSet/>
      <dgm:spPr/>
      <dgm:t>
        <a:bodyPr/>
        <a:lstStyle/>
        <a:p>
          <a:endParaRPr lang="en-US"/>
        </a:p>
      </dgm:t>
    </dgm:pt>
    <mc:AlternateContent xmlns:mc="http://schemas.openxmlformats.org/markup-compatibility/2006" xmlns:a14="http://schemas.microsoft.com/office/drawing/2010/main">
      <mc:Choice Requires="a14">
        <dgm:pt modelId="{FA455AD4-1EB2-4544-8210-F513AA7451B0}">
          <dgm:prSet phldrT="[Text]"/>
          <dgm:spPr/>
          <dgm: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𝑛</m:t>
                        </m:r>
                      </m:sub>
                    </m:sSub>
                  </m:oMath>
                </m:oMathPara>
              </a14:m>
              <a:endParaRPr lang="en-US" dirty="0"/>
            </a:p>
          </dgm:t>
        </dgm:pt>
      </mc:Choice>
      <mc:Fallback xmlns="">
        <dgm:pt modelId="{FA455AD4-1EB2-4544-8210-F513AA7451B0}">
          <dgm:prSet phldrT="[Text]"/>
          <dgm:spPr/>
          <dgm:t>
            <a:bodyPr/>
            <a:lstStyle/>
            <a:p>
              <a:r>
                <a:rPr lang="en-US" b="0" i="0" smtClean="0">
                  <a:latin typeface="Cambria Math" charset="0"/>
                </a:rPr>
                <a:t>𝑋_𝑛</a:t>
              </a:r>
              <a:endParaRPr lang="en-US" dirty="0"/>
            </a:p>
          </dgm:t>
        </dgm:pt>
      </mc:Fallback>
    </mc:AlternateContent>
    <dgm:pt modelId="{FFA6CDF4-E357-2141-92DE-243BBFA33F0F}" type="parTrans" cxnId="{86B55E82-8766-F941-A7C6-FBA7A91AC65E}">
      <dgm:prSet/>
      <dgm:spPr/>
      <dgm:t>
        <a:bodyPr/>
        <a:lstStyle/>
        <a:p>
          <a:endParaRPr lang="en-US"/>
        </a:p>
      </dgm:t>
    </dgm:pt>
    <dgm:pt modelId="{EDD96C80-38B2-7B4D-BF25-7117F4A2B34B}" type="sibTrans" cxnId="{86B55E82-8766-F941-A7C6-FBA7A91AC65E}">
      <dgm:prSet/>
      <dgm:spPr/>
      <dgm:t>
        <a:bodyPr/>
        <a:lstStyle/>
        <a:p>
          <a:pPr rtl="0"/>
          <a:endParaRPr lang="en-US"/>
        </a:p>
      </dgm:t>
    </dgm:pt>
    <mc:AlternateContent xmlns:mc="http://schemas.openxmlformats.org/markup-compatibility/2006" xmlns:a14="http://schemas.microsoft.com/office/drawing/2010/main">
      <mc:Choice Requires="a14">
        <dgm:pt modelId="{2B73B1B0-18D8-5A49-9DF0-D6009D88E997}">
          <dgm:prSet/>
          <dgm:spPr/>
          <dgm: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2</m:t>
                        </m:r>
                      </m:sub>
                    </m:sSub>
                  </m:oMath>
                </m:oMathPara>
              </a14:m>
              <a:endParaRPr lang="en-US" dirty="0"/>
            </a:p>
          </dgm:t>
        </dgm:pt>
      </mc:Choice>
      <mc:Fallback xmlns="">
        <dgm:pt modelId="{2B73B1B0-18D8-5A49-9DF0-D6009D88E997}">
          <dgm:prSet/>
          <dgm:spPr/>
          <dgm:t>
            <a:bodyPr/>
            <a:lstStyle/>
            <a:p>
              <a:r>
                <a:rPr lang="en-US" b="0" i="0" smtClean="0">
                  <a:latin typeface="Cambria Math" charset="0"/>
                </a:rPr>
                <a:t>𝑋_2</a:t>
              </a:r>
              <a:endParaRPr lang="en-US" dirty="0"/>
            </a:p>
          </dgm:t>
        </dgm:pt>
      </mc:Fallback>
    </mc:AlternateContent>
    <dgm:pt modelId="{EE022E0E-FF45-AF47-9D52-F5EC2F9DE89D}" type="parTrans" cxnId="{F48DEE8A-C6D2-B54C-849A-BE960D894391}">
      <dgm:prSet/>
      <dgm:spPr/>
      <dgm:t>
        <a:bodyPr/>
        <a:lstStyle/>
        <a:p>
          <a:endParaRPr lang="en-US"/>
        </a:p>
      </dgm:t>
    </dgm:pt>
    <dgm:pt modelId="{715EE01B-FC65-354A-AC74-E00CA38DA3A4}" type="sibTrans" cxnId="{F48DEE8A-C6D2-B54C-849A-BE960D894391}">
      <dgm:prSet/>
      <dgm:spPr/>
      <dgm:t>
        <a:bodyPr/>
        <a:lstStyle/>
        <a:p>
          <a:endParaRPr lang="en-US"/>
        </a:p>
      </dgm:t>
    </dgm:pt>
    <mc:AlternateContent xmlns:mc="http://schemas.openxmlformats.org/markup-compatibility/2006" xmlns:a14="http://schemas.microsoft.com/office/drawing/2010/main">
      <mc:Choice Requires="a14">
        <dgm:pt modelId="{64AC0783-77F7-794F-A7D1-D87DF1CF7AFC}">
          <dgm:prSet/>
          <dgm:spPr/>
          <dgm: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oMath>
                </m:oMathPara>
              </a14:m>
              <a:endParaRPr lang="en-US" dirty="0"/>
            </a:p>
          </dgm:t>
        </dgm:pt>
      </mc:Choice>
      <mc:Fallback xmlns="">
        <dgm:pt modelId="{64AC0783-77F7-794F-A7D1-D87DF1CF7AFC}">
          <dgm:prSet/>
          <dgm:spPr/>
          <dgm:t>
            <a:bodyPr/>
            <a:lstStyle/>
            <a:p>
              <a:r>
                <a:rPr lang="en-US" b="0" i="0" smtClean="0">
                  <a:latin typeface="Cambria Math" charset="0"/>
                </a:rPr>
                <a:t>…</a:t>
              </a:r>
              <a:endParaRPr lang="en-US" dirty="0"/>
            </a:p>
          </dgm:t>
        </dgm:pt>
      </mc:Fallback>
    </mc:AlternateContent>
    <dgm:pt modelId="{05E77D53-BEE4-544A-A87F-DDF0F75AF188}" type="parTrans" cxnId="{3C0BAF6C-3BF0-4543-98AD-B1604928A922}">
      <dgm:prSet/>
      <dgm:spPr/>
      <dgm:t>
        <a:bodyPr/>
        <a:lstStyle/>
        <a:p>
          <a:endParaRPr lang="en-US"/>
        </a:p>
      </dgm:t>
    </dgm:pt>
    <dgm:pt modelId="{F108D022-E35F-674B-BA5B-AD615BF59A22}" type="sibTrans" cxnId="{3C0BAF6C-3BF0-4543-98AD-B1604928A922}">
      <dgm:prSet/>
      <dgm:spPr/>
      <dgm:t>
        <a:bodyPr/>
        <a:lstStyle/>
        <a:p>
          <a:endParaRPr lang="en-US"/>
        </a:p>
      </dgm:t>
    </dgm:pt>
    <mc:AlternateContent xmlns:mc="http://schemas.openxmlformats.org/markup-compatibility/2006" xmlns:a14="http://schemas.microsoft.com/office/drawing/2010/main">
      <mc:Choice Requires="a14">
        <dgm:pt modelId="{DDA3ED4A-C24B-FB4F-8626-992674B766A4}">
          <dgm:prSet/>
          <dgm:spPr/>
          <dgm: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oMath>
                </m:oMathPara>
              </a14:m>
              <a:endParaRPr lang="en-US" dirty="0"/>
            </a:p>
          </dgm:t>
        </dgm:pt>
      </mc:Choice>
      <mc:Fallback xmlns="">
        <dgm:pt modelId="{DDA3ED4A-C24B-FB4F-8626-992674B766A4}">
          <dgm:prSet/>
          <dgm:spPr/>
          <dgm:t>
            <a:bodyPr/>
            <a:lstStyle/>
            <a:p>
              <a:r>
                <a:rPr lang="en-US" b="0" i="0" smtClean="0">
                  <a:latin typeface="Cambria Math" charset="0"/>
                </a:rPr>
                <a:t>…</a:t>
              </a:r>
              <a:endParaRPr lang="en-US" dirty="0"/>
            </a:p>
          </dgm:t>
        </dgm:pt>
      </mc:Fallback>
    </mc:AlternateContent>
    <dgm:pt modelId="{58A06856-EF7D-A048-8F29-F5EDD6B963C5}" type="parTrans" cxnId="{6112AE10-A085-5A4E-B7A4-AA7C1F22FB62}">
      <dgm:prSet/>
      <dgm:spPr/>
      <dgm:t>
        <a:bodyPr/>
        <a:lstStyle/>
        <a:p>
          <a:endParaRPr lang="en-US"/>
        </a:p>
      </dgm:t>
    </dgm:pt>
    <dgm:pt modelId="{A3B7918E-BB8F-9047-9247-EFD25AB98515}" type="sibTrans" cxnId="{6112AE10-A085-5A4E-B7A4-AA7C1F22FB62}">
      <dgm:prSet/>
      <dgm:spPr/>
      <dgm:t>
        <a:bodyPr/>
        <a:lstStyle/>
        <a:p>
          <a:endParaRPr lang="en-US"/>
        </a:p>
      </dgm:t>
    </dgm:pt>
    <mc:AlternateContent xmlns:mc="http://schemas.openxmlformats.org/markup-compatibility/2006" xmlns:a14="http://schemas.microsoft.com/office/drawing/2010/main">
      <mc:Choice Requires="a14">
        <dgm:pt modelId="{DBA8AE95-92ED-3848-BF3D-1F5155EE535F}">
          <dgm:prSet/>
          <dgm:spPr/>
          <dgm: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oMath>
                </m:oMathPara>
              </a14:m>
              <a:endParaRPr lang="en-US"/>
            </a:p>
          </dgm:t>
        </dgm:pt>
      </mc:Choice>
      <mc:Fallback xmlns="">
        <dgm:pt modelId="{DBA8AE95-92ED-3848-BF3D-1F5155EE535F}">
          <dgm:prSet/>
          <dgm:spPr/>
          <dgm:t>
            <a:bodyPr/>
            <a:lstStyle/>
            <a:p>
              <a:r>
                <a:rPr lang="en-US" b="0" i="0" smtClean="0">
                  <a:latin typeface="Cambria Math" charset="0"/>
                </a:rPr>
                <a:t>…</a:t>
              </a:r>
              <a:endParaRPr lang="en-US"/>
            </a:p>
          </dgm:t>
        </dgm:pt>
      </mc:Fallback>
    </mc:AlternateContent>
    <dgm:pt modelId="{AC09BA1C-D163-1C4F-80AE-4C4C3B2B2176}" type="parTrans" cxnId="{86A8F230-A309-034C-B747-96F83F9839DC}">
      <dgm:prSet/>
      <dgm:spPr/>
      <dgm:t>
        <a:bodyPr/>
        <a:lstStyle/>
        <a:p>
          <a:endParaRPr lang="en-US"/>
        </a:p>
      </dgm:t>
    </dgm:pt>
    <dgm:pt modelId="{91AFB351-49CC-CC41-A9B0-788F872EB9B9}" type="sibTrans" cxnId="{86A8F230-A309-034C-B747-96F83F9839DC}">
      <dgm:prSet/>
      <dgm:spPr/>
      <dgm:t>
        <a:bodyPr/>
        <a:lstStyle/>
        <a:p>
          <a:endParaRPr lang="en-US"/>
        </a:p>
      </dgm:t>
    </dgm:pt>
    <mc:AlternateContent xmlns:mc="http://schemas.openxmlformats.org/markup-compatibility/2006" xmlns:a14="http://schemas.microsoft.com/office/drawing/2010/main">
      <mc:Choice Requires="a14">
        <dgm:pt modelId="{63EF6F80-6980-CF4F-9AE2-F1D2B732708C}">
          <dgm:prSet/>
          <dgm:spPr/>
          <dgm: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oMath>
                </m:oMathPara>
              </a14:m>
              <a:endParaRPr lang="en-US"/>
            </a:p>
          </dgm:t>
        </dgm:pt>
      </mc:Choice>
      <mc:Fallback xmlns="">
        <dgm:pt modelId="{63EF6F80-6980-CF4F-9AE2-F1D2B732708C}">
          <dgm:prSet/>
          <dgm:spPr/>
          <dgm:t>
            <a:bodyPr/>
            <a:lstStyle/>
            <a:p>
              <a:r>
                <a:rPr lang="en-US" b="0" i="0" smtClean="0">
                  <a:latin typeface="Cambria Math" charset="0"/>
                </a:rPr>
                <a:t>…</a:t>
              </a:r>
              <a:endParaRPr lang="en-US"/>
            </a:p>
          </dgm:t>
        </dgm:pt>
      </mc:Fallback>
    </mc:AlternateContent>
    <dgm:pt modelId="{28E7FAEA-028D-0546-805B-3E771EA25FB7}" type="parTrans" cxnId="{8D6F973B-E131-8A41-BAF4-A4726F4223D3}">
      <dgm:prSet/>
      <dgm:spPr/>
      <dgm:t>
        <a:bodyPr/>
        <a:lstStyle/>
        <a:p>
          <a:endParaRPr lang="en-US"/>
        </a:p>
      </dgm:t>
    </dgm:pt>
    <dgm:pt modelId="{8D0E690E-C616-1A49-B055-2546D5D3213C}" type="sibTrans" cxnId="{8D6F973B-E131-8A41-BAF4-A4726F4223D3}">
      <dgm:prSet/>
      <dgm:spPr/>
      <dgm:t>
        <a:bodyPr/>
        <a:lstStyle/>
        <a:p>
          <a:endParaRPr lang="en-US"/>
        </a:p>
      </dgm:t>
    </dgm:pt>
    <mc:AlternateContent xmlns:mc="http://schemas.openxmlformats.org/markup-compatibility/2006" xmlns:a14="http://schemas.microsoft.com/office/drawing/2010/main">
      <mc:Choice Requires="a14">
        <dgm:pt modelId="{37F7F766-3BFF-CF44-9F78-BC4085A909A2}">
          <dgm:prSet/>
          <dgm:spPr/>
          <dgm: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oMath>
                </m:oMathPara>
              </a14:m>
              <a:endParaRPr lang="en-US"/>
            </a:p>
          </dgm:t>
        </dgm:pt>
      </mc:Choice>
      <mc:Fallback xmlns="">
        <dgm:pt modelId="{37F7F766-3BFF-CF44-9F78-BC4085A909A2}">
          <dgm:prSet/>
          <dgm:spPr/>
          <dgm:t>
            <a:bodyPr/>
            <a:lstStyle/>
            <a:p>
              <a:r>
                <a:rPr lang="en-US" b="0" i="0" smtClean="0">
                  <a:latin typeface="Cambria Math" charset="0"/>
                </a:rPr>
                <a:t>…</a:t>
              </a:r>
              <a:endParaRPr lang="en-US"/>
            </a:p>
          </dgm:t>
        </dgm:pt>
      </mc:Fallback>
    </mc:AlternateContent>
    <dgm:pt modelId="{23C877A8-FC3C-504D-8D7B-B5039ACE5E88}" type="parTrans" cxnId="{A5F895C5-2820-B140-B407-2132A192F942}">
      <dgm:prSet/>
      <dgm:spPr/>
      <dgm:t>
        <a:bodyPr/>
        <a:lstStyle/>
        <a:p>
          <a:endParaRPr lang="en-US"/>
        </a:p>
      </dgm:t>
    </dgm:pt>
    <dgm:pt modelId="{57425ED1-B180-2244-A204-1C81BA9870E0}" type="sibTrans" cxnId="{A5F895C5-2820-B140-B407-2132A192F942}">
      <dgm:prSet/>
      <dgm:spPr/>
      <dgm:t>
        <a:bodyPr/>
        <a:lstStyle/>
        <a:p>
          <a:endParaRPr lang="en-US"/>
        </a:p>
      </dgm:t>
    </dgm:pt>
    <mc:AlternateContent xmlns:mc="http://schemas.openxmlformats.org/markup-compatibility/2006" xmlns:a14="http://schemas.microsoft.com/office/drawing/2010/main">
      <mc:Choice Requires="a14">
        <dgm:pt modelId="{79C33C7C-6FD7-D343-942E-173F503C2744}">
          <dgm:prSet/>
          <dgm:spPr/>
          <dgm: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oMath>
                </m:oMathPara>
              </a14:m>
              <a:endParaRPr lang="en-US"/>
            </a:p>
          </dgm:t>
        </dgm:pt>
      </mc:Choice>
      <mc:Fallback xmlns="">
        <dgm:pt modelId="{79C33C7C-6FD7-D343-942E-173F503C2744}">
          <dgm:prSet/>
          <dgm:spPr/>
          <dgm:t>
            <a:bodyPr/>
            <a:lstStyle/>
            <a:p>
              <a:r>
                <a:rPr lang="en-US" b="0" i="0" smtClean="0">
                  <a:latin typeface="Cambria Math" charset="0"/>
                </a:rPr>
                <a:t>…</a:t>
              </a:r>
              <a:endParaRPr lang="en-US"/>
            </a:p>
          </dgm:t>
        </dgm:pt>
      </mc:Fallback>
    </mc:AlternateContent>
    <dgm:pt modelId="{BC8FE80D-DBC6-C147-861D-B2E44B7A022D}" type="parTrans" cxnId="{E242A49C-16A7-2E4D-A333-05FD2ED3C224}">
      <dgm:prSet/>
      <dgm:spPr/>
      <dgm:t>
        <a:bodyPr/>
        <a:lstStyle/>
        <a:p>
          <a:endParaRPr lang="en-US"/>
        </a:p>
      </dgm:t>
    </dgm:pt>
    <dgm:pt modelId="{DB638292-5A31-FB44-94E4-B84CB5700CD4}" type="sibTrans" cxnId="{E242A49C-16A7-2E4D-A333-05FD2ED3C224}">
      <dgm:prSet/>
      <dgm:spPr/>
      <dgm:t>
        <a:bodyPr/>
        <a:lstStyle/>
        <a:p>
          <a:endParaRPr lang="en-US"/>
        </a:p>
      </dgm:t>
    </dgm:pt>
    <dgm:pt modelId="{F776E9E5-8C70-C847-9814-8C4E1ED0B15F}" type="pres">
      <dgm:prSet presAssocID="{A3EA3711-39E9-5D4D-92F9-EE4659BFFA2C}" presName="Name0" presStyleCnt="0">
        <dgm:presLayoutVars>
          <dgm:dir/>
          <dgm:animLvl val="lvl"/>
          <dgm:resizeHandles val="exact"/>
        </dgm:presLayoutVars>
      </dgm:prSet>
      <dgm:spPr/>
    </dgm:pt>
    <dgm:pt modelId="{46895195-1D3C-6146-8938-891D87CEE872}" type="pres">
      <dgm:prSet presAssocID="{0EA93E64-EB7A-854F-A1D3-995D9C6EF712}" presName="parTxOnly" presStyleLbl="node1" presStyleIdx="0" presStyleCnt="10">
        <dgm:presLayoutVars>
          <dgm:chMax val="0"/>
          <dgm:chPref val="0"/>
          <dgm:bulletEnabled val="1"/>
        </dgm:presLayoutVars>
      </dgm:prSet>
      <dgm:spPr/>
      <dgm:t>
        <a:bodyPr/>
        <a:lstStyle/>
        <a:p>
          <a:endParaRPr lang="en-US"/>
        </a:p>
      </dgm:t>
    </dgm:pt>
    <dgm:pt modelId="{E51F9952-7B7A-F342-839C-7268869B1514}" type="pres">
      <dgm:prSet presAssocID="{38279E6D-4ACD-F54C-A180-DB545D86EFC5}" presName="parTxOnlySpace" presStyleCnt="0"/>
      <dgm:spPr/>
    </dgm:pt>
    <dgm:pt modelId="{2A47E571-3D23-8A41-8942-33EF2E6325FF}" type="pres">
      <dgm:prSet presAssocID="{2B73B1B0-18D8-5A49-9DF0-D6009D88E997}" presName="parTxOnly" presStyleLbl="node1" presStyleIdx="1" presStyleCnt="10">
        <dgm:presLayoutVars>
          <dgm:chMax val="0"/>
          <dgm:chPref val="0"/>
          <dgm:bulletEnabled val="1"/>
        </dgm:presLayoutVars>
      </dgm:prSet>
      <dgm:spPr/>
      <dgm:t>
        <a:bodyPr/>
        <a:lstStyle/>
        <a:p>
          <a:endParaRPr lang="en-US"/>
        </a:p>
      </dgm:t>
    </dgm:pt>
    <dgm:pt modelId="{B8E4374D-87E0-F648-8564-8BD0349EEF3B}" type="pres">
      <dgm:prSet presAssocID="{715EE01B-FC65-354A-AC74-E00CA38DA3A4}" presName="parTxOnlySpace" presStyleCnt="0"/>
      <dgm:spPr/>
    </dgm:pt>
    <dgm:pt modelId="{DBF62EEA-8EED-9D40-B4C6-683BEF4F7F98}" type="pres">
      <dgm:prSet presAssocID="{64AC0783-77F7-794F-A7D1-D87DF1CF7AFC}" presName="parTxOnly" presStyleLbl="node1" presStyleIdx="2" presStyleCnt="10">
        <dgm:presLayoutVars>
          <dgm:chMax val="0"/>
          <dgm:chPref val="0"/>
          <dgm:bulletEnabled val="1"/>
        </dgm:presLayoutVars>
      </dgm:prSet>
      <dgm:spPr/>
      <dgm:t>
        <a:bodyPr/>
        <a:lstStyle/>
        <a:p>
          <a:endParaRPr lang="en-US"/>
        </a:p>
      </dgm:t>
    </dgm:pt>
    <dgm:pt modelId="{318D6676-46B9-FA45-B9E0-94C34AD5DE93}" type="pres">
      <dgm:prSet presAssocID="{F108D022-E35F-674B-BA5B-AD615BF59A22}" presName="parTxOnlySpace" presStyleCnt="0"/>
      <dgm:spPr/>
    </dgm:pt>
    <dgm:pt modelId="{C6B2BB58-52E2-CE45-B9DF-81813938A93A}" type="pres">
      <dgm:prSet presAssocID="{DDA3ED4A-C24B-FB4F-8626-992674B766A4}" presName="parTxOnly" presStyleLbl="node1" presStyleIdx="3" presStyleCnt="10">
        <dgm:presLayoutVars>
          <dgm:chMax val="0"/>
          <dgm:chPref val="0"/>
          <dgm:bulletEnabled val="1"/>
        </dgm:presLayoutVars>
      </dgm:prSet>
      <dgm:spPr/>
      <dgm:t>
        <a:bodyPr/>
        <a:lstStyle/>
        <a:p>
          <a:endParaRPr lang="en-US"/>
        </a:p>
      </dgm:t>
    </dgm:pt>
    <dgm:pt modelId="{2311A482-2DD7-F040-B16D-49A4A40AE104}" type="pres">
      <dgm:prSet presAssocID="{A3B7918E-BB8F-9047-9247-EFD25AB98515}" presName="parTxOnlySpace" presStyleCnt="0"/>
      <dgm:spPr/>
    </dgm:pt>
    <dgm:pt modelId="{1887B73B-6022-C043-A552-F730586CC572}" type="pres">
      <dgm:prSet presAssocID="{DBA8AE95-92ED-3848-BF3D-1F5155EE535F}" presName="parTxOnly" presStyleLbl="node1" presStyleIdx="4" presStyleCnt="10">
        <dgm:presLayoutVars>
          <dgm:chMax val="0"/>
          <dgm:chPref val="0"/>
          <dgm:bulletEnabled val="1"/>
        </dgm:presLayoutVars>
      </dgm:prSet>
      <dgm:spPr/>
      <dgm:t>
        <a:bodyPr/>
        <a:lstStyle/>
        <a:p>
          <a:endParaRPr lang="en-US"/>
        </a:p>
      </dgm:t>
    </dgm:pt>
    <dgm:pt modelId="{FD20959F-D560-E148-984F-ED1791782C87}" type="pres">
      <dgm:prSet presAssocID="{91AFB351-49CC-CC41-A9B0-788F872EB9B9}" presName="parTxOnlySpace" presStyleCnt="0"/>
      <dgm:spPr/>
    </dgm:pt>
    <dgm:pt modelId="{ADE59298-3F06-B249-A07C-40975E3BCE73}" type="pres">
      <dgm:prSet presAssocID="{63EF6F80-6980-CF4F-9AE2-F1D2B732708C}" presName="parTxOnly" presStyleLbl="node1" presStyleIdx="5" presStyleCnt="10">
        <dgm:presLayoutVars>
          <dgm:chMax val="0"/>
          <dgm:chPref val="0"/>
          <dgm:bulletEnabled val="1"/>
        </dgm:presLayoutVars>
      </dgm:prSet>
      <dgm:spPr/>
      <dgm:t>
        <a:bodyPr/>
        <a:lstStyle/>
        <a:p>
          <a:endParaRPr lang="en-US"/>
        </a:p>
      </dgm:t>
    </dgm:pt>
    <dgm:pt modelId="{D2ED7ED6-027D-3D44-B3FB-41652E5E58D4}" type="pres">
      <dgm:prSet presAssocID="{8D0E690E-C616-1A49-B055-2546D5D3213C}" presName="parTxOnlySpace" presStyleCnt="0"/>
      <dgm:spPr/>
    </dgm:pt>
    <dgm:pt modelId="{8E0334F8-9946-5944-B8AD-0BBD366F4BF2}" type="pres">
      <dgm:prSet presAssocID="{37F7F766-3BFF-CF44-9F78-BC4085A909A2}" presName="parTxOnly" presStyleLbl="node1" presStyleIdx="6" presStyleCnt="10">
        <dgm:presLayoutVars>
          <dgm:chMax val="0"/>
          <dgm:chPref val="0"/>
          <dgm:bulletEnabled val="1"/>
        </dgm:presLayoutVars>
      </dgm:prSet>
      <dgm:spPr/>
      <dgm:t>
        <a:bodyPr/>
        <a:lstStyle/>
        <a:p>
          <a:endParaRPr lang="en-US"/>
        </a:p>
      </dgm:t>
    </dgm:pt>
    <dgm:pt modelId="{D0F22297-E244-4D4A-848B-72FB2643BB77}" type="pres">
      <dgm:prSet presAssocID="{57425ED1-B180-2244-A204-1C81BA9870E0}" presName="parTxOnlySpace" presStyleCnt="0"/>
      <dgm:spPr/>
    </dgm:pt>
    <dgm:pt modelId="{450D0E9F-D22D-DD40-8A5A-826DAF1DDE1C}" type="pres">
      <dgm:prSet presAssocID="{79C33C7C-6FD7-D343-942E-173F503C2744}" presName="parTxOnly" presStyleLbl="node1" presStyleIdx="7" presStyleCnt="10">
        <dgm:presLayoutVars>
          <dgm:chMax val="0"/>
          <dgm:chPref val="0"/>
          <dgm:bulletEnabled val="1"/>
        </dgm:presLayoutVars>
      </dgm:prSet>
      <dgm:spPr/>
      <dgm:t>
        <a:bodyPr/>
        <a:lstStyle/>
        <a:p>
          <a:endParaRPr lang="en-US"/>
        </a:p>
      </dgm:t>
    </dgm:pt>
    <dgm:pt modelId="{742417F5-1178-3D43-9BC4-590ECCF5E19A}" type="pres">
      <dgm:prSet presAssocID="{DB638292-5A31-FB44-94E4-B84CB5700CD4}" presName="parTxOnlySpace" presStyleCnt="0"/>
      <dgm:spPr/>
    </dgm:pt>
    <dgm:pt modelId="{98CBA148-47D1-AB47-8219-BCA7DE4E6B4D}" type="pres">
      <dgm:prSet presAssocID="{49361384-075D-CF4C-884F-50F2D5317B3F}" presName="parTxOnly" presStyleLbl="node1" presStyleIdx="8" presStyleCnt="10">
        <dgm:presLayoutVars>
          <dgm:chMax val="0"/>
          <dgm:chPref val="0"/>
          <dgm:bulletEnabled val="1"/>
        </dgm:presLayoutVars>
      </dgm:prSet>
      <dgm:spPr/>
      <dgm:t>
        <a:bodyPr/>
        <a:lstStyle/>
        <a:p>
          <a:endParaRPr lang="en-US"/>
        </a:p>
      </dgm:t>
    </dgm:pt>
    <dgm:pt modelId="{05861E25-469F-DE4B-8EBA-2622540AA91C}" type="pres">
      <dgm:prSet presAssocID="{ADEEADB3-B4FF-5B42-91E3-84A897857F47}" presName="parTxOnlySpace" presStyleCnt="0"/>
      <dgm:spPr/>
    </dgm:pt>
    <dgm:pt modelId="{88E6BAD8-18B0-F541-879F-F83A3E6ED9A9}" type="pres">
      <dgm:prSet presAssocID="{FA455AD4-1EB2-4544-8210-F513AA7451B0}" presName="parTxOnly" presStyleLbl="node1" presStyleIdx="9" presStyleCnt="10">
        <dgm:presLayoutVars>
          <dgm:chMax val="0"/>
          <dgm:chPref val="0"/>
          <dgm:bulletEnabled val="1"/>
        </dgm:presLayoutVars>
      </dgm:prSet>
      <dgm:spPr/>
      <dgm:t>
        <a:bodyPr/>
        <a:lstStyle/>
        <a:p>
          <a:endParaRPr lang="en-US"/>
        </a:p>
      </dgm:t>
    </dgm:pt>
  </dgm:ptLst>
  <dgm:cxnLst>
    <dgm:cxn modelId="{24D66FD4-ACC6-8A42-ABB2-1FE176C1EC0E}" type="presOf" srcId="{79C33C7C-6FD7-D343-942E-173F503C2744}" destId="{450D0E9F-D22D-DD40-8A5A-826DAF1DDE1C}" srcOrd="0" destOrd="0" presId="urn:microsoft.com/office/officeart/2005/8/layout/chevron1"/>
    <dgm:cxn modelId="{3446C4F3-9095-F840-933C-316AEBD0B495}" srcId="{A3EA3711-39E9-5D4D-92F9-EE4659BFFA2C}" destId="{0EA93E64-EB7A-854F-A1D3-995D9C6EF712}" srcOrd="0" destOrd="0" parTransId="{28A72E5D-6CFF-D54E-84F2-E89F868C4DA1}" sibTransId="{38279E6D-4ACD-F54C-A180-DB545D86EFC5}"/>
    <dgm:cxn modelId="{6112AE10-A085-5A4E-B7A4-AA7C1F22FB62}" srcId="{A3EA3711-39E9-5D4D-92F9-EE4659BFFA2C}" destId="{DDA3ED4A-C24B-FB4F-8626-992674B766A4}" srcOrd="3" destOrd="0" parTransId="{58A06856-EF7D-A048-8F29-F5EDD6B963C5}" sibTransId="{A3B7918E-BB8F-9047-9247-EFD25AB98515}"/>
    <dgm:cxn modelId="{4CBA79FA-3332-6044-B815-0F5FC2BEE0B6}" type="presOf" srcId="{DDA3ED4A-C24B-FB4F-8626-992674B766A4}" destId="{C6B2BB58-52E2-CE45-B9DF-81813938A93A}" srcOrd="0" destOrd="0" presId="urn:microsoft.com/office/officeart/2005/8/layout/chevron1"/>
    <dgm:cxn modelId="{C5E74234-B293-904D-A565-4C1A76D7594A}" srcId="{A3EA3711-39E9-5D4D-92F9-EE4659BFFA2C}" destId="{49361384-075D-CF4C-884F-50F2D5317B3F}" srcOrd="8" destOrd="0" parTransId="{5073D70B-AC30-B449-BE98-698985D5DD2F}" sibTransId="{ADEEADB3-B4FF-5B42-91E3-84A897857F47}"/>
    <dgm:cxn modelId="{C0F50237-A6A7-7341-9B34-C415CEEE7A97}" type="presOf" srcId="{63EF6F80-6980-CF4F-9AE2-F1D2B732708C}" destId="{ADE59298-3F06-B249-A07C-40975E3BCE73}" srcOrd="0" destOrd="0" presId="urn:microsoft.com/office/officeart/2005/8/layout/chevron1"/>
    <dgm:cxn modelId="{E242A49C-16A7-2E4D-A333-05FD2ED3C224}" srcId="{A3EA3711-39E9-5D4D-92F9-EE4659BFFA2C}" destId="{79C33C7C-6FD7-D343-942E-173F503C2744}" srcOrd="7" destOrd="0" parTransId="{BC8FE80D-DBC6-C147-861D-B2E44B7A022D}" sibTransId="{DB638292-5A31-FB44-94E4-B84CB5700CD4}"/>
    <dgm:cxn modelId="{86A8F230-A309-034C-B747-96F83F9839DC}" srcId="{A3EA3711-39E9-5D4D-92F9-EE4659BFFA2C}" destId="{DBA8AE95-92ED-3848-BF3D-1F5155EE535F}" srcOrd="4" destOrd="0" parTransId="{AC09BA1C-D163-1C4F-80AE-4C4C3B2B2176}" sibTransId="{91AFB351-49CC-CC41-A9B0-788F872EB9B9}"/>
    <dgm:cxn modelId="{B4CB5800-A598-824F-A8C5-CFDE12003BDB}" type="presOf" srcId="{0EA93E64-EB7A-854F-A1D3-995D9C6EF712}" destId="{46895195-1D3C-6146-8938-891D87CEE872}" srcOrd="0" destOrd="0" presId="urn:microsoft.com/office/officeart/2005/8/layout/chevron1"/>
    <dgm:cxn modelId="{A083D8FB-0AA2-4041-BBE1-331B51E18327}" type="presOf" srcId="{64AC0783-77F7-794F-A7D1-D87DF1CF7AFC}" destId="{DBF62EEA-8EED-9D40-B4C6-683BEF4F7F98}" srcOrd="0" destOrd="0" presId="urn:microsoft.com/office/officeart/2005/8/layout/chevron1"/>
    <dgm:cxn modelId="{F48DEE8A-C6D2-B54C-849A-BE960D894391}" srcId="{A3EA3711-39E9-5D4D-92F9-EE4659BFFA2C}" destId="{2B73B1B0-18D8-5A49-9DF0-D6009D88E997}" srcOrd="1" destOrd="0" parTransId="{EE022E0E-FF45-AF47-9D52-F5EC2F9DE89D}" sibTransId="{715EE01B-FC65-354A-AC74-E00CA38DA3A4}"/>
    <dgm:cxn modelId="{910F5DD0-032E-9A4C-9FCF-97D827E85C79}" type="presOf" srcId="{49361384-075D-CF4C-884F-50F2D5317B3F}" destId="{98CBA148-47D1-AB47-8219-BCA7DE4E6B4D}" srcOrd="0" destOrd="0" presId="urn:microsoft.com/office/officeart/2005/8/layout/chevron1"/>
    <dgm:cxn modelId="{AECF33AC-A9AA-CF4A-A695-68BFC4771B3E}" type="presOf" srcId="{DBA8AE95-92ED-3848-BF3D-1F5155EE535F}" destId="{1887B73B-6022-C043-A552-F730586CC572}" srcOrd="0" destOrd="0" presId="urn:microsoft.com/office/officeart/2005/8/layout/chevron1"/>
    <dgm:cxn modelId="{CE2129C1-8516-5F4F-AC5C-F3FF3775373F}" type="presOf" srcId="{A3EA3711-39E9-5D4D-92F9-EE4659BFFA2C}" destId="{F776E9E5-8C70-C847-9814-8C4E1ED0B15F}" srcOrd="0" destOrd="0" presId="urn:microsoft.com/office/officeart/2005/8/layout/chevron1"/>
    <dgm:cxn modelId="{EF40F8E8-9B32-CC4D-9199-DD1646ECCEA3}" type="presOf" srcId="{2B73B1B0-18D8-5A49-9DF0-D6009D88E997}" destId="{2A47E571-3D23-8A41-8942-33EF2E6325FF}" srcOrd="0" destOrd="0" presId="urn:microsoft.com/office/officeart/2005/8/layout/chevron1"/>
    <dgm:cxn modelId="{8D6F973B-E131-8A41-BAF4-A4726F4223D3}" srcId="{A3EA3711-39E9-5D4D-92F9-EE4659BFFA2C}" destId="{63EF6F80-6980-CF4F-9AE2-F1D2B732708C}" srcOrd="5" destOrd="0" parTransId="{28E7FAEA-028D-0546-805B-3E771EA25FB7}" sibTransId="{8D0E690E-C616-1A49-B055-2546D5D3213C}"/>
    <dgm:cxn modelId="{F6A4D2EC-DEFA-B74E-9077-55C00DA2F80E}" type="presOf" srcId="{37F7F766-3BFF-CF44-9F78-BC4085A909A2}" destId="{8E0334F8-9946-5944-B8AD-0BBD366F4BF2}" srcOrd="0" destOrd="0" presId="urn:microsoft.com/office/officeart/2005/8/layout/chevron1"/>
    <dgm:cxn modelId="{3C0BAF6C-3BF0-4543-98AD-B1604928A922}" srcId="{A3EA3711-39E9-5D4D-92F9-EE4659BFFA2C}" destId="{64AC0783-77F7-794F-A7D1-D87DF1CF7AFC}" srcOrd="2" destOrd="0" parTransId="{05E77D53-BEE4-544A-A87F-DDF0F75AF188}" sibTransId="{F108D022-E35F-674B-BA5B-AD615BF59A22}"/>
    <dgm:cxn modelId="{A5F895C5-2820-B140-B407-2132A192F942}" srcId="{A3EA3711-39E9-5D4D-92F9-EE4659BFFA2C}" destId="{37F7F766-3BFF-CF44-9F78-BC4085A909A2}" srcOrd="6" destOrd="0" parTransId="{23C877A8-FC3C-504D-8D7B-B5039ACE5E88}" sibTransId="{57425ED1-B180-2244-A204-1C81BA9870E0}"/>
    <dgm:cxn modelId="{BB93E473-2D68-4947-9AC2-4764A5B5A3DC}" type="presOf" srcId="{FA455AD4-1EB2-4544-8210-F513AA7451B0}" destId="{88E6BAD8-18B0-F541-879F-F83A3E6ED9A9}" srcOrd="0" destOrd="0" presId="urn:microsoft.com/office/officeart/2005/8/layout/chevron1"/>
    <dgm:cxn modelId="{86B55E82-8766-F941-A7C6-FBA7A91AC65E}" srcId="{A3EA3711-39E9-5D4D-92F9-EE4659BFFA2C}" destId="{FA455AD4-1EB2-4544-8210-F513AA7451B0}" srcOrd="9" destOrd="0" parTransId="{FFA6CDF4-E357-2141-92DE-243BBFA33F0F}" sibTransId="{EDD96C80-38B2-7B4D-BF25-7117F4A2B34B}"/>
    <dgm:cxn modelId="{8AABCB41-8A94-5743-9FA0-F9108C78845A}" type="presParOf" srcId="{F776E9E5-8C70-C847-9814-8C4E1ED0B15F}" destId="{46895195-1D3C-6146-8938-891D87CEE872}" srcOrd="0" destOrd="0" presId="urn:microsoft.com/office/officeart/2005/8/layout/chevron1"/>
    <dgm:cxn modelId="{6F17E2BA-A0E2-DB45-BB68-A55F71AEFDF5}" type="presParOf" srcId="{F776E9E5-8C70-C847-9814-8C4E1ED0B15F}" destId="{E51F9952-7B7A-F342-839C-7268869B1514}" srcOrd="1" destOrd="0" presId="urn:microsoft.com/office/officeart/2005/8/layout/chevron1"/>
    <dgm:cxn modelId="{A739BC90-43DB-0D4F-8E0A-F4A84F00102A}" type="presParOf" srcId="{F776E9E5-8C70-C847-9814-8C4E1ED0B15F}" destId="{2A47E571-3D23-8A41-8942-33EF2E6325FF}" srcOrd="2" destOrd="0" presId="urn:microsoft.com/office/officeart/2005/8/layout/chevron1"/>
    <dgm:cxn modelId="{7AF23A06-FA49-C541-8C28-E7619282B9EB}" type="presParOf" srcId="{F776E9E5-8C70-C847-9814-8C4E1ED0B15F}" destId="{B8E4374D-87E0-F648-8564-8BD0349EEF3B}" srcOrd="3" destOrd="0" presId="urn:microsoft.com/office/officeart/2005/8/layout/chevron1"/>
    <dgm:cxn modelId="{865EE6F6-1444-7E4E-90D6-33581349E9CB}" type="presParOf" srcId="{F776E9E5-8C70-C847-9814-8C4E1ED0B15F}" destId="{DBF62EEA-8EED-9D40-B4C6-683BEF4F7F98}" srcOrd="4" destOrd="0" presId="urn:microsoft.com/office/officeart/2005/8/layout/chevron1"/>
    <dgm:cxn modelId="{CF0C66BE-B67D-054C-BEE6-EBE630E88716}" type="presParOf" srcId="{F776E9E5-8C70-C847-9814-8C4E1ED0B15F}" destId="{318D6676-46B9-FA45-B9E0-94C34AD5DE93}" srcOrd="5" destOrd="0" presId="urn:microsoft.com/office/officeart/2005/8/layout/chevron1"/>
    <dgm:cxn modelId="{F4C4B558-F6E3-4F47-B592-8A2820097D10}" type="presParOf" srcId="{F776E9E5-8C70-C847-9814-8C4E1ED0B15F}" destId="{C6B2BB58-52E2-CE45-B9DF-81813938A93A}" srcOrd="6" destOrd="0" presId="urn:microsoft.com/office/officeart/2005/8/layout/chevron1"/>
    <dgm:cxn modelId="{FDD29628-0D4E-EA49-9F07-C4D4C9DC3852}" type="presParOf" srcId="{F776E9E5-8C70-C847-9814-8C4E1ED0B15F}" destId="{2311A482-2DD7-F040-B16D-49A4A40AE104}" srcOrd="7" destOrd="0" presId="urn:microsoft.com/office/officeart/2005/8/layout/chevron1"/>
    <dgm:cxn modelId="{88F01561-A943-A347-AE7E-0F8113FFCBA3}" type="presParOf" srcId="{F776E9E5-8C70-C847-9814-8C4E1ED0B15F}" destId="{1887B73B-6022-C043-A552-F730586CC572}" srcOrd="8" destOrd="0" presId="urn:microsoft.com/office/officeart/2005/8/layout/chevron1"/>
    <dgm:cxn modelId="{811748E4-57D0-C443-A503-32EC5A78954F}" type="presParOf" srcId="{F776E9E5-8C70-C847-9814-8C4E1ED0B15F}" destId="{FD20959F-D560-E148-984F-ED1791782C87}" srcOrd="9" destOrd="0" presId="urn:microsoft.com/office/officeart/2005/8/layout/chevron1"/>
    <dgm:cxn modelId="{7AEDCE8C-B696-4142-82A6-167057A299D5}" type="presParOf" srcId="{F776E9E5-8C70-C847-9814-8C4E1ED0B15F}" destId="{ADE59298-3F06-B249-A07C-40975E3BCE73}" srcOrd="10" destOrd="0" presId="urn:microsoft.com/office/officeart/2005/8/layout/chevron1"/>
    <dgm:cxn modelId="{4AFF1CA6-555F-3948-AD4F-267185BD008D}" type="presParOf" srcId="{F776E9E5-8C70-C847-9814-8C4E1ED0B15F}" destId="{D2ED7ED6-027D-3D44-B3FB-41652E5E58D4}" srcOrd="11" destOrd="0" presId="urn:microsoft.com/office/officeart/2005/8/layout/chevron1"/>
    <dgm:cxn modelId="{F2D6C2BD-86FE-BA43-9FA3-6106CCCD61D2}" type="presParOf" srcId="{F776E9E5-8C70-C847-9814-8C4E1ED0B15F}" destId="{8E0334F8-9946-5944-B8AD-0BBD366F4BF2}" srcOrd="12" destOrd="0" presId="urn:microsoft.com/office/officeart/2005/8/layout/chevron1"/>
    <dgm:cxn modelId="{EF6B4F29-49F9-D346-B687-8B09465CF00F}" type="presParOf" srcId="{F776E9E5-8C70-C847-9814-8C4E1ED0B15F}" destId="{D0F22297-E244-4D4A-848B-72FB2643BB77}" srcOrd="13" destOrd="0" presId="urn:microsoft.com/office/officeart/2005/8/layout/chevron1"/>
    <dgm:cxn modelId="{48450948-9C12-E34C-B01A-E3C0BBA6D56A}" type="presParOf" srcId="{F776E9E5-8C70-C847-9814-8C4E1ED0B15F}" destId="{450D0E9F-D22D-DD40-8A5A-826DAF1DDE1C}" srcOrd="14" destOrd="0" presId="urn:microsoft.com/office/officeart/2005/8/layout/chevron1"/>
    <dgm:cxn modelId="{D0CFA1A8-1782-344A-B062-DE666790FEE2}" type="presParOf" srcId="{F776E9E5-8C70-C847-9814-8C4E1ED0B15F}" destId="{742417F5-1178-3D43-9BC4-590ECCF5E19A}" srcOrd="15" destOrd="0" presId="urn:microsoft.com/office/officeart/2005/8/layout/chevron1"/>
    <dgm:cxn modelId="{98A0632C-4B74-9843-B320-77625404C359}" type="presParOf" srcId="{F776E9E5-8C70-C847-9814-8C4E1ED0B15F}" destId="{98CBA148-47D1-AB47-8219-BCA7DE4E6B4D}" srcOrd="16" destOrd="0" presId="urn:microsoft.com/office/officeart/2005/8/layout/chevron1"/>
    <dgm:cxn modelId="{BEBFBB60-8AFC-4344-A4C4-1442552BA9D0}" type="presParOf" srcId="{F776E9E5-8C70-C847-9814-8C4E1ED0B15F}" destId="{05861E25-469F-DE4B-8EBA-2622540AA91C}" srcOrd="17" destOrd="0" presId="urn:microsoft.com/office/officeart/2005/8/layout/chevron1"/>
    <dgm:cxn modelId="{15EE00B2-B189-3C42-8CBC-383DE2FFE90C}" type="presParOf" srcId="{F776E9E5-8C70-C847-9814-8C4E1ED0B15F}" destId="{88E6BAD8-18B0-F541-879F-F83A3E6ED9A9}"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EA3711-39E9-5D4D-92F9-EE4659BFFA2C}" type="doc">
      <dgm:prSet loTypeId="urn:microsoft.com/office/officeart/2005/8/layout/chevron1" loCatId="" qsTypeId="urn:microsoft.com/office/officeart/2005/8/quickstyle/simple3" qsCatId="simple" csTypeId="urn:microsoft.com/office/officeart/2005/8/colors/accent1_2" csCatId="accent1" phldr="1"/>
      <dgm:spPr/>
    </dgm:pt>
    <dgm:pt modelId="{0EA93E64-EB7A-854F-A1D3-995D9C6EF712}">
      <dgm:prSet phldrT="[Text]"/>
      <dgm:spPr>
        <a:blipFill rotWithShape="0">
          <a:blip xmlns:r="http://schemas.openxmlformats.org/officeDocument/2006/relationships" r:embed="rId1"/>
          <a:stretch>
            <a:fillRect/>
          </a:stretch>
        </a:blipFill>
      </dgm:spPr>
      <dgm:t>
        <a:bodyPr/>
        <a:lstStyle/>
        <a:p>
          <a:r>
            <a:rPr lang="en-US">
              <a:noFill/>
            </a:rPr>
            <a:t> </a:t>
          </a:r>
        </a:p>
      </dgm:t>
    </dgm:pt>
    <dgm:pt modelId="{28A72E5D-6CFF-D54E-84F2-E89F868C4DA1}" type="parTrans" cxnId="{3446C4F3-9095-F840-933C-316AEBD0B495}">
      <dgm:prSet/>
      <dgm:spPr/>
      <dgm:t>
        <a:bodyPr/>
        <a:lstStyle/>
        <a:p>
          <a:endParaRPr lang="en-US"/>
        </a:p>
      </dgm:t>
    </dgm:pt>
    <dgm:pt modelId="{38279E6D-4ACD-F54C-A180-DB545D86EFC5}" type="sibTrans" cxnId="{3446C4F3-9095-F840-933C-316AEBD0B495}">
      <dgm:prSet/>
      <dgm:spPr/>
      <dgm:t>
        <a:bodyPr/>
        <a:lstStyle/>
        <a:p>
          <a:endParaRPr lang="en-US"/>
        </a:p>
      </dgm:t>
    </dgm:pt>
    <dgm:pt modelId="{49361384-075D-CF4C-884F-50F2D5317B3F}">
      <dgm:prSet phldrT="[Text]"/>
      <dgm:spPr>
        <a:blipFill rotWithShape="0">
          <a:blip xmlns:r="http://schemas.openxmlformats.org/officeDocument/2006/relationships" r:embed="rId2"/>
          <a:stretch>
            <a:fillRect/>
          </a:stretch>
        </a:blipFill>
      </dgm:spPr>
      <dgm:t>
        <a:bodyPr/>
        <a:lstStyle/>
        <a:p>
          <a:r>
            <a:rPr lang="en-US">
              <a:noFill/>
            </a:rPr>
            <a:t> </a:t>
          </a:r>
        </a:p>
      </dgm:t>
    </dgm:pt>
    <dgm:pt modelId="{5073D70B-AC30-B449-BE98-698985D5DD2F}" type="parTrans" cxnId="{C5E74234-B293-904D-A565-4C1A76D7594A}">
      <dgm:prSet/>
      <dgm:spPr/>
      <dgm:t>
        <a:bodyPr/>
        <a:lstStyle/>
        <a:p>
          <a:endParaRPr lang="en-US"/>
        </a:p>
      </dgm:t>
    </dgm:pt>
    <dgm:pt modelId="{ADEEADB3-B4FF-5B42-91E3-84A897857F47}" type="sibTrans" cxnId="{C5E74234-B293-904D-A565-4C1A76D7594A}">
      <dgm:prSet/>
      <dgm:spPr/>
      <dgm:t>
        <a:bodyPr/>
        <a:lstStyle/>
        <a:p>
          <a:endParaRPr lang="en-US"/>
        </a:p>
      </dgm:t>
    </dgm:pt>
    <dgm:pt modelId="{FA455AD4-1EB2-4544-8210-F513AA7451B0}">
      <dgm:prSet phldrT="[Text]"/>
      <dgm:spPr>
        <a:blipFill rotWithShape="0">
          <a:blip xmlns:r="http://schemas.openxmlformats.org/officeDocument/2006/relationships" r:embed="rId3"/>
          <a:stretch>
            <a:fillRect/>
          </a:stretch>
        </a:blipFill>
      </dgm:spPr>
      <dgm:t>
        <a:bodyPr/>
        <a:lstStyle/>
        <a:p>
          <a:r>
            <a:rPr lang="en-US">
              <a:noFill/>
            </a:rPr>
            <a:t> </a:t>
          </a:r>
        </a:p>
      </dgm:t>
    </dgm:pt>
    <dgm:pt modelId="{FFA6CDF4-E357-2141-92DE-243BBFA33F0F}" type="parTrans" cxnId="{86B55E82-8766-F941-A7C6-FBA7A91AC65E}">
      <dgm:prSet/>
      <dgm:spPr/>
      <dgm:t>
        <a:bodyPr/>
        <a:lstStyle/>
        <a:p>
          <a:endParaRPr lang="en-US"/>
        </a:p>
      </dgm:t>
    </dgm:pt>
    <dgm:pt modelId="{EDD96C80-38B2-7B4D-BF25-7117F4A2B34B}" type="sibTrans" cxnId="{86B55E82-8766-F941-A7C6-FBA7A91AC65E}">
      <dgm:prSet/>
      <dgm:spPr/>
      <dgm:t>
        <a:bodyPr/>
        <a:lstStyle/>
        <a:p>
          <a:pPr rtl="0"/>
          <a:endParaRPr lang="en-US"/>
        </a:p>
      </dgm:t>
    </dgm:pt>
    <dgm:pt modelId="{2B73B1B0-18D8-5A49-9DF0-D6009D88E997}">
      <dgm:prSet/>
      <dgm:spPr>
        <a:blipFill rotWithShape="0">
          <a:blip xmlns:r="http://schemas.openxmlformats.org/officeDocument/2006/relationships" r:embed="rId4"/>
          <a:stretch>
            <a:fillRect/>
          </a:stretch>
        </a:blipFill>
      </dgm:spPr>
      <dgm:t>
        <a:bodyPr/>
        <a:lstStyle/>
        <a:p>
          <a:r>
            <a:rPr lang="en-US">
              <a:noFill/>
            </a:rPr>
            <a:t> </a:t>
          </a:r>
        </a:p>
      </dgm:t>
    </dgm:pt>
    <dgm:pt modelId="{EE022E0E-FF45-AF47-9D52-F5EC2F9DE89D}" type="parTrans" cxnId="{F48DEE8A-C6D2-B54C-849A-BE960D894391}">
      <dgm:prSet/>
      <dgm:spPr/>
      <dgm:t>
        <a:bodyPr/>
        <a:lstStyle/>
        <a:p>
          <a:endParaRPr lang="en-US"/>
        </a:p>
      </dgm:t>
    </dgm:pt>
    <dgm:pt modelId="{715EE01B-FC65-354A-AC74-E00CA38DA3A4}" type="sibTrans" cxnId="{F48DEE8A-C6D2-B54C-849A-BE960D894391}">
      <dgm:prSet/>
      <dgm:spPr/>
      <dgm:t>
        <a:bodyPr/>
        <a:lstStyle/>
        <a:p>
          <a:endParaRPr lang="en-US"/>
        </a:p>
      </dgm:t>
    </dgm:pt>
    <dgm:pt modelId="{64AC0783-77F7-794F-A7D1-D87DF1CF7AFC}">
      <dgm:prSet/>
      <dgm:spPr>
        <a:blipFill rotWithShape="0">
          <a:blip xmlns:r="http://schemas.openxmlformats.org/officeDocument/2006/relationships" r:embed="rId5"/>
          <a:stretch>
            <a:fillRect/>
          </a:stretch>
        </a:blipFill>
      </dgm:spPr>
      <dgm:t>
        <a:bodyPr/>
        <a:lstStyle/>
        <a:p>
          <a:r>
            <a:rPr lang="en-US">
              <a:noFill/>
            </a:rPr>
            <a:t> </a:t>
          </a:r>
        </a:p>
      </dgm:t>
    </dgm:pt>
    <dgm:pt modelId="{05E77D53-BEE4-544A-A87F-DDF0F75AF188}" type="parTrans" cxnId="{3C0BAF6C-3BF0-4543-98AD-B1604928A922}">
      <dgm:prSet/>
      <dgm:spPr/>
      <dgm:t>
        <a:bodyPr/>
        <a:lstStyle/>
        <a:p>
          <a:endParaRPr lang="en-US"/>
        </a:p>
      </dgm:t>
    </dgm:pt>
    <dgm:pt modelId="{F108D022-E35F-674B-BA5B-AD615BF59A22}" type="sibTrans" cxnId="{3C0BAF6C-3BF0-4543-98AD-B1604928A922}">
      <dgm:prSet/>
      <dgm:spPr/>
      <dgm:t>
        <a:bodyPr/>
        <a:lstStyle/>
        <a:p>
          <a:endParaRPr lang="en-US"/>
        </a:p>
      </dgm:t>
    </dgm:pt>
    <dgm:pt modelId="{DDA3ED4A-C24B-FB4F-8626-992674B766A4}">
      <dgm:prSet/>
      <dgm:spPr>
        <a:blipFill rotWithShape="0">
          <a:blip xmlns:r="http://schemas.openxmlformats.org/officeDocument/2006/relationships" r:embed="rId5"/>
          <a:stretch>
            <a:fillRect/>
          </a:stretch>
        </a:blipFill>
      </dgm:spPr>
      <dgm:t>
        <a:bodyPr/>
        <a:lstStyle/>
        <a:p>
          <a:r>
            <a:rPr lang="en-US">
              <a:noFill/>
            </a:rPr>
            <a:t> </a:t>
          </a:r>
        </a:p>
      </dgm:t>
    </dgm:pt>
    <dgm:pt modelId="{58A06856-EF7D-A048-8F29-F5EDD6B963C5}" type="parTrans" cxnId="{6112AE10-A085-5A4E-B7A4-AA7C1F22FB62}">
      <dgm:prSet/>
      <dgm:spPr/>
      <dgm:t>
        <a:bodyPr/>
        <a:lstStyle/>
        <a:p>
          <a:endParaRPr lang="en-US"/>
        </a:p>
      </dgm:t>
    </dgm:pt>
    <dgm:pt modelId="{A3B7918E-BB8F-9047-9247-EFD25AB98515}" type="sibTrans" cxnId="{6112AE10-A085-5A4E-B7A4-AA7C1F22FB62}">
      <dgm:prSet/>
      <dgm:spPr/>
      <dgm:t>
        <a:bodyPr/>
        <a:lstStyle/>
        <a:p>
          <a:endParaRPr lang="en-US"/>
        </a:p>
      </dgm:t>
    </dgm:pt>
    <dgm:pt modelId="{DBA8AE95-92ED-3848-BF3D-1F5155EE535F}">
      <dgm:prSet/>
      <dgm:spPr>
        <a:blipFill rotWithShape="0">
          <a:blip xmlns:r="http://schemas.openxmlformats.org/officeDocument/2006/relationships" r:embed="rId5"/>
          <a:stretch>
            <a:fillRect/>
          </a:stretch>
        </a:blipFill>
      </dgm:spPr>
      <dgm:t>
        <a:bodyPr/>
        <a:lstStyle/>
        <a:p>
          <a:r>
            <a:rPr lang="en-US">
              <a:noFill/>
            </a:rPr>
            <a:t> </a:t>
          </a:r>
        </a:p>
      </dgm:t>
    </dgm:pt>
    <dgm:pt modelId="{AC09BA1C-D163-1C4F-80AE-4C4C3B2B2176}" type="parTrans" cxnId="{86A8F230-A309-034C-B747-96F83F9839DC}">
      <dgm:prSet/>
      <dgm:spPr/>
      <dgm:t>
        <a:bodyPr/>
        <a:lstStyle/>
        <a:p>
          <a:endParaRPr lang="en-US"/>
        </a:p>
      </dgm:t>
    </dgm:pt>
    <dgm:pt modelId="{91AFB351-49CC-CC41-A9B0-788F872EB9B9}" type="sibTrans" cxnId="{86A8F230-A309-034C-B747-96F83F9839DC}">
      <dgm:prSet/>
      <dgm:spPr/>
      <dgm:t>
        <a:bodyPr/>
        <a:lstStyle/>
        <a:p>
          <a:endParaRPr lang="en-US"/>
        </a:p>
      </dgm:t>
    </dgm:pt>
    <dgm:pt modelId="{63EF6F80-6980-CF4F-9AE2-F1D2B732708C}">
      <dgm:prSet/>
      <dgm:spPr>
        <a:blipFill rotWithShape="0">
          <a:blip xmlns:r="http://schemas.openxmlformats.org/officeDocument/2006/relationships" r:embed="rId6"/>
          <a:stretch>
            <a:fillRect/>
          </a:stretch>
        </a:blipFill>
      </dgm:spPr>
      <dgm:t>
        <a:bodyPr/>
        <a:lstStyle/>
        <a:p>
          <a:r>
            <a:rPr lang="en-US">
              <a:noFill/>
            </a:rPr>
            <a:t> </a:t>
          </a:r>
        </a:p>
      </dgm:t>
    </dgm:pt>
    <dgm:pt modelId="{28E7FAEA-028D-0546-805B-3E771EA25FB7}" type="parTrans" cxnId="{8D6F973B-E131-8A41-BAF4-A4726F4223D3}">
      <dgm:prSet/>
      <dgm:spPr/>
      <dgm:t>
        <a:bodyPr/>
        <a:lstStyle/>
        <a:p>
          <a:endParaRPr lang="en-US"/>
        </a:p>
      </dgm:t>
    </dgm:pt>
    <dgm:pt modelId="{8D0E690E-C616-1A49-B055-2546D5D3213C}" type="sibTrans" cxnId="{8D6F973B-E131-8A41-BAF4-A4726F4223D3}">
      <dgm:prSet/>
      <dgm:spPr/>
      <dgm:t>
        <a:bodyPr/>
        <a:lstStyle/>
        <a:p>
          <a:endParaRPr lang="en-US"/>
        </a:p>
      </dgm:t>
    </dgm:pt>
    <dgm:pt modelId="{37F7F766-3BFF-CF44-9F78-BC4085A909A2}">
      <dgm:prSet/>
      <dgm:spPr>
        <a:blipFill rotWithShape="0">
          <a:blip xmlns:r="http://schemas.openxmlformats.org/officeDocument/2006/relationships" r:embed="rId7"/>
          <a:stretch>
            <a:fillRect/>
          </a:stretch>
        </a:blipFill>
      </dgm:spPr>
      <dgm:t>
        <a:bodyPr/>
        <a:lstStyle/>
        <a:p>
          <a:r>
            <a:rPr lang="en-US">
              <a:noFill/>
            </a:rPr>
            <a:t> </a:t>
          </a:r>
        </a:p>
      </dgm:t>
    </dgm:pt>
    <dgm:pt modelId="{23C877A8-FC3C-504D-8D7B-B5039ACE5E88}" type="parTrans" cxnId="{A5F895C5-2820-B140-B407-2132A192F942}">
      <dgm:prSet/>
      <dgm:spPr/>
      <dgm:t>
        <a:bodyPr/>
        <a:lstStyle/>
        <a:p>
          <a:endParaRPr lang="en-US"/>
        </a:p>
      </dgm:t>
    </dgm:pt>
    <dgm:pt modelId="{57425ED1-B180-2244-A204-1C81BA9870E0}" type="sibTrans" cxnId="{A5F895C5-2820-B140-B407-2132A192F942}">
      <dgm:prSet/>
      <dgm:spPr/>
      <dgm:t>
        <a:bodyPr/>
        <a:lstStyle/>
        <a:p>
          <a:endParaRPr lang="en-US"/>
        </a:p>
      </dgm:t>
    </dgm:pt>
    <dgm:pt modelId="{79C33C7C-6FD7-D343-942E-173F503C2744}">
      <dgm:prSet/>
      <dgm:spPr>
        <a:blipFill rotWithShape="0">
          <a:blip xmlns:r="http://schemas.openxmlformats.org/officeDocument/2006/relationships" r:embed="rId7"/>
          <a:stretch>
            <a:fillRect/>
          </a:stretch>
        </a:blipFill>
      </dgm:spPr>
      <dgm:t>
        <a:bodyPr/>
        <a:lstStyle/>
        <a:p>
          <a:r>
            <a:rPr lang="en-US">
              <a:noFill/>
            </a:rPr>
            <a:t> </a:t>
          </a:r>
        </a:p>
      </dgm:t>
    </dgm:pt>
    <dgm:pt modelId="{BC8FE80D-DBC6-C147-861D-B2E44B7A022D}" type="parTrans" cxnId="{E242A49C-16A7-2E4D-A333-05FD2ED3C224}">
      <dgm:prSet/>
      <dgm:spPr/>
      <dgm:t>
        <a:bodyPr/>
        <a:lstStyle/>
        <a:p>
          <a:endParaRPr lang="en-US"/>
        </a:p>
      </dgm:t>
    </dgm:pt>
    <dgm:pt modelId="{DB638292-5A31-FB44-94E4-B84CB5700CD4}" type="sibTrans" cxnId="{E242A49C-16A7-2E4D-A333-05FD2ED3C224}">
      <dgm:prSet/>
      <dgm:spPr/>
      <dgm:t>
        <a:bodyPr/>
        <a:lstStyle/>
        <a:p>
          <a:endParaRPr lang="en-US"/>
        </a:p>
      </dgm:t>
    </dgm:pt>
    <dgm:pt modelId="{F776E9E5-8C70-C847-9814-8C4E1ED0B15F}" type="pres">
      <dgm:prSet presAssocID="{A3EA3711-39E9-5D4D-92F9-EE4659BFFA2C}" presName="Name0" presStyleCnt="0">
        <dgm:presLayoutVars>
          <dgm:dir/>
          <dgm:animLvl val="lvl"/>
          <dgm:resizeHandles val="exact"/>
        </dgm:presLayoutVars>
      </dgm:prSet>
      <dgm:spPr/>
    </dgm:pt>
    <dgm:pt modelId="{46895195-1D3C-6146-8938-891D87CEE872}" type="pres">
      <dgm:prSet presAssocID="{0EA93E64-EB7A-854F-A1D3-995D9C6EF712}" presName="parTxOnly" presStyleLbl="node1" presStyleIdx="0" presStyleCnt="10">
        <dgm:presLayoutVars>
          <dgm:chMax val="0"/>
          <dgm:chPref val="0"/>
          <dgm:bulletEnabled val="1"/>
        </dgm:presLayoutVars>
      </dgm:prSet>
      <dgm:spPr/>
    </dgm:pt>
    <dgm:pt modelId="{E51F9952-7B7A-F342-839C-7268869B1514}" type="pres">
      <dgm:prSet presAssocID="{38279E6D-4ACD-F54C-A180-DB545D86EFC5}" presName="parTxOnlySpace" presStyleCnt="0"/>
      <dgm:spPr/>
    </dgm:pt>
    <dgm:pt modelId="{2A47E571-3D23-8A41-8942-33EF2E6325FF}" type="pres">
      <dgm:prSet presAssocID="{2B73B1B0-18D8-5A49-9DF0-D6009D88E997}" presName="parTxOnly" presStyleLbl="node1" presStyleIdx="1" presStyleCnt="10">
        <dgm:presLayoutVars>
          <dgm:chMax val="0"/>
          <dgm:chPref val="0"/>
          <dgm:bulletEnabled val="1"/>
        </dgm:presLayoutVars>
      </dgm:prSet>
      <dgm:spPr/>
      <dgm:t>
        <a:bodyPr/>
        <a:lstStyle/>
        <a:p>
          <a:endParaRPr lang="en-US"/>
        </a:p>
      </dgm:t>
    </dgm:pt>
    <dgm:pt modelId="{B8E4374D-87E0-F648-8564-8BD0349EEF3B}" type="pres">
      <dgm:prSet presAssocID="{715EE01B-FC65-354A-AC74-E00CA38DA3A4}" presName="parTxOnlySpace" presStyleCnt="0"/>
      <dgm:spPr/>
    </dgm:pt>
    <dgm:pt modelId="{DBF62EEA-8EED-9D40-B4C6-683BEF4F7F98}" type="pres">
      <dgm:prSet presAssocID="{64AC0783-77F7-794F-A7D1-D87DF1CF7AFC}" presName="parTxOnly" presStyleLbl="node1" presStyleIdx="2" presStyleCnt="10">
        <dgm:presLayoutVars>
          <dgm:chMax val="0"/>
          <dgm:chPref val="0"/>
          <dgm:bulletEnabled val="1"/>
        </dgm:presLayoutVars>
      </dgm:prSet>
      <dgm:spPr/>
      <dgm:t>
        <a:bodyPr/>
        <a:lstStyle/>
        <a:p>
          <a:endParaRPr lang="en-US"/>
        </a:p>
      </dgm:t>
    </dgm:pt>
    <dgm:pt modelId="{318D6676-46B9-FA45-B9E0-94C34AD5DE93}" type="pres">
      <dgm:prSet presAssocID="{F108D022-E35F-674B-BA5B-AD615BF59A22}" presName="parTxOnlySpace" presStyleCnt="0"/>
      <dgm:spPr/>
    </dgm:pt>
    <dgm:pt modelId="{C6B2BB58-52E2-CE45-B9DF-81813938A93A}" type="pres">
      <dgm:prSet presAssocID="{DDA3ED4A-C24B-FB4F-8626-992674B766A4}" presName="parTxOnly" presStyleLbl="node1" presStyleIdx="3" presStyleCnt="10">
        <dgm:presLayoutVars>
          <dgm:chMax val="0"/>
          <dgm:chPref val="0"/>
          <dgm:bulletEnabled val="1"/>
        </dgm:presLayoutVars>
      </dgm:prSet>
      <dgm:spPr/>
      <dgm:t>
        <a:bodyPr/>
        <a:lstStyle/>
        <a:p>
          <a:endParaRPr lang="en-US"/>
        </a:p>
      </dgm:t>
    </dgm:pt>
    <dgm:pt modelId="{2311A482-2DD7-F040-B16D-49A4A40AE104}" type="pres">
      <dgm:prSet presAssocID="{A3B7918E-BB8F-9047-9247-EFD25AB98515}" presName="parTxOnlySpace" presStyleCnt="0"/>
      <dgm:spPr/>
    </dgm:pt>
    <dgm:pt modelId="{1887B73B-6022-C043-A552-F730586CC572}" type="pres">
      <dgm:prSet presAssocID="{DBA8AE95-92ED-3848-BF3D-1F5155EE535F}" presName="parTxOnly" presStyleLbl="node1" presStyleIdx="4" presStyleCnt="10">
        <dgm:presLayoutVars>
          <dgm:chMax val="0"/>
          <dgm:chPref val="0"/>
          <dgm:bulletEnabled val="1"/>
        </dgm:presLayoutVars>
      </dgm:prSet>
      <dgm:spPr/>
    </dgm:pt>
    <dgm:pt modelId="{FD20959F-D560-E148-984F-ED1791782C87}" type="pres">
      <dgm:prSet presAssocID="{91AFB351-49CC-CC41-A9B0-788F872EB9B9}" presName="parTxOnlySpace" presStyleCnt="0"/>
      <dgm:spPr/>
    </dgm:pt>
    <dgm:pt modelId="{ADE59298-3F06-B249-A07C-40975E3BCE73}" type="pres">
      <dgm:prSet presAssocID="{63EF6F80-6980-CF4F-9AE2-F1D2B732708C}" presName="parTxOnly" presStyleLbl="node1" presStyleIdx="5" presStyleCnt="10">
        <dgm:presLayoutVars>
          <dgm:chMax val="0"/>
          <dgm:chPref val="0"/>
          <dgm:bulletEnabled val="1"/>
        </dgm:presLayoutVars>
      </dgm:prSet>
      <dgm:spPr/>
    </dgm:pt>
    <dgm:pt modelId="{D2ED7ED6-027D-3D44-B3FB-41652E5E58D4}" type="pres">
      <dgm:prSet presAssocID="{8D0E690E-C616-1A49-B055-2546D5D3213C}" presName="parTxOnlySpace" presStyleCnt="0"/>
      <dgm:spPr/>
    </dgm:pt>
    <dgm:pt modelId="{8E0334F8-9946-5944-B8AD-0BBD366F4BF2}" type="pres">
      <dgm:prSet presAssocID="{37F7F766-3BFF-CF44-9F78-BC4085A909A2}" presName="parTxOnly" presStyleLbl="node1" presStyleIdx="6" presStyleCnt="10">
        <dgm:presLayoutVars>
          <dgm:chMax val="0"/>
          <dgm:chPref val="0"/>
          <dgm:bulletEnabled val="1"/>
        </dgm:presLayoutVars>
      </dgm:prSet>
      <dgm:spPr/>
    </dgm:pt>
    <dgm:pt modelId="{D0F22297-E244-4D4A-848B-72FB2643BB77}" type="pres">
      <dgm:prSet presAssocID="{57425ED1-B180-2244-A204-1C81BA9870E0}" presName="parTxOnlySpace" presStyleCnt="0"/>
      <dgm:spPr/>
    </dgm:pt>
    <dgm:pt modelId="{450D0E9F-D22D-DD40-8A5A-826DAF1DDE1C}" type="pres">
      <dgm:prSet presAssocID="{79C33C7C-6FD7-D343-942E-173F503C2744}" presName="parTxOnly" presStyleLbl="node1" presStyleIdx="7" presStyleCnt="10">
        <dgm:presLayoutVars>
          <dgm:chMax val="0"/>
          <dgm:chPref val="0"/>
          <dgm:bulletEnabled val="1"/>
        </dgm:presLayoutVars>
      </dgm:prSet>
      <dgm:spPr/>
    </dgm:pt>
    <dgm:pt modelId="{742417F5-1178-3D43-9BC4-590ECCF5E19A}" type="pres">
      <dgm:prSet presAssocID="{DB638292-5A31-FB44-94E4-B84CB5700CD4}" presName="parTxOnlySpace" presStyleCnt="0"/>
      <dgm:spPr/>
    </dgm:pt>
    <dgm:pt modelId="{98CBA148-47D1-AB47-8219-BCA7DE4E6B4D}" type="pres">
      <dgm:prSet presAssocID="{49361384-075D-CF4C-884F-50F2D5317B3F}" presName="parTxOnly" presStyleLbl="node1" presStyleIdx="8" presStyleCnt="10">
        <dgm:presLayoutVars>
          <dgm:chMax val="0"/>
          <dgm:chPref val="0"/>
          <dgm:bulletEnabled val="1"/>
        </dgm:presLayoutVars>
      </dgm:prSet>
      <dgm:spPr/>
      <dgm:t>
        <a:bodyPr/>
        <a:lstStyle/>
        <a:p>
          <a:endParaRPr lang="en-US"/>
        </a:p>
      </dgm:t>
    </dgm:pt>
    <dgm:pt modelId="{05861E25-469F-DE4B-8EBA-2622540AA91C}" type="pres">
      <dgm:prSet presAssocID="{ADEEADB3-B4FF-5B42-91E3-84A897857F47}" presName="parTxOnlySpace" presStyleCnt="0"/>
      <dgm:spPr/>
    </dgm:pt>
    <dgm:pt modelId="{88E6BAD8-18B0-F541-879F-F83A3E6ED9A9}" type="pres">
      <dgm:prSet presAssocID="{FA455AD4-1EB2-4544-8210-F513AA7451B0}" presName="parTxOnly" presStyleLbl="node1" presStyleIdx="9" presStyleCnt="10">
        <dgm:presLayoutVars>
          <dgm:chMax val="0"/>
          <dgm:chPref val="0"/>
          <dgm:bulletEnabled val="1"/>
        </dgm:presLayoutVars>
      </dgm:prSet>
      <dgm:spPr/>
    </dgm:pt>
  </dgm:ptLst>
  <dgm:cxnLst>
    <dgm:cxn modelId="{F48DEE8A-C6D2-B54C-849A-BE960D894391}" srcId="{A3EA3711-39E9-5D4D-92F9-EE4659BFFA2C}" destId="{2B73B1B0-18D8-5A49-9DF0-D6009D88E997}" srcOrd="1" destOrd="0" parTransId="{EE022E0E-FF45-AF47-9D52-F5EC2F9DE89D}" sibTransId="{715EE01B-FC65-354A-AC74-E00CA38DA3A4}"/>
    <dgm:cxn modelId="{3C0BAF6C-3BF0-4543-98AD-B1604928A922}" srcId="{A3EA3711-39E9-5D4D-92F9-EE4659BFFA2C}" destId="{64AC0783-77F7-794F-A7D1-D87DF1CF7AFC}" srcOrd="2" destOrd="0" parTransId="{05E77D53-BEE4-544A-A87F-DDF0F75AF188}" sibTransId="{F108D022-E35F-674B-BA5B-AD615BF59A22}"/>
    <dgm:cxn modelId="{6112AE10-A085-5A4E-B7A4-AA7C1F22FB62}" srcId="{A3EA3711-39E9-5D4D-92F9-EE4659BFFA2C}" destId="{DDA3ED4A-C24B-FB4F-8626-992674B766A4}" srcOrd="3" destOrd="0" parTransId="{58A06856-EF7D-A048-8F29-F5EDD6B963C5}" sibTransId="{A3B7918E-BB8F-9047-9247-EFD25AB98515}"/>
    <dgm:cxn modelId="{C5E74234-B293-904D-A565-4C1A76D7594A}" srcId="{A3EA3711-39E9-5D4D-92F9-EE4659BFFA2C}" destId="{49361384-075D-CF4C-884F-50F2D5317B3F}" srcOrd="8" destOrd="0" parTransId="{5073D70B-AC30-B449-BE98-698985D5DD2F}" sibTransId="{ADEEADB3-B4FF-5B42-91E3-84A897857F47}"/>
    <dgm:cxn modelId="{8D6F973B-E131-8A41-BAF4-A4726F4223D3}" srcId="{A3EA3711-39E9-5D4D-92F9-EE4659BFFA2C}" destId="{63EF6F80-6980-CF4F-9AE2-F1D2B732708C}" srcOrd="5" destOrd="0" parTransId="{28E7FAEA-028D-0546-805B-3E771EA25FB7}" sibTransId="{8D0E690E-C616-1A49-B055-2546D5D3213C}"/>
    <dgm:cxn modelId="{F6A4D2EC-DEFA-B74E-9077-55C00DA2F80E}" type="presOf" srcId="{37F7F766-3BFF-CF44-9F78-BC4085A909A2}" destId="{8E0334F8-9946-5944-B8AD-0BBD366F4BF2}" srcOrd="0" destOrd="0" presId="urn:microsoft.com/office/officeart/2005/8/layout/chevron1"/>
    <dgm:cxn modelId="{A5F895C5-2820-B140-B407-2132A192F942}" srcId="{A3EA3711-39E9-5D4D-92F9-EE4659BFFA2C}" destId="{37F7F766-3BFF-CF44-9F78-BC4085A909A2}" srcOrd="6" destOrd="0" parTransId="{23C877A8-FC3C-504D-8D7B-B5039ACE5E88}" sibTransId="{57425ED1-B180-2244-A204-1C81BA9870E0}"/>
    <dgm:cxn modelId="{A083D8FB-0AA2-4041-BBE1-331B51E18327}" type="presOf" srcId="{64AC0783-77F7-794F-A7D1-D87DF1CF7AFC}" destId="{DBF62EEA-8EED-9D40-B4C6-683BEF4F7F98}" srcOrd="0" destOrd="0" presId="urn:microsoft.com/office/officeart/2005/8/layout/chevron1"/>
    <dgm:cxn modelId="{AECF33AC-A9AA-CF4A-A695-68BFC4771B3E}" type="presOf" srcId="{DBA8AE95-92ED-3848-BF3D-1F5155EE535F}" destId="{1887B73B-6022-C043-A552-F730586CC572}" srcOrd="0" destOrd="0" presId="urn:microsoft.com/office/officeart/2005/8/layout/chevron1"/>
    <dgm:cxn modelId="{CE2129C1-8516-5F4F-AC5C-F3FF3775373F}" type="presOf" srcId="{A3EA3711-39E9-5D4D-92F9-EE4659BFFA2C}" destId="{F776E9E5-8C70-C847-9814-8C4E1ED0B15F}" srcOrd="0" destOrd="0" presId="urn:microsoft.com/office/officeart/2005/8/layout/chevron1"/>
    <dgm:cxn modelId="{86B55E82-8766-F941-A7C6-FBA7A91AC65E}" srcId="{A3EA3711-39E9-5D4D-92F9-EE4659BFFA2C}" destId="{FA455AD4-1EB2-4544-8210-F513AA7451B0}" srcOrd="9" destOrd="0" parTransId="{FFA6CDF4-E357-2141-92DE-243BBFA33F0F}" sibTransId="{EDD96C80-38B2-7B4D-BF25-7117F4A2B34B}"/>
    <dgm:cxn modelId="{EF40F8E8-9B32-CC4D-9199-DD1646ECCEA3}" type="presOf" srcId="{2B73B1B0-18D8-5A49-9DF0-D6009D88E997}" destId="{2A47E571-3D23-8A41-8942-33EF2E6325FF}" srcOrd="0" destOrd="0" presId="urn:microsoft.com/office/officeart/2005/8/layout/chevron1"/>
    <dgm:cxn modelId="{C0F50237-A6A7-7341-9B34-C415CEEE7A97}" type="presOf" srcId="{63EF6F80-6980-CF4F-9AE2-F1D2B732708C}" destId="{ADE59298-3F06-B249-A07C-40975E3BCE73}" srcOrd="0" destOrd="0" presId="urn:microsoft.com/office/officeart/2005/8/layout/chevron1"/>
    <dgm:cxn modelId="{4CBA79FA-3332-6044-B815-0F5FC2BEE0B6}" type="presOf" srcId="{DDA3ED4A-C24B-FB4F-8626-992674B766A4}" destId="{C6B2BB58-52E2-CE45-B9DF-81813938A93A}" srcOrd="0" destOrd="0" presId="urn:microsoft.com/office/officeart/2005/8/layout/chevron1"/>
    <dgm:cxn modelId="{86A8F230-A309-034C-B747-96F83F9839DC}" srcId="{A3EA3711-39E9-5D4D-92F9-EE4659BFFA2C}" destId="{DBA8AE95-92ED-3848-BF3D-1F5155EE535F}" srcOrd="4" destOrd="0" parTransId="{AC09BA1C-D163-1C4F-80AE-4C4C3B2B2176}" sibTransId="{91AFB351-49CC-CC41-A9B0-788F872EB9B9}"/>
    <dgm:cxn modelId="{910F5DD0-032E-9A4C-9FCF-97D827E85C79}" type="presOf" srcId="{49361384-075D-CF4C-884F-50F2D5317B3F}" destId="{98CBA148-47D1-AB47-8219-BCA7DE4E6B4D}" srcOrd="0" destOrd="0" presId="urn:microsoft.com/office/officeart/2005/8/layout/chevron1"/>
    <dgm:cxn modelId="{3446C4F3-9095-F840-933C-316AEBD0B495}" srcId="{A3EA3711-39E9-5D4D-92F9-EE4659BFFA2C}" destId="{0EA93E64-EB7A-854F-A1D3-995D9C6EF712}" srcOrd="0" destOrd="0" parTransId="{28A72E5D-6CFF-D54E-84F2-E89F868C4DA1}" sibTransId="{38279E6D-4ACD-F54C-A180-DB545D86EFC5}"/>
    <dgm:cxn modelId="{BB93E473-2D68-4947-9AC2-4764A5B5A3DC}" type="presOf" srcId="{FA455AD4-1EB2-4544-8210-F513AA7451B0}" destId="{88E6BAD8-18B0-F541-879F-F83A3E6ED9A9}" srcOrd="0" destOrd="0" presId="urn:microsoft.com/office/officeart/2005/8/layout/chevron1"/>
    <dgm:cxn modelId="{24D66FD4-ACC6-8A42-ABB2-1FE176C1EC0E}" type="presOf" srcId="{79C33C7C-6FD7-D343-942E-173F503C2744}" destId="{450D0E9F-D22D-DD40-8A5A-826DAF1DDE1C}" srcOrd="0" destOrd="0" presId="urn:microsoft.com/office/officeart/2005/8/layout/chevron1"/>
    <dgm:cxn modelId="{B4CB5800-A598-824F-A8C5-CFDE12003BDB}" type="presOf" srcId="{0EA93E64-EB7A-854F-A1D3-995D9C6EF712}" destId="{46895195-1D3C-6146-8938-891D87CEE872}" srcOrd="0" destOrd="0" presId="urn:microsoft.com/office/officeart/2005/8/layout/chevron1"/>
    <dgm:cxn modelId="{E242A49C-16A7-2E4D-A333-05FD2ED3C224}" srcId="{A3EA3711-39E9-5D4D-92F9-EE4659BFFA2C}" destId="{79C33C7C-6FD7-D343-942E-173F503C2744}" srcOrd="7" destOrd="0" parTransId="{BC8FE80D-DBC6-C147-861D-B2E44B7A022D}" sibTransId="{DB638292-5A31-FB44-94E4-B84CB5700CD4}"/>
    <dgm:cxn modelId="{8AABCB41-8A94-5743-9FA0-F9108C78845A}" type="presParOf" srcId="{F776E9E5-8C70-C847-9814-8C4E1ED0B15F}" destId="{46895195-1D3C-6146-8938-891D87CEE872}" srcOrd="0" destOrd="0" presId="urn:microsoft.com/office/officeart/2005/8/layout/chevron1"/>
    <dgm:cxn modelId="{6F17E2BA-A0E2-DB45-BB68-A55F71AEFDF5}" type="presParOf" srcId="{F776E9E5-8C70-C847-9814-8C4E1ED0B15F}" destId="{E51F9952-7B7A-F342-839C-7268869B1514}" srcOrd="1" destOrd="0" presId="urn:microsoft.com/office/officeart/2005/8/layout/chevron1"/>
    <dgm:cxn modelId="{A739BC90-43DB-0D4F-8E0A-F4A84F00102A}" type="presParOf" srcId="{F776E9E5-8C70-C847-9814-8C4E1ED0B15F}" destId="{2A47E571-3D23-8A41-8942-33EF2E6325FF}" srcOrd="2" destOrd="0" presId="urn:microsoft.com/office/officeart/2005/8/layout/chevron1"/>
    <dgm:cxn modelId="{7AF23A06-FA49-C541-8C28-E7619282B9EB}" type="presParOf" srcId="{F776E9E5-8C70-C847-9814-8C4E1ED0B15F}" destId="{B8E4374D-87E0-F648-8564-8BD0349EEF3B}" srcOrd="3" destOrd="0" presId="urn:microsoft.com/office/officeart/2005/8/layout/chevron1"/>
    <dgm:cxn modelId="{865EE6F6-1444-7E4E-90D6-33581349E9CB}" type="presParOf" srcId="{F776E9E5-8C70-C847-9814-8C4E1ED0B15F}" destId="{DBF62EEA-8EED-9D40-B4C6-683BEF4F7F98}" srcOrd="4" destOrd="0" presId="urn:microsoft.com/office/officeart/2005/8/layout/chevron1"/>
    <dgm:cxn modelId="{CF0C66BE-B67D-054C-BEE6-EBE630E88716}" type="presParOf" srcId="{F776E9E5-8C70-C847-9814-8C4E1ED0B15F}" destId="{318D6676-46B9-FA45-B9E0-94C34AD5DE93}" srcOrd="5" destOrd="0" presId="urn:microsoft.com/office/officeart/2005/8/layout/chevron1"/>
    <dgm:cxn modelId="{F4C4B558-F6E3-4F47-B592-8A2820097D10}" type="presParOf" srcId="{F776E9E5-8C70-C847-9814-8C4E1ED0B15F}" destId="{C6B2BB58-52E2-CE45-B9DF-81813938A93A}" srcOrd="6" destOrd="0" presId="urn:microsoft.com/office/officeart/2005/8/layout/chevron1"/>
    <dgm:cxn modelId="{FDD29628-0D4E-EA49-9F07-C4D4C9DC3852}" type="presParOf" srcId="{F776E9E5-8C70-C847-9814-8C4E1ED0B15F}" destId="{2311A482-2DD7-F040-B16D-49A4A40AE104}" srcOrd="7" destOrd="0" presId="urn:microsoft.com/office/officeart/2005/8/layout/chevron1"/>
    <dgm:cxn modelId="{88F01561-A943-A347-AE7E-0F8113FFCBA3}" type="presParOf" srcId="{F776E9E5-8C70-C847-9814-8C4E1ED0B15F}" destId="{1887B73B-6022-C043-A552-F730586CC572}" srcOrd="8" destOrd="0" presId="urn:microsoft.com/office/officeart/2005/8/layout/chevron1"/>
    <dgm:cxn modelId="{811748E4-57D0-C443-A503-32EC5A78954F}" type="presParOf" srcId="{F776E9E5-8C70-C847-9814-8C4E1ED0B15F}" destId="{FD20959F-D560-E148-984F-ED1791782C87}" srcOrd="9" destOrd="0" presId="urn:microsoft.com/office/officeart/2005/8/layout/chevron1"/>
    <dgm:cxn modelId="{7AEDCE8C-B696-4142-82A6-167057A299D5}" type="presParOf" srcId="{F776E9E5-8C70-C847-9814-8C4E1ED0B15F}" destId="{ADE59298-3F06-B249-A07C-40975E3BCE73}" srcOrd="10" destOrd="0" presId="urn:microsoft.com/office/officeart/2005/8/layout/chevron1"/>
    <dgm:cxn modelId="{4AFF1CA6-555F-3948-AD4F-267185BD008D}" type="presParOf" srcId="{F776E9E5-8C70-C847-9814-8C4E1ED0B15F}" destId="{D2ED7ED6-027D-3D44-B3FB-41652E5E58D4}" srcOrd="11" destOrd="0" presId="urn:microsoft.com/office/officeart/2005/8/layout/chevron1"/>
    <dgm:cxn modelId="{F2D6C2BD-86FE-BA43-9FA3-6106CCCD61D2}" type="presParOf" srcId="{F776E9E5-8C70-C847-9814-8C4E1ED0B15F}" destId="{8E0334F8-9946-5944-B8AD-0BBD366F4BF2}" srcOrd="12" destOrd="0" presId="urn:microsoft.com/office/officeart/2005/8/layout/chevron1"/>
    <dgm:cxn modelId="{EF6B4F29-49F9-D346-B687-8B09465CF00F}" type="presParOf" srcId="{F776E9E5-8C70-C847-9814-8C4E1ED0B15F}" destId="{D0F22297-E244-4D4A-848B-72FB2643BB77}" srcOrd="13" destOrd="0" presId="urn:microsoft.com/office/officeart/2005/8/layout/chevron1"/>
    <dgm:cxn modelId="{48450948-9C12-E34C-B01A-E3C0BBA6D56A}" type="presParOf" srcId="{F776E9E5-8C70-C847-9814-8C4E1ED0B15F}" destId="{450D0E9F-D22D-DD40-8A5A-826DAF1DDE1C}" srcOrd="14" destOrd="0" presId="urn:microsoft.com/office/officeart/2005/8/layout/chevron1"/>
    <dgm:cxn modelId="{D0CFA1A8-1782-344A-B062-DE666790FEE2}" type="presParOf" srcId="{F776E9E5-8C70-C847-9814-8C4E1ED0B15F}" destId="{742417F5-1178-3D43-9BC4-590ECCF5E19A}" srcOrd="15" destOrd="0" presId="urn:microsoft.com/office/officeart/2005/8/layout/chevron1"/>
    <dgm:cxn modelId="{98A0632C-4B74-9843-B320-77625404C359}" type="presParOf" srcId="{F776E9E5-8C70-C847-9814-8C4E1ED0B15F}" destId="{98CBA148-47D1-AB47-8219-BCA7DE4E6B4D}" srcOrd="16" destOrd="0" presId="urn:microsoft.com/office/officeart/2005/8/layout/chevron1"/>
    <dgm:cxn modelId="{BEBFBB60-8AFC-4344-A4C4-1442552BA9D0}" type="presParOf" srcId="{F776E9E5-8C70-C847-9814-8C4E1ED0B15F}" destId="{05861E25-469F-DE4B-8EBA-2622540AA91C}" srcOrd="17" destOrd="0" presId="urn:microsoft.com/office/officeart/2005/8/layout/chevron1"/>
    <dgm:cxn modelId="{15EE00B2-B189-3C42-8CBC-383DE2FFE90C}" type="presParOf" srcId="{F776E9E5-8C70-C847-9814-8C4E1ED0B15F}" destId="{88E6BAD8-18B0-F541-879F-F83A3E6ED9A9}"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262896-88F6-0346-9E4D-EB33D6201461}" type="doc">
      <dgm:prSet loTypeId="urn:microsoft.com/office/officeart/2005/8/layout/chevron1" loCatId="" qsTypeId="urn:microsoft.com/office/officeart/2005/8/quickstyle/simple3" qsCatId="simple" csTypeId="urn:microsoft.com/office/officeart/2005/8/colors/accent1_2" csCatId="accent1" phldr="1"/>
      <dgm:spPr/>
    </dgm:pt>
    <mc:AlternateContent xmlns:mc="http://schemas.openxmlformats.org/markup-compatibility/2006" xmlns:a14="http://schemas.microsoft.com/office/drawing/2010/main">
      <mc:Choice Requires="a14">
        <dgm:pt modelId="{0BFF8BC0-CE87-D24D-8E82-BF71DA9008C8}">
          <dgm:prSet phldrT="[Text]"/>
          <dgm:spPr/>
          <dgm: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𝑗</m:t>
                        </m:r>
                        <m:r>
                          <a:rPr lang="en-US" b="0" i="1" smtClean="0">
                            <a:latin typeface="Cambria Math" charset="0"/>
                          </a:rPr>
                          <m:t>−1</m:t>
                        </m:r>
                      </m:sub>
                    </m:sSub>
                  </m:oMath>
                </m:oMathPara>
              </a14:m>
              <a:endParaRPr lang="en-US" dirty="0"/>
            </a:p>
          </dgm:t>
        </dgm:pt>
      </mc:Choice>
      <mc:Fallback xmlns="">
        <dgm:pt modelId="{0BFF8BC0-CE87-D24D-8E82-BF71DA9008C8}">
          <dgm:prSet phldrT="[Text]"/>
          <dgm:spPr/>
          <dgm:t>
            <a:bodyPr/>
            <a:lstStyle/>
            <a:p>
              <a:r>
                <a:rPr lang="en-US" b="0" i="0" smtClean="0">
                  <a:latin typeface="Cambria Math" charset="0"/>
                </a:rPr>
                <a:t>𝑋_(𝑗−1)</a:t>
              </a:r>
              <a:endParaRPr lang="en-US" dirty="0"/>
            </a:p>
          </dgm:t>
        </dgm:pt>
      </mc:Fallback>
    </mc:AlternateContent>
    <dgm:pt modelId="{864ABB97-1200-404C-A0F7-EC68E62AF9AF}" type="parTrans" cxnId="{AA980886-BA01-AF47-8895-D4F6722DFA3A}">
      <dgm:prSet/>
      <dgm:spPr/>
      <dgm:t>
        <a:bodyPr/>
        <a:lstStyle/>
        <a:p>
          <a:endParaRPr lang="en-US"/>
        </a:p>
      </dgm:t>
    </dgm:pt>
    <dgm:pt modelId="{4ACFBD68-7D44-424F-934B-555C6B931386}" type="sibTrans" cxnId="{AA980886-BA01-AF47-8895-D4F6722DFA3A}">
      <dgm:prSet/>
      <dgm:spPr/>
      <dgm:t>
        <a:bodyPr/>
        <a:lstStyle/>
        <a:p>
          <a:endParaRPr lang="en-US"/>
        </a:p>
      </dgm:t>
    </dgm:pt>
    <mc:AlternateContent xmlns:mc="http://schemas.openxmlformats.org/markup-compatibility/2006" xmlns:a14="http://schemas.microsoft.com/office/drawing/2010/main">
      <mc:Choice Requires="a14">
        <dgm:pt modelId="{4E47E047-8B68-0945-B6B5-DFF45EE45697}">
          <dgm:prSet phldrT="[Text]"/>
          <dgm:spPr/>
          <dgm: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oMath>
                </m:oMathPara>
              </a14:m>
              <a:endParaRPr lang="en-US" dirty="0"/>
            </a:p>
          </dgm:t>
        </dgm:pt>
      </mc:Choice>
      <mc:Fallback xmlns="">
        <dgm:pt modelId="{4E47E047-8B68-0945-B6B5-DFF45EE45697}">
          <dgm:prSet phldrT="[Text]"/>
          <dgm:spPr/>
          <dgm:t>
            <a:bodyPr/>
            <a:lstStyle/>
            <a:p>
              <a:r>
                <a:rPr lang="en-US" b="0" i="0" smtClean="0">
                  <a:latin typeface="Cambria Math" charset="0"/>
                </a:rPr>
                <a:t>…</a:t>
              </a:r>
              <a:endParaRPr lang="en-US" dirty="0"/>
            </a:p>
          </dgm:t>
        </dgm:pt>
      </mc:Fallback>
    </mc:AlternateContent>
    <dgm:pt modelId="{E5372D88-F979-8A42-AAAF-B9421898987C}" type="parTrans" cxnId="{4DE16819-E6C0-5C4B-A6C0-0DCBBC794B74}">
      <dgm:prSet/>
      <dgm:spPr/>
      <dgm:t>
        <a:bodyPr/>
        <a:lstStyle/>
        <a:p>
          <a:endParaRPr lang="en-US"/>
        </a:p>
      </dgm:t>
    </dgm:pt>
    <dgm:pt modelId="{A6B2AE1A-8E57-3B40-8840-BFAD50B79CAF}" type="sibTrans" cxnId="{4DE16819-E6C0-5C4B-A6C0-0DCBBC794B74}">
      <dgm:prSet/>
      <dgm:spPr/>
      <dgm:t>
        <a:bodyPr/>
        <a:lstStyle/>
        <a:p>
          <a:endParaRPr lang="en-US"/>
        </a:p>
      </dgm:t>
    </dgm:pt>
    <mc:AlternateContent xmlns:mc="http://schemas.openxmlformats.org/markup-compatibility/2006" xmlns:a14="http://schemas.microsoft.com/office/drawing/2010/main">
      <mc:Choice Requires="a14">
        <dgm:pt modelId="{C68C6660-BFD1-B744-A0BF-605D3CF990FA}">
          <dgm:prSet phldrT="[Text]"/>
          <dgm:spPr/>
          <dgm: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𝑗</m:t>
                        </m:r>
                        <m:r>
                          <a:rPr lang="en-US" b="0" i="1" smtClean="0">
                            <a:latin typeface="Cambria Math" charset="0"/>
                          </a:rPr>
                          <m:t>+</m:t>
                        </m:r>
                        <m:r>
                          <a:rPr lang="en-US" b="0" i="1" smtClean="0">
                            <a:latin typeface="Cambria Math" charset="0"/>
                          </a:rPr>
                          <m:t>𝑏</m:t>
                        </m:r>
                      </m:sub>
                    </m:sSub>
                  </m:oMath>
                </m:oMathPara>
              </a14:m>
              <a:endParaRPr lang="en-US" dirty="0"/>
            </a:p>
          </dgm:t>
        </dgm:pt>
      </mc:Choice>
      <mc:Fallback xmlns="">
        <dgm:pt modelId="{C68C6660-BFD1-B744-A0BF-605D3CF990FA}">
          <dgm:prSet phldrT="[Text]"/>
          <dgm:spPr/>
          <dgm:t>
            <a:bodyPr/>
            <a:lstStyle/>
            <a:p>
              <a:r>
                <a:rPr lang="en-US" b="0" i="0" smtClean="0">
                  <a:latin typeface="Cambria Math" charset="0"/>
                </a:rPr>
                <a:t>𝑋_(𝑗+𝑏)</a:t>
              </a:r>
              <a:endParaRPr lang="en-US" dirty="0"/>
            </a:p>
          </dgm:t>
        </dgm:pt>
      </mc:Fallback>
    </mc:AlternateContent>
    <dgm:pt modelId="{38DF9DF8-5534-C141-A133-5B8D172DC1A6}" type="parTrans" cxnId="{E966C1DF-DB24-DD44-B09E-9B56BC5F965E}">
      <dgm:prSet/>
      <dgm:spPr/>
      <dgm:t>
        <a:bodyPr/>
        <a:lstStyle/>
        <a:p>
          <a:endParaRPr lang="en-US"/>
        </a:p>
      </dgm:t>
    </dgm:pt>
    <dgm:pt modelId="{5AF762A4-A327-A14A-8786-328E07A5A68C}" type="sibTrans" cxnId="{E966C1DF-DB24-DD44-B09E-9B56BC5F965E}">
      <dgm:prSet/>
      <dgm:spPr/>
      <dgm:t>
        <a:bodyPr/>
        <a:lstStyle/>
        <a:p>
          <a:pPr rtl="0"/>
          <a:endParaRPr lang="en-US"/>
        </a:p>
      </dgm:t>
    </dgm:pt>
    <dgm:pt modelId="{B0E65D89-F382-FD48-8DE5-C32CABA299E2}" type="pres">
      <dgm:prSet presAssocID="{FC262896-88F6-0346-9E4D-EB33D6201461}" presName="Name0" presStyleCnt="0">
        <dgm:presLayoutVars>
          <dgm:dir/>
          <dgm:animLvl val="lvl"/>
          <dgm:resizeHandles val="exact"/>
        </dgm:presLayoutVars>
      </dgm:prSet>
      <dgm:spPr/>
    </dgm:pt>
    <dgm:pt modelId="{D403B31A-3EDF-D54C-A682-915E95DF92BB}" type="pres">
      <dgm:prSet presAssocID="{0BFF8BC0-CE87-D24D-8E82-BF71DA9008C8}" presName="parTxOnly" presStyleLbl="node1" presStyleIdx="0" presStyleCnt="3">
        <dgm:presLayoutVars>
          <dgm:chMax val="0"/>
          <dgm:chPref val="0"/>
          <dgm:bulletEnabled val="1"/>
        </dgm:presLayoutVars>
      </dgm:prSet>
      <dgm:spPr/>
      <dgm:t>
        <a:bodyPr/>
        <a:lstStyle/>
        <a:p>
          <a:endParaRPr lang="en-US"/>
        </a:p>
      </dgm:t>
    </dgm:pt>
    <dgm:pt modelId="{F0B1D40F-05C1-D945-8D48-2FD5C137508B}" type="pres">
      <dgm:prSet presAssocID="{4ACFBD68-7D44-424F-934B-555C6B931386}" presName="parTxOnlySpace" presStyleCnt="0"/>
      <dgm:spPr/>
    </dgm:pt>
    <dgm:pt modelId="{8B42504F-20B4-264E-8B5B-0CDCF9F584EF}" type="pres">
      <dgm:prSet presAssocID="{4E47E047-8B68-0945-B6B5-DFF45EE45697}" presName="parTxOnly" presStyleLbl="node1" presStyleIdx="1" presStyleCnt="3">
        <dgm:presLayoutVars>
          <dgm:chMax val="0"/>
          <dgm:chPref val="0"/>
          <dgm:bulletEnabled val="1"/>
        </dgm:presLayoutVars>
      </dgm:prSet>
      <dgm:spPr/>
      <dgm:t>
        <a:bodyPr/>
        <a:lstStyle/>
        <a:p>
          <a:endParaRPr lang="en-US"/>
        </a:p>
      </dgm:t>
    </dgm:pt>
    <dgm:pt modelId="{2B82CE76-DE75-D24E-89BB-5AE7080376A3}" type="pres">
      <dgm:prSet presAssocID="{A6B2AE1A-8E57-3B40-8840-BFAD50B79CAF}" presName="parTxOnlySpace" presStyleCnt="0"/>
      <dgm:spPr/>
    </dgm:pt>
    <dgm:pt modelId="{5DA47DA6-3DC5-2144-AF9D-ACFB5A6A9CF9}" type="pres">
      <dgm:prSet presAssocID="{C68C6660-BFD1-B744-A0BF-605D3CF990FA}" presName="parTxOnly" presStyleLbl="node1" presStyleIdx="2" presStyleCnt="3">
        <dgm:presLayoutVars>
          <dgm:chMax val="0"/>
          <dgm:chPref val="0"/>
          <dgm:bulletEnabled val="1"/>
        </dgm:presLayoutVars>
      </dgm:prSet>
      <dgm:spPr/>
      <dgm:t>
        <a:bodyPr/>
        <a:lstStyle/>
        <a:p>
          <a:endParaRPr lang="en-US"/>
        </a:p>
      </dgm:t>
    </dgm:pt>
  </dgm:ptLst>
  <dgm:cxnLst>
    <dgm:cxn modelId="{9637C285-7F6D-564D-903D-137FA09AF126}" type="presOf" srcId="{0BFF8BC0-CE87-D24D-8E82-BF71DA9008C8}" destId="{D403B31A-3EDF-D54C-A682-915E95DF92BB}" srcOrd="0" destOrd="0" presId="urn:microsoft.com/office/officeart/2005/8/layout/chevron1"/>
    <dgm:cxn modelId="{944B25C0-FA70-1F43-B4A7-9F872FF7A666}" type="presOf" srcId="{4E47E047-8B68-0945-B6B5-DFF45EE45697}" destId="{8B42504F-20B4-264E-8B5B-0CDCF9F584EF}" srcOrd="0" destOrd="0" presId="urn:microsoft.com/office/officeart/2005/8/layout/chevron1"/>
    <dgm:cxn modelId="{4DE16819-E6C0-5C4B-A6C0-0DCBBC794B74}" srcId="{FC262896-88F6-0346-9E4D-EB33D6201461}" destId="{4E47E047-8B68-0945-B6B5-DFF45EE45697}" srcOrd="1" destOrd="0" parTransId="{E5372D88-F979-8A42-AAAF-B9421898987C}" sibTransId="{A6B2AE1A-8E57-3B40-8840-BFAD50B79CAF}"/>
    <dgm:cxn modelId="{AA980886-BA01-AF47-8895-D4F6722DFA3A}" srcId="{FC262896-88F6-0346-9E4D-EB33D6201461}" destId="{0BFF8BC0-CE87-D24D-8E82-BF71DA9008C8}" srcOrd="0" destOrd="0" parTransId="{864ABB97-1200-404C-A0F7-EC68E62AF9AF}" sibTransId="{4ACFBD68-7D44-424F-934B-555C6B931386}"/>
    <dgm:cxn modelId="{E966C1DF-DB24-DD44-B09E-9B56BC5F965E}" srcId="{FC262896-88F6-0346-9E4D-EB33D6201461}" destId="{C68C6660-BFD1-B744-A0BF-605D3CF990FA}" srcOrd="2" destOrd="0" parTransId="{38DF9DF8-5534-C141-A133-5B8D172DC1A6}" sibTransId="{5AF762A4-A327-A14A-8786-328E07A5A68C}"/>
    <dgm:cxn modelId="{F0042E3F-03CC-B648-88B9-AAE0B8645AE9}" type="presOf" srcId="{C68C6660-BFD1-B744-A0BF-605D3CF990FA}" destId="{5DA47DA6-3DC5-2144-AF9D-ACFB5A6A9CF9}" srcOrd="0" destOrd="0" presId="urn:microsoft.com/office/officeart/2005/8/layout/chevron1"/>
    <dgm:cxn modelId="{D94D5620-B7DB-A444-B6A0-A8CF119EA5B8}" type="presOf" srcId="{FC262896-88F6-0346-9E4D-EB33D6201461}" destId="{B0E65D89-F382-FD48-8DE5-C32CABA299E2}" srcOrd="0" destOrd="0" presId="urn:microsoft.com/office/officeart/2005/8/layout/chevron1"/>
    <dgm:cxn modelId="{177F4777-51BE-E145-9A39-D4A578A9DFF4}" type="presParOf" srcId="{B0E65D89-F382-FD48-8DE5-C32CABA299E2}" destId="{D403B31A-3EDF-D54C-A682-915E95DF92BB}" srcOrd="0" destOrd="0" presId="urn:microsoft.com/office/officeart/2005/8/layout/chevron1"/>
    <dgm:cxn modelId="{16CEC189-7A12-5E4E-9C09-B15A7F8F6040}" type="presParOf" srcId="{B0E65D89-F382-FD48-8DE5-C32CABA299E2}" destId="{F0B1D40F-05C1-D945-8D48-2FD5C137508B}" srcOrd="1" destOrd="0" presId="urn:microsoft.com/office/officeart/2005/8/layout/chevron1"/>
    <dgm:cxn modelId="{037AF356-6CF1-C84E-A33A-4BE11D80EC4B}" type="presParOf" srcId="{B0E65D89-F382-FD48-8DE5-C32CABA299E2}" destId="{8B42504F-20B4-264E-8B5B-0CDCF9F584EF}" srcOrd="2" destOrd="0" presId="urn:microsoft.com/office/officeart/2005/8/layout/chevron1"/>
    <dgm:cxn modelId="{7C8610B9-C673-4D43-AA17-A06F52A87729}" type="presParOf" srcId="{B0E65D89-F382-FD48-8DE5-C32CABA299E2}" destId="{2B82CE76-DE75-D24E-89BB-5AE7080376A3}" srcOrd="3" destOrd="0" presId="urn:microsoft.com/office/officeart/2005/8/layout/chevron1"/>
    <dgm:cxn modelId="{5060D610-A970-5A4C-8E69-3259BA711B9A}" type="presParOf" srcId="{B0E65D89-F382-FD48-8DE5-C32CABA299E2}" destId="{5DA47DA6-3DC5-2144-AF9D-ACFB5A6A9CF9}" srcOrd="4"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262896-88F6-0346-9E4D-EB33D6201461}" type="doc">
      <dgm:prSet loTypeId="urn:microsoft.com/office/officeart/2005/8/layout/chevron1" loCatId="" qsTypeId="urn:microsoft.com/office/officeart/2005/8/quickstyle/simple3" qsCatId="simple" csTypeId="urn:microsoft.com/office/officeart/2005/8/colors/accent1_2" csCatId="accent1" phldr="1"/>
      <dgm:spPr/>
    </dgm:pt>
    <dgm:pt modelId="{0BFF8BC0-CE87-D24D-8E82-BF71DA9008C8}">
      <dgm:prSet phldrT="[Text]"/>
      <dgm:spPr>
        <a:blipFill rotWithShape="0">
          <a:blip xmlns:r="http://schemas.openxmlformats.org/officeDocument/2006/relationships" r:embed="rId1"/>
          <a:stretch>
            <a:fillRect/>
          </a:stretch>
        </a:blipFill>
      </dgm:spPr>
      <dgm:t>
        <a:bodyPr/>
        <a:lstStyle/>
        <a:p>
          <a:r>
            <a:rPr lang="en-US">
              <a:noFill/>
            </a:rPr>
            <a:t> </a:t>
          </a:r>
        </a:p>
      </dgm:t>
    </dgm:pt>
    <dgm:pt modelId="{864ABB97-1200-404C-A0F7-EC68E62AF9AF}" type="parTrans" cxnId="{AA980886-BA01-AF47-8895-D4F6722DFA3A}">
      <dgm:prSet/>
      <dgm:spPr/>
      <dgm:t>
        <a:bodyPr/>
        <a:lstStyle/>
        <a:p>
          <a:endParaRPr lang="en-US"/>
        </a:p>
      </dgm:t>
    </dgm:pt>
    <dgm:pt modelId="{4ACFBD68-7D44-424F-934B-555C6B931386}" type="sibTrans" cxnId="{AA980886-BA01-AF47-8895-D4F6722DFA3A}">
      <dgm:prSet/>
      <dgm:spPr/>
      <dgm:t>
        <a:bodyPr/>
        <a:lstStyle/>
        <a:p>
          <a:endParaRPr lang="en-US"/>
        </a:p>
      </dgm:t>
    </dgm:pt>
    <dgm:pt modelId="{4E47E047-8B68-0945-B6B5-DFF45EE45697}">
      <dgm:prSet phldrT="[Text]"/>
      <dgm:spPr>
        <a:blipFill rotWithShape="0">
          <a:blip xmlns:r="http://schemas.openxmlformats.org/officeDocument/2006/relationships" r:embed="rId2"/>
          <a:stretch>
            <a:fillRect/>
          </a:stretch>
        </a:blipFill>
      </dgm:spPr>
      <dgm:t>
        <a:bodyPr/>
        <a:lstStyle/>
        <a:p>
          <a:r>
            <a:rPr lang="en-US">
              <a:noFill/>
            </a:rPr>
            <a:t> </a:t>
          </a:r>
        </a:p>
      </dgm:t>
    </dgm:pt>
    <dgm:pt modelId="{E5372D88-F979-8A42-AAAF-B9421898987C}" type="parTrans" cxnId="{4DE16819-E6C0-5C4B-A6C0-0DCBBC794B74}">
      <dgm:prSet/>
      <dgm:spPr/>
      <dgm:t>
        <a:bodyPr/>
        <a:lstStyle/>
        <a:p>
          <a:endParaRPr lang="en-US"/>
        </a:p>
      </dgm:t>
    </dgm:pt>
    <dgm:pt modelId="{A6B2AE1A-8E57-3B40-8840-BFAD50B79CAF}" type="sibTrans" cxnId="{4DE16819-E6C0-5C4B-A6C0-0DCBBC794B74}">
      <dgm:prSet/>
      <dgm:spPr/>
      <dgm:t>
        <a:bodyPr/>
        <a:lstStyle/>
        <a:p>
          <a:endParaRPr lang="en-US"/>
        </a:p>
      </dgm:t>
    </dgm:pt>
    <dgm:pt modelId="{C68C6660-BFD1-B744-A0BF-605D3CF990FA}">
      <dgm:prSet phldrT="[Text]"/>
      <dgm:spPr>
        <a:blipFill rotWithShape="0">
          <a:blip xmlns:r="http://schemas.openxmlformats.org/officeDocument/2006/relationships" r:embed="rId3"/>
          <a:stretch>
            <a:fillRect/>
          </a:stretch>
        </a:blipFill>
      </dgm:spPr>
      <dgm:t>
        <a:bodyPr/>
        <a:lstStyle/>
        <a:p>
          <a:r>
            <a:rPr lang="en-US">
              <a:noFill/>
            </a:rPr>
            <a:t> </a:t>
          </a:r>
        </a:p>
      </dgm:t>
    </dgm:pt>
    <dgm:pt modelId="{38DF9DF8-5534-C141-A133-5B8D172DC1A6}" type="parTrans" cxnId="{E966C1DF-DB24-DD44-B09E-9B56BC5F965E}">
      <dgm:prSet/>
      <dgm:spPr/>
      <dgm:t>
        <a:bodyPr/>
        <a:lstStyle/>
        <a:p>
          <a:endParaRPr lang="en-US"/>
        </a:p>
      </dgm:t>
    </dgm:pt>
    <dgm:pt modelId="{5AF762A4-A327-A14A-8786-328E07A5A68C}" type="sibTrans" cxnId="{E966C1DF-DB24-DD44-B09E-9B56BC5F965E}">
      <dgm:prSet/>
      <dgm:spPr/>
      <dgm:t>
        <a:bodyPr/>
        <a:lstStyle/>
        <a:p>
          <a:pPr rtl="0"/>
          <a:endParaRPr lang="en-US"/>
        </a:p>
      </dgm:t>
    </dgm:pt>
    <dgm:pt modelId="{B0E65D89-F382-FD48-8DE5-C32CABA299E2}" type="pres">
      <dgm:prSet presAssocID="{FC262896-88F6-0346-9E4D-EB33D6201461}" presName="Name0" presStyleCnt="0">
        <dgm:presLayoutVars>
          <dgm:dir/>
          <dgm:animLvl val="lvl"/>
          <dgm:resizeHandles val="exact"/>
        </dgm:presLayoutVars>
      </dgm:prSet>
      <dgm:spPr/>
    </dgm:pt>
    <dgm:pt modelId="{D403B31A-3EDF-D54C-A682-915E95DF92BB}" type="pres">
      <dgm:prSet presAssocID="{0BFF8BC0-CE87-D24D-8E82-BF71DA9008C8}" presName="parTxOnly" presStyleLbl="node1" presStyleIdx="0" presStyleCnt="3">
        <dgm:presLayoutVars>
          <dgm:chMax val="0"/>
          <dgm:chPref val="0"/>
          <dgm:bulletEnabled val="1"/>
        </dgm:presLayoutVars>
      </dgm:prSet>
      <dgm:spPr/>
      <dgm:t>
        <a:bodyPr/>
        <a:lstStyle/>
        <a:p>
          <a:endParaRPr lang="en-US"/>
        </a:p>
      </dgm:t>
    </dgm:pt>
    <dgm:pt modelId="{F0B1D40F-05C1-D945-8D48-2FD5C137508B}" type="pres">
      <dgm:prSet presAssocID="{4ACFBD68-7D44-424F-934B-555C6B931386}" presName="parTxOnlySpace" presStyleCnt="0"/>
      <dgm:spPr/>
    </dgm:pt>
    <dgm:pt modelId="{8B42504F-20B4-264E-8B5B-0CDCF9F584EF}" type="pres">
      <dgm:prSet presAssocID="{4E47E047-8B68-0945-B6B5-DFF45EE45697}" presName="parTxOnly" presStyleLbl="node1" presStyleIdx="1" presStyleCnt="3">
        <dgm:presLayoutVars>
          <dgm:chMax val="0"/>
          <dgm:chPref val="0"/>
          <dgm:bulletEnabled val="1"/>
        </dgm:presLayoutVars>
      </dgm:prSet>
      <dgm:spPr/>
    </dgm:pt>
    <dgm:pt modelId="{2B82CE76-DE75-D24E-89BB-5AE7080376A3}" type="pres">
      <dgm:prSet presAssocID="{A6B2AE1A-8E57-3B40-8840-BFAD50B79CAF}" presName="parTxOnlySpace" presStyleCnt="0"/>
      <dgm:spPr/>
    </dgm:pt>
    <dgm:pt modelId="{5DA47DA6-3DC5-2144-AF9D-ACFB5A6A9CF9}" type="pres">
      <dgm:prSet presAssocID="{C68C6660-BFD1-B744-A0BF-605D3CF990FA}" presName="parTxOnly" presStyleLbl="node1" presStyleIdx="2" presStyleCnt="3">
        <dgm:presLayoutVars>
          <dgm:chMax val="0"/>
          <dgm:chPref val="0"/>
          <dgm:bulletEnabled val="1"/>
        </dgm:presLayoutVars>
      </dgm:prSet>
      <dgm:spPr/>
    </dgm:pt>
  </dgm:ptLst>
  <dgm:cxnLst>
    <dgm:cxn modelId="{9637C285-7F6D-564D-903D-137FA09AF126}" type="presOf" srcId="{0BFF8BC0-CE87-D24D-8E82-BF71DA9008C8}" destId="{D403B31A-3EDF-D54C-A682-915E95DF92BB}" srcOrd="0" destOrd="0" presId="urn:microsoft.com/office/officeart/2005/8/layout/chevron1"/>
    <dgm:cxn modelId="{944B25C0-FA70-1F43-B4A7-9F872FF7A666}" type="presOf" srcId="{4E47E047-8B68-0945-B6B5-DFF45EE45697}" destId="{8B42504F-20B4-264E-8B5B-0CDCF9F584EF}" srcOrd="0" destOrd="0" presId="urn:microsoft.com/office/officeart/2005/8/layout/chevron1"/>
    <dgm:cxn modelId="{4DE16819-E6C0-5C4B-A6C0-0DCBBC794B74}" srcId="{FC262896-88F6-0346-9E4D-EB33D6201461}" destId="{4E47E047-8B68-0945-B6B5-DFF45EE45697}" srcOrd="1" destOrd="0" parTransId="{E5372D88-F979-8A42-AAAF-B9421898987C}" sibTransId="{A6B2AE1A-8E57-3B40-8840-BFAD50B79CAF}"/>
    <dgm:cxn modelId="{AA980886-BA01-AF47-8895-D4F6722DFA3A}" srcId="{FC262896-88F6-0346-9E4D-EB33D6201461}" destId="{0BFF8BC0-CE87-D24D-8E82-BF71DA9008C8}" srcOrd="0" destOrd="0" parTransId="{864ABB97-1200-404C-A0F7-EC68E62AF9AF}" sibTransId="{4ACFBD68-7D44-424F-934B-555C6B931386}"/>
    <dgm:cxn modelId="{E966C1DF-DB24-DD44-B09E-9B56BC5F965E}" srcId="{FC262896-88F6-0346-9E4D-EB33D6201461}" destId="{C68C6660-BFD1-B744-A0BF-605D3CF990FA}" srcOrd="2" destOrd="0" parTransId="{38DF9DF8-5534-C141-A133-5B8D172DC1A6}" sibTransId="{5AF762A4-A327-A14A-8786-328E07A5A68C}"/>
    <dgm:cxn modelId="{F0042E3F-03CC-B648-88B9-AAE0B8645AE9}" type="presOf" srcId="{C68C6660-BFD1-B744-A0BF-605D3CF990FA}" destId="{5DA47DA6-3DC5-2144-AF9D-ACFB5A6A9CF9}" srcOrd="0" destOrd="0" presId="urn:microsoft.com/office/officeart/2005/8/layout/chevron1"/>
    <dgm:cxn modelId="{D94D5620-B7DB-A444-B6A0-A8CF119EA5B8}" type="presOf" srcId="{FC262896-88F6-0346-9E4D-EB33D6201461}" destId="{B0E65D89-F382-FD48-8DE5-C32CABA299E2}" srcOrd="0" destOrd="0" presId="urn:microsoft.com/office/officeart/2005/8/layout/chevron1"/>
    <dgm:cxn modelId="{177F4777-51BE-E145-9A39-D4A578A9DFF4}" type="presParOf" srcId="{B0E65D89-F382-FD48-8DE5-C32CABA299E2}" destId="{D403B31A-3EDF-D54C-A682-915E95DF92BB}" srcOrd="0" destOrd="0" presId="urn:microsoft.com/office/officeart/2005/8/layout/chevron1"/>
    <dgm:cxn modelId="{16CEC189-7A12-5E4E-9C09-B15A7F8F6040}" type="presParOf" srcId="{B0E65D89-F382-FD48-8DE5-C32CABA299E2}" destId="{F0B1D40F-05C1-D945-8D48-2FD5C137508B}" srcOrd="1" destOrd="0" presId="urn:microsoft.com/office/officeart/2005/8/layout/chevron1"/>
    <dgm:cxn modelId="{037AF356-6CF1-C84E-A33A-4BE11D80EC4B}" type="presParOf" srcId="{B0E65D89-F382-FD48-8DE5-C32CABA299E2}" destId="{8B42504F-20B4-264E-8B5B-0CDCF9F584EF}" srcOrd="2" destOrd="0" presId="urn:microsoft.com/office/officeart/2005/8/layout/chevron1"/>
    <dgm:cxn modelId="{7C8610B9-C673-4D43-AA17-A06F52A87729}" type="presParOf" srcId="{B0E65D89-F382-FD48-8DE5-C32CABA299E2}" destId="{2B82CE76-DE75-D24E-89BB-5AE7080376A3}" srcOrd="3" destOrd="0" presId="urn:microsoft.com/office/officeart/2005/8/layout/chevron1"/>
    <dgm:cxn modelId="{5060D610-A970-5A4C-8E69-3259BA711B9A}" type="presParOf" srcId="{B0E65D89-F382-FD48-8DE5-C32CABA299E2}" destId="{5DA47DA6-3DC5-2144-AF9D-ACFB5A6A9CF9}" srcOrd="4"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C986A9-CDF6-924A-AF67-09DE237F465C}" type="doc">
      <dgm:prSet loTypeId="urn:microsoft.com/office/officeart/2005/8/layout/chevron1" loCatId="" qsTypeId="urn:microsoft.com/office/officeart/2005/8/quickstyle/simple3" qsCatId="simple" csTypeId="urn:microsoft.com/office/officeart/2005/8/colors/accent1_2" csCatId="accent1" phldr="1"/>
      <dgm:spPr/>
    </dgm:pt>
    <mc:AlternateContent xmlns:mc="http://schemas.openxmlformats.org/markup-compatibility/2006" xmlns:a14="http://schemas.microsoft.com/office/drawing/2010/main">
      <mc:Choice Requires="a14">
        <dgm:pt modelId="{29C4C72A-E0AA-B447-A2B9-50C71E1E7C92}">
          <dgm:prSet phldrT="[Text]"/>
          <dgm:spPr/>
          <dgm: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charset="0"/>
                          </a:rPr>
                        </m:ctrlPr>
                      </m:sSubSupPr>
                      <m:e>
                        <m:r>
                          <a:rPr lang="en-US" b="0" i="1" smtClean="0">
                            <a:latin typeface="Cambria Math" charset="0"/>
                          </a:rPr>
                          <m:t>𝑋</m:t>
                        </m:r>
                      </m:e>
                      <m:sub>
                        <m:r>
                          <a:rPr lang="en-US" b="0" i="1" smtClean="0">
                            <a:latin typeface="Cambria Math" charset="0"/>
                          </a:rPr>
                          <m:t>1</m:t>
                        </m:r>
                      </m:sub>
                      <m:sup>
                        <m:r>
                          <a:rPr lang="en-US" b="0" i="1" smtClean="0">
                            <a:latin typeface="Cambria Math" charset="0"/>
                          </a:rPr>
                          <m:t>∗</m:t>
                        </m:r>
                      </m:sup>
                    </m:sSubSup>
                  </m:oMath>
                </m:oMathPara>
              </a14:m>
              <a:endParaRPr lang="en-US" dirty="0"/>
            </a:p>
          </dgm:t>
        </dgm:pt>
      </mc:Choice>
      <mc:Fallback xmlns="">
        <dgm:pt modelId="{29C4C72A-E0AA-B447-A2B9-50C71E1E7C92}">
          <dgm:prSet phldrT="[Text]"/>
          <dgm:spPr/>
          <dgm:t>
            <a:bodyPr/>
            <a:lstStyle/>
            <a:p>
              <a:r>
                <a:rPr lang="en-US" b="0" i="0" smtClean="0">
                  <a:latin typeface="Cambria Math" charset="0"/>
                </a:rPr>
                <a:t>𝑋_1^∗</a:t>
              </a:r>
              <a:endParaRPr lang="en-US" dirty="0"/>
            </a:p>
          </dgm:t>
        </dgm:pt>
      </mc:Fallback>
    </mc:AlternateContent>
    <dgm:pt modelId="{D0D256A9-5052-364C-828A-A062CD5DC225}" type="parTrans" cxnId="{9D8DBAB8-AE75-9640-B837-6719323DE0F3}">
      <dgm:prSet/>
      <dgm:spPr/>
      <dgm:t>
        <a:bodyPr/>
        <a:lstStyle/>
        <a:p>
          <a:endParaRPr lang="en-US"/>
        </a:p>
      </dgm:t>
    </dgm:pt>
    <dgm:pt modelId="{B9BFD734-8398-8848-9AF4-35DE0732F197}" type="sibTrans" cxnId="{9D8DBAB8-AE75-9640-B837-6719323DE0F3}">
      <dgm:prSet/>
      <dgm:spPr/>
      <dgm:t>
        <a:bodyPr/>
        <a:lstStyle/>
        <a:p>
          <a:endParaRPr lang="en-US"/>
        </a:p>
      </dgm:t>
    </dgm:pt>
    <mc:AlternateContent xmlns:mc="http://schemas.openxmlformats.org/markup-compatibility/2006" xmlns:a14="http://schemas.microsoft.com/office/drawing/2010/main">
      <mc:Choice Requires="a14">
        <dgm:pt modelId="{27CDDBE4-8315-994B-A6D3-C8486ED8BB0C}">
          <dgm:prSet phldrT="[Text]"/>
          <dgm:spPr/>
          <dgm: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oMath>
                </m:oMathPara>
              </a14:m>
              <a:endParaRPr lang="en-US" dirty="0"/>
            </a:p>
          </dgm:t>
        </dgm:pt>
      </mc:Choice>
      <mc:Fallback xmlns="">
        <dgm:pt modelId="{27CDDBE4-8315-994B-A6D3-C8486ED8BB0C}">
          <dgm:prSet phldrT="[Text]"/>
          <dgm:spPr/>
          <dgm:t>
            <a:bodyPr/>
            <a:lstStyle/>
            <a:p>
              <a:r>
                <a:rPr lang="en-US" b="0" i="0" smtClean="0">
                  <a:latin typeface="Cambria Math" charset="0"/>
                </a:rPr>
                <a:t>…</a:t>
              </a:r>
              <a:endParaRPr lang="en-US" dirty="0"/>
            </a:p>
          </dgm:t>
        </dgm:pt>
      </mc:Fallback>
    </mc:AlternateContent>
    <dgm:pt modelId="{E4E2A761-F3F0-9F44-93BE-039CE004EEA3}" type="parTrans" cxnId="{50F5CD2F-5B8F-2F4D-B792-9B03310648EC}">
      <dgm:prSet/>
      <dgm:spPr/>
      <dgm:t>
        <a:bodyPr/>
        <a:lstStyle/>
        <a:p>
          <a:endParaRPr lang="en-US"/>
        </a:p>
      </dgm:t>
    </dgm:pt>
    <dgm:pt modelId="{0FFDC082-BD49-AB48-B171-EE6B605416A9}" type="sibTrans" cxnId="{50F5CD2F-5B8F-2F4D-B792-9B03310648EC}">
      <dgm:prSet/>
      <dgm:spPr/>
      <dgm:t>
        <a:bodyPr/>
        <a:lstStyle/>
        <a:p>
          <a:endParaRPr lang="en-US"/>
        </a:p>
      </dgm:t>
    </dgm:pt>
    <mc:AlternateContent xmlns:mc="http://schemas.openxmlformats.org/markup-compatibility/2006" xmlns:a14="http://schemas.microsoft.com/office/drawing/2010/main">
      <mc:Choice Requires="a14">
        <dgm:pt modelId="{49FF6DE0-3F1C-D04F-A7EB-FC19606B8F30}">
          <dgm:prSet phldrT="[Text]"/>
          <dgm:spPr/>
          <dgm: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charset="0"/>
                          </a:rPr>
                        </m:ctrlPr>
                      </m:sSubSupPr>
                      <m:e>
                        <m:r>
                          <a:rPr lang="en-US" b="0" i="1" smtClean="0">
                            <a:latin typeface="Cambria Math" charset="0"/>
                          </a:rPr>
                          <m:t>𝑋</m:t>
                        </m:r>
                      </m:e>
                      <m:sub>
                        <m:r>
                          <a:rPr lang="en-US" b="0" i="1" smtClean="0">
                            <a:latin typeface="Cambria Math" charset="0"/>
                          </a:rPr>
                          <m:t>𝑛</m:t>
                        </m:r>
                      </m:sub>
                      <m:sup>
                        <m:r>
                          <a:rPr lang="en-US" b="0" i="1" smtClean="0">
                            <a:latin typeface="Cambria Math" charset="0"/>
                          </a:rPr>
                          <m:t>∗</m:t>
                        </m:r>
                      </m:sup>
                    </m:sSubSup>
                  </m:oMath>
                </m:oMathPara>
              </a14:m>
              <a:endParaRPr lang="en-US" dirty="0"/>
            </a:p>
          </dgm:t>
        </dgm:pt>
      </mc:Choice>
      <mc:Fallback xmlns="">
        <dgm:pt modelId="{49FF6DE0-3F1C-D04F-A7EB-FC19606B8F30}">
          <dgm:prSet phldrT="[Text]"/>
          <dgm:spPr/>
          <dgm:t>
            <a:bodyPr/>
            <a:lstStyle/>
            <a:p>
              <a:r>
                <a:rPr lang="en-US" b="0" i="0" smtClean="0">
                  <a:latin typeface="Cambria Math" charset="0"/>
                </a:rPr>
                <a:t>𝑋_𝑛^∗</a:t>
              </a:r>
              <a:endParaRPr lang="en-US" dirty="0"/>
            </a:p>
          </dgm:t>
        </dgm:pt>
      </mc:Fallback>
    </mc:AlternateContent>
    <dgm:pt modelId="{A48A5197-7579-BE48-A2E1-698E11A2D169}" type="parTrans" cxnId="{F59509FF-74F8-8E48-862A-5C102BF9F2B0}">
      <dgm:prSet/>
      <dgm:spPr/>
      <dgm:t>
        <a:bodyPr/>
        <a:lstStyle/>
        <a:p>
          <a:endParaRPr lang="en-US"/>
        </a:p>
      </dgm:t>
    </dgm:pt>
    <dgm:pt modelId="{D6B6DAE0-9478-434A-8BB2-220C439FC2E2}" type="sibTrans" cxnId="{F59509FF-74F8-8E48-862A-5C102BF9F2B0}">
      <dgm:prSet/>
      <dgm:spPr/>
      <dgm:t>
        <a:bodyPr/>
        <a:lstStyle/>
        <a:p>
          <a:pPr rtl="0"/>
          <a:endParaRPr lang="en-US"/>
        </a:p>
      </dgm:t>
    </dgm:pt>
    <mc:AlternateContent xmlns:mc="http://schemas.openxmlformats.org/markup-compatibility/2006" xmlns:a14="http://schemas.microsoft.com/office/drawing/2010/main">
      <mc:Choice Requires="a14">
        <dgm:pt modelId="{62DB413B-FAAE-2E46-BB37-273E72EB660F}">
          <dgm:prSet/>
          <dgm:spPr/>
          <dgm: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oMath>
                </m:oMathPara>
              </a14:m>
              <a:endParaRPr lang="en-US" dirty="0"/>
            </a:p>
          </dgm:t>
        </dgm:pt>
      </mc:Choice>
      <mc:Fallback xmlns="">
        <dgm:pt modelId="{62DB413B-FAAE-2E46-BB37-273E72EB660F}">
          <dgm:prSet/>
          <dgm:spPr/>
          <dgm:t>
            <a:bodyPr/>
            <a:lstStyle/>
            <a:p>
              <a:r>
                <a:rPr lang="en-US" b="0" i="0" smtClean="0">
                  <a:latin typeface="Cambria Math" charset="0"/>
                </a:rPr>
                <a:t>…</a:t>
              </a:r>
              <a:endParaRPr lang="en-US" dirty="0"/>
            </a:p>
          </dgm:t>
        </dgm:pt>
      </mc:Fallback>
    </mc:AlternateContent>
    <dgm:pt modelId="{C8C14F38-90AD-A24C-9E93-D5F1A4F3E8E5}" type="parTrans" cxnId="{77C6937C-03D7-BF4B-A864-B16BE95F2BD2}">
      <dgm:prSet/>
      <dgm:spPr/>
      <dgm:t>
        <a:bodyPr/>
        <a:lstStyle/>
        <a:p>
          <a:endParaRPr lang="en-US"/>
        </a:p>
      </dgm:t>
    </dgm:pt>
    <dgm:pt modelId="{8CE2B66A-9C46-2F4C-915D-DF0E82E1CB03}" type="sibTrans" cxnId="{77C6937C-03D7-BF4B-A864-B16BE95F2BD2}">
      <dgm:prSet/>
      <dgm:spPr/>
      <dgm:t>
        <a:bodyPr/>
        <a:lstStyle/>
        <a:p>
          <a:endParaRPr lang="en-US"/>
        </a:p>
      </dgm:t>
    </dgm:pt>
    <mc:AlternateContent xmlns:mc="http://schemas.openxmlformats.org/markup-compatibility/2006" xmlns:a14="http://schemas.microsoft.com/office/drawing/2010/main">
      <mc:Choice Requires="a14">
        <dgm:pt modelId="{551D2E06-9E32-C446-B7A0-B7C7891F875B}">
          <dgm:prSet/>
          <dgm:spPr/>
          <dgm: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charset="0"/>
                          </a:rPr>
                        </m:ctrlPr>
                      </m:sSubSupPr>
                      <m:e>
                        <m:r>
                          <a:rPr lang="en-US" b="0" i="1" smtClean="0">
                            <a:latin typeface="Cambria Math" charset="0"/>
                          </a:rPr>
                          <m:t>𝑋</m:t>
                        </m:r>
                      </m:e>
                      <m:sub>
                        <m:r>
                          <a:rPr lang="en-US" b="0" i="1" smtClean="0">
                            <a:latin typeface="Cambria Math" charset="0"/>
                          </a:rPr>
                          <m:t>𝑘</m:t>
                        </m:r>
                      </m:sub>
                      <m:sup>
                        <m:r>
                          <a:rPr lang="en-US" b="0" i="1" smtClean="0">
                            <a:latin typeface="Cambria Math" charset="0"/>
                          </a:rPr>
                          <m:t>∗</m:t>
                        </m:r>
                      </m:sup>
                    </m:sSubSup>
                  </m:oMath>
                </m:oMathPara>
              </a14:m>
              <a:endParaRPr lang="en-US" dirty="0"/>
            </a:p>
          </dgm:t>
        </dgm:pt>
      </mc:Choice>
      <mc:Fallback xmlns="">
        <dgm:pt modelId="{551D2E06-9E32-C446-B7A0-B7C7891F875B}">
          <dgm:prSet/>
          <dgm:spPr/>
          <dgm:t>
            <a:bodyPr/>
            <a:lstStyle/>
            <a:p>
              <a:r>
                <a:rPr lang="en-US" b="0" i="0" smtClean="0">
                  <a:latin typeface="Cambria Math" charset="0"/>
                </a:rPr>
                <a:t>𝑋_𝑘^∗</a:t>
              </a:r>
              <a:endParaRPr lang="en-US" dirty="0"/>
            </a:p>
          </dgm:t>
        </dgm:pt>
      </mc:Fallback>
    </mc:AlternateContent>
    <dgm:pt modelId="{6DEE05E7-6ABC-7B46-906B-BCB464CDBABB}" type="parTrans" cxnId="{F367D7E7-70C2-1742-9426-642C3E629F91}">
      <dgm:prSet/>
      <dgm:spPr/>
      <dgm:t>
        <a:bodyPr/>
        <a:lstStyle/>
        <a:p>
          <a:endParaRPr lang="en-US"/>
        </a:p>
      </dgm:t>
    </dgm:pt>
    <dgm:pt modelId="{A4557FE7-547B-0E4C-8C8A-6A402AD283CE}" type="sibTrans" cxnId="{F367D7E7-70C2-1742-9426-642C3E629F91}">
      <dgm:prSet/>
      <dgm:spPr/>
      <dgm:t>
        <a:bodyPr/>
        <a:lstStyle/>
        <a:p>
          <a:endParaRPr lang="en-US"/>
        </a:p>
      </dgm:t>
    </dgm:pt>
    <dgm:pt modelId="{E408A982-B8DD-3043-B1F7-B19DA1487298}" type="pres">
      <dgm:prSet presAssocID="{BBC986A9-CDF6-924A-AF67-09DE237F465C}" presName="Name0" presStyleCnt="0">
        <dgm:presLayoutVars>
          <dgm:dir/>
          <dgm:animLvl val="lvl"/>
          <dgm:resizeHandles val="exact"/>
        </dgm:presLayoutVars>
      </dgm:prSet>
      <dgm:spPr/>
    </dgm:pt>
    <dgm:pt modelId="{EC4EAAC7-FBAA-434D-B5E4-A42284C17B83}" type="pres">
      <dgm:prSet presAssocID="{29C4C72A-E0AA-B447-A2B9-50C71E1E7C92}" presName="parTxOnly" presStyleLbl="node1" presStyleIdx="0" presStyleCnt="5">
        <dgm:presLayoutVars>
          <dgm:chMax val="0"/>
          <dgm:chPref val="0"/>
          <dgm:bulletEnabled val="1"/>
        </dgm:presLayoutVars>
      </dgm:prSet>
      <dgm:spPr/>
      <dgm:t>
        <a:bodyPr/>
        <a:lstStyle/>
        <a:p>
          <a:endParaRPr lang="en-US"/>
        </a:p>
      </dgm:t>
    </dgm:pt>
    <dgm:pt modelId="{09CDD3B9-70D9-694B-B03B-D204B323BCE0}" type="pres">
      <dgm:prSet presAssocID="{B9BFD734-8398-8848-9AF4-35DE0732F197}" presName="parTxOnlySpace" presStyleCnt="0"/>
      <dgm:spPr/>
    </dgm:pt>
    <dgm:pt modelId="{83B9C929-13A1-0F42-8F66-86DDC7868C98}" type="pres">
      <dgm:prSet presAssocID="{27CDDBE4-8315-994B-A6D3-C8486ED8BB0C}" presName="parTxOnly" presStyleLbl="node1" presStyleIdx="1" presStyleCnt="5">
        <dgm:presLayoutVars>
          <dgm:chMax val="0"/>
          <dgm:chPref val="0"/>
          <dgm:bulletEnabled val="1"/>
        </dgm:presLayoutVars>
      </dgm:prSet>
      <dgm:spPr/>
      <dgm:t>
        <a:bodyPr/>
        <a:lstStyle/>
        <a:p>
          <a:endParaRPr lang="en-US"/>
        </a:p>
      </dgm:t>
    </dgm:pt>
    <dgm:pt modelId="{3F8C8FFC-AE9A-1B4A-B38A-252020F58B52}" type="pres">
      <dgm:prSet presAssocID="{0FFDC082-BD49-AB48-B171-EE6B605416A9}" presName="parTxOnlySpace" presStyleCnt="0"/>
      <dgm:spPr/>
    </dgm:pt>
    <dgm:pt modelId="{E6DF5652-CC30-0C40-844B-23763547EEE5}" type="pres">
      <dgm:prSet presAssocID="{551D2E06-9E32-C446-B7A0-B7C7891F875B}" presName="parTxOnly" presStyleLbl="node1" presStyleIdx="2" presStyleCnt="5">
        <dgm:presLayoutVars>
          <dgm:chMax val="0"/>
          <dgm:chPref val="0"/>
          <dgm:bulletEnabled val="1"/>
        </dgm:presLayoutVars>
      </dgm:prSet>
      <dgm:spPr/>
      <dgm:t>
        <a:bodyPr/>
        <a:lstStyle/>
        <a:p>
          <a:endParaRPr lang="en-US"/>
        </a:p>
      </dgm:t>
    </dgm:pt>
    <dgm:pt modelId="{9A6F5E87-4199-3E41-988D-2934CC74F23D}" type="pres">
      <dgm:prSet presAssocID="{A4557FE7-547B-0E4C-8C8A-6A402AD283CE}" presName="parTxOnlySpace" presStyleCnt="0"/>
      <dgm:spPr/>
    </dgm:pt>
    <dgm:pt modelId="{71458574-F4E2-A240-827B-594AEACA77CB}" type="pres">
      <dgm:prSet presAssocID="{62DB413B-FAAE-2E46-BB37-273E72EB660F}" presName="parTxOnly" presStyleLbl="node1" presStyleIdx="3" presStyleCnt="5">
        <dgm:presLayoutVars>
          <dgm:chMax val="0"/>
          <dgm:chPref val="0"/>
          <dgm:bulletEnabled val="1"/>
        </dgm:presLayoutVars>
      </dgm:prSet>
      <dgm:spPr/>
      <dgm:t>
        <a:bodyPr/>
        <a:lstStyle/>
        <a:p>
          <a:endParaRPr lang="en-US"/>
        </a:p>
      </dgm:t>
    </dgm:pt>
    <dgm:pt modelId="{B21E6293-0BE3-9B49-BA88-31061E45E552}" type="pres">
      <dgm:prSet presAssocID="{8CE2B66A-9C46-2F4C-915D-DF0E82E1CB03}" presName="parTxOnlySpace" presStyleCnt="0"/>
      <dgm:spPr/>
    </dgm:pt>
    <dgm:pt modelId="{386E399F-6105-9B4D-9525-9B04FE6D847C}" type="pres">
      <dgm:prSet presAssocID="{49FF6DE0-3F1C-D04F-A7EB-FC19606B8F30}" presName="parTxOnly" presStyleLbl="node1" presStyleIdx="4" presStyleCnt="5" custLinFactNeighborX="12587">
        <dgm:presLayoutVars>
          <dgm:chMax val="0"/>
          <dgm:chPref val="0"/>
          <dgm:bulletEnabled val="1"/>
        </dgm:presLayoutVars>
      </dgm:prSet>
      <dgm:spPr/>
      <dgm:t>
        <a:bodyPr/>
        <a:lstStyle/>
        <a:p>
          <a:endParaRPr lang="en-US"/>
        </a:p>
      </dgm:t>
    </dgm:pt>
  </dgm:ptLst>
  <dgm:cxnLst>
    <dgm:cxn modelId="{337B631D-404C-D549-A21A-F830368492E4}" type="presOf" srcId="{62DB413B-FAAE-2E46-BB37-273E72EB660F}" destId="{71458574-F4E2-A240-827B-594AEACA77CB}" srcOrd="0" destOrd="0" presId="urn:microsoft.com/office/officeart/2005/8/layout/chevron1"/>
    <dgm:cxn modelId="{026E3C80-8FEA-1B49-B4BF-8522595D0F2E}" type="presOf" srcId="{27CDDBE4-8315-994B-A6D3-C8486ED8BB0C}" destId="{83B9C929-13A1-0F42-8F66-86DDC7868C98}" srcOrd="0" destOrd="0" presId="urn:microsoft.com/office/officeart/2005/8/layout/chevron1"/>
    <dgm:cxn modelId="{77C6937C-03D7-BF4B-A864-B16BE95F2BD2}" srcId="{BBC986A9-CDF6-924A-AF67-09DE237F465C}" destId="{62DB413B-FAAE-2E46-BB37-273E72EB660F}" srcOrd="3" destOrd="0" parTransId="{C8C14F38-90AD-A24C-9E93-D5F1A4F3E8E5}" sibTransId="{8CE2B66A-9C46-2F4C-915D-DF0E82E1CB03}"/>
    <dgm:cxn modelId="{3E7ACB54-947D-0640-94E6-AE8DDEF037A5}" type="presOf" srcId="{49FF6DE0-3F1C-D04F-A7EB-FC19606B8F30}" destId="{386E399F-6105-9B4D-9525-9B04FE6D847C}" srcOrd="0" destOrd="0" presId="urn:microsoft.com/office/officeart/2005/8/layout/chevron1"/>
    <dgm:cxn modelId="{50F5CD2F-5B8F-2F4D-B792-9B03310648EC}" srcId="{BBC986A9-CDF6-924A-AF67-09DE237F465C}" destId="{27CDDBE4-8315-994B-A6D3-C8486ED8BB0C}" srcOrd="1" destOrd="0" parTransId="{E4E2A761-F3F0-9F44-93BE-039CE004EEA3}" sibTransId="{0FFDC082-BD49-AB48-B171-EE6B605416A9}"/>
    <dgm:cxn modelId="{9D8DBAB8-AE75-9640-B837-6719323DE0F3}" srcId="{BBC986A9-CDF6-924A-AF67-09DE237F465C}" destId="{29C4C72A-E0AA-B447-A2B9-50C71E1E7C92}" srcOrd="0" destOrd="0" parTransId="{D0D256A9-5052-364C-828A-A062CD5DC225}" sibTransId="{B9BFD734-8398-8848-9AF4-35DE0732F197}"/>
    <dgm:cxn modelId="{2AE32804-62C5-3A4F-B79A-BABB48CE5A5C}" type="presOf" srcId="{BBC986A9-CDF6-924A-AF67-09DE237F465C}" destId="{E408A982-B8DD-3043-B1F7-B19DA1487298}" srcOrd="0" destOrd="0" presId="urn:microsoft.com/office/officeart/2005/8/layout/chevron1"/>
    <dgm:cxn modelId="{8A9FECEF-C54D-CD48-8458-8211D10D41E0}" type="presOf" srcId="{29C4C72A-E0AA-B447-A2B9-50C71E1E7C92}" destId="{EC4EAAC7-FBAA-434D-B5E4-A42284C17B83}" srcOrd="0" destOrd="0" presId="urn:microsoft.com/office/officeart/2005/8/layout/chevron1"/>
    <dgm:cxn modelId="{F367D7E7-70C2-1742-9426-642C3E629F91}" srcId="{BBC986A9-CDF6-924A-AF67-09DE237F465C}" destId="{551D2E06-9E32-C446-B7A0-B7C7891F875B}" srcOrd="2" destOrd="0" parTransId="{6DEE05E7-6ABC-7B46-906B-BCB464CDBABB}" sibTransId="{A4557FE7-547B-0E4C-8C8A-6A402AD283CE}"/>
    <dgm:cxn modelId="{F59509FF-74F8-8E48-862A-5C102BF9F2B0}" srcId="{BBC986A9-CDF6-924A-AF67-09DE237F465C}" destId="{49FF6DE0-3F1C-D04F-A7EB-FC19606B8F30}" srcOrd="4" destOrd="0" parTransId="{A48A5197-7579-BE48-A2E1-698E11A2D169}" sibTransId="{D6B6DAE0-9478-434A-8BB2-220C439FC2E2}"/>
    <dgm:cxn modelId="{641F9719-41D7-2A4E-8C17-26819AA95B89}" type="presOf" srcId="{551D2E06-9E32-C446-B7A0-B7C7891F875B}" destId="{E6DF5652-CC30-0C40-844B-23763547EEE5}" srcOrd="0" destOrd="0" presId="urn:microsoft.com/office/officeart/2005/8/layout/chevron1"/>
    <dgm:cxn modelId="{97FB742B-A4C2-CD4D-83D2-B0E12CB15F7B}" type="presParOf" srcId="{E408A982-B8DD-3043-B1F7-B19DA1487298}" destId="{EC4EAAC7-FBAA-434D-B5E4-A42284C17B83}" srcOrd="0" destOrd="0" presId="urn:microsoft.com/office/officeart/2005/8/layout/chevron1"/>
    <dgm:cxn modelId="{1BC8A811-E5EA-1843-B375-BE5C5B48E61E}" type="presParOf" srcId="{E408A982-B8DD-3043-B1F7-B19DA1487298}" destId="{09CDD3B9-70D9-694B-B03B-D204B323BCE0}" srcOrd="1" destOrd="0" presId="urn:microsoft.com/office/officeart/2005/8/layout/chevron1"/>
    <dgm:cxn modelId="{1905A6C9-8A0A-3B43-874C-3E3F51B38106}" type="presParOf" srcId="{E408A982-B8DD-3043-B1F7-B19DA1487298}" destId="{83B9C929-13A1-0F42-8F66-86DDC7868C98}" srcOrd="2" destOrd="0" presId="urn:microsoft.com/office/officeart/2005/8/layout/chevron1"/>
    <dgm:cxn modelId="{397C0A7C-492A-DF40-9CEF-541C55277755}" type="presParOf" srcId="{E408A982-B8DD-3043-B1F7-B19DA1487298}" destId="{3F8C8FFC-AE9A-1B4A-B38A-252020F58B52}" srcOrd="3" destOrd="0" presId="urn:microsoft.com/office/officeart/2005/8/layout/chevron1"/>
    <dgm:cxn modelId="{84CA04A9-BC10-6246-A5E5-4F7291E13333}" type="presParOf" srcId="{E408A982-B8DD-3043-B1F7-B19DA1487298}" destId="{E6DF5652-CC30-0C40-844B-23763547EEE5}" srcOrd="4" destOrd="0" presId="urn:microsoft.com/office/officeart/2005/8/layout/chevron1"/>
    <dgm:cxn modelId="{E8B96796-0A5B-944D-85C2-35600EE31C8C}" type="presParOf" srcId="{E408A982-B8DD-3043-B1F7-B19DA1487298}" destId="{9A6F5E87-4199-3E41-988D-2934CC74F23D}" srcOrd="5" destOrd="0" presId="urn:microsoft.com/office/officeart/2005/8/layout/chevron1"/>
    <dgm:cxn modelId="{6BF55EB8-B806-A245-869A-C9397C02EF0B}" type="presParOf" srcId="{E408A982-B8DD-3043-B1F7-B19DA1487298}" destId="{71458574-F4E2-A240-827B-594AEACA77CB}" srcOrd="6" destOrd="0" presId="urn:microsoft.com/office/officeart/2005/8/layout/chevron1"/>
    <dgm:cxn modelId="{A86ADEE8-A764-9C42-BB9D-41C352DDBEB7}" type="presParOf" srcId="{E408A982-B8DD-3043-B1F7-B19DA1487298}" destId="{B21E6293-0BE3-9B49-BA88-31061E45E552}" srcOrd="7" destOrd="0" presId="urn:microsoft.com/office/officeart/2005/8/layout/chevron1"/>
    <dgm:cxn modelId="{FCE50538-4980-164C-AAE4-91C5DA7948D2}" type="presParOf" srcId="{E408A982-B8DD-3043-B1F7-B19DA1487298}" destId="{386E399F-6105-9B4D-9525-9B04FE6D847C}" srcOrd="8" destOrd="0" presId="urn:microsoft.com/office/officeart/2005/8/layout/chevron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C986A9-CDF6-924A-AF67-09DE237F465C}" type="doc">
      <dgm:prSet loTypeId="urn:microsoft.com/office/officeart/2005/8/layout/chevron1" loCatId="" qsTypeId="urn:microsoft.com/office/officeart/2005/8/quickstyle/simple3" qsCatId="simple" csTypeId="urn:microsoft.com/office/officeart/2005/8/colors/accent1_2" csCatId="accent1" phldr="1"/>
      <dgm:spPr/>
    </dgm:pt>
    <dgm:pt modelId="{29C4C72A-E0AA-B447-A2B9-50C71E1E7C92}">
      <dgm:prSet phldrT="[Text]"/>
      <dgm:spPr>
        <a:blipFill rotWithShape="0">
          <a:blip xmlns:r="http://schemas.openxmlformats.org/officeDocument/2006/relationships" r:embed="rId1"/>
          <a:stretch>
            <a:fillRect/>
          </a:stretch>
        </a:blipFill>
      </dgm:spPr>
      <dgm:t>
        <a:bodyPr/>
        <a:lstStyle/>
        <a:p>
          <a:r>
            <a:rPr lang="en-US">
              <a:noFill/>
            </a:rPr>
            <a:t> </a:t>
          </a:r>
        </a:p>
      </dgm:t>
    </dgm:pt>
    <dgm:pt modelId="{D0D256A9-5052-364C-828A-A062CD5DC225}" type="parTrans" cxnId="{9D8DBAB8-AE75-9640-B837-6719323DE0F3}">
      <dgm:prSet/>
      <dgm:spPr/>
      <dgm:t>
        <a:bodyPr/>
        <a:lstStyle/>
        <a:p>
          <a:endParaRPr lang="en-US"/>
        </a:p>
      </dgm:t>
    </dgm:pt>
    <dgm:pt modelId="{B9BFD734-8398-8848-9AF4-35DE0732F197}" type="sibTrans" cxnId="{9D8DBAB8-AE75-9640-B837-6719323DE0F3}">
      <dgm:prSet/>
      <dgm:spPr/>
      <dgm:t>
        <a:bodyPr/>
        <a:lstStyle/>
        <a:p>
          <a:endParaRPr lang="en-US"/>
        </a:p>
      </dgm:t>
    </dgm:pt>
    <dgm:pt modelId="{27CDDBE4-8315-994B-A6D3-C8486ED8BB0C}">
      <dgm:prSet phldrT="[Text]"/>
      <dgm:spPr>
        <a:blipFill rotWithShape="0">
          <a:blip xmlns:r="http://schemas.openxmlformats.org/officeDocument/2006/relationships" r:embed="rId2"/>
          <a:stretch>
            <a:fillRect/>
          </a:stretch>
        </a:blipFill>
      </dgm:spPr>
      <dgm:t>
        <a:bodyPr/>
        <a:lstStyle/>
        <a:p>
          <a:r>
            <a:rPr lang="en-US">
              <a:noFill/>
            </a:rPr>
            <a:t> </a:t>
          </a:r>
        </a:p>
      </dgm:t>
    </dgm:pt>
    <dgm:pt modelId="{E4E2A761-F3F0-9F44-93BE-039CE004EEA3}" type="parTrans" cxnId="{50F5CD2F-5B8F-2F4D-B792-9B03310648EC}">
      <dgm:prSet/>
      <dgm:spPr/>
      <dgm:t>
        <a:bodyPr/>
        <a:lstStyle/>
        <a:p>
          <a:endParaRPr lang="en-US"/>
        </a:p>
      </dgm:t>
    </dgm:pt>
    <dgm:pt modelId="{0FFDC082-BD49-AB48-B171-EE6B605416A9}" type="sibTrans" cxnId="{50F5CD2F-5B8F-2F4D-B792-9B03310648EC}">
      <dgm:prSet/>
      <dgm:spPr/>
      <dgm:t>
        <a:bodyPr/>
        <a:lstStyle/>
        <a:p>
          <a:endParaRPr lang="en-US"/>
        </a:p>
      </dgm:t>
    </dgm:pt>
    <dgm:pt modelId="{49FF6DE0-3F1C-D04F-A7EB-FC19606B8F30}">
      <dgm:prSet phldrT="[Text]"/>
      <dgm:spPr>
        <a:blipFill rotWithShape="0">
          <a:blip xmlns:r="http://schemas.openxmlformats.org/officeDocument/2006/relationships" r:embed="rId3"/>
          <a:stretch>
            <a:fillRect/>
          </a:stretch>
        </a:blipFill>
      </dgm:spPr>
      <dgm:t>
        <a:bodyPr/>
        <a:lstStyle/>
        <a:p>
          <a:r>
            <a:rPr lang="en-US">
              <a:noFill/>
            </a:rPr>
            <a:t> </a:t>
          </a:r>
        </a:p>
      </dgm:t>
    </dgm:pt>
    <dgm:pt modelId="{A48A5197-7579-BE48-A2E1-698E11A2D169}" type="parTrans" cxnId="{F59509FF-74F8-8E48-862A-5C102BF9F2B0}">
      <dgm:prSet/>
      <dgm:spPr/>
      <dgm:t>
        <a:bodyPr/>
        <a:lstStyle/>
        <a:p>
          <a:endParaRPr lang="en-US"/>
        </a:p>
      </dgm:t>
    </dgm:pt>
    <dgm:pt modelId="{D6B6DAE0-9478-434A-8BB2-220C439FC2E2}" type="sibTrans" cxnId="{F59509FF-74F8-8E48-862A-5C102BF9F2B0}">
      <dgm:prSet/>
      <dgm:spPr/>
      <dgm:t>
        <a:bodyPr/>
        <a:lstStyle/>
        <a:p>
          <a:pPr rtl="0"/>
          <a:endParaRPr lang="en-US"/>
        </a:p>
      </dgm:t>
    </dgm:pt>
    <dgm:pt modelId="{62DB413B-FAAE-2E46-BB37-273E72EB660F}">
      <dgm:prSet/>
      <dgm:spPr>
        <a:blipFill rotWithShape="0">
          <a:blip xmlns:r="http://schemas.openxmlformats.org/officeDocument/2006/relationships" r:embed="rId4"/>
          <a:stretch>
            <a:fillRect/>
          </a:stretch>
        </a:blipFill>
      </dgm:spPr>
      <dgm:t>
        <a:bodyPr/>
        <a:lstStyle/>
        <a:p>
          <a:r>
            <a:rPr lang="en-US">
              <a:noFill/>
            </a:rPr>
            <a:t> </a:t>
          </a:r>
        </a:p>
      </dgm:t>
    </dgm:pt>
    <dgm:pt modelId="{C8C14F38-90AD-A24C-9E93-D5F1A4F3E8E5}" type="parTrans" cxnId="{77C6937C-03D7-BF4B-A864-B16BE95F2BD2}">
      <dgm:prSet/>
      <dgm:spPr/>
      <dgm:t>
        <a:bodyPr/>
        <a:lstStyle/>
        <a:p>
          <a:endParaRPr lang="en-US"/>
        </a:p>
      </dgm:t>
    </dgm:pt>
    <dgm:pt modelId="{8CE2B66A-9C46-2F4C-915D-DF0E82E1CB03}" type="sibTrans" cxnId="{77C6937C-03D7-BF4B-A864-B16BE95F2BD2}">
      <dgm:prSet/>
      <dgm:spPr/>
      <dgm:t>
        <a:bodyPr/>
        <a:lstStyle/>
        <a:p>
          <a:endParaRPr lang="en-US"/>
        </a:p>
      </dgm:t>
    </dgm:pt>
    <dgm:pt modelId="{551D2E06-9E32-C446-B7A0-B7C7891F875B}">
      <dgm:prSet/>
      <dgm:spPr>
        <a:blipFill rotWithShape="0">
          <a:blip xmlns:r="http://schemas.openxmlformats.org/officeDocument/2006/relationships" r:embed="rId5"/>
          <a:stretch>
            <a:fillRect/>
          </a:stretch>
        </a:blipFill>
      </dgm:spPr>
      <dgm:t>
        <a:bodyPr/>
        <a:lstStyle/>
        <a:p>
          <a:r>
            <a:rPr lang="en-US">
              <a:noFill/>
            </a:rPr>
            <a:t> </a:t>
          </a:r>
        </a:p>
      </dgm:t>
    </dgm:pt>
    <dgm:pt modelId="{6DEE05E7-6ABC-7B46-906B-BCB464CDBABB}" type="parTrans" cxnId="{F367D7E7-70C2-1742-9426-642C3E629F91}">
      <dgm:prSet/>
      <dgm:spPr/>
      <dgm:t>
        <a:bodyPr/>
        <a:lstStyle/>
        <a:p>
          <a:endParaRPr lang="en-US"/>
        </a:p>
      </dgm:t>
    </dgm:pt>
    <dgm:pt modelId="{A4557FE7-547B-0E4C-8C8A-6A402AD283CE}" type="sibTrans" cxnId="{F367D7E7-70C2-1742-9426-642C3E629F91}">
      <dgm:prSet/>
      <dgm:spPr/>
      <dgm:t>
        <a:bodyPr/>
        <a:lstStyle/>
        <a:p>
          <a:endParaRPr lang="en-US"/>
        </a:p>
      </dgm:t>
    </dgm:pt>
    <dgm:pt modelId="{E408A982-B8DD-3043-B1F7-B19DA1487298}" type="pres">
      <dgm:prSet presAssocID="{BBC986A9-CDF6-924A-AF67-09DE237F465C}" presName="Name0" presStyleCnt="0">
        <dgm:presLayoutVars>
          <dgm:dir/>
          <dgm:animLvl val="lvl"/>
          <dgm:resizeHandles val="exact"/>
        </dgm:presLayoutVars>
      </dgm:prSet>
      <dgm:spPr/>
    </dgm:pt>
    <dgm:pt modelId="{EC4EAAC7-FBAA-434D-B5E4-A42284C17B83}" type="pres">
      <dgm:prSet presAssocID="{29C4C72A-E0AA-B447-A2B9-50C71E1E7C92}" presName="parTxOnly" presStyleLbl="node1" presStyleIdx="0" presStyleCnt="5">
        <dgm:presLayoutVars>
          <dgm:chMax val="0"/>
          <dgm:chPref val="0"/>
          <dgm:bulletEnabled val="1"/>
        </dgm:presLayoutVars>
      </dgm:prSet>
      <dgm:spPr/>
    </dgm:pt>
    <dgm:pt modelId="{09CDD3B9-70D9-694B-B03B-D204B323BCE0}" type="pres">
      <dgm:prSet presAssocID="{B9BFD734-8398-8848-9AF4-35DE0732F197}" presName="parTxOnlySpace" presStyleCnt="0"/>
      <dgm:spPr/>
    </dgm:pt>
    <dgm:pt modelId="{83B9C929-13A1-0F42-8F66-86DDC7868C98}" type="pres">
      <dgm:prSet presAssocID="{27CDDBE4-8315-994B-A6D3-C8486ED8BB0C}" presName="parTxOnly" presStyleLbl="node1" presStyleIdx="1" presStyleCnt="5">
        <dgm:presLayoutVars>
          <dgm:chMax val="0"/>
          <dgm:chPref val="0"/>
          <dgm:bulletEnabled val="1"/>
        </dgm:presLayoutVars>
      </dgm:prSet>
      <dgm:spPr/>
      <dgm:t>
        <a:bodyPr/>
        <a:lstStyle/>
        <a:p>
          <a:endParaRPr lang="en-US"/>
        </a:p>
      </dgm:t>
    </dgm:pt>
    <dgm:pt modelId="{3F8C8FFC-AE9A-1B4A-B38A-252020F58B52}" type="pres">
      <dgm:prSet presAssocID="{0FFDC082-BD49-AB48-B171-EE6B605416A9}" presName="parTxOnlySpace" presStyleCnt="0"/>
      <dgm:spPr/>
    </dgm:pt>
    <dgm:pt modelId="{E6DF5652-CC30-0C40-844B-23763547EEE5}" type="pres">
      <dgm:prSet presAssocID="{551D2E06-9E32-C446-B7A0-B7C7891F875B}" presName="parTxOnly" presStyleLbl="node1" presStyleIdx="2" presStyleCnt="5">
        <dgm:presLayoutVars>
          <dgm:chMax val="0"/>
          <dgm:chPref val="0"/>
          <dgm:bulletEnabled val="1"/>
        </dgm:presLayoutVars>
      </dgm:prSet>
      <dgm:spPr/>
      <dgm:t>
        <a:bodyPr/>
        <a:lstStyle/>
        <a:p>
          <a:endParaRPr lang="en-US"/>
        </a:p>
      </dgm:t>
    </dgm:pt>
    <dgm:pt modelId="{9A6F5E87-4199-3E41-988D-2934CC74F23D}" type="pres">
      <dgm:prSet presAssocID="{A4557FE7-547B-0E4C-8C8A-6A402AD283CE}" presName="parTxOnlySpace" presStyleCnt="0"/>
      <dgm:spPr/>
    </dgm:pt>
    <dgm:pt modelId="{71458574-F4E2-A240-827B-594AEACA77CB}" type="pres">
      <dgm:prSet presAssocID="{62DB413B-FAAE-2E46-BB37-273E72EB660F}" presName="parTxOnly" presStyleLbl="node1" presStyleIdx="3" presStyleCnt="5">
        <dgm:presLayoutVars>
          <dgm:chMax val="0"/>
          <dgm:chPref val="0"/>
          <dgm:bulletEnabled val="1"/>
        </dgm:presLayoutVars>
      </dgm:prSet>
      <dgm:spPr/>
      <dgm:t>
        <a:bodyPr/>
        <a:lstStyle/>
        <a:p>
          <a:endParaRPr lang="en-US"/>
        </a:p>
      </dgm:t>
    </dgm:pt>
    <dgm:pt modelId="{B21E6293-0BE3-9B49-BA88-31061E45E552}" type="pres">
      <dgm:prSet presAssocID="{8CE2B66A-9C46-2F4C-915D-DF0E82E1CB03}" presName="parTxOnlySpace" presStyleCnt="0"/>
      <dgm:spPr/>
    </dgm:pt>
    <dgm:pt modelId="{386E399F-6105-9B4D-9525-9B04FE6D847C}" type="pres">
      <dgm:prSet presAssocID="{49FF6DE0-3F1C-D04F-A7EB-FC19606B8F30}" presName="parTxOnly" presStyleLbl="node1" presStyleIdx="4" presStyleCnt="5" custLinFactNeighborX="12587">
        <dgm:presLayoutVars>
          <dgm:chMax val="0"/>
          <dgm:chPref val="0"/>
          <dgm:bulletEnabled val="1"/>
        </dgm:presLayoutVars>
      </dgm:prSet>
      <dgm:spPr/>
    </dgm:pt>
  </dgm:ptLst>
  <dgm:cxnLst>
    <dgm:cxn modelId="{9D8DBAB8-AE75-9640-B837-6719323DE0F3}" srcId="{BBC986A9-CDF6-924A-AF67-09DE237F465C}" destId="{29C4C72A-E0AA-B447-A2B9-50C71E1E7C92}" srcOrd="0" destOrd="0" parTransId="{D0D256A9-5052-364C-828A-A062CD5DC225}" sibTransId="{B9BFD734-8398-8848-9AF4-35DE0732F197}"/>
    <dgm:cxn modelId="{337B631D-404C-D549-A21A-F830368492E4}" type="presOf" srcId="{62DB413B-FAAE-2E46-BB37-273E72EB660F}" destId="{71458574-F4E2-A240-827B-594AEACA77CB}" srcOrd="0" destOrd="0" presId="urn:microsoft.com/office/officeart/2005/8/layout/chevron1"/>
    <dgm:cxn modelId="{F367D7E7-70C2-1742-9426-642C3E629F91}" srcId="{BBC986A9-CDF6-924A-AF67-09DE237F465C}" destId="{551D2E06-9E32-C446-B7A0-B7C7891F875B}" srcOrd="2" destOrd="0" parTransId="{6DEE05E7-6ABC-7B46-906B-BCB464CDBABB}" sibTransId="{A4557FE7-547B-0E4C-8C8A-6A402AD283CE}"/>
    <dgm:cxn modelId="{026E3C80-8FEA-1B49-B4BF-8522595D0F2E}" type="presOf" srcId="{27CDDBE4-8315-994B-A6D3-C8486ED8BB0C}" destId="{83B9C929-13A1-0F42-8F66-86DDC7868C98}" srcOrd="0" destOrd="0" presId="urn:microsoft.com/office/officeart/2005/8/layout/chevron1"/>
    <dgm:cxn modelId="{641F9719-41D7-2A4E-8C17-26819AA95B89}" type="presOf" srcId="{551D2E06-9E32-C446-B7A0-B7C7891F875B}" destId="{E6DF5652-CC30-0C40-844B-23763547EEE5}" srcOrd="0" destOrd="0" presId="urn:microsoft.com/office/officeart/2005/8/layout/chevron1"/>
    <dgm:cxn modelId="{F59509FF-74F8-8E48-862A-5C102BF9F2B0}" srcId="{BBC986A9-CDF6-924A-AF67-09DE237F465C}" destId="{49FF6DE0-3F1C-D04F-A7EB-FC19606B8F30}" srcOrd="4" destOrd="0" parTransId="{A48A5197-7579-BE48-A2E1-698E11A2D169}" sibTransId="{D6B6DAE0-9478-434A-8BB2-220C439FC2E2}"/>
    <dgm:cxn modelId="{50F5CD2F-5B8F-2F4D-B792-9B03310648EC}" srcId="{BBC986A9-CDF6-924A-AF67-09DE237F465C}" destId="{27CDDBE4-8315-994B-A6D3-C8486ED8BB0C}" srcOrd="1" destOrd="0" parTransId="{E4E2A761-F3F0-9F44-93BE-039CE004EEA3}" sibTransId="{0FFDC082-BD49-AB48-B171-EE6B605416A9}"/>
    <dgm:cxn modelId="{77C6937C-03D7-BF4B-A864-B16BE95F2BD2}" srcId="{BBC986A9-CDF6-924A-AF67-09DE237F465C}" destId="{62DB413B-FAAE-2E46-BB37-273E72EB660F}" srcOrd="3" destOrd="0" parTransId="{C8C14F38-90AD-A24C-9E93-D5F1A4F3E8E5}" sibTransId="{8CE2B66A-9C46-2F4C-915D-DF0E82E1CB03}"/>
    <dgm:cxn modelId="{8A9FECEF-C54D-CD48-8458-8211D10D41E0}" type="presOf" srcId="{29C4C72A-E0AA-B447-A2B9-50C71E1E7C92}" destId="{EC4EAAC7-FBAA-434D-B5E4-A42284C17B83}" srcOrd="0" destOrd="0" presId="urn:microsoft.com/office/officeart/2005/8/layout/chevron1"/>
    <dgm:cxn modelId="{3E7ACB54-947D-0640-94E6-AE8DDEF037A5}" type="presOf" srcId="{49FF6DE0-3F1C-D04F-A7EB-FC19606B8F30}" destId="{386E399F-6105-9B4D-9525-9B04FE6D847C}" srcOrd="0" destOrd="0" presId="urn:microsoft.com/office/officeart/2005/8/layout/chevron1"/>
    <dgm:cxn modelId="{2AE32804-62C5-3A4F-B79A-BABB48CE5A5C}" type="presOf" srcId="{BBC986A9-CDF6-924A-AF67-09DE237F465C}" destId="{E408A982-B8DD-3043-B1F7-B19DA1487298}" srcOrd="0" destOrd="0" presId="urn:microsoft.com/office/officeart/2005/8/layout/chevron1"/>
    <dgm:cxn modelId="{97FB742B-A4C2-CD4D-83D2-B0E12CB15F7B}" type="presParOf" srcId="{E408A982-B8DD-3043-B1F7-B19DA1487298}" destId="{EC4EAAC7-FBAA-434D-B5E4-A42284C17B83}" srcOrd="0" destOrd="0" presId="urn:microsoft.com/office/officeart/2005/8/layout/chevron1"/>
    <dgm:cxn modelId="{1BC8A811-E5EA-1843-B375-BE5C5B48E61E}" type="presParOf" srcId="{E408A982-B8DD-3043-B1F7-B19DA1487298}" destId="{09CDD3B9-70D9-694B-B03B-D204B323BCE0}" srcOrd="1" destOrd="0" presId="urn:microsoft.com/office/officeart/2005/8/layout/chevron1"/>
    <dgm:cxn modelId="{1905A6C9-8A0A-3B43-874C-3E3F51B38106}" type="presParOf" srcId="{E408A982-B8DD-3043-B1F7-B19DA1487298}" destId="{83B9C929-13A1-0F42-8F66-86DDC7868C98}" srcOrd="2" destOrd="0" presId="urn:microsoft.com/office/officeart/2005/8/layout/chevron1"/>
    <dgm:cxn modelId="{397C0A7C-492A-DF40-9CEF-541C55277755}" type="presParOf" srcId="{E408A982-B8DD-3043-B1F7-B19DA1487298}" destId="{3F8C8FFC-AE9A-1B4A-B38A-252020F58B52}" srcOrd="3" destOrd="0" presId="urn:microsoft.com/office/officeart/2005/8/layout/chevron1"/>
    <dgm:cxn modelId="{84CA04A9-BC10-6246-A5E5-4F7291E13333}" type="presParOf" srcId="{E408A982-B8DD-3043-B1F7-B19DA1487298}" destId="{E6DF5652-CC30-0C40-844B-23763547EEE5}" srcOrd="4" destOrd="0" presId="urn:microsoft.com/office/officeart/2005/8/layout/chevron1"/>
    <dgm:cxn modelId="{E8B96796-0A5B-944D-85C2-35600EE31C8C}" type="presParOf" srcId="{E408A982-B8DD-3043-B1F7-B19DA1487298}" destId="{9A6F5E87-4199-3E41-988D-2934CC74F23D}" srcOrd="5" destOrd="0" presId="urn:microsoft.com/office/officeart/2005/8/layout/chevron1"/>
    <dgm:cxn modelId="{6BF55EB8-B806-A245-869A-C9397C02EF0B}" type="presParOf" srcId="{E408A982-B8DD-3043-B1F7-B19DA1487298}" destId="{71458574-F4E2-A240-827B-594AEACA77CB}" srcOrd="6" destOrd="0" presId="urn:microsoft.com/office/officeart/2005/8/layout/chevron1"/>
    <dgm:cxn modelId="{A86ADEE8-A764-9C42-BB9D-41C352DDBEB7}" type="presParOf" srcId="{E408A982-B8DD-3043-B1F7-B19DA1487298}" destId="{B21E6293-0BE3-9B49-BA88-31061E45E552}" srcOrd="7" destOrd="0" presId="urn:microsoft.com/office/officeart/2005/8/layout/chevron1"/>
    <dgm:cxn modelId="{FCE50538-4980-164C-AAE4-91C5DA7948D2}" type="presParOf" srcId="{E408A982-B8DD-3043-B1F7-B19DA1487298}" destId="{386E399F-6105-9B4D-9525-9B04FE6D847C}" srcOrd="8" destOrd="0" presId="urn:microsoft.com/office/officeart/2005/8/layout/chevron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95195-1D3C-6146-8938-891D87CEE872}">
      <dsp:nvSpPr>
        <dsp:cNvPr id="0" name=""/>
        <dsp:cNvSpPr/>
      </dsp:nvSpPr>
      <dsp:spPr>
        <a:xfrm>
          <a:off x="992" y="453708"/>
          <a:ext cx="892968" cy="357187"/>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n-US" sz="1600" b="0" i="1" kern="1200" smtClean="0">
                        <a:latin typeface="Cambria Math" charset="0"/>
                      </a:rPr>
                    </m:ctrlPr>
                  </m:sSubPr>
                  <m:e>
                    <m:r>
                      <a:rPr lang="en-US" sz="1600" b="0" i="1" kern="1200" smtClean="0">
                        <a:latin typeface="Cambria Math" charset="0"/>
                      </a:rPr>
                      <m:t>𝑋</m:t>
                    </m:r>
                  </m:e>
                  <m:sub>
                    <m:r>
                      <a:rPr lang="en-US" sz="1600" b="0" i="1" kern="1200" smtClean="0">
                        <a:latin typeface="Cambria Math" charset="0"/>
                      </a:rPr>
                      <m:t>1</m:t>
                    </m:r>
                  </m:sub>
                </m:sSub>
              </m:oMath>
            </m:oMathPara>
          </a14:m>
          <a:endParaRPr lang="en-US" sz="1600" kern="1200" dirty="0"/>
        </a:p>
      </dsp:txBody>
      <dsp:txXfrm>
        <a:off x="179586" y="453708"/>
        <a:ext cx="535781" cy="357187"/>
      </dsp:txXfrm>
    </dsp:sp>
    <dsp:sp modelId="{2A47E571-3D23-8A41-8942-33EF2E6325FF}">
      <dsp:nvSpPr>
        <dsp:cNvPr id="0" name=""/>
        <dsp:cNvSpPr/>
      </dsp:nvSpPr>
      <dsp:spPr>
        <a:xfrm>
          <a:off x="804664" y="453708"/>
          <a:ext cx="892968" cy="357187"/>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n-US" sz="1600" b="0" i="1" kern="1200" smtClean="0">
                        <a:latin typeface="Cambria Math" charset="0"/>
                      </a:rPr>
                    </m:ctrlPr>
                  </m:sSubPr>
                  <m:e>
                    <m:r>
                      <a:rPr lang="en-US" sz="1600" b="0" i="1" kern="1200" smtClean="0">
                        <a:latin typeface="Cambria Math" charset="0"/>
                      </a:rPr>
                      <m:t>𝑋</m:t>
                    </m:r>
                  </m:e>
                  <m:sub>
                    <m:r>
                      <a:rPr lang="en-US" sz="1600" b="0" i="1" kern="1200" smtClean="0">
                        <a:latin typeface="Cambria Math" charset="0"/>
                      </a:rPr>
                      <m:t>2</m:t>
                    </m:r>
                  </m:sub>
                </m:sSub>
              </m:oMath>
            </m:oMathPara>
          </a14:m>
          <a:endParaRPr lang="en-US" sz="1600" kern="1200" dirty="0"/>
        </a:p>
      </dsp:txBody>
      <dsp:txXfrm>
        <a:off x="983258" y="453708"/>
        <a:ext cx="535781" cy="357187"/>
      </dsp:txXfrm>
    </dsp:sp>
    <dsp:sp modelId="{DBF62EEA-8EED-9D40-B4C6-683BEF4F7F98}">
      <dsp:nvSpPr>
        <dsp:cNvPr id="0" name=""/>
        <dsp:cNvSpPr/>
      </dsp:nvSpPr>
      <dsp:spPr>
        <a:xfrm>
          <a:off x="1608335" y="453708"/>
          <a:ext cx="892968" cy="357187"/>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latin typeface="Cambria Math" charset="0"/>
                  </a:rPr>
                  <m:t>…</m:t>
                </m:r>
              </m:oMath>
            </m:oMathPara>
          </a14:m>
          <a:endParaRPr lang="en-US" sz="1600" kern="1200" dirty="0"/>
        </a:p>
      </dsp:txBody>
      <dsp:txXfrm>
        <a:off x="1786929" y="453708"/>
        <a:ext cx="535781" cy="357187"/>
      </dsp:txXfrm>
    </dsp:sp>
    <dsp:sp modelId="{C6B2BB58-52E2-CE45-B9DF-81813938A93A}">
      <dsp:nvSpPr>
        <dsp:cNvPr id="0" name=""/>
        <dsp:cNvSpPr/>
      </dsp:nvSpPr>
      <dsp:spPr>
        <a:xfrm>
          <a:off x="2412007" y="453708"/>
          <a:ext cx="892968" cy="357187"/>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latin typeface="Cambria Math" charset="0"/>
                  </a:rPr>
                  <m:t>…</m:t>
                </m:r>
              </m:oMath>
            </m:oMathPara>
          </a14:m>
          <a:endParaRPr lang="en-US" sz="1600" kern="1200" dirty="0"/>
        </a:p>
      </dsp:txBody>
      <dsp:txXfrm>
        <a:off x="2590601" y="453708"/>
        <a:ext cx="535781" cy="357187"/>
      </dsp:txXfrm>
    </dsp:sp>
    <dsp:sp modelId="{1887B73B-6022-C043-A552-F730586CC572}">
      <dsp:nvSpPr>
        <dsp:cNvPr id="0" name=""/>
        <dsp:cNvSpPr/>
      </dsp:nvSpPr>
      <dsp:spPr>
        <a:xfrm>
          <a:off x="3215679" y="453708"/>
          <a:ext cx="892968" cy="357187"/>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latin typeface="Cambria Math" charset="0"/>
                  </a:rPr>
                  <m:t>…</m:t>
                </m:r>
              </m:oMath>
            </m:oMathPara>
          </a14:m>
          <a:endParaRPr lang="en-US" sz="1600" kern="1200"/>
        </a:p>
      </dsp:txBody>
      <dsp:txXfrm>
        <a:off x="3394273" y="453708"/>
        <a:ext cx="535781" cy="357187"/>
      </dsp:txXfrm>
    </dsp:sp>
    <dsp:sp modelId="{ADE59298-3F06-B249-A07C-40975E3BCE73}">
      <dsp:nvSpPr>
        <dsp:cNvPr id="0" name=""/>
        <dsp:cNvSpPr/>
      </dsp:nvSpPr>
      <dsp:spPr>
        <a:xfrm>
          <a:off x="4019351" y="453708"/>
          <a:ext cx="892968" cy="357187"/>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latin typeface="Cambria Math" charset="0"/>
                  </a:rPr>
                  <m:t>…</m:t>
                </m:r>
              </m:oMath>
            </m:oMathPara>
          </a14:m>
          <a:endParaRPr lang="en-US" sz="1600" kern="1200"/>
        </a:p>
      </dsp:txBody>
      <dsp:txXfrm>
        <a:off x="4197945" y="453708"/>
        <a:ext cx="535781" cy="357187"/>
      </dsp:txXfrm>
    </dsp:sp>
    <dsp:sp modelId="{8E0334F8-9946-5944-B8AD-0BBD366F4BF2}">
      <dsp:nvSpPr>
        <dsp:cNvPr id="0" name=""/>
        <dsp:cNvSpPr/>
      </dsp:nvSpPr>
      <dsp:spPr>
        <a:xfrm>
          <a:off x="4823023" y="453708"/>
          <a:ext cx="892968" cy="357187"/>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latin typeface="Cambria Math" charset="0"/>
                  </a:rPr>
                  <m:t>…</m:t>
                </m:r>
              </m:oMath>
            </m:oMathPara>
          </a14:m>
          <a:endParaRPr lang="en-US" sz="1600" kern="1200"/>
        </a:p>
      </dsp:txBody>
      <dsp:txXfrm>
        <a:off x="5001617" y="453708"/>
        <a:ext cx="535781" cy="357187"/>
      </dsp:txXfrm>
    </dsp:sp>
    <dsp:sp modelId="{450D0E9F-D22D-DD40-8A5A-826DAF1DDE1C}">
      <dsp:nvSpPr>
        <dsp:cNvPr id="0" name=""/>
        <dsp:cNvSpPr/>
      </dsp:nvSpPr>
      <dsp:spPr>
        <a:xfrm>
          <a:off x="5626695" y="453708"/>
          <a:ext cx="892968" cy="357187"/>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latin typeface="Cambria Math" charset="0"/>
                  </a:rPr>
                  <m:t>…</m:t>
                </m:r>
              </m:oMath>
            </m:oMathPara>
          </a14:m>
          <a:endParaRPr lang="en-US" sz="1600" kern="1200"/>
        </a:p>
      </dsp:txBody>
      <dsp:txXfrm>
        <a:off x="5805289" y="453708"/>
        <a:ext cx="535781" cy="357187"/>
      </dsp:txXfrm>
    </dsp:sp>
    <dsp:sp modelId="{98CBA148-47D1-AB47-8219-BCA7DE4E6B4D}">
      <dsp:nvSpPr>
        <dsp:cNvPr id="0" name=""/>
        <dsp:cNvSpPr/>
      </dsp:nvSpPr>
      <dsp:spPr>
        <a:xfrm>
          <a:off x="6430367" y="453708"/>
          <a:ext cx="892968" cy="357187"/>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n-US" sz="1600" b="0" i="1" kern="1200" smtClean="0">
                        <a:latin typeface="Cambria Math" charset="0"/>
                      </a:rPr>
                    </m:ctrlPr>
                  </m:sSubPr>
                  <m:e>
                    <m:r>
                      <a:rPr lang="en-US" sz="1600" b="0" i="1" kern="1200" smtClean="0">
                        <a:latin typeface="Cambria Math" charset="0"/>
                      </a:rPr>
                      <m:t>𝑋</m:t>
                    </m:r>
                  </m:e>
                  <m:sub>
                    <m:r>
                      <a:rPr lang="en-US" sz="1600" b="0" i="1" kern="1200" smtClean="0">
                        <a:latin typeface="Cambria Math" charset="0"/>
                      </a:rPr>
                      <m:t>𝑛</m:t>
                    </m:r>
                    <m:r>
                      <a:rPr lang="en-US" sz="1600" b="0" i="1" kern="1200" smtClean="0">
                        <a:latin typeface="Cambria Math" charset="0"/>
                      </a:rPr>
                      <m:t>−1</m:t>
                    </m:r>
                  </m:sub>
                </m:sSub>
              </m:oMath>
            </m:oMathPara>
          </a14:m>
          <a:endParaRPr lang="en-US" sz="1600" kern="1200" dirty="0"/>
        </a:p>
      </dsp:txBody>
      <dsp:txXfrm>
        <a:off x="6608961" y="453708"/>
        <a:ext cx="535781" cy="357187"/>
      </dsp:txXfrm>
    </dsp:sp>
    <dsp:sp modelId="{88E6BAD8-18B0-F541-879F-F83A3E6ED9A9}">
      <dsp:nvSpPr>
        <dsp:cNvPr id="0" name=""/>
        <dsp:cNvSpPr/>
      </dsp:nvSpPr>
      <dsp:spPr>
        <a:xfrm>
          <a:off x="7234039" y="453708"/>
          <a:ext cx="892968" cy="357187"/>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n-US" sz="1600" b="0" i="1" kern="1200" smtClean="0">
                        <a:latin typeface="Cambria Math" charset="0"/>
                      </a:rPr>
                    </m:ctrlPr>
                  </m:sSubPr>
                  <m:e>
                    <m:r>
                      <a:rPr lang="en-US" sz="1600" b="0" i="1" kern="1200" smtClean="0">
                        <a:latin typeface="Cambria Math" charset="0"/>
                      </a:rPr>
                      <m:t>𝑋</m:t>
                    </m:r>
                  </m:e>
                  <m:sub>
                    <m:r>
                      <a:rPr lang="en-US" sz="1600" b="0" i="1" kern="1200" smtClean="0">
                        <a:latin typeface="Cambria Math" charset="0"/>
                      </a:rPr>
                      <m:t>𝑛</m:t>
                    </m:r>
                  </m:sub>
                </m:sSub>
              </m:oMath>
            </m:oMathPara>
          </a14:m>
          <a:endParaRPr lang="en-US" sz="1600" kern="1200" dirty="0"/>
        </a:p>
      </dsp:txBody>
      <dsp:txXfrm>
        <a:off x="7412633" y="453708"/>
        <a:ext cx="535781" cy="3571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3B31A-3EDF-D54C-A682-915E95DF92BB}">
      <dsp:nvSpPr>
        <dsp:cNvPr id="0" name=""/>
        <dsp:cNvSpPr/>
      </dsp:nvSpPr>
      <dsp:spPr>
        <a:xfrm>
          <a:off x="735" y="421140"/>
          <a:ext cx="895731" cy="358292"/>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n-US" sz="1500" b="0" i="1" kern="1200" smtClean="0">
                        <a:latin typeface="Cambria Math" charset="0"/>
                      </a:rPr>
                    </m:ctrlPr>
                  </m:sSubPr>
                  <m:e>
                    <m:r>
                      <a:rPr lang="en-US" sz="1500" b="0" i="1" kern="1200" smtClean="0">
                        <a:latin typeface="Cambria Math" charset="0"/>
                      </a:rPr>
                      <m:t>𝑋</m:t>
                    </m:r>
                  </m:e>
                  <m:sub>
                    <m:r>
                      <a:rPr lang="en-US" sz="1500" b="0" i="1" kern="1200" smtClean="0">
                        <a:latin typeface="Cambria Math" charset="0"/>
                      </a:rPr>
                      <m:t>𝑗</m:t>
                    </m:r>
                    <m:r>
                      <a:rPr lang="en-US" sz="1500" b="0" i="1" kern="1200" smtClean="0">
                        <a:latin typeface="Cambria Math" charset="0"/>
                      </a:rPr>
                      <m:t>−1</m:t>
                    </m:r>
                  </m:sub>
                </m:sSub>
              </m:oMath>
            </m:oMathPara>
          </a14:m>
          <a:endParaRPr lang="en-US" sz="1500" kern="1200" dirty="0"/>
        </a:p>
      </dsp:txBody>
      <dsp:txXfrm>
        <a:off x="179881" y="421140"/>
        <a:ext cx="537439" cy="358292"/>
      </dsp:txXfrm>
    </dsp:sp>
    <dsp:sp modelId="{8B42504F-20B4-264E-8B5B-0CDCF9F584EF}">
      <dsp:nvSpPr>
        <dsp:cNvPr id="0" name=""/>
        <dsp:cNvSpPr/>
      </dsp:nvSpPr>
      <dsp:spPr>
        <a:xfrm>
          <a:off x="806894" y="421140"/>
          <a:ext cx="895731" cy="358292"/>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n-US" sz="1500" b="0" i="1" kern="1200" smtClean="0">
                    <a:latin typeface="Cambria Math" charset="0"/>
                  </a:rPr>
                  <m:t>…</m:t>
                </m:r>
              </m:oMath>
            </m:oMathPara>
          </a14:m>
          <a:endParaRPr lang="en-US" sz="1500" kern="1200" dirty="0"/>
        </a:p>
      </dsp:txBody>
      <dsp:txXfrm>
        <a:off x="986040" y="421140"/>
        <a:ext cx="537439" cy="358292"/>
      </dsp:txXfrm>
    </dsp:sp>
    <dsp:sp modelId="{5DA47DA6-3DC5-2144-AF9D-ACFB5A6A9CF9}">
      <dsp:nvSpPr>
        <dsp:cNvPr id="0" name=""/>
        <dsp:cNvSpPr/>
      </dsp:nvSpPr>
      <dsp:spPr>
        <a:xfrm>
          <a:off x="1613052" y="421140"/>
          <a:ext cx="895731" cy="358292"/>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n-US" sz="1500" b="0" i="1" kern="1200" smtClean="0">
                        <a:latin typeface="Cambria Math" charset="0"/>
                      </a:rPr>
                    </m:ctrlPr>
                  </m:sSubPr>
                  <m:e>
                    <m:r>
                      <a:rPr lang="en-US" sz="1500" b="0" i="1" kern="1200" smtClean="0">
                        <a:latin typeface="Cambria Math" charset="0"/>
                      </a:rPr>
                      <m:t>𝑋</m:t>
                    </m:r>
                  </m:e>
                  <m:sub>
                    <m:r>
                      <a:rPr lang="en-US" sz="1500" b="0" i="1" kern="1200" smtClean="0">
                        <a:latin typeface="Cambria Math" charset="0"/>
                      </a:rPr>
                      <m:t>𝑗</m:t>
                    </m:r>
                    <m:r>
                      <a:rPr lang="en-US" sz="1500" b="0" i="1" kern="1200" smtClean="0">
                        <a:latin typeface="Cambria Math" charset="0"/>
                      </a:rPr>
                      <m:t>+</m:t>
                    </m:r>
                    <m:r>
                      <a:rPr lang="en-US" sz="1500" b="0" i="1" kern="1200" smtClean="0">
                        <a:latin typeface="Cambria Math" charset="0"/>
                      </a:rPr>
                      <m:t>𝑏</m:t>
                    </m:r>
                  </m:sub>
                </m:sSub>
              </m:oMath>
            </m:oMathPara>
          </a14:m>
          <a:endParaRPr lang="en-US" sz="1500" kern="1200" dirty="0"/>
        </a:p>
      </dsp:txBody>
      <dsp:txXfrm>
        <a:off x="1792198" y="421140"/>
        <a:ext cx="537439" cy="358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EAAC7-FBAA-434D-B5E4-A42284C17B83}">
      <dsp:nvSpPr>
        <dsp:cNvPr id="0" name=""/>
        <dsp:cNvSpPr/>
      </dsp:nvSpPr>
      <dsp:spPr>
        <a:xfrm>
          <a:off x="845" y="17624"/>
          <a:ext cx="752194" cy="300877"/>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Sup>
                  <m:sSubSupPr>
                    <m:ctrlPr>
                      <a:rPr lang="en-US" sz="1300" b="0" i="1" kern="1200" smtClean="0">
                        <a:latin typeface="Cambria Math" charset="0"/>
                      </a:rPr>
                    </m:ctrlPr>
                  </m:sSubSupPr>
                  <m:e>
                    <m:r>
                      <a:rPr lang="en-US" sz="1300" b="0" i="1" kern="1200" smtClean="0">
                        <a:latin typeface="Cambria Math" charset="0"/>
                      </a:rPr>
                      <m:t>𝑋</m:t>
                    </m:r>
                  </m:e>
                  <m:sub>
                    <m:r>
                      <a:rPr lang="en-US" sz="1300" b="0" i="1" kern="1200" smtClean="0">
                        <a:latin typeface="Cambria Math" charset="0"/>
                      </a:rPr>
                      <m:t>1</m:t>
                    </m:r>
                  </m:sub>
                  <m:sup>
                    <m:r>
                      <a:rPr lang="en-US" sz="1300" b="0" i="1" kern="1200" smtClean="0">
                        <a:latin typeface="Cambria Math" charset="0"/>
                      </a:rPr>
                      <m:t>∗</m:t>
                    </m:r>
                  </m:sup>
                </m:sSubSup>
              </m:oMath>
            </m:oMathPara>
          </a14:m>
          <a:endParaRPr lang="en-US" sz="1300" kern="1200" dirty="0"/>
        </a:p>
      </dsp:txBody>
      <dsp:txXfrm>
        <a:off x="151284" y="17624"/>
        <a:ext cx="451317" cy="300877"/>
      </dsp:txXfrm>
    </dsp:sp>
    <dsp:sp modelId="{83B9C929-13A1-0F42-8F66-86DDC7868C98}">
      <dsp:nvSpPr>
        <dsp:cNvPr id="0" name=""/>
        <dsp:cNvSpPr/>
      </dsp:nvSpPr>
      <dsp:spPr>
        <a:xfrm>
          <a:off x="677820" y="17624"/>
          <a:ext cx="752194" cy="300877"/>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n-US" sz="1300" b="0" i="1" kern="1200" smtClean="0">
                    <a:latin typeface="Cambria Math" charset="0"/>
                  </a:rPr>
                  <m:t>…</m:t>
                </m:r>
              </m:oMath>
            </m:oMathPara>
          </a14:m>
          <a:endParaRPr lang="en-US" sz="1300" kern="1200" dirty="0"/>
        </a:p>
      </dsp:txBody>
      <dsp:txXfrm>
        <a:off x="828259" y="17624"/>
        <a:ext cx="451317" cy="300877"/>
      </dsp:txXfrm>
    </dsp:sp>
    <dsp:sp modelId="{E6DF5652-CC30-0C40-844B-23763547EEE5}">
      <dsp:nvSpPr>
        <dsp:cNvPr id="0" name=""/>
        <dsp:cNvSpPr/>
      </dsp:nvSpPr>
      <dsp:spPr>
        <a:xfrm>
          <a:off x="1354794" y="17624"/>
          <a:ext cx="752194" cy="300877"/>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Sup>
                  <m:sSubSupPr>
                    <m:ctrlPr>
                      <a:rPr lang="en-US" sz="1300" b="0" i="1" kern="1200" smtClean="0">
                        <a:latin typeface="Cambria Math" charset="0"/>
                      </a:rPr>
                    </m:ctrlPr>
                  </m:sSubSupPr>
                  <m:e>
                    <m:r>
                      <a:rPr lang="en-US" sz="1300" b="0" i="1" kern="1200" smtClean="0">
                        <a:latin typeface="Cambria Math" charset="0"/>
                      </a:rPr>
                      <m:t>𝑋</m:t>
                    </m:r>
                  </m:e>
                  <m:sub>
                    <m:r>
                      <a:rPr lang="en-US" sz="1300" b="0" i="1" kern="1200" smtClean="0">
                        <a:latin typeface="Cambria Math" charset="0"/>
                      </a:rPr>
                      <m:t>𝑘</m:t>
                    </m:r>
                  </m:sub>
                  <m:sup>
                    <m:r>
                      <a:rPr lang="en-US" sz="1300" b="0" i="1" kern="1200" smtClean="0">
                        <a:latin typeface="Cambria Math" charset="0"/>
                      </a:rPr>
                      <m:t>∗</m:t>
                    </m:r>
                  </m:sup>
                </m:sSubSup>
              </m:oMath>
            </m:oMathPara>
          </a14:m>
          <a:endParaRPr lang="en-US" sz="1300" kern="1200" dirty="0"/>
        </a:p>
      </dsp:txBody>
      <dsp:txXfrm>
        <a:off x="1505233" y="17624"/>
        <a:ext cx="451317" cy="300877"/>
      </dsp:txXfrm>
    </dsp:sp>
    <dsp:sp modelId="{71458574-F4E2-A240-827B-594AEACA77CB}">
      <dsp:nvSpPr>
        <dsp:cNvPr id="0" name=""/>
        <dsp:cNvSpPr/>
      </dsp:nvSpPr>
      <dsp:spPr>
        <a:xfrm>
          <a:off x="2031769" y="17624"/>
          <a:ext cx="752194" cy="300877"/>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n-US" sz="1300" b="0" i="1" kern="1200" smtClean="0">
                    <a:latin typeface="Cambria Math" charset="0"/>
                  </a:rPr>
                  <m:t>…</m:t>
                </m:r>
              </m:oMath>
            </m:oMathPara>
          </a14:m>
          <a:endParaRPr lang="en-US" sz="1300" kern="1200" dirty="0"/>
        </a:p>
      </dsp:txBody>
      <dsp:txXfrm>
        <a:off x="2182208" y="17624"/>
        <a:ext cx="451317" cy="300877"/>
      </dsp:txXfrm>
    </dsp:sp>
    <dsp:sp modelId="{386E399F-6105-9B4D-9525-9B04FE6D847C}">
      <dsp:nvSpPr>
        <dsp:cNvPr id="0" name=""/>
        <dsp:cNvSpPr/>
      </dsp:nvSpPr>
      <dsp:spPr>
        <a:xfrm>
          <a:off x="2709589" y="17624"/>
          <a:ext cx="752194" cy="300877"/>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Sup>
                  <m:sSubSupPr>
                    <m:ctrlPr>
                      <a:rPr lang="en-US" sz="1300" b="0" i="1" kern="1200" smtClean="0">
                        <a:latin typeface="Cambria Math" charset="0"/>
                      </a:rPr>
                    </m:ctrlPr>
                  </m:sSubSupPr>
                  <m:e>
                    <m:r>
                      <a:rPr lang="en-US" sz="1300" b="0" i="1" kern="1200" smtClean="0">
                        <a:latin typeface="Cambria Math" charset="0"/>
                      </a:rPr>
                      <m:t>𝑋</m:t>
                    </m:r>
                  </m:e>
                  <m:sub>
                    <m:r>
                      <a:rPr lang="en-US" sz="1300" b="0" i="1" kern="1200" smtClean="0">
                        <a:latin typeface="Cambria Math" charset="0"/>
                      </a:rPr>
                      <m:t>𝑛</m:t>
                    </m:r>
                  </m:sub>
                  <m:sup>
                    <m:r>
                      <a:rPr lang="en-US" sz="1300" b="0" i="1" kern="1200" smtClean="0">
                        <a:latin typeface="Cambria Math" charset="0"/>
                      </a:rPr>
                      <m:t>∗</m:t>
                    </m:r>
                  </m:sup>
                </m:sSubSup>
              </m:oMath>
            </m:oMathPara>
          </a14:m>
          <a:endParaRPr lang="en-US" sz="1300" kern="1200" dirty="0"/>
        </a:p>
      </dsp:txBody>
      <dsp:txXfrm>
        <a:off x="2860028" y="17624"/>
        <a:ext cx="451317" cy="30087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A9E07-036F-2146-9F6A-AACCBF16DBDB}" type="datetimeFigureOut">
              <a:rPr lang="en-US" smtClean="0"/>
              <a:t>6/22/17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EB88F-CF94-AD49-B0E3-1E0656337FE7}" type="slidenum">
              <a:rPr lang="en-US" smtClean="0"/>
              <a:t>‹#›</a:t>
            </a:fld>
            <a:endParaRPr lang="en-US"/>
          </a:p>
        </p:txBody>
      </p:sp>
    </p:spTree>
    <p:extLst>
      <p:ext uri="{BB962C8B-B14F-4D97-AF65-F5344CB8AC3E}">
        <p14:creationId xmlns:p14="http://schemas.microsoft.com/office/powerpoint/2010/main" val="1420946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Massive data may often motivate considering a wide range of models and estimators </a:t>
            </a:r>
            <a:r>
              <a:rPr lang="mr-IN" dirty="0" smtClean="0"/>
              <a:t>–</a:t>
            </a:r>
            <a:r>
              <a:rPr lang="en-US" dirty="0" smtClean="0"/>
              <a:t> enhancing the need for control over biases and variance.</a:t>
            </a:r>
          </a:p>
          <a:p>
            <a:endParaRPr lang="en-US" dirty="0"/>
          </a:p>
        </p:txBody>
      </p:sp>
      <p:sp>
        <p:nvSpPr>
          <p:cNvPr id="4" name="Slide Number Placeholder 3"/>
          <p:cNvSpPr>
            <a:spLocks noGrp="1"/>
          </p:cNvSpPr>
          <p:nvPr>
            <p:ph type="sldNum" sz="quarter" idx="10"/>
          </p:nvPr>
        </p:nvSpPr>
        <p:spPr/>
        <p:txBody>
          <a:bodyPr/>
          <a:lstStyle/>
          <a:p>
            <a:fld id="{519EB88F-CF94-AD49-B0E3-1E0656337FE7}" type="slidenum">
              <a:rPr lang="en-US" smtClean="0"/>
              <a:t>3</a:t>
            </a:fld>
            <a:endParaRPr lang="en-US"/>
          </a:p>
        </p:txBody>
      </p:sp>
    </p:spTree>
    <p:extLst>
      <p:ext uri="{BB962C8B-B14F-4D97-AF65-F5344CB8AC3E}">
        <p14:creationId xmlns:p14="http://schemas.microsoft.com/office/powerpoint/2010/main" val="92461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EB88F-CF94-AD49-B0E3-1E0656337FE7}" type="slidenum">
              <a:rPr lang="en-US" smtClean="0"/>
              <a:t>15</a:t>
            </a:fld>
            <a:endParaRPr lang="en-US"/>
          </a:p>
        </p:txBody>
      </p:sp>
    </p:spTree>
    <p:extLst>
      <p:ext uri="{BB962C8B-B14F-4D97-AF65-F5344CB8AC3E}">
        <p14:creationId xmlns:p14="http://schemas.microsoft.com/office/powerpoint/2010/main" val="1089777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Concretely, to select r adaptively in the inner loop of Algorithm 1, we propose an iterative scheme whereby, for any given subsample j, we continue to process resamples and update </a:t>
            </a:r>
            <a:r>
              <a:rPr lang="en-US" dirty="0" err="1" smtClean="0"/>
              <a:t>ξ</a:t>
            </a:r>
            <a:r>
              <a:rPr lang="en-US" dirty="0" smtClean="0"/>
              <a:t> ∗ </a:t>
            </a:r>
            <a:r>
              <a:rPr lang="en-US" dirty="0" err="1" smtClean="0"/>
              <a:t>n,j</a:t>
            </a:r>
            <a:r>
              <a:rPr lang="en-US" dirty="0" smtClean="0"/>
              <a:t> until it has ceased to change significantly.</a:t>
            </a:r>
          </a:p>
          <a:p>
            <a:endParaRPr lang="en-US" dirty="0" smtClean="0"/>
          </a:p>
          <a:p>
            <a:r>
              <a:rPr lang="en-US" dirty="0" smtClean="0"/>
              <a:t>The same scheme can be used to select s adaptively by processing more subsamples (i.e., increasing s) until BLB’s output value s −1 Ps j=1 </a:t>
            </a:r>
            <a:r>
              <a:rPr lang="en-US" dirty="0" err="1" smtClean="0"/>
              <a:t>ξ</a:t>
            </a:r>
            <a:r>
              <a:rPr lang="en-US" dirty="0" smtClean="0"/>
              <a:t> ∗ </a:t>
            </a:r>
            <a:r>
              <a:rPr lang="en-US" dirty="0" err="1" smtClean="0"/>
              <a:t>n,j</a:t>
            </a:r>
            <a:r>
              <a:rPr lang="en-US" dirty="0" smtClean="0"/>
              <a:t> has stabilized; in this case, one can simultaneously also choose r adaptively and independently for each subsample.</a:t>
            </a:r>
          </a:p>
          <a:p>
            <a:endParaRPr lang="en-US" dirty="0" smtClean="0"/>
          </a:p>
          <a:p>
            <a:r>
              <a:rPr lang="en-US" dirty="0" smtClean="0"/>
              <a:t>smaller values of r are selected when </a:t>
            </a:r>
            <a:r>
              <a:rPr lang="en-US" dirty="0" err="1" smtClean="0"/>
              <a:t>ξ</a:t>
            </a:r>
            <a:r>
              <a:rPr lang="en-US" dirty="0" smtClean="0"/>
              <a:t> is easier to compute</a:t>
            </a:r>
            <a:endParaRPr lang="en-US" dirty="0"/>
          </a:p>
        </p:txBody>
      </p:sp>
      <p:sp>
        <p:nvSpPr>
          <p:cNvPr id="4" name="Slide Number Placeholder 3"/>
          <p:cNvSpPr>
            <a:spLocks noGrp="1"/>
          </p:cNvSpPr>
          <p:nvPr>
            <p:ph type="sldNum" sz="quarter" idx="10"/>
          </p:nvPr>
        </p:nvSpPr>
        <p:spPr/>
        <p:txBody>
          <a:bodyPr/>
          <a:lstStyle/>
          <a:p>
            <a:fld id="{519EB88F-CF94-AD49-B0E3-1E0656337FE7}" type="slidenum">
              <a:rPr lang="en-US" smtClean="0"/>
              <a:t>19</a:t>
            </a:fld>
            <a:endParaRPr lang="en-US"/>
          </a:p>
        </p:txBody>
      </p:sp>
    </p:spTree>
    <p:extLst>
      <p:ext uri="{BB962C8B-B14F-4D97-AF65-F5344CB8AC3E}">
        <p14:creationId xmlns:p14="http://schemas.microsoft.com/office/powerpoint/2010/main" val="370780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US" dirty="0"/>
          </a:p>
        </p:txBody>
      </p:sp>
      <p:sp>
        <p:nvSpPr>
          <p:cNvPr id="4" name="Slide Number Placeholder 3"/>
          <p:cNvSpPr>
            <a:spLocks noGrp="1"/>
          </p:cNvSpPr>
          <p:nvPr>
            <p:ph type="sldNum" sz="quarter" idx="10"/>
          </p:nvPr>
        </p:nvSpPr>
        <p:spPr/>
        <p:txBody>
          <a:bodyPr/>
          <a:lstStyle/>
          <a:p>
            <a:fld id="{519EB88F-CF94-AD49-B0E3-1E0656337FE7}" type="slidenum">
              <a:rPr lang="en-US" smtClean="0"/>
              <a:t>20</a:t>
            </a:fld>
            <a:endParaRPr lang="en-US"/>
          </a:p>
        </p:txBody>
      </p:sp>
    </p:spTree>
    <p:extLst>
      <p:ext uri="{BB962C8B-B14F-4D97-AF65-F5344CB8AC3E}">
        <p14:creationId xmlns:p14="http://schemas.microsoft.com/office/powerpoint/2010/main" val="45862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strictly stationary stochastic process is one where given t1, . . ., tℓ the joint statistical distribution of Xt1 , . . ., </a:t>
            </a:r>
            <a:r>
              <a:rPr lang="en-US" dirty="0" err="1" smtClean="0"/>
              <a:t>Xt</a:t>
            </a:r>
            <a:r>
              <a:rPr lang="en-US" dirty="0" smtClean="0"/>
              <a:t>ℓ is the same as the joint statistical distribution of Xt1+τ , . . ., </a:t>
            </a:r>
            <a:r>
              <a:rPr lang="en-US" dirty="0" err="1" smtClean="0"/>
              <a:t>Xt</a:t>
            </a:r>
            <a:r>
              <a:rPr lang="en-US" dirty="0" smtClean="0"/>
              <a:t>ℓ+</a:t>
            </a:r>
            <a:r>
              <a:rPr lang="en-US" dirty="0" err="1" smtClean="0"/>
              <a:t>τ</a:t>
            </a:r>
            <a:r>
              <a:rPr lang="en-US" dirty="0" smtClean="0"/>
              <a:t> for all ℓ and </a:t>
            </a:r>
            <a:r>
              <a:rPr lang="en-US" dirty="0" err="1" smtClean="0"/>
              <a:t>τ</a:t>
            </a:r>
            <a:endParaRPr lang="en-US" dirty="0"/>
          </a:p>
        </p:txBody>
      </p:sp>
      <p:sp>
        <p:nvSpPr>
          <p:cNvPr id="4" name="Slide Number Placeholder 3"/>
          <p:cNvSpPr>
            <a:spLocks noGrp="1"/>
          </p:cNvSpPr>
          <p:nvPr>
            <p:ph type="sldNum" sz="quarter" idx="10"/>
          </p:nvPr>
        </p:nvSpPr>
        <p:spPr/>
        <p:txBody>
          <a:bodyPr/>
          <a:lstStyle/>
          <a:p>
            <a:fld id="{519EB88F-CF94-AD49-B0E3-1E0656337FE7}" type="slidenum">
              <a:rPr lang="en-US" smtClean="0"/>
              <a:t>21</a:t>
            </a:fld>
            <a:endParaRPr lang="en-US"/>
          </a:p>
        </p:txBody>
      </p:sp>
    </p:spTree>
    <p:extLst>
      <p:ext uri="{BB962C8B-B14F-4D97-AF65-F5344CB8AC3E}">
        <p14:creationId xmlns:p14="http://schemas.microsoft.com/office/powerpoint/2010/main" val="161048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endParaRPr lang="en-US" i="1" dirty="0"/>
              </a:p>
            </p:txBody>
          </p:sp>
        </mc:Choice>
        <mc:Fallback xmlns="">
          <p:sp>
            <p:nvSpPr>
              <p:cNvPr id="3" name="Notes Placeholder 2"/>
              <p:cNvSpPr>
                <a:spLocks noGrp="1"/>
              </p:cNvSpPr>
              <p:nvPr>
                <p:ph type="body" idx="1"/>
              </p:nvPr>
            </p:nvSpPr>
            <p:spPr/>
            <p:txBody>
              <a:bodyPr/>
              <a:lstStyle/>
              <a:p>
                <a:r>
                  <a:rPr lang="en-US" b="0" i="0" smtClean="0">
                    <a:latin typeface="Cambria Math" charset="0"/>
                  </a:rPr>
                  <a:t>𝑉𝑎𝑟</a:t>
                </a:r>
                <a:r>
                  <a:rPr lang="en-US" b="0" i="0" smtClean="0">
                    <a:latin typeface="Cambria Math" charset="0"/>
                  </a:rPr>
                  <a:t>(</a:t>
                </a:r>
                <a:r>
                  <a:rPr lang="en-US" b="0" i="0" dirty="0" smtClean="0">
                    <a:latin typeface="Cambria Math" charset="0"/>
                  </a:rPr>
                  <a:t>𝜃 ̂ )</a:t>
                </a:r>
                <a:r>
                  <a:rPr lang="en-US" b="0" i="0" dirty="0" smtClean="0">
                    <a:latin typeface="Cambria Math" charset="0"/>
                  </a:rPr>
                  <a:t>=𝑛^(−1) 𝑉𝑎𝑟(</a:t>
                </a:r>
                <a:r>
                  <a:rPr lang="is-IS" b="0" i="0" dirty="0" smtClean="0">
                    <a:latin typeface="Cambria Math" charset="0"/>
                  </a:rPr>
                  <a:t>∑2</a:t>
                </a:r>
                <a:r>
                  <a:rPr lang="en-US" b="0" i="0" dirty="0" smtClean="0">
                    <a:latin typeface="Cambria Math" charset="0"/>
                  </a:rPr>
                  <a:t>_</a:t>
                </a:r>
                <a:r>
                  <a:rPr lang="is-IS" b="0" i="0" dirty="0" smtClean="0">
                    <a:latin typeface="Cambria Math" charset="0"/>
                  </a:rPr>
                  <a:t>(</a:t>
                </a:r>
                <a:r>
                  <a:rPr lang="en-US" b="0" i="0" dirty="0" smtClean="0">
                    <a:latin typeface="Cambria Math" charset="0"/>
                  </a:rPr>
                  <a:t>𝑡=1</a:t>
                </a:r>
                <a:r>
                  <a:rPr lang="is-IS" b="0" i="0" dirty="0" smtClean="0">
                    <a:latin typeface="Cambria Math" charset="0"/>
                  </a:rPr>
                  <a:t>)</a:t>
                </a:r>
                <a:r>
                  <a:rPr lang="en-US" b="0" i="0" dirty="0" smtClean="0">
                    <a:latin typeface="Cambria Math" charset="0"/>
                  </a:rPr>
                  <a:t>^</a:t>
                </a:r>
                <a:r>
                  <a:rPr lang="en-US" b="0" i="0" dirty="0" smtClean="0">
                    <a:latin typeface="Cambria Math" charset="0"/>
                  </a:rPr>
                  <a:t>𝑛▒𝑋_𝑡 </a:t>
                </a:r>
                <a:r>
                  <a:rPr lang="en-US" b="0" i="0" dirty="0" smtClean="0">
                    <a:latin typeface="Cambria Math" charset="0"/>
                  </a:rPr>
                  <a:t>)=𝑛^(−1) [𝑛𝑉𝑎𝑟(𝑋_1 )+2∑8_(𝑖≠𝑗)▒〖𝐶𝑜𝑣(𝑋_𝑖,𝑋_𝑗)〗]=</a:t>
                </a:r>
                <a:r>
                  <a:rPr lang="en-US" b="0" i="0" dirty="0" smtClean="0">
                    <a:latin typeface="Cambria Math" charset="0"/>
                  </a:rPr>
                  <a:t>𝑛</a:t>
                </a:r>
                <a:r>
                  <a:rPr lang="en-US" b="0" i="0" dirty="0" smtClean="0">
                    <a:latin typeface="Cambria Math" charset="0"/>
                  </a:rPr>
                  <a:t>^(</a:t>
                </a:r>
                <a:r>
                  <a:rPr lang="en-US" b="0" i="0" dirty="0" smtClean="0">
                    <a:latin typeface="Cambria Math" charset="0"/>
                  </a:rPr>
                  <a:t>−1</a:t>
                </a:r>
                <a:r>
                  <a:rPr lang="en-US" b="0" i="0" dirty="0" smtClean="0">
                    <a:latin typeface="Cambria Math" charset="0"/>
                  </a:rPr>
                  <a:t>) </a:t>
                </a:r>
                <a:r>
                  <a:rPr lang="en-US" b="0" i="0" dirty="0" smtClean="0">
                    <a:latin typeface="Cambria Math" charset="0"/>
                  </a:rPr>
                  <a:t>[𝑛𝑉𝑎𝑟(𝑋_1 )+2</a:t>
                </a:r>
                <a:r>
                  <a:rPr lang="en-US" b="0" i="0" dirty="0" smtClean="0">
                    <a:latin typeface="Cambria Math" charset="0"/>
                  </a:rPr>
                  <a:t>(4(𝑛−1)+3(𝑛−2)+2(𝑛−3)+(𝑛−4))]=25−40/𝑛</a:t>
                </a:r>
                <a:endParaRPr lang="en-US" i="1" dirty="0"/>
              </a:p>
            </p:txBody>
          </p:sp>
        </mc:Fallback>
      </mc:AlternateContent>
      <p:sp>
        <p:nvSpPr>
          <p:cNvPr id="4" name="Slide Number Placeholder 3"/>
          <p:cNvSpPr>
            <a:spLocks noGrp="1"/>
          </p:cNvSpPr>
          <p:nvPr>
            <p:ph type="sldNum" sz="quarter" idx="10"/>
          </p:nvPr>
        </p:nvSpPr>
        <p:spPr/>
        <p:txBody>
          <a:bodyPr/>
          <a:lstStyle/>
          <a:p>
            <a:fld id="{519EB88F-CF94-AD49-B0E3-1E0656337FE7}" type="slidenum">
              <a:rPr lang="en-US" smtClean="0"/>
              <a:t>22</a:t>
            </a:fld>
            <a:endParaRPr lang="en-US"/>
          </a:p>
        </p:txBody>
      </p:sp>
    </p:spTree>
    <p:extLst>
      <p:ext uri="{BB962C8B-B14F-4D97-AF65-F5344CB8AC3E}">
        <p14:creationId xmlns:p14="http://schemas.microsoft.com/office/powerpoint/2010/main" val="94164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Meaning, there’s a feature that quantify the estimator’s quality, and it has some distribution</a:t>
                </a:r>
                <a:r>
                  <a:rPr lang="en-US" baseline="0" dirty="0" smtClean="0"/>
                  <a:t> that depends on the original distribution </a:t>
                </a:r>
                <a14:m>
                  <m:oMath xmlns:m="http://schemas.openxmlformats.org/officeDocument/2006/math">
                    <m:r>
                      <a:rPr lang="en-US" b="0" i="1" baseline="0" smtClean="0">
                        <a:latin typeface="Cambria Math" charset="0"/>
                      </a:rPr>
                      <m:t>𝑃</m:t>
                    </m:r>
                  </m:oMath>
                </a14:m>
                <a:r>
                  <a:rPr lang="en-US" dirty="0" smtClean="0"/>
                  <a:t> and the empirical distribution of </a:t>
                </a:r>
                <a14:m>
                  <m:oMath xmlns:m="http://schemas.openxmlformats.org/officeDocument/2006/math">
                    <m:r>
                      <a:rPr lang="en-US" b="0" i="1" smtClean="0">
                        <a:latin typeface="Cambria Math" charset="0"/>
                      </a:rPr>
                      <m:t>𝑛</m:t>
                    </m:r>
                  </m:oMath>
                </a14:m>
                <a:r>
                  <a:rPr lang="en-US" dirty="0" smtClean="0"/>
                  <a:t> observations from </a:t>
                </a:r>
                <a14:m>
                  <m:oMath xmlns:m="http://schemas.openxmlformats.org/officeDocument/2006/math">
                    <m:r>
                      <a:rPr lang="en-US" b="0" i="1" smtClean="0">
                        <a:latin typeface="Cambria Math" charset="0"/>
                      </a:rPr>
                      <m:t>𝑃</m:t>
                    </m:r>
                  </m:oMath>
                </a14:m>
                <a:r>
                  <a:rPr lang="en-US" dirty="0" smtClean="0"/>
                  <a:t>.</a:t>
                </a:r>
                <a:endParaRPr lang="en-US" dirty="0"/>
              </a:p>
            </p:txBody>
          </p:sp>
        </mc:Choice>
        <mc:Fallback xmlns="">
          <p:sp>
            <p:nvSpPr>
              <p:cNvPr id="3" name="Notes Placeholder 2"/>
              <p:cNvSpPr>
                <a:spLocks noGrp="1"/>
              </p:cNvSpPr>
              <p:nvPr>
                <p:ph type="body" idx="1"/>
              </p:nvPr>
            </p:nvSpPr>
            <p:spPr/>
            <p:txBody>
              <a:bodyPr/>
              <a:lstStyle/>
              <a:p>
                <a:r>
                  <a:rPr lang="en-US" dirty="0" smtClean="0"/>
                  <a:t>Meaning, there’s a feature that quantify the estimator’s quality, and it has some distribution</a:t>
                </a:r>
                <a:r>
                  <a:rPr lang="en-US" baseline="0" dirty="0" smtClean="0"/>
                  <a:t> that depends on the original distribution </a:t>
                </a:r>
                <a:r>
                  <a:rPr lang="en-US" b="0" i="0" baseline="0" smtClean="0">
                    <a:latin typeface="Cambria Math" charset="0"/>
                  </a:rPr>
                  <a:t>𝑃</a:t>
                </a:r>
                <a:r>
                  <a:rPr lang="en-US" dirty="0" smtClean="0"/>
                  <a:t> and the empirical distribution of </a:t>
                </a:r>
                <a:r>
                  <a:rPr lang="en-US" b="0" i="0" smtClean="0">
                    <a:latin typeface="Cambria Math" charset="0"/>
                  </a:rPr>
                  <a:t>𝑛</a:t>
                </a:r>
                <a:r>
                  <a:rPr lang="en-US" dirty="0" smtClean="0"/>
                  <a:t> observations from </a:t>
                </a:r>
                <a:r>
                  <a:rPr lang="en-US" b="0" i="0" smtClean="0">
                    <a:latin typeface="Cambria Math" charset="0"/>
                  </a:rPr>
                  <a:t>𝑃</a:t>
                </a:r>
                <a:r>
                  <a:rPr lang="en-US" dirty="0" smtClean="0"/>
                  <a:t>.</a:t>
                </a:r>
                <a:endParaRPr lang="en-US" dirty="0"/>
              </a:p>
            </p:txBody>
          </p:sp>
        </mc:Fallback>
      </mc:AlternateContent>
      <p:sp>
        <p:nvSpPr>
          <p:cNvPr id="4" name="Slide Number Placeholder 3"/>
          <p:cNvSpPr>
            <a:spLocks noGrp="1"/>
          </p:cNvSpPr>
          <p:nvPr>
            <p:ph type="sldNum" sz="quarter" idx="10"/>
          </p:nvPr>
        </p:nvSpPr>
        <p:spPr/>
        <p:txBody>
          <a:bodyPr/>
          <a:lstStyle/>
          <a:p>
            <a:fld id="{519EB88F-CF94-AD49-B0E3-1E0656337FE7}" type="slidenum">
              <a:rPr lang="en-US" smtClean="0"/>
              <a:t>4</a:t>
            </a:fld>
            <a:endParaRPr lang="en-US"/>
          </a:p>
        </p:txBody>
      </p:sp>
    </p:spTree>
    <p:extLst>
      <p:ext uri="{BB962C8B-B14F-4D97-AF65-F5344CB8AC3E}">
        <p14:creationId xmlns:p14="http://schemas.microsoft.com/office/powerpoint/2010/main" val="16300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Nonetheless, given knowledge of </a:t>
            </a:r>
            <a:r>
              <a:rPr lang="en-US" dirty="0" err="1" smtClean="0"/>
              <a:t>Qn</a:t>
            </a:r>
            <a:r>
              <a:rPr lang="en-US" dirty="0" smtClean="0"/>
              <a:t>(P), any direct dependence of </a:t>
            </a:r>
            <a:r>
              <a:rPr lang="en-US" dirty="0" err="1" smtClean="0"/>
              <a:t>ξ</a:t>
            </a:r>
            <a:r>
              <a:rPr lang="en-US" dirty="0" smtClean="0"/>
              <a:t> on P generally has a simple form, often only involving the parameter </a:t>
            </a:r>
            <a:r>
              <a:rPr lang="en-US" dirty="0" err="1" smtClean="0"/>
              <a:t>θ</a:t>
            </a:r>
            <a:endParaRPr lang="en-US" dirty="0"/>
          </a:p>
        </p:txBody>
      </p:sp>
      <p:sp>
        <p:nvSpPr>
          <p:cNvPr id="4" name="Slide Number Placeholder 3"/>
          <p:cNvSpPr>
            <a:spLocks noGrp="1"/>
          </p:cNvSpPr>
          <p:nvPr>
            <p:ph type="sldNum" sz="quarter" idx="10"/>
          </p:nvPr>
        </p:nvSpPr>
        <p:spPr/>
        <p:txBody>
          <a:bodyPr/>
          <a:lstStyle/>
          <a:p>
            <a:fld id="{519EB88F-CF94-AD49-B0E3-1E0656337FE7}" type="slidenum">
              <a:rPr lang="en-US" smtClean="0"/>
              <a:t>5</a:t>
            </a:fld>
            <a:endParaRPr lang="en-US"/>
          </a:p>
        </p:txBody>
      </p:sp>
    </p:spTree>
    <p:extLst>
      <p:ext uri="{BB962C8B-B14F-4D97-AF65-F5344CB8AC3E}">
        <p14:creationId xmlns:p14="http://schemas.microsoft.com/office/powerpoint/2010/main" val="145811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EB88F-CF94-AD49-B0E3-1E0656337FE7}" type="slidenum">
              <a:rPr lang="en-US" smtClean="0"/>
              <a:t>6</a:t>
            </a:fld>
            <a:endParaRPr lang="en-US"/>
          </a:p>
        </p:txBody>
      </p:sp>
    </p:spTree>
    <p:extLst>
      <p:ext uri="{BB962C8B-B14F-4D97-AF65-F5344CB8AC3E}">
        <p14:creationId xmlns:p14="http://schemas.microsoft.com/office/powerpoint/2010/main" val="314709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The only problem is that the distribution of </a:t>
                </a:r>
                <a:r>
                  <a:rPr lang="en-US" dirty="0" err="1" smtClean="0"/>
                  <a:t>θ</a:t>
                </a:r>
                <a:r>
                  <a:rPr lang="en-US" dirty="0" smtClean="0"/>
                  <a:t> ∗ b − </a:t>
                </a:r>
                <a:r>
                  <a:rPr lang="en-US" dirty="0" err="1" smtClean="0"/>
                  <a:t>θ</a:t>
                </a:r>
                <a:r>
                  <a:rPr lang="en-US" dirty="0" smtClean="0"/>
                  <a:t> differs from that of ˆ</a:t>
                </a:r>
                <a:r>
                  <a:rPr lang="en-US" dirty="0" err="1" smtClean="0"/>
                  <a:t>θn</a:t>
                </a:r>
                <a:r>
                  <a:rPr lang="en-US" dirty="0" smtClean="0"/>
                  <a:t> − </a:t>
                </a:r>
                <a:r>
                  <a:rPr lang="en-US" dirty="0" err="1" smtClean="0"/>
                  <a:t>θ</a:t>
                </a:r>
                <a:r>
                  <a:rPr lang="en-US" dirty="0" smtClean="0"/>
                  <a:t> by a factor of </a:t>
                </a:r>
                <a:r>
                  <a:rPr lang="en-US" dirty="0" err="1" smtClean="0"/>
                  <a:t>τb</a:t>
                </a:r>
                <a:r>
                  <a:rPr lang="en-US" dirty="0" smtClean="0"/>
                  <a:t>/</a:t>
                </a:r>
                <a:r>
                  <a:rPr lang="en-US" dirty="0" err="1" smtClean="0"/>
                  <a:t>τn</a:t>
                </a:r>
                <a:r>
                  <a:rPr lang="en-US" dirty="0" smtClean="0"/>
                  <a:t>.</a:t>
                </a:r>
              </a:p>
              <a:p>
                <a:r>
                  <a:rPr lang="en-US" dirty="0" smtClean="0"/>
                  <a:t>For example, the</a:t>
                </a:r>
                <a:r>
                  <a:rPr lang="en-US" baseline="0" dirty="0" smtClean="0"/>
                  <a:t> function </a:t>
                </a:r>
                <a14:m>
                  <m:oMath xmlns:m="http://schemas.openxmlformats.org/officeDocument/2006/math">
                    <m:rad>
                      <m:radPr>
                        <m:degHide m:val="on"/>
                        <m:ctrlPr>
                          <a:rPr lang="en-US" b="0" i="1" baseline="0" smtClean="0">
                            <a:latin typeface="Cambria Math" charset="0"/>
                          </a:rPr>
                        </m:ctrlPr>
                      </m:radPr>
                      <m:deg/>
                      <m:e>
                        <m:r>
                          <a:rPr lang="en-US" b="0" i="1" baseline="0" smtClean="0">
                            <a:latin typeface="Cambria Math" charset="0"/>
                          </a:rPr>
                          <m:t>𝑛</m:t>
                        </m:r>
                      </m:e>
                    </m:rad>
                    <m:acc>
                      <m:accPr>
                        <m:chr m:val="̅"/>
                        <m:ctrlPr>
                          <a:rPr lang="en-US" b="0" i="1" baseline="0" smtClean="0">
                            <a:latin typeface="Cambria Math" charset="0"/>
                          </a:rPr>
                        </m:ctrlPr>
                      </m:accPr>
                      <m:e>
                        <m:sSubSup>
                          <m:sSubSupPr>
                            <m:ctrlPr>
                              <a:rPr lang="en-US" b="0" i="1" baseline="0" smtClean="0">
                                <a:latin typeface="Cambria Math" charset="0"/>
                              </a:rPr>
                            </m:ctrlPr>
                          </m:sSubSupPr>
                          <m:e>
                            <m:r>
                              <a:rPr lang="en-US" b="0" i="1" baseline="0" smtClean="0">
                                <a:latin typeface="Cambria Math" charset="0"/>
                              </a:rPr>
                              <m:t>𝑋</m:t>
                            </m:r>
                          </m:e>
                          <m:sub>
                            <m:r>
                              <a:rPr lang="en-US" b="0" i="1" baseline="0" smtClean="0">
                                <a:latin typeface="Cambria Math" charset="0"/>
                              </a:rPr>
                              <m:t>𝑛</m:t>
                            </m:r>
                          </m:sub>
                          <m:sup>
                            <m:r>
                              <a:rPr lang="en-US" b="0" i="1" baseline="0" smtClean="0">
                                <a:latin typeface="Cambria Math" charset="0"/>
                              </a:rPr>
                              <m:t>∗</m:t>
                            </m:r>
                          </m:sup>
                        </m:sSubSup>
                      </m:e>
                    </m:acc>
                  </m:oMath>
                </a14:m>
                <a:r>
                  <a:rPr lang="en-US" dirty="0" smtClean="0"/>
                  <a:t> - when m, n → ∞, </a:t>
                </a:r>
                <a14:m>
                  <m:oMath xmlns:m="http://schemas.openxmlformats.org/officeDocument/2006/math">
                    <m:r>
                      <a:rPr lang="en-US" i="1" dirty="0" smtClean="0">
                        <a:latin typeface="Cambria Math" charset="0"/>
                      </a:rPr>
                      <m:t>√ </m:t>
                    </m:r>
                    <m:r>
                      <a:rPr lang="en-US" i="1" dirty="0" smtClean="0">
                        <a:latin typeface="Cambria Math" charset="0"/>
                      </a:rPr>
                      <m:t>𝑚</m:t>
                    </m:r>
                    <m:r>
                      <a:rPr lang="en-US" i="1" dirty="0" smtClean="0">
                        <a:latin typeface="Cambria Math" charset="0"/>
                      </a:rPr>
                      <m:t>(</m:t>
                    </m:r>
                    <m:sSubSup>
                      <m:sSubSupPr>
                        <m:ctrlPr>
                          <a:rPr lang="en-US" b="0" i="1" baseline="0" smtClean="0">
                            <a:latin typeface="Cambria Math" charset="0"/>
                          </a:rPr>
                        </m:ctrlPr>
                      </m:sSubSupPr>
                      <m:e>
                        <m:acc>
                          <m:accPr>
                            <m:chr m:val="̅"/>
                            <m:ctrlPr>
                              <a:rPr lang="en-US" b="0" i="1" baseline="0" smtClean="0">
                                <a:latin typeface="Cambria Math" charset="0"/>
                              </a:rPr>
                            </m:ctrlPr>
                          </m:accPr>
                          <m:e>
                            <m:r>
                              <a:rPr lang="en-US" b="0" i="1" baseline="0" smtClean="0">
                                <a:latin typeface="Cambria Math" charset="0"/>
                              </a:rPr>
                              <m:t>𝑋</m:t>
                            </m:r>
                          </m:e>
                        </m:acc>
                      </m:e>
                      <m:sub>
                        <m:r>
                          <a:rPr lang="en-US" b="0" i="1" baseline="0" smtClean="0">
                            <a:latin typeface="Cambria Math" charset="0"/>
                          </a:rPr>
                          <m:t>𝑚</m:t>
                        </m:r>
                      </m:sub>
                      <m:sup>
                        <m:r>
                          <a:rPr lang="en-US" b="0" i="1" baseline="0" smtClean="0">
                            <a:latin typeface="Cambria Math" charset="0"/>
                          </a:rPr>
                          <m:t>∗</m:t>
                        </m:r>
                      </m:sup>
                    </m:sSubSup>
                    <m:r>
                      <a:rPr lang="en-US" i="1" dirty="0" smtClean="0">
                        <a:latin typeface="Cambria Math" charset="0"/>
                      </a:rPr>
                      <m:t>− </m:t>
                    </m:r>
                    <m:r>
                      <a:rPr lang="en-US" i="1" dirty="0" smtClean="0">
                        <a:latin typeface="Cambria Math" charset="0"/>
                      </a:rPr>
                      <m:t>𝑋</m:t>
                    </m:r>
                    <m:r>
                      <a:rPr lang="en-US" i="1" dirty="0" smtClean="0">
                        <a:latin typeface="Cambria Math" charset="0"/>
                      </a:rPr>
                      <m:t>¯ </m:t>
                    </m:r>
                    <m:r>
                      <a:rPr lang="en-US" i="1" dirty="0" smtClean="0">
                        <a:latin typeface="Cambria Math" charset="0"/>
                      </a:rPr>
                      <m:t>𝑛</m:t>
                    </m:r>
                    <m:r>
                      <a:rPr lang="en-US" i="1" dirty="0" smtClean="0">
                        <a:latin typeface="Cambria Math" charset="0"/>
                      </a:rPr>
                      <m:t>) ⇒</m:t>
                    </m:r>
                    <m:r>
                      <a:rPr lang="en-US" i="1" dirty="0" smtClean="0">
                        <a:latin typeface="Cambria Math" charset="0"/>
                      </a:rPr>
                      <m:t>𝑁</m:t>
                    </m:r>
                    <m:r>
                      <a:rPr lang="en-US" i="1" dirty="0" smtClean="0">
                        <a:latin typeface="Cambria Math" charset="0"/>
                      </a:rPr>
                      <m:t>(0, </m:t>
                    </m:r>
                    <m:r>
                      <a:rPr lang="en-US" i="1" dirty="0" smtClean="0">
                        <a:latin typeface="Cambria Math" charset="0"/>
                      </a:rPr>
                      <m:t>𝜎</m:t>
                    </m:r>
                    <m:r>
                      <a:rPr lang="en-US" i="1" dirty="0" smtClean="0">
                        <a:latin typeface="Cambria Math" charset="0"/>
                      </a:rPr>
                      <m:t>2 ) </m:t>
                    </m:r>
                  </m:oMath>
                </a14:m>
                <a:r>
                  <a:rPr lang="en-US" dirty="0" smtClean="0"/>
                  <a:t>(Bickel and Freedman (1981)). Hence, √ </a:t>
                </a:r>
                <a:r>
                  <a:rPr lang="en-US" dirty="0" err="1" smtClean="0"/>
                  <a:t>mX</a:t>
                </a:r>
                <a:r>
                  <a:rPr lang="en-US" dirty="0" smtClean="0"/>
                  <a:t>¯ ∗ m behaves like N( √ </a:t>
                </a:r>
                <a:r>
                  <a:rPr lang="en-US" dirty="0" err="1" smtClean="0"/>
                  <a:t>mX</a:t>
                </a:r>
                <a:r>
                  <a:rPr lang="en-US" dirty="0" smtClean="0"/>
                  <a:t>¯ n, σ2 ).</a:t>
                </a:r>
                <a:endParaRPr lang="en-US" dirty="0"/>
              </a:p>
            </p:txBody>
          </p:sp>
        </mc:Choice>
        <mc:Fallback xmlns="">
          <p:sp>
            <p:nvSpPr>
              <p:cNvPr id="3" name="Notes Placeholder 2"/>
              <p:cNvSpPr>
                <a:spLocks noGrp="1"/>
              </p:cNvSpPr>
              <p:nvPr>
                <p:ph type="body" idx="1"/>
              </p:nvPr>
            </p:nvSpPr>
            <p:spPr/>
            <p:txBody>
              <a:bodyPr/>
              <a:lstStyle/>
              <a:p>
                <a:r>
                  <a:rPr lang="en-US" dirty="0" smtClean="0"/>
                  <a:t>The only problem is that the distribution of </a:t>
                </a:r>
                <a:r>
                  <a:rPr lang="en-US" dirty="0" err="1" smtClean="0"/>
                  <a:t>θ</a:t>
                </a:r>
                <a:r>
                  <a:rPr lang="en-US" dirty="0" smtClean="0"/>
                  <a:t> ∗ b − </a:t>
                </a:r>
                <a:r>
                  <a:rPr lang="en-US" dirty="0" err="1" smtClean="0"/>
                  <a:t>θ</a:t>
                </a:r>
                <a:r>
                  <a:rPr lang="en-US" dirty="0" smtClean="0"/>
                  <a:t> differs from that of ˆ</a:t>
                </a:r>
                <a:r>
                  <a:rPr lang="en-US" dirty="0" err="1" smtClean="0"/>
                  <a:t>θn</a:t>
                </a:r>
                <a:r>
                  <a:rPr lang="en-US" dirty="0" smtClean="0"/>
                  <a:t> − </a:t>
                </a:r>
                <a:r>
                  <a:rPr lang="en-US" dirty="0" err="1" smtClean="0"/>
                  <a:t>θ</a:t>
                </a:r>
                <a:r>
                  <a:rPr lang="en-US" dirty="0" smtClean="0"/>
                  <a:t> by a factor of </a:t>
                </a:r>
                <a:r>
                  <a:rPr lang="en-US" dirty="0" err="1" smtClean="0"/>
                  <a:t>τb</a:t>
                </a:r>
                <a:r>
                  <a:rPr lang="en-US" dirty="0" smtClean="0"/>
                  <a:t>/</a:t>
                </a:r>
                <a:r>
                  <a:rPr lang="en-US" dirty="0" err="1" smtClean="0"/>
                  <a:t>τn</a:t>
                </a:r>
                <a:r>
                  <a:rPr lang="en-US" dirty="0" smtClean="0"/>
                  <a:t>.</a:t>
                </a:r>
              </a:p>
              <a:p>
                <a:r>
                  <a:rPr lang="en-US" dirty="0" smtClean="0"/>
                  <a:t>For example, the</a:t>
                </a:r>
                <a:r>
                  <a:rPr lang="en-US" baseline="0" dirty="0" smtClean="0"/>
                  <a:t> function </a:t>
                </a:r>
                <a:r>
                  <a:rPr lang="en-US" b="0" i="0" baseline="0" smtClean="0">
                    <a:latin typeface="Cambria Math" charset="0"/>
                  </a:rPr>
                  <a:t>√𝑛 (𝑋_𝑛^∗</a:t>
                </a:r>
                <a:r>
                  <a:rPr lang="en-US" b="0" i="0" baseline="0" dirty="0" smtClean="0">
                    <a:latin typeface="Cambria Math" charset="0"/>
                  </a:rPr>
                  <a:t> </a:t>
                </a:r>
                <a:r>
                  <a:rPr lang="en-US" b="0" i="0" baseline="0" smtClean="0">
                    <a:latin typeface="Cambria Math" charset="0"/>
                  </a:rPr>
                  <a:t>) ̅</a:t>
                </a:r>
                <a:r>
                  <a:rPr lang="en-US" dirty="0" smtClean="0"/>
                  <a:t> - when m, n → ∞, </a:t>
                </a:r>
                <a:r>
                  <a:rPr lang="en-US" i="0" dirty="0" smtClean="0">
                    <a:latin typeface="Cambria Math" charset="0"/>
                  </a:rPr>
                  <a:t>√ 𝑚(</a:t>
                </a:r>
                <a:r>
                  <a:rPr lang="en-US" b="0" i="0" baseline="0" smtClean="0">
                    <a:latin typeface="Cambria Math" charset="0"/>
                  </a:rPr>
                  <a:t>𝑋</a:t>
                </a:r>
                <a:r>
                  <a:rPr lang="en-US" b="0" i="0" baseline="0" smtClean="0">
                    <a:latin typeface="Cambria Math" charset="0"/>
                  </a:rPr>
                  <a:t> ̅_𝑚^</a:t>
                </a:r>
                <a:r>
                  <a:rPr lang="en-US" b="0" i="0" baseline="0" smtClean="0">
                    <a:latin typeface="Cambria Math" charset="0"/>
                  </a:rPr>
                  <a:t>∗</a:t>
                </a:r>
                <a:r>
                  <a:rPr lang="en-US" i="0" dirty="0" smtClean="0">
                    <a:latin typeface="Cambria Math" charset="0"/>
                  </a:rPr>
                  <a:t>− 𝑋¯ 𝑛) ⇒𝑁(0, 𝜎2 ) </a:t>
                </a:r>
                <a:r>
                  <a:rPr lang="en-US" dirty="0" smtClean="0"/>
                  <a:t>(Bickel and Freedman (1981)). Hence, √ </a:t>
                </a:r>
                <a:r>
                  <a:rPr lang="en-US" dirty="0" err="1" smtClean="0"/>
                  <a:t>mX</a:t>
                </a:r>
                <a:r>
                  <a:rPr lang="en-US" dirty="0" smtClean="0"/>
                  <a:t>¯ ∗ m behaves like N( √ </a:t>
                </a:r>
                <a:r>
                  <a:rPr lang="en-US" dirty="0" err="1" smtClean="0"/>
                  <a:t>mX</a:t>
                </a:r>
                <a:r>
                  <a:rPr lang="en-US" dirty="0" smtClean="0"/>
                  <a:t>¯ n, σ2 ).</a:t>
                </a:r>
                <a:endParaRPr lang="en-US" dirty="0"/>
              </a:p>
            </p:txBody>
          </p:sp>
        </mc:Fallback>
      </mc:AlternateContent>
      <p:sp>
        <p:nvSpPr>
          <p:cNvPr id="4" name="Slide Number Placeholder 3"/>
          <p:cNvSpPr>
            <a:spLocks noGrp="1"/>
          </p:cNvSpPr>
          <p:nvPr>
            <p:ph type="sldNum" sz="quarter" idx="10"/>
          </p:nvPr>
        </p:nvSpPr>
        <p:spPr/>
        <p:txBody>
          <a:bodyPr/>
          <a:lstStyle/>
          <a:p>
            <a:fld id="{519EB88F-CF94-AD49-B0E3-1E0656337FE7}" type="slidenum">
              <a:rPr lang="en-US" smtClean="0"/>
              <a:t>7</a:t>
            </a:fld>
            <a:endParaRPr lang="en-US"/>
          </a:p>
        </p:txBody>
      </p:sp>
    </p:spTree>
    <p:extLst>
      <p:ext uri="{BB962C8B-B14F-4D97-AF65-F5344CB8AC3E}">
        <p14:creationId xmlns:p14="http://schemas.microsoft.com/office/powerpoint/2010/main" val="1894016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Hadamard differentiable </a:t>
                </a:r>
                <a:r>
                  <a:rPr lang="mr-IN" dirty="0" smtClean="0"/>
                  <a:t>–</a:t>
                </a:r>
                <a:r>
                  <a:rPr lang="en-US" dirty="0" smtClean="0"/>
                  <a:t> functional </a:t>
                </a:r>
                <a14:m>
                  <m:oMath xmlns:m="http://schemas.openxmlformats.org/officeDocument/2006/math">
                    <m:r>
                      <a:rPr lang="en-US" b="0" i="1" smtClean="0">
                        <a:latin typeface="Cambria Math" charset="0"/>
                      </a:rPr>
                      <m:t>𝜙</m:t>
                    </m:r>
                    <m:r>
                      <a:rPr lang="en-US" b="0" i="1" smtClean="0">
                        <a:latin typeface="Cambria Math" charset="0"/>
                      </a:rPr>
                      <m:t>:</m:t>
                    </m:r>
                    <m:r>
                      <a:rPr lang="en-US" b="0" i="1" smtClean="0">
                        <a:latin typeface="Cambria Math" charset="0"/>
                      </a:rPr>
                      <m:t>𝐷</m:t>
                    </m:r>
                    <m:r>
                      <a:rPr lang="en-US" b="0" i="1" smtClean="0">
                        <a:latin typeface="Cambria Math" charset="0"/>
                      </a:rPr>
                      <m:t>→</m:t>
                    </m:r>
                    <m:r>
                      <a:rPr lang="en-US" b="0" i="1" smtClean="0">
                        <a:latin typeface="Cambria Math" charset="0"/>
                      </a:rPr>
                      <m:t>𝐸</m:t>
                    </m:r>
                  </m:oMath>
                </a14:m>
                <a:r>
                  <a:rPr lang="en-US" dirty="0" smtClean="0"/>
                  <a:t> is </a:t>
                </a:r>
                <a:r>
                  <a:rPr lang="en-US" dirty="0" err="1" smtClean="0"/>
                  <a:t>Hadamard</a:t>
                </a:r>
                <a:r>
                  <a:rPr lang="en-US" dirty="0" smtClean="0"/>
                  <a:t> differentiable at </a:t>
                </a:r>
                <a14:m>
                  <m:oMath xmlns:m="http://schemas.openxmlformats.org/officeDocument/2006/math">
                    <m:r>
                      <a:rPr lang="en-US" b="0" i="1" smtClean="0">
                        <a:latin typeface="Cambria Math" charset="0"/>
                      </a:rPr>
                      <m:t>𝜃</m:t>
                    </m:r>
                    <m:r>
                      <a:rPr lang="en-US" b="0" i="1" smtClean="0">
                        <a:latin typeface="Cambria Math" charset="0"/>
                      </a:rPr>
                      <m:t>∈</m:t>
                    </m:r>
                    <m:r>
                      <a:rPr lang="en-US" b="0" i="1" smtClean="0">
                        <a:latin typeface="Cambria Math" charset="0"/>
                      </a:rPr>
                      <m:t>𝐷</m:t>
                    </m:r>
                  </m:oMath>
                </a14:m>
                <a:r>
                  <a:rPr lang="en-US" dirty="0" smtClean="0"/>
                  <a:t> if exists</a:t>
                </a:r>
                <a:r>
                  <a:rPr lang="en-US" baseline="0" dirty="0" smtClean="0"/>
                  <a:t> </a:t>
                </a:r>
                <a14:m>
                  <m:oMath xmlns:m="http://schemas.openxmlformats.org/officeDocument/2006/math">
                    <m:sSup>
                      <m:sSupPr>
                        <m:ctrlPr>
                          <a:rPr lang="en-US" b="0" i="1" baseline="0" smtClean="0">
                            <a:latin typeface="Cambria Math" charset="0"/>
                          </a:rPr>
                        </m:ctrlPr>
                      </m:sSupPr>
                      <m:e>
                        <m:r>
                          <a:rPr lang="en-US" b="0" i="1" baseline="0" smtClean="0">
                            <a:latin typeface="Cambria Math" charset="0"/>
                          </a:rPr>
                          <m:t>𝜙</m:t>
                        </m:r>
                      </m:e>
                      <m:sup>
                        <m:r>
                          <a:rPr lang="en-US" b="0" i="1" baseline="0" smtClean="0">
                            <a:latin typeface="Cambria Math" charset="0"/>
                          </a:rPr>
                          <m:t>′</m:t>
                        </m:r>
                      </m:sup>
                    </m:sSup>
                    <m:r>
                      <a:rPr lang="en-US" b="0" i="1" baseline="0" smtClean="0">
                        <a:latin typeface="Cambria Math" charset="0"/>
                      </a:rPr>
                      <m:t>:</m:t>
                    </m:r>
                    <m:r>
                      <a:rPr lang="en-US" b="0" i="1" baseline="0" smtClean="0">
                        <a:latin typeface="Cambria Math" charset="0"/>
                      </a:rPr>
                      <m:t>𝐷</m:t>
                    </m:r>
                    <m:r>
                      <a:rPr lang="en-US" b="0" i="1" baseline="0" smtClean="0">
                        <a:latin typeface="Cambria Math" charset="0"/>
                      </a:rPr>
                      <m:t>→</m:t>
                    </m:r>
                    <m:r>
                      <a:rPr lang="en-US" b="0" i="1" baseline="0" smtClean="0">
                        <a:latin typeface="Cambria Math" charset="0"/>
                      </a:rPr>
                      <m:t>𝐸</m:t>
                    </m:r>
                  </m:oMath>
                </a14:m>
                <a:r>
                  <a:rPr lang="en-US" dirty="0" smtClean="0"/>
                  <a:t> continuouse and linear satisfying </a:t>
                </a:r>
                <a14:m>
                  <m:oMath xmlns:m="http://schemas.openxmlformats.org/officeDocument/2006/math">
                    <m:func>
                      <m:funcPr>
                        <m:ctrlPr>
                          <a:rPr lang="mr-IN" b="0" i="1" smtClean="0">
                            <a:latin typeface="Cambria Math" charset="0"/>
                          </a:rPr>
                        </m:ctrlPr>
                      </m:funcPr>
                      <m:fName>
                        <m:limLow>
                          <m:limLowPr>
                            <m:ctrlPr>
                              <a:rPr lang="mr-IN" b="0" i="1" smtClean="0">
                                <a:latin typeface="Cambria Math" charset="0"/>
                              </a:rPr>
                            </m:ctrlPr>
                          </m:limLowPr>
                          <m:e>
                            <m:r>
                              <m:rPr>
                                <m:sty m:val="p"/>
                              </m:rPr>
                              <a:rPr lang="mr-IN" b="0" i="0" smtClean="0">
                                <a:latin typeface="Cambria Math" charset="0"/>
                              </a:rPr>
                              <m:t>lim</m:t>
                            </m:r>
                          </m:e>
                          <m:lim>
                            <m:eqArr>
                              <m:eqArrPr>
                                <m:ctrlPr>
                                  <a:rPr lang="en-US" b="0" i="1" smtClean="0">
                                    <a:latin typeface="Cambria Math" charset="0"/>
                                  </a:rPr>
                                </m:ctrlPr>
                              </m:eqArrPr>
                              <m:e>
                                <m:r>
                                  <a:rPr lang="en-US" b="0" i="1" smtClean="0">
                                    <a:latin typeface="Cambria Math" charset="0"/>
                                  </a:rPr>
                                  <m:t>𝑡</m:t>
                                </m:r>
                                <m:r>
                                  <a:rPr lang="en-US" b="0" i="1" smtClean="0">
                                    <a:latin typeface="Cambria Math" charset="0"/>
                                  </a:rPr>
                                  <m:t>→0</m:t>
                                </m:r>
                              </m:e>
                              <m:e>
                                <m:sSub>
                                  <m:sSubPr>
                                    <m:ctrlPr>
                                      <a:rPr lang="en-US" b="0" i="1" smtClean="0">
                                        <a:latin typeface="Cambria Math" charset="0"/>
                                      </a:rPr>
                                    </m:ctrlPr>
                                  </m:sSubPr>
                                  <m:e>
                                    <m:r>
                                      <a:rPr lang="en-US" b="0" i="1" smtClean="0">
                                        <a:latin typeface="Cambria Math" charset="0"/>
                                      </a:rPr>
                                      <m:t>||</m:t>
                                    </m:r>
                                    <m:r>
                                      <a:rPr lang="en-US" b="0" i="1" smtClean="0">
                                        <a:latin typeface="Cambria Math" charset="0"/>
                                      </a:rPr>
                                      <m:t>h</m:t>
                                    </m:r>
                                  </m:e>
                                  <m:sub>
                                    <m:r>
                                      <a:rPr lang="en-US" b="0" i="1" smtClean="0">
                                        <a:latin typeface="Cambria Math" charset="0"/>
                                      </a:rPr>
                                      <m:t>𝑡</m:t>
                                    </m:r>
                                  </m:sub>
                                </m:sSub>
                                <m:r>
                                  <a:rPr lang="en-US" b="0" i="1" smtClean="0">
                                    <a:latin typeface="Cambria Math" charset="0"/>
                                  </a:rPr>
                                  <m:t>−</m:t>
                                </m:r>
                                <m:r>
                                  <a:rPr lang="en-US" b="0" i="1" smtClean="0">
                                    <a:latin typeface="Cambria Math" charset="0"/>
                                  </a:rPr>
                                  <m:t>h</m:t>
                                </m:r>
                                <m:r>
                                  <a:rPr lang="en-US" b="0" i="1" smtClean="0">
                                    <a:latin typeface="Cambria Math" charset="0"/>
                                  </a:rPr>
                                  <m:t>||→0</m:t>
                                </m:r>
                              </m:e>
                            </m:eqArr>
                          </m:lim>
                        </m:limLow>
                      </m:fName>
                      <m:e>
                        <m:d>
                          <m:dPr>
                            <m:begChr m:val="‖"/>
                            <m:endChr m:val="‖"/>
                            <m:ctrlPr>
                              <a:rPr lang="mr-IN" b="0" i="1" smtClean="0">
                                <a:latin typeface="Cambria Math" charset="0"/>
                              </a:rPr>
                            </m:ctrlPr>
                          </m:dPr>
                          <m:e>
                            <m:f>
                              <m:fPr>
                                <m:ctrlPr>
                                  <a:rPr lang="en-US" b="0" i="1" smtClean="0">
                                    <a:latin typeface="Cambria Math" charset="0"/>
                                  </a:rPr>
                                </m:ctrlPr>
                              </m:fPr>
                              <m:num>
                                <m:r>
                                  <a:rPr lang="en-US" b="0" i="1" smtClean="0">
                                    <a:latin typeface="Cambria Math" charset="0"/>
                                  </a:rPr>
                                  <m:t>𝜙</m:t>
                                </m:r>
                                <m:d>
                                  <m:dPr>
                                    <m:ctrlPr>
                                      <a:rPr lang="en-US" b="0" i="1" smtClean="0">
                                        <a:latin typeface="Cambria Math" charset="0"/>
                                      </a:rPr>
                                    </m:ctrlPr>
                                  </m:dPr>
                                  <m:e>
                                    <m:r>
                                      <a:rPr lang="en-US" b="0" i="1" smtClean="0">
                                        <a:latin typeface="Cambria Math" charset="0"/>
                                      </a:rPr>
                                      <m:t>𝜃</m:t>
                                    </m:r>
                                    <m:r>
                                      <a:rPr lang="en-US" b="0" i="1" smtClean="0">
                                        <a:latin typeface="Cambria Math" charset="0"/>
                                      </a:rPr>
                                      <m:t>+</m:t>
                                    </m:r>
                                    <m:sSub>
                                      <m:sSubPr>
                                        <m:ctrlPr>
                                          <a:rPr lang="en-US" b="0" i="1" smtClean="0">
                                            <a:latin typeface="Cambria Math" charset="0"/>
                                          </a:rPr>
                                        </m:ctrlPr>
                                      </m:sSubPr>
                                      <m:e>
                                        <m:r>
                                          <a:rPr lang="en-US" b="0" i="1" smtClean="0">
                                            <a:latin typeface="Cambria Math" charset="0"/>
                                          </a:rPr>
                                          <m:t>h</m:t>
                                        </m:r>
                                      </m:e>
                                      <m:sub>
                                        <m:r>
                                          <a:rPr lang="en-US" b="0" i="1" smtClean="0">
                                            <a:latin typeface="Cambria Math" charset="0"/>
                                          </a:rPr>
                                          <m:t>𝑡</m:t>
                                        </m:r>
                                      </m:sub>
                                    </m:sSub>
                                    <m:r>
                                      <a:rPr lang="en-US" b="0" i="1" smtClean="0">
                                        <a:latin typeface="Cambria Math" charset="0"/>
                                      </a:rPr>
                                      <m:t>𝑡</m:t>
                                    </m:r>
                                  </m:e>
                                </m:d>
                                <m:r>
                                  <a:rPr lang="en-US" b="0" i="1" smtClean="0">
                                    <a:latin typeface="Cambria Math" charset="0"/>
                                  </a:rPr>
                                  <m:t>−</m:t>
                                </m:r>
                                <m:r>
                                  <a:rPr lang="en-US" b="0" i="1" smtClean="0">
                                    <a:latin typeface="Cambria Math" charset="0"/>
                                  </a:rPr>
                                  <m:t>𝜙</m:t>
                                </m:r>
                                <m:r>
                                  <a:rPr lang="en-US" b="0" i="1" smtClean="0">
                                    <a:latin typeface="Cambria Math" charset="0"/>
                                  </a:rPr>
                                  <m:t>(</m:t>
                                </m:r>
                                <m:r>
                                  <a:rPr lang="en-US" b="0" i="1" smtClean="0">
                                    <a:latin typeface="Cambria Math" charset="0"/>
                                  </a:rPr>
                                  <m:t>𝜃</m:t>
                                </m:r>
                                <m:r>
                                  <a:rPr lang="en-US" b="0" i="1" smtClean="0">
                                    <a:latin typeface="Cambria Math" charset="0"/>
                                  </a:rPr>
                                  <m:t>)</m:t>
                                </m:r>
                              </m:num>
                              <m:den>
                                <m:r>
                                  <a:rPr lang="en-US" b="0" i="1" smtClean="0">
                                    <a:latin typeface="Cambria Math" charset="0"/>
                                  </a:rPr>
                                  <m:t>𝑡</m:t>
                                </m:r>
                              </m:den>
                            </m:f>
                            <m:r>
                              <a:rPr lang="en-US" b="0" i="1" smtClean="0">
                                <a:latin typeface="Cambria Math" charset="0"/>
                              </a:rPr>
                              <m:t>−</m:t>
                            </m:r>
                            <m:sSup>
                              <m:sSupPr>
                                <m:ctrlPr>
                                  <a:rPr lang="en-US" b="0" i="1" smtClean="0">
                                    <a:latin typeface="Cambria Math" charset="0"/>
                                  </a:rPr>
                                </m:ctrlPr>
                              </m:sSupPr>
                              <m:e>
                                <m:r>
                                  <a:rPr lang="en-US" b="0" i="1" smtClean="0">
                                    <a:latin typeface="Cambria Math" charset="0"/>
                                  </a:rPr>
                                  <m:t>𝜙</m:t>
                                </m:r>
                              </m:e>
                              <m:sup>
                                <m:r>
                                  <a:rPr lang="en-US" b="0" i="1" smtClean="0">
                                    <a:latin typeface="Cambria Math" charset="0"/>
                                  </a:rPr>
                                  <m:t>′</m:t>
                                </m:r>
                              </m:sup>
                            </m:sSup>
                            <m:d>
                              <m:dPr>
                                <m:ctrlPr>
                                  <a:rPr lang="en-US" b="0" i="1" smtClean="0">
                                    <a:latin typeface="Cambria Math" charset="0"/>
                                  </a:rPr>
                                </m:ctrlPr>
                              </m:dPr>
                              <m:e>
                                <m:r>
                                  <a:rPr lang="en-US" b="0" i="1" smtClean="0">
                                    <a:latin typeface="Cambria Math" charset="0"/>
                                  </a:rPr>
                                  <m:t>𝜃</m:t>
                                </m:r>
                                <m:r>
                                  <a:rPr lang="en-US" b="0" i="1" smtClean="0">
                                    <a:latin typeface="Cambria Math" charset="0"/>
                                  </a:rPr>
                                  <m:t>,</m:t>
                                </m:r>
                                <m:sSub>
                                  <m:sSubPr>
                                    <m:ctrlPr>
                                      <a:rPr lang="en-US" b="0" i="1" smtClean="0">
                                        <a:latin typeface="Cambria Math" charset="0"/>
                                      </a:rPr>
                                    </m:ctrlPr>
                                  </m:sSubPr>
                                  <m:e>
                                    <m:r>
                                      <a:rPr lang="en-US" b="0" i="1" smtClean="0">
                                        <a:latin typeface="Cambria Math" charset="0"/>
                                      </a:rPr>
                                      <m:t>h</m:t>
                                    </m:r>
                                  </m:e>
                                  <m:sub>
                                    <m:r>
                                      <a:rPr lang="en-US" b="0" i="1" smtClean="0">
                                        <a:latin typeface="Cambria Math" charset="0"/>
                                      </a:rPr>
                                      <m:t>𝑡</m:t>
                                    </m:r>
                                  </m:sub>
                                </m:sSub>
                              </m:e>
                            </m:d>
                          </m:e>
                        </m:d>
                      </m:e>
                    </m:func>
                    <m:r>
                      <a:rPr lang="en-US" b="0" i="1" smtClean="0">
                        <a:latin typeface="Cambria Math" charset="0"/>
                      </a:rPr>
                      <m:t>→0</m:t>
                    </m:r>
                  </m:oMath>
                </a14:m>
                <a:r>
                  <a:rPr lang="en-US" dirty="0" smtClean="0"/>
                  <a:t> </a:t>
                </a:r>
                <a14:m>
                  <m:oMath xmlns:m="http://schemas.openxmlformats.org/officeDocument/2006/math">
                    <m:r>
                      <a:rPr lang="en-US" b="0" i="1" dirty="0" smtClean="0">
                        <a:latin typeface="Cambria Math" charset="0"/>
                      </a:rPr>
                      <m:t>∀</m:t>
                    </m:r>
                    <m:r>
                      <a:rPr lang="en-US" b="0" i="1" dirty="0" smtClean="0">
                        <a:latin typeface="Cambria Math" charset="0"/>
                      </a:rPr>
                      <m:t>h</m:t>
                    </m:r>
                    <m:r>
                      <a:rPr lang="en-US" b="0" i="1" dirty="0" smtClean="0">
                        <a:latin typeface="Cambria Math" charset="0"/>
                      </a:rPr>
                      <m:t>∈</m:t>
                    </m:r>
                    <m:r>
                      <a:rPr lang="en-US" b="0" i="1" dirty="0" smtClean="0">
                        <a:latin typeface="Cambria Math" charset="0"/>
                      </a:rPr>
                      <m:t>𝐷</m:t>
                    </m:r>
                  </m:oMath>
                </a14:m>
                <a:r>
                  <a:rPr lang="en-US" dirty="0" smtClean="0"/>
                  <a:t>.</a:t>
                </a:r>
              </a:p>
              <a:p>
                <a:r>
                  <a:rPr lang="en-US" dirty="0" smtClean="0"/>
                  <a:t>Meaning</a:t>
                </a:r>
                <a:r>
                  <a:rPr lang="en-US" baseline="0" dirty="0" smtClean="0"/>
                  <a:t> </a:t>
                </a:r>
                <a:r>
                  <a:rPr lang="mr-IN" baseline="0" dirty="0" smtClean="0"/>
                  <a:t>–</a:t>
                </a:r>
                <a:r>
                  <a:rPr lang="en-US" baseline="0" dirty="0" smtClean="0"/>
                  <a:t> </a:t>
                </a:r>
                <a:r>
                  <a:rPr lang="en-US" dirty="0" smtClean="0"/>
                  <a:t>Gateaux requires the difference quotients to converge to some </a:t>
                </a:r>
                <a14:m>
                  <m:oMath xmlns:m="http://schemas.openxmlformats.org/officeDocument/2006/math">
                    <m:r>
                      <a:rPr lang="en-US" b="0" i="1" smtClean="0">
                        <a:latin typeface="Cambria Math" charset="0"/>
                      </a:rPr>
                      <m:t>𝜙</m:t>
                    </m:r>
                    <m:r>
                      <a:rPr lang="en-US" b="0" i="1" smtClean="0">
                        <a:latin typeface="Cambria Math" charset="0"/>
                      </a:rPr>
                      <m:t>′(</m:t>
                    </m:r>
                    <m:r>
                      <a:rPr lang="en-US" b="0" i="1" smtClean="0">
                        <a:latin typeface="Cambria Math" charset="0"/>
                      </a:rPr>
                      <m:t>𝜃</m:t>
                    </m:r>
                    <m:r>
                      <a:rPr lang="en-US" b="0" i="1" smtClean="0">
                        <a:latin typeface="Cambria Math" charset="0"/>
                      </a:rPr>
                      <m:t>,</m:t>
                    </m:r>
                    <m:r>
                      <a:rPr lang="en-US" b="0" i="1" smtClean="0">
                        <a:latin typeface="Cambria Math" charset="0"/>
                      </a:rPr>
                      <m:t>h</m:t>
                    </m:r>
                    <m:r>
                      <a:rPr lang="en-US" b="0" i="1" smtClean="0">
                        <a:latin typeface="Cambria Math" charset="0"/>
                      </a:rPr>
                      <m:t>)</m:t>
                    </m:r>
                  </m:oMath>
                </a14:m>
                <a:r>
                  <a:rPr lang="en-US" dirty="0" smtClean="0"/>
                  <a:t> for each direction h; </a:t>
                </a:r>
                <a:r>
                  <a:rPr lang="en-US" dirty="0" err="1" smtClean="0"/>
                  <a:t>Hadamard</a:t>
                </a:r>
                <a:r>
                  <a:rPr lang="en-US" dirty="0" smtClean="0"/>
                  <a:t> requires a single </a:t>
                </a:r>
                <a14:m>
                  <m:oMath xmlns:m="http://schemas.openxmlformats.org/officeDocument/2006/math">
                    <m:sSup>
                      <m:sSupPr>
                        <m:ctrlPr>
                          <a:rPr lang="en-US" b="0" i="1" smtClean="0">
                            <a:latin typeface="Cambria Math" charset="0"/>
                          </a:rPr>
                        </m:ctrlPr>
                      </m:sSupPr>
                      <m:e>
                        <m:r>
                          <a:rPr lang="en-US" b="0" i="1" smtClean="0">
                            <a:latin typeface="Cambria Math" charset="0"/>
                          </a:rPr>
                          <m:t>𝜙</m:t>
                        </m:r>
                      </m:e>
                      <m:sup>
                        <m:r>
                          <a:rPr lang="en-US" b="0" i="1" smtClean="0">
                            <a:latin typeface="Cambria Math" charset="0"/>
                          </a:rPr>
                          <m:t>′</m:t>
                        </m:r>
                      </m:sup>
                    </m:sSup>
                    <m:d>
                      <m:dPr>
                        <m:ctrlPr>
                          <a:rPr lang="en-US" b="0" i="1" smtClean="0">
                            <a:latin typeface="Cambria Math" charset="0"/>
                          </a:rPr>
                        </m:ctrlPr>
                      </m:dPr>
                      <m:e>
                        <m:r>
                          <a:rPr lang="en-US" b="0" i="1" smtClean="0">
                            <a:latin typeface="Cambria Math" charset="0"/>
                          </a:rPr>
                          <m:t>𝜃</m:t>
                        </m:r>
                        <m:r>
                          <a:rPr lang="en-US" b="0" i="1" smtClean="0">
                            <a:latin typeface="Cambria Math" charset="0"/>
                          </a:rPr>
                          <m:t>,∙</m:t>
                        </m:r>
                      </m:e>
                    </m:d>
                  </m:oMath>
                </a14:m>
                <a:r>
                  <a:rPr lang="en-US" dirty="0" smtClean="0"/>
                  <a:t> that works for every direction h.</a:t>
                </a:r>
              </a:p>
              <a:p>
                <a:r>
                  <a:rPr lang="en-US" dirty="0" smtClean="0"/>
                  <a:t>The use of </a:t>
                </a:r>
                <a:r>
                  <a:rPr lang="en-US" dirty="0" err="1" smtClean="0"/>
                  <a:t>Hadamard</a:t>
                </a:r>
                <a:r>
                  <a:rPr lang="en-US" dirty="0" smtClean="0"/>
                  <a:t> differentiability for estimating from empirical distribution - https://</a:t>
                </a:r>
                <a:r>
                  <a:rPr lang="en-US" dirty="0" err="1" smtClean="0"/>
                  <a:t>www.stat.washington.edu</a:t>
                </a:r>
                <a:r>
                  <a:rPr lang="en-US" dirty="0" smtClean="0"/>
                  <a:t>/people/jaw/COURSES/580s/581/LECTNOTES/ch7.pdf</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Meaning, as </a:t>
                </a:r>
                <a14:m>
                  <m:oMath xmlns:m="http://schemas.openxmlformats.org/officeDocument/2006/math">
                    <m:r>
                      <a:rPr lang="en-US" b="0" i="1" smtClean="0">
                        <a:latin typeface="Cambria Math" charset="0"/>
                      </a:rPr>
                      <m:t>𝑏</m:t>
                    </m:r>
                    <m:r>
                      <a:rPr lang="en-US" b="0" i="1" smtClean="0">
                        <a:latin typeface="Cambria Math" charset="0"/>
                      </a:rPr>
                      <m:t>,</m:t>
                    </m:r>
                    <m:r>
                      <a:rPr lang="en-US" b="0" i="1" smtClean="0">
                        <a:latin typeface="Cambria Math" charset="0"/>
                      </a:rPr>
                      <m:t>𝑛</m:t>
                    </m:r>
                    <m:r>
                      <a:rPr lang="en-US" b="0" i="1" smtClean="0">
                        <a:latin typeface="Cambria Math" charset="0"/>
                      </a:rPr>
                      <m:t>→∞</m:t>
                    </m:r>
                  </m:oMath>
                </a14:m>
                <a:r>
                  <a:rPr lang="en-US" dirty="0" smtClean="0"/>
                  <a:t>, the estimates </a:t>
                </a:r>
                <a14:m>
                  <m:oMath xmlns:m="http://schemas.openxmlformats.org/officeDocument/2006/math">
                    <m:sSup>
                      <m:sSupPr>
                        <m:ctrlPr>
                          <a:rPr lang="en-US" i="1" smtClean="0">
                            <a:latin typeface="Cambria Math" charset="0"/>
                          </a:rPr>
                        </m:ctrlPr>
                      </m:sSupPr>
                      <m:e>
                        <m:r>
                          <a:rPr lang="en-US" i="1">
                            <a:latin typeface="Cambria Math" charset="0"/>
                          </a:rPr>
                          <m:t>𝑠</m:t>
                        </m:r>
                      </m:e>
                      <m:sup>
                        <m:r>
                          <a:rPr lang="en-US" i="1">
                            <a:latin typeface="Cambria Math" charset="0"/>
                          </a:rPr>
                          <m:t>−1</m:t>
                        </m:r>
                      </m:sup>
                    </m:sSup>
                    <m:nary>
                      <m:naryPr>
                        <m:chr m:val="∑"/>
                        <m:ctrlPr>
                          <a:rPr lang="en-US" i="1">
                            <a:latin typeface="Cambria Math" charset="0"/>
                          </a:rPr>
                        </m:ctrlPr>
                      </m:naryPr>
                      <m:sub>
                        <m:r>
                          <a:rPr lang="en-US" i="1">
                            <a:latin typeface="Cambria Math" charset="0"/>
                          </a:rPr>
                          <m:t>𝑗</m:t>
                        </m:r>
                        <m:r>
                          <a:rPr lang="en-US" i="1">
                            <a:latin typeface="Cambria Math" charset="0"/>
                          </a:rPr>
                          <m:t>=1</m:t>
                        </m:r>
                      </m:sub>
                      <m:sup>
                        <m:r>
                          <a:rPr lang="en-US" i="1">
                            <a:latin typeface="Cambria Math" charset="0"/>
                          </a:rPr>
                          <m:t>𝑠</m:t>
                        </m:r>
                      </m:sup>
                      <m:e>
                        <m:r>
                          <a:rPr lang="en-US" i="1">
                            <a:latin typeface="Cambria Math" charset="0"/>
                          </a:rPr>
                          <m:t>𝜉</m:t>
                        </m:r>
                        <m:d>
                          <m:dPr>
                            <m:begChr m:val="{"/>
                            <m:endChr m:val="}"/>
                            <m:ctrlPr>
                              <a:rPr lang="en-US" i="1">
                                <a:latin typeface="Cambria Math" charset="0"/>
                              </a:rPr>
                            </m:ctrlPr>
                          </m:dPr>
                          <m:e>
                            <m:sSub>
                              <m:sSubPr>
                                <m:ctrlPr>
                                  <a:rPr lang="en-US" i="1">
                                    <a:latin typeface="Cambria Math" charset="0"/>
                                  </a:rPr>
                                </m:ctrlPr>
                              </m:sSubPr>
                              <m:e>
                                <m:r>
                                  <a:rPr lang="en-US" i="1">
                                    <a:latin typeface="Cambria Math" charset="0"/>
                                  </a:rPr>
                                  <m:t>𝑄</m:t>
                                </m:r>
                              </m:e>
                              <m:sub>
                                <m:r>
                                  <a:rPr lang="en-US" i="1">
                                    <a:latin typeface="Cambria Math" charset="0"/>
                                  </a:rPr>
                                  <m:t>𝑛</m:t>
                                </m:r>
                              </m:sub>
                            </m:sSub>
                            <m:d>
                              <m:dPr>
                                <m:ctrlPr>
                                  <a:rPr lang="en-US" i="1">
                                    <a:latin typeface="Cambria Math" charset="0"/>
                                  </a:rPr>
                                </m:ctrlPr>
                              </m:dPr>
                              <m:e>
                                <m:sSubSup>
                                  <m:sSubSupPr>
                                    <m:ctrlPr>
                                      <a:rPr lang="en-US" i="1">
                                        <a:latin typeface="Cambria Math" charset="0"/>
                                      </a:rPr>
                                    </m:ctrlPr>
                                  </m:sSubSupPr>
                                  <m:e>
                                    <m:r>
                                      <a:rPr lang="en-US" i="1">
                                        <a:latin typeface="Cambria Math" charset="0"/>
                                      </a:rPr>
                                      <m:t>ℙ</m:t>
                                    </m:r>
                                  </m:e>
                                  <m:sub>
                                    <m:r>
                                      <a:rPr lang="en-US" i="1">
                                        <a:latin typeface="Cambria Math" charset="0"/>
                                      </a:rPr>
                                      <m:t>𝑛</m:t>
                                    </m:r>
                                    <m:r>
                                      <a:rPr lang="en-US" i="1">
                                        <a:latin typeface="Cambria Math" charset="0"/>
                                      </a:rPr>
                                      <m:t>,</m:t>
                                    </m:r>
                                    <m:r>
                                      <a:rPr lang="en-US" i="1">
                                        <a:latin typeface="Cambria Math" charset="0"/>
                                      </a:rPr>
                                      <m:t>𝑏</m:t>
                                    </m:r>
                                  </m:sub>
                                  <m:sup>
                                    <m:r>
                                      <a:rPr lang="en-US" i="1">
                                        <a:latin typeface="Cambria Math" charset="0"/>
                                      </a:rPr>
                                      <m:t>(</m:t>
                                    </m:r>
                                    <m:r>
                                      <a:rPr lang="en-US" i="1">
                                        <a:latin typeface="Cambria Math" charset="0"/>
                                      </a:rPr>
                                      <m:t>𝑗</m:t>
                                    </m:r>
                                    <m:r>
                                      <a:rPr lang="en-US" i="1">
                                        <a:latin typeface="Cambria Math" charset="0"/>
                                      </a:rPr>
                                      <m:t>)</m:t>
                                    </m:r>
                                  </m:sup>
                                </m:sSubSup>
                              </m:e>
                            </m:d>
                          </m:e>
                        </m:d>
                      </m:e>
                    </m:nary>
                  </m:oMath>
                </a14:m>
                <a:r>
                  <a:rPr lang="en-US" dirty="0" smtClean="0"/>
                  <a:t> returned</a:t>
                </a:r>
                <a:r>
                  <a:rPr lang="en-US" baseline="0" dirty="0" smtClean="0"/>
                  <a:t> by the BLB approach the population value </a:t>
                </a:r>
                <a14:m>
                  <m:oMath xmlns:m="http://schemas.openxmlformats.org/officeDocument/2006/math">
                    <m:r>
                      <a:rPr lang="en-US" b="0" i="1" smtClean="0">
                        <a:latin typeface="Cambria Math" charset="0"/>
                      </a:rPr>
                      <m:t>𝜉</m:t>
                    </m:r>
                    <m:d>
                      <m:dPr>
                        <m:begChr m:val="{"/>
                        <m:endChr m:val="}"/>
                        <m:ctrlPr>
                          <a:rPr lang="en-US" b="0" i="1" smtClean="0">
                            <a:latin typeface="Cambria Math" charset="0"/>
                          </a:rPr>
                        </m:ctrlPr>
                      </m:dPr>
                      <m:e>
                        <m:sSub>
                          <m:sSubPr>
                            <m:ctrlPr>
                              <a:rPr lang="en-US" b="0" i="1" smtClean="0">
                                <a:latin typeface="Cambria Math" charset="0"/>
                              </a:rPr>
                            </m:ctrlPr>
                          </m:sSubPr>
                          <m:e>
                            <m:r>
                              <a:rPr lang="en-US" b="0" i="1" smtClean="0">
                                <a:latin typeface="Cambria Math" charset="0"/>
                              </a:rPr>
                              <m:t>𝒬</m:t>
                            </m:r>
                          </m:e>
                          <m:sub>
                            <m:r>
                              <a:rPr lang="en-US" b="0" i="1" smtClean="0">
                                <a:latin typeface="Cambria Math" charset="0"/>
                              </a:rPr>
                              <m:t>𝑛</m:t>
                            </m:r>
                          </m:sub>
                        </m:sSub>
                        <m:d>
                          <m:dPr>
                            <m:ctrlPr>
                              <a:rPr lang="en-US" b="0" i="1" smtClean="0">
                                <a:latin typeface="Cambria Math" charset="0"/>
                              </a:rPr>
                            </m:ctrlPr>
                          </m:dPr>
                          <m:e>
                            <m:r>
                              <a:rPr lang="en-US" b="0" i="1" smtClean="0">
                                <a:latin typeface="Cambria Math" charset="0"/>
                              </a:rPr>
                              <m:t>𝑃</m:t>
                            </m:r>
                          </m:e>
                        </m:d>
                      </m:e>
                    </m:d>
                  </m:oMath>
                </a14:m>
                <a:r>
                  <a:rPr lang="en-US" dirty="0" smtClean="0"/>
                  <a:t> in probability.</a:t>
                </a:r>
              </a:p>
              <a:p>
                <a:r>
                  <a:rPr lang="en-US" sz="1200" kern="1200" dirty="0" smtClean="0">
                    <a:solidFill>
                      <a:schemeClr val="tx1"/>
                    </a:solidFill>
                    <a:effectLst/>
                    <a:latin typeface="+mn-lt"/>
                    <a:ea typeface="+mn-ea"/>
                    <a:cs typeface="+mn-cs"/>
                  </a:rPr>
                  <a:t>The empirical process:</a:t>
                </a:r>
                <a:endParaRPr lang="en-US" sz="12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ad>
                        <m:radPr>
                          <m:degHide m:val="on"/>
                          <m:ctrlPr>
                            <a:rPr lang="en-US" sz="1200" i="1" kern="1200">
                              <a:solidFill>
                                <a:schemeClr val="tx1"/>
                              </a:solidFill>
                              <a:effectLst/>
                              <a:latin typeface="Cambria Math" charset="0"/>
                              <a:ea typeface="+mn-ea"/>
                              <a:cs typeface="+mn-cs"/>
                            </a:rPr>
                          </m:ctrlPr>
                        </m:radPr>
                        <m:deg/>
                        <m:e>
                          <m:r>
                            <a:rPr lang="en-US" sz="1200" i="1" kern="1200">
                              <a:solidFill>
                                <a:schemeClr val="tx1"/>
                              </a:solidFill>
                              <a:effectLst/>
                              <a:latin typeface="Cambria Math" charset="0"/>
                              <a:ea typeface="+mn-ea"/>
                              <a:cs typeface="+mn-cs"/>
                            </a:rPr>
                            <m:t>𝑛</m:t>
                          </m:r>
                        </m:e>
                      </m:rad>
                      <m:d>
                        <m:dPr>
                          <m:ctrlPr>
                            <a:rPr lang="en-US" sz="1200" i="1" kern="1200">
                              <a:solidFill>
                                <a:schemeClr val="tx1"/>
                              </a:solidFill>
                              <a:effectLst/>
                              <a:latin typeface="Cambria Math" charset="0"/>
                              <a:ea typeface="+mn-ea"/>
                              <a:cs typeface="+mn-cs"/>
                            </a:rPr>
                          </m:ctrlPr>
                        </m:dPr>
                        <m:e>
                          <m:sSub>
                            <m:sSubPr>
                              <m:ctrlPr>
                                <a:rPr lang="en-US" sz="1200" i="1" kern="1200">
                                  <a:solidFill>
                                    <a:schemeClr val="tx1"/>
                                  </a:solidFill>
                                  <a:effectLst/>
                                  <a:latin typeface="Cambria Math" charset="0"/>
                                  <a:ea typeface="+mn-ea"/>
                                  <a:cs typeface="+mn-cs"/>
                                </a:rPr>
                              </m:ctrlPr>
                            </m:sSubPr>
                            <m:e>
                              <m:r>
                                <a:rPr lang="en-US" sz="1200" i="1" kern="1200">
                                  <a:solidFill>
                                    <a:schemeClr val="tx1"/>
                                  </a:solidFill>
                                  <a:effectLst/>
                                  <a:latin typeface="Cambria Math" charset="0"/>
                                  <a:ea typeface="+mn-ea"/>
                                  <a:cs typeface="+mn-cs"/>
                                </a:rPr>
                                <m:t>ℙ</m:t>
                              </m:r>
                            </m:e>
                            <m:sub>
                              <m:r>
                                <a:rPr lang="en-US" sz="1200" i="1" kern="1200">
                                  <a:solidFill>
                                    <a:schemeClr val="tx1"/>
                                  </a:solidFill>
                                  <a:effectLst/>
                                  <a:latin typeface="Cambria Math" charset="0"/>
                                  <a:ea typeface="+mn-ea"/>
                                  <a:cs typeface="+mn-cs"/>
                                </a:rPr>
                                <m:t>𝑛</m:t>
                              </m:r>
                            </m:sub>
                          </m:sSub>
                          <m:d>
                            <m:dPr>
                              <m:ctrlPr>
                                <a:rPr lang="en-US" sz="1200" i="1" kern="1200">
                                  <a:solidFill>
                                    <a:schemeClr val="tx1"/>
                                  </a:solidFill>
                                  <a:effectLst/>
                                  <a:latin typeface="Cambria Math" charset="0"/>
                                  <a:ea typeface="+mn-ea"/>
                                  <a:cs typeface="+mn-cs"/>
                                </a:rPr>
                              </m:ctrlPr>
                            </m:dPr>
                            <m:e>
                              <m:r>
                                <a:rPr lang="en-US" sz="1200" i="1" kern="1200">
                                  <a:solidFill>
                                    <a:schemeClr val="tx1"/>
                                  </a:solidFill>
                                  <a:effectLst/>
                                  <a:latin typeface="Cambria Math" charset="0"/>
                                  <a:ea typeface="+mn-ea"/>
                                  <a:cs typeface="+mn-cs"/>
                                </a:rPr>
                                <m:t>𝑥</m:t>
                              </m:r>
                            </m:e>
                          </m:d>
                          <m:r>
                            <a:rPr lang="en-US" sz="1200" i="1" kern="1200">
                              <a:solidFill>
                                <a:schemeClr val="tx1"/>
                              </a:solidFill>
                              <a:effectLst/>
                              <a:latin typeface="Cambria Math" charset="0"/>
                              <a:ea typeface="+mn-ea"/>
                              <a:cs typeface="+mn-cs"/>
                            </a:rPr>
                            <m:t>−</m:t>
                          </m:r>
                          <m:r>
                            <a:rPr lang="en-US" sz="1200" i="1" kern="1200">
                              <a:solidFill>
                                <a:schemeClr val="tx1"/>
                              </a:solidFill>
                              <a:effectLst/>
                              <a:latin typeface="Cambria Math" charset="0"/>
                              <a:ea typeface="+mn-ea"/>
                              <a:cs typeface="+mn-cs"/>
                            </a:rPr>
                            <m:t>𝑃</m:t>
                          </m:r>
                          <m:d>
                            <m:dPr>
                              <m:ctrlPr>
                                <a:rPr lang="en-US" sz="1200" i="1" kern="1200">
                                  <a:solidFill>
                                    <a:schemeClr val="tx1"/>
                                  </a:solidFill>
                                  <a:effectLst/>
                                  <a:latin typeface="Cambria Math" charset="0"/>
                                  <a:ea typeface="+mn-ea"/>
                                  <a:cs typeface="+mn-cs"/>
                                </a:rPr>
                              </m:ctrlPr>
                            </m:dPr>
                            <m:e>
                              <m:r>
                                <a:rPr lang="en-US" sz="1200" i="1" kern="1200">
                                  <a:solidFill>
                                    <a:schemeClr val="tx1"/>
                                  </a:solidFill>
                                  <a:effectLst/>
                                  <a:latin typeface="Cambria Math" charset="0"/>
                                  <a:ea typeface="+mn-ea"/>
                                  <a:cs typeface="+mn-cs"/>
                                </a:rPr>
                                <m:t>𝑥</m:t>
                              </m:r>
                            </m:e>
                          </m:d>
                        </m:e>
                      </m:d>
                    </m:oMath>
                  </m:oMathPara>
                </a14:m>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t>
                </a:r>
                <a:r>
                  <a:rPr lang="en-US" sz="1200" kern="1200" dirty="0" err="1">
                    <a:solidFill>
                      <a:schemeClr val="tx1"/>
                    </a:solidFill>
                    <a:effectLst/>
                    <a:latin typeface="+mn-lt"/>
                    <a:ea typeface="+mn-ea"/>
                    <a:cs typeface="+mn-cs"/>
                  </a:rPr>
                  <a:t>Donsker</a:t>
                </a:r>
                <a:r>
                  <a:rPr lang="en-US" sz="1200" kern="1200" dirty="0">
                    <a:solidFill>
                      <a:schemeClr val="tx1"/>
                    </a:solidFill>
                    <a:effectLst/>
                    <a:latin typeface="+mn-lt"/>
                    <a:ea typeface="+mn-ea"/>
                    <a:cs typeface="+mn-cs"/>
                  </a:rPr>
                  <a:t> class:</a:t>
                </a:r>
              </a:p>
              <a:p>
                <a:pPr/>
                <a14:m>
                  <m:oMathPara xmlns:m="http://schemas.openxmlformats.org/officeDocument/2006/math">
                    <m:oMathParaPr>
                      <m:jc m:val="centerGroup"/>
                    </m:oMathParaPr>
                    <m:oMath xmlns:m="http://schemas.openxmlformats.org/officeDocument/2006/math">
                      <m:rad>
                        <m:radPr>
                          <m:degHide m:val="on"/>
                          <m:ctrlPr>
                            <a:rPr lang="en-US" sz="1200" i="1" kern="1200">
                              <a:solidFill>
                                <a:schemeClr val="tx1"/>
                              </a:solidFill>
                              <a:effectLst/>
                              <a:latin typeface="Cambria Math" charset="0"/>
                              <a:ea typeface="+mn-ea"/>
                              <a:cs typeface="+mn-cs"/>
                            </a:rPr>
                          </m:ctrlPr>
                        </m:radPr>
                        <m:deg/>
                        <m:e>
                          <m:r>
                            <a:rPr lang="en-US" sz="1200" i="1" kern="1200">
                              <a:solidFill>
                                <a:schemeClr val="tx1"/>
                              </a:solidFill>
                              <a:effectLst/>
                              <a:latin typeface="Cambria Math" charset="0"/>
                              <a:ea typeface="+mn-ea"/>
                              <a:cs typeface="+mn-cs"/>
                            </a:rPr>
                            <m:t>𝑛</m:t>
                          </m:r>
                        </m:e>
                      </m:rad>
                      <m:d>
                        <m:dPr>
                          <m:ctrlPr>
                            <a:rPr lang="en-US" sz="1200" i="1" kern="1200">
                              <a:solidFill>
                                <a:schemeClr val="tx1"/>
                              </a:solidFill>
                              <a:effectLst/>
                              <a:latin typeface="Cambria Math" charset="0"/>
                              <a:ea typeface="+mn-ea"/>
                              <a:cs typeface="+mn-cs"/>
                            </a:rPr>
                          </m:ctrlPr>
                        </m:dPr>
                        <m:e>
                          <m:sSub>
                            <m:sSubPr>
                              <m:ctrlPr>
                                <a:rPr lang="en-US" sz="1200" i="1" kern="1200">
                                  <a:solidFill>
                                    <a:schemeClr val="tx1"/>
                                  </a:solidFill>
                                  <a:effectLst/>
                                  <a:latin typeface="Cambria Math" charset="0"/>
                                  <a:ea typeface="+mn-ea"/>
                                  <a:cs typeface="+mn-cs"/>
                                </a:rPr>
                              </m:ctrlPr>
                            </m:sSubPr>
                            <m:e>
                              <m:r>
                                <a:rPr lang="en-US" sz="1200" i="1" kern="1200">
                                  <a:solidFill>
                                    <a:schemeClr val="tx1"/>
                                  </a:solidFill>
                                  <a:effectLst/>
                                  <a:latin typeface="Cambria Math" charset="0"/>
                                  <a:ea typeface="+mn-ea"/>
                                  <a:cs typeface="+mn-cs"/>
                                </a:rPr>
                                <m:t>ℙ</m:t>
                              </m:r>
                            </m:e>
                            <m:sub>
                              <m:r>
                                <a:rPr lang="en-US" sz="1200" i="1" kern="1200">
                                  <a:solidFill>
                                    <a:schemeClr val="tx1"/>
                                  </a:solidFill>
                                  <a:effectLst/>
                                  <a:latin typeface="Cambria Math" charset="0"/>
                                  <a:ea typeface="+mn-ea"/>
                                  <a:cs typeface="+mn-cs"/>
                                </a:rPr>
                                <m:t>𝑛</m:t>
                              </m:r>
                            </m:sub>
                          </m:sSub>
                          <m:d>
                            <m:dPr>
                              <m:ctrlPr>
                                <a:rPr lang="en-US" sz="1200" i="1" kern="1200">
                                  <a:solidFill>
                                    <a:schemeClr val="tx1"/>
                                  </a:solidFill>
                                  <a:effectLst/>
                                  <a:latin typeface="Cambria Math" charset="0"/>
                                  <a:ea typeface="+mn-ea"/>
                                  <a:cs typeface="+mn-cs"/>
                                </a:rPr>
                              </m:ctrlPr>
                            </m:dPr>
                            <m:e>
                              <m:r>
                                <a:rPr lang="en-US" sz="1200" i="1" kern="1200">
                                  <a:solidFill>
                                    <a:schemeClr val="tx1"/>
                                  </a:solidFill>
                                  <a:effectLst/>
                                  <a:latin typeface="Cambria Math" charset="0"/>
                                  <a:ea typeface="+mn-ea"/>
                                  <a:cs typeface="+mn-cs"/>
                                </a:rPr>
                                <m:t>𝑥</m:t>
                              </m:r>
                            </m:e>
                          </m:d>
                          <m:r>
                            <a:rPr lang="en-US" sz="1200" i="1" kern="1200">
                              <a:solidFill>
                                <a:schemeClr val="tx1"/>
                              </a:solidFill>
                              <a:effectLst/>
                              <a:latin typeface="Cambria Math" charset="0"/>
                              <a:ea typeface="+mn-ea"/>
                              <a:cs typeface="+mn-cs"/>
                            </a:rPr>
                            <m:t>−</m:t>
                          </m:r>
                          <m:r>
                            <a:rPr lang="en-US" sz="1200" i="1" kern="1200">
                              <a:solidFill>
                                <a:schemeClr val="tx1"/>
                              </a:solidFill>
                              <a:effectLst/>
                              <a:latin typeface="Cambria Math" charset="0"/>
                              <a:ea typeface="+mn-ea"/>
                              <a:cs typeface="+mn-cs"/>
                            </a:rPr>
                            <m:t>𝑃</m:t>
                          </m:r>
                          <m:d>
                            <m:dPr>
                              <m:ctrlPr>
                                <a:rPr lang="en-US" sz="1200" i="1" kern="1200">
                                  <a:solidFill>
                                    <a:schemeClr val="tx1"/>
                                  </a:solidFill>
                                  <a:effectLst/>
                                  <a:latin typeface="Cambria Math" charset="0"/>
                                  <a:ea typeface="+mn-ea"/>
                                  <a:cs typeface="+mn-cs"/>
                                </a:rPr>
                              </m:ctrlPr>
                            </m:dPr>
                            <m:e>
                              <m:r>
                                <a:rPr lang="en-US" sz="1200" i="1" kern="1200">
                                  <a:solidFill>
                                    <a:schemeClr val="tx1"/>
                                  </a:solidFill>
                                  <a:effectLst/>
                                  <a:latin typeface="Cambria Math" charset="0"/>
                                  <a:ea typeface="+mn-ea"/>
                                  <a:cs typeface="+mn-cs"/>
                                </a:rPr>
                                <m:t>𝑥</m:t>
                              </m:r>
                            </m:e>
                          </m:d>
                        </m:e>
                      </m:d>
                      <m:box>
                        <m:boxPr>
                          <m:ctrlPr>
                            <a:rPr lang="en-US" sz="1200" i="1" kern="1200">
                              <a:solidFill>
                                <a:schemeClr val="tx1"/>
                              </a:solidFill>
                              <a:effectLst/>
                              <a:latin typeface="Cambria Math" charset="0"/>
                              <a:ea typeface="+mn-ea"/>
                              <a:cs typeface="+mn-cs"/>
                            </a:rPr>
                          </m:ctrlPr>
                        </m:boxPr>
                        <m:e>
                          <m:groupChr>
                            <m:groupChrPr>
                              <m:chr m:val="→"/>
                              <m:vertJc m:val="bot"/>
                              <m:ctrlPr>
                                <a:rPr lang="en-US" sz="1200" i="1" kern="1200">
                                  <a:solidFill>
                                    <a:schemeClr val="tx1"/>
                                  </a:solidFill>
                                  <a:effectLst/>
                                  <a:latin typeface="Cambria Math" charset="0"/>
                                  <a:ea typeface="+mn-ea"/>
                                  <a:cs typeface="+mn-cs"/>
                                </a:rPr>
                              </m:ctrlPr>
                            </m:groupChrPr>
                            <m:e>
                              <m:r>
                                <a:rPr lang="en-US" sz="1200" i="1" kern="1200">
                                  <a:solidFill>
                                    <a:schemeClr val="tx1"/>
                                  </a:solidFill>
                                  <a:effectLst/>
                                  <a:latin typeface="Cambria Math" charset="0"/>
                                  <a:ea typeface="+mn-ea"/>
                                  <a:cs typeface="+mn-cs"/>
                                </a:rPr>
                                <m:t>𝐷</m:t>
                              </m:r>
                            </m:e>
                          </m:groupChr>
                        </m:e>
                      </m:box>
                      <m:r>
                        <a:rPr lang="en-US" sz="1200" i="1" kern="1200">
                          <a:solidFill>
                            <a:schemeClr val="tx1"/>
                          </a:solidFill>
                          <a:effectLst/>
                          <a:latin typeface="Cambria Math" charset="0"/>
                          <a:ea typeface="+mn-ea"/>
                          <a:cs typeface="+mn-cs"/>
                        </a:rPr>
                        <m:t>𝕌</m:t>
                      </m:r>
                    </m:oMath>
                  </m:oMathPara>
                </a14:m>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 </a:t>
                </a:r>
                <a14:m>
                  <m:oMath xmlns:m="http://schemas.openxmlformats.org/officeDocument/2006/math">
                    <m:r>
                      <a:rPr lang="en-US" sz="1200" i="1" kern="1200">
                        <a:solidFill>
                          <a:schemeClr val="tx1"/>
                        </a:solidFill>
                        <a:effectLst/>
                        <a:latin typeface="Cambria Math" charset="0"/>
                        <a:ea typeface="+mn-ea"/>
                        <a:cs typeface="+mn-cs"/>
                      </a:rPr>
                      <m:t>𝕌</m:t>
                    </m:r>
                  </m:oMath>
                </a14:m>
                <a:r>
                  <a:rPr lang="en-US" sz="1200" kern="1200" dirty="0">
                    <a:solidFill>
                      <a:schemeClr val="tx1"/>
                    </a:solidFill>
                    <a:effectLst/>
                    <a:latin typeface="+mn-lt"/>
                    <a:ea typeface="+mn-ea"/>
                    <a:cs typeface="+mn-cs"/>
                  </a:rPr>
                  <a:t> is a standard Brownian bridge process.</a:t>
                </a:r>
              </a:p>
              <a:p>
                <a:r>
                  <a:rPr lang="en-US" sz="1200" kern="1200" dirty="0">
                    <a:solidFill>
                      <a:schemeClr val="tx1"/>
                    </a:solidFill>
                    <a:effectLst/>
                    <a:latin typeface="+mn-lt"/>
                    <a:ea typeface="+mn-ea"/>
                    <a:cs typeface="+mn-cs"/>
                  </a:rPr>
                  <a:t>This gives us that all of the functions in the class converges to the same process. Moreover, for any bounded, continuous function </a:t>
                </a:r>
                <a14:m>
                  <m:oMath xmlns:m="http://schemas.openxmlformats.org/officeDocument/2006/math">
                    <m:r>
                      <a:rPr lang="en-US" sz="1200" i="1" kern="1200">
                        <a:solidFill>
                          <a:schemeClr val="tx1"/>
                        </a:solidFill>
                        <a:effectLst/>
                        <a:latin typeface="Cambria Math" charset="0"/>
                        <a:ea typeface="+mn-ea"/>
                        <a:cs typeface="+mn-cs"/>
                      </a:rPr>
                      <m:t>𝑔</m:t>
                    </m:r>
                    <m:r>
                      <a:rPr lang="en-US" sz="1200" i="1" kern="1200">
                        <a:solidFill>
                          <a:schemeClr val="tx1"/>
                        </a:solidFill>
                        <a:effectLst/>
                        <a:latin typeface="Cambria Math" charset="0"/>
                        <a:ea typeface="+mn-ea"/>
                        <a:cs typeface="+mn-cs"/>
                      </a:rPr>
                      <m:t>:</m:t>
                    </m:r>
                    <m:r>
                      <a:rPr lang="en-US" sz="1200" i="1" kern="1200">
                        <a:solidFill>
                          <a:schemeClr val="tx1"/>
                        </a:solidFill>
                        <a:effectLst/>
                        <a:latin typeface="Cambria Math" charset="0"/>
                        <a:ea typeface="+mn-ea"/>
                        <a:cs typeface="+mn-cs"/>
                      </a:rPr>
                      <m:t>𝑃</m:t>
                    </m:r>
                    <m:r>
                      <a:rPr lang="en-US" sz="1200" i="1" kern="1200">
                        <a:solidFill>
                          <a:schemeClr val="tx1"/>
                        </a:solidFill>
                        <a:effectLst/>
                        <a:latin typeface="Cambria Math" charset="0"/>
                        <a:ea typeface="+mn-ea"/>
                        <a:cs typeface="+mn-cs"/>
                      </a:rPr>
                      <m:t>→</m:t>
                    </m:r>
                    <m:r>
                      <a:rPr lang="en-US" sz="1200" i="1" kern="1200">
                        <a:solidFill>
                          <a:schemeClr val="tx1"/>
                        </a:solidFill>
                        <a:effectLst/>
                        <a:latin typeface="Cambria Math" charset="0"/>
                        <a:ea typeface="+mn-ea"/>
                        <a:cs typeface="+mn-cs"/>
                      </a:rPr>
                      <m:t>ℝ</m:t>
                    </m:r>
                  </m:oMath>
                </a14:m>
                <a:r>
                  <a:rPr lang="en-US" sz="1200" kern="1200" dirty="0">
                    <a:solidFill>
                      <a:schemeClr val="tx1"/>
                    </a:solidFill>
                    <a:effectLst/>
                    <a:latin typeface="+mn-lt"/>
                    <a:ea typeface="+mn-ea"/>
                    <a:cs typeface="+mn-cs"/>
                  </a:rPr>
                  <a:t>,</a:t>
                </a:r>
              </a:p>
              <a:p>
                <a:pPr/>
                <a14:m>
                  <m:oMathPara xmlns:m="http://schemas.openxmlformats.org/officeDocument/2006/math">
                    <m:oMathParaPr>
                      <m:jc m:val="centerGroup"/>
                    </m:oMathParaPr>
                    <m:oMath xmlns:m="http://schemas.openxmlformats.org/officeDocument/2006/math">
                      <m:r>
                        <a:rPr lang="en-US" sz="1200" i="1" kern="1200">
                          <a:solidFill>
                            <a:schemeClr val="tx1"/>
                          </a:solidFill>
                          <a:effectLst/>
                          <a:latin typeface="Cambria Math" charset="0"/>
                          <a:ea typeface="+mn-ea"/>
                          <a:cs typeface="+mn-cs"/>
                        </a:rPr>
                        <m:t>𝐸</m:t>
                      </m:r>
                      <m:d>
                        <m:dPr>
                          <m:begChr m:val="["/>
                          <m:endChr m:val="]"/>
                          <m:ctrlPr>
                            <a:rPr lang="en-US" sz="1200" i="1" kern="1200">
                              <a:solidFill>
                                <a:schemeClr val="tx1"/>
                              </a:solidFill>
                              <a:effectLst/>
                              <a:latin typeface="Cambria Math" charset="0"/>
                              <a:ea typeface="+mn-ea"/>
                              <a:cs typeface="+mn-cs"/>
                            </a:rPr>
                          </m:ctrlPr>
                        </m:dPr>
                        <m:e>
                          <m:r>
                            <a:rPr lang="en-US" sz="1200" i="1" kern="1200">
                              <a:solidFill>
                                <a:schemeClr val="tx1"/>
                              </a:solidFill>
                              <a:effectLst/>
                              <a:latin typeface="Cambria Math" charset="0"/>
                              <a:ea typeface="+mn-ea"/>
                              <a:cs typeface="+mn-cs"/>
                            </a:rPr>
                            <m:t>𝑔</m:t>
                          </m:r>
                          <m:d>
                            <m:dPr>
                              <m:ctrlPr>
                                <a:rPr lang="en-US" sz="1200" i="1" kern="1200">
                                  <a:solidFill>
                                    <a:schemeClr val="tx1"/>
                                  </a:solidFill>
                                  <a:effectLst/>
                                  <a:latin typeface="Cambria Math" charset="0"/>
                                  <a:ea typeface="+mn-ea"/>
                                  <a:cs typeface="+mn-cs"/>
                                </a:rPr>
                              </m:ctrlPr>
                            </m:dPr>
                            <m:e>
                              <m:rad>
                                <m:radPr>
                                  <m:degHide m:val="on"/>
                                  <m:ctrlPr>
                                    <a:rPr lang="en-US" sz="1200" i="1" kern="1200">
                                      <a:solidFill>
                                        <a:schemeClr val="tx1"/>
                                      </a:solidFill>
                                      <a:effectLst/>
                                      <a:latin typeface="Cambria Math" charset="0"/>
                                      <a:ea typeface="+mn-ea"/>
                                      <a:cs typeface="+mn-cs"/>
                                    </a:rPr>
                                  </m:ctrlPr>
                                </m:radPr>
                                <m:deg/>
                                <m:e>
                                  <m:r>
                                    <a:rPr lang="en-US" sz="1200" i="1" kern="1200">
                                      <a:solidFill>
                                        <a:schemeClr val="tx1"/>
                                      </a:solidFill>
                                      <a:effectLst/>
                                      <a:latin typeface="Cambria Math" charset="0"/>
                                      <a:ea typeface="+mn-ea"/>
                                      <a:cs typeface="+mn-cs"/>
                                    </a:rPr>
                                    <m:t>𝑛</m:t>
                                  </m:r>
                                </m:e>
                              </m:rad>
                              <m:d>
                                <m:dPr>
                                  <m:ctrlPr>
                                    <a:rPr lang="en-US" sz="1200" i="1" kern="1200">
                                      <a:solidFill>
                                        <a:schemeClr val="tx1"/>
                                      </a:solidFill>
                                      <a:effectLst/>
                                      <a:latin typeface="Cambria Math" charset="0"/>
                                      <a:ea typeface="+mn-ea"/>
                                      <a:cs typeface="+mn-cs"/>
                                    </a:rPr>
                                  </m:ctrlPr>
                                </m:dPr>
                                <m:e>
                                  <m:sSub>
                                    <m:sSubPr>
                                      <m:ctrlPr>
                                        <a:rPr lang="en-US" sz="1200" i="1" kern="1200">
                                          <a:solidFill>
                                            <a:schemeClr val="tx1"/>
                                          </a:solidFill>
                                          <a:effectLst/>
                                          <a:latin typeface="Cambria Math" charset="0"/>
                                          <a:ea typeface="+mn-ea"/>
                                          <a:cs typeface="+mn-cs"/>
                                        </a:rPr>
                                      </m:ctrlPr>
                                    </m:sSubPr>
                                    <m:e>
                                      <m:r>
                                        <a:rPr lang="en-US" sz="1200" i="1" kern="1200">
                                          <a:solidFill>
                                            <a:schemeClr val="tx1"/>
                                          </a:solidFill>
                                          <a:effectLst/>
                                          <a:latin typeface="Cambria Math" charset="0"/>
                                          <a:ea typeface="+mn-ea"/>
                                          <a:cs typeface="+mn-cs"/>
                                        </a:rPr>
                                        <m:t>ℙ</m:t>
                                      </m:r>
                                    </m:e>
                                    <m:sub>
                                      <m:r>
                                        <a:rPr lang="en-US" sz="1200" i="1" kern="1200">
                                          <a:solidFill>
                                            <a:schemeClr val="tx1"/>
                                          </a:solidFill>
                                          <a:effectLst/>
                                          <a:latin typeface="Cambria Math" charset="0"/>
                                          <a:ea typeface="+mn-ea"/>
                                          <a:cs typeface="+mn-cs"/>
                                        </a:rPr>
                                        <m:t>𝑛</m:t>
                                      </m:r>
                                    </m:sub>
                                  </m:sSub>
                                  <m:d>
                                    <m:dPr>
                                      <m:ctrlPr>
                                        <a:rPr lang="en-US" sz="1200" i="1" kern="1200">
                                          <a:solidFill>
                                            <a:schemeClr val="tx1"/>
                                          </a:solidFill>
                                          <a:effectLst/>
                                          <a:latin typeface="Cambria Math" charset="0"/>
                                          <a:ea typeface="+mn-ea"/>
                                          <a:cs typeface="+mn-cs"/>
                                        </a:rPr>
                                      </m:ctrlPr>
                                    </m:dPr>
                                    <m:e>
                                      <m:r>
                                        <a:rPr lang="en-US" sz="1200" i="1" kern="1200">
                                          <a:solidFill>
                                            <a:schemeClr val="tx1"/>
                                          </a:solidFill>
                                          <a:effectLst/>
                                          <a:latin typeface="Cambria Math" charset="0"/>
                                          <a:ea typeface="+mn-ea"/>
                                          <a:cs typeface="+mn-cs"/>
                                        </a:rPr>
                                        <m:t>𝑥</m:t>
                                      </m:r>
                                    </m:e>
                                  </m:d>
                                  <m:r>
                                    <a:rPr lang="en-US" sz="1200" i="1" kern="1200">
                                      <a:solidFill>
                                        <a:schemeClr val="tx1"/>
                                      </a:solidFill>
                                      <a:effectLst/>
                                      <a:latin typeface="Cambria Math" charset="0"/>
                                      <a:ea typeface="+mn-ea"/>
                                      <a:cs typeface="+mn-cs"/>
                                    </a:rPr>
                                    <m:t>−</m:t>
                                  </m:r>
                                  <m:r>
                                    <a:rPr lang="en-US" sz="1200" i="1" kern="1200">
                                      <a:solidFill>
                                        <a:schemeClr val="tx1"/>
                                      </a:solidFill>
                                      <a:effectLst/>
                                      <a:latin typeface="Cambria Math" charset="0"/>
                                      <a:ea typeface="+mn-ea"/>
                                      <a:cs typeface="+mn-cs"/>
                                    </a:rPr>
                                    <m:t>ℙ</m:t>
                                  </m:r>
                                  <m:d>
                                    <m:dPr>
                                      <m:ctrlPr>
                                        <a:rPr lang="en-US" sz="1200" i="1" kern="1200">
                                          <a:solidFill>
                                            <a:schemeClr val="tx1"/>
                                          </a:solidFill>
                                          <a:effectLst/>
                                          <a:latin typeface="Cambria Math" charset="0"/>
                                          <a:ea typeface="+mn-ea"/>
                                          <a:cs typeface="+mn-cs"/>
                                        </a:rPr>
                                      </m:ctrlPr>
                                    </m:dPr>
                                    <m:e>
                                      <m:r>
                                        <a:rPr lang="en-US" sz="1200" i="1" kern="1200">
                                          <a:solidFill>
                                            <a:schemeClr val="tx1"/>
                                          </a:solidFill>
                                          <a:effectLst/>
                                          <a:latin typeface="Cambria Math" charset="0"/>
                                          <a:ea typeface="+mn-ea"/>
                                          <a:cs typeface="+mn-cs"/>
                                        </a:rPr>
                                        <m:t>𝑥</m:t>
                                      </m:r>
                                    </m:e>
                                  </m:d>
                                </m:e>
                              </m:d>
                            </m:e>
                          </m:d>
                        </m:e>
                      </m:d>
                      <m:box>
                        <m:boxPr>
                          <m:ctrlPr>
                            <a:rPr lang="en-US" sz="1200" i="1" kern="1200">
                              <a:solidFill>
                                <a:schemeClr val="tx1"/>
                              </a:solidFill>
                              <a:effectLst/>
                              <a:latin typeface="Cambria Math" charset="0"/>
                              <a:ea typeface="+mn-ea"/>
                              <a:cs typeface="+mn-cs"/>
                            </a:rPr>
                          </m:ctrlPr>
                        </m:boxPr>
                        <m:e>
                          <m:groupChr>
                            <m:groupChrPr>
                              <m:chr m:val="→"/>
                              <m:vertJc m:val="bot"/>
                              <m:ctrlPr>
                                <a:rPr lang="en-US" sz="1200" i="1" kern="1200">
                                  <a:solidFill>
                                    <a:schemeClr val="tx1"/>
                                  </a:solidFill>
                                  <a:effectLst/>
                                  <a:latin typeface="Cambria Math" charset="0"/>
                                  <a:ea typeface="+mn-ea"/>
                                  <a:cs typeface="+mn-cs"/>
                                </a:rPr>
                              </m:ctrlPr>
                            </m:groupChrPr>
                            <m:e>
                              <m:r>
                                <a:rPr lang="en-US" sz="1200" i="1" kern="1200">
                                  <a:solidFill>
                                    <a:schemeClr val="tx1"/>
                                  </a:solidFill>
                                  <a:effectLst/>
                                  <a:latin typeface="Cambria Math" charset="0"/>
                                  <a:ea typeface="+mn-ea"/>
                                  <a:cs typeface="+mn-cs"/>
                                </a:rPr>
                                <m:t>𝑃</m:t>
                              </m:r>
                            </m:e>
                          </m:groupChr>
                        </m:e>
                      </m:box>
                      <m:r>
                        <a:rPr lang="en-US" sz="1200" i="1" kern="1200">
                          <a:solidFill>
                            <a:schemeClr val="tx1"/>
                          </a:solidFill>
                          <a:effectLst/>
                          <a:latin typeface="Cambria Math" charset="0"/>
                          <a:ea typeface="+mn-ea"/>
                          <a:cs typeface="+mn-cs"/>
                        </a:rPr>
                        <m:t>𝐸</m:t>
                      </m:r>
                      <m:d>
                        <m:dPr>
                          <m:begChr m:val="["/>
                          <m:endChr m:val="]"/>
                          <m:ctrlPr>
                            <a:rPr lang="en-US" sz="1200" i="1" kern="1200">
                              <a:solidFill>
                                <a:schemeClr val="tx1"/>
                              </a:solidFill>
                              <a:effectLst/>
                              <a:latin typeface="Cambria Math" charset="0"/>
                              <a:ea typeface="+mn-ea"/>
                              <a:cs typeface="+mn-cs"/>
                            </a:rPr>
                          </m:ctrlPr>
                        </m:dPr>
                        <m:e>
                          <m:r>
                            <a:rPr lang="en-US" sz="1200" i="1" kern="1200">
                              <a:solidFill>
                                <a:schemeClr val="tx1"/>
                              </a:solidFill>
                              <a:effectLst/>
                              <a:latin typeface="Cambria Math" charset="0"/>
                              <a:ea typeface="+mn-ea"/>
                              <a:cs typeface="+mn-cs"/>
                            </a:rPr>
                            <m:t>𝑔</m:t>
                          </m:r>
                          <m:r>
                            <a:rPr lang="en-US" sz="1200" b="0" i="1" kern="1200" smtClean="0">
                              <a:solidFill>
                                <a:schemeClr val="tx1"/>
                              </a:solidFill>
                              <a:effectLst/>
                              <a:latin typeface="Cambria Math" charset="0"/>
                              <a:ea typeface="+mn-ea"/>
                              <a:cs typeface="+mn-cs"/>
                            </a:rPr>
                            <m:t>′</m:t>
                          </m:r>
                          <m:r>
                            <a:rPr lang="en-US" sz="1200" i="1" kern="1200">
                              <a:solidFill>
                                <a:schemeClr val="tx1"/>
                              </a:solidFill>
                              <a:effectLst/>
                              <a:latin typeface="Cambria Math" charset="0"/>
                              <a:ea typeface="+mn-ea"/>
                              <a:cs typeface="+mn-cs"/>
                            </a:rPr>
                            <m:t>(</m:t>
                          </m:r>
                          <m:r>
                            <a:rPr lang="en-US" sz="1200" i="1" kern="1200">
                              <a:solidFill>
                                <a:schemeClr val="tx1"/>
                              </a:solidFill>
                              <a:effectLst/>
                              <a:latin typeface="Cambria Math" charset="0"/>
                              <a:ea typeface="+mn-ea"/>
                              <a:cs typeface="+mn-cs"/>
                            </a:rPr>
                            <m:t>𝕌</m:t>
                          </m:r>
                          <m:r>
                            <a:rPr lang="en-US" sz="1200" i="1" kern="1200">
                              <a:solidFill>
                                <a:schemeClr val="tx1"/>
                              </a:solidFill>
                              <a:effectLst/>
                              <a:latin typeface="Cambria Math" charset="0"/>
                              <a:ea typeface="+mn-ea"/>
                              <a:cs typeface="+mn-cs"/>
                            </a:rPr>
                            <m:t>)</m:t>
                          </m:r>
                        </m:e>
                      </m:d>
                    </m:oMath>
                  </m:oMathPara>
                </a14:m>
                <a:endParaRPr lang="en-US" sz="12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i="1" kern="1200">
                          <a:solidFill>
                            <a:schemeClr val="tx1"/>
                          </a:solidFill>
                          <a:effectLst/>
                          <a:latin typeface="Cambria Math" charset="0"/>
                          <a:ea typeface="+mn-ea"/>
                          <a:cs typeface="+mn-cs"/>
                        </a:rPr>
                        <m:t>𝑔</m:t>
                      </m:r>
                      <m:d>
                        <m:dPr>
                          <m:ctrlPr>
                            <a:rPr lang="en-US" sz="1200" i="1" kern="1200">
                              <a:solidFill>
                                <a:schemeClr val="tx1"/>
                              </a:solidFill>
                              <a:effectLst/>
                              <a:latin typeface="Cambria Math" charset="0"/>
                              <a:ea typeface="+mn-ea"/>
                              <a:cs typeface="+mn-cs"/>
                            </a:rPr>
                          </m:ctrlPr>
                        </m:dPr>
                        <m:e>
                          <m:rad>
                            <m:radPr>
                              <m:degHide m:val="on"/>
                              <m:ctrlPr>
                                <a:rPr lang="en-US" sz="1200" i="1" kern="1200">
                                  <a:solidFill>
                                    <a:schemeClr val="tx1"/>
                                  </a:solidFill>
                                  <a:effectLst/>
                                  <a:latin typeface="Cambria Math" charset="0"/>
                                  <a:ea typeface="+mn-ea"/>
                                  <a:cs typeface="+mn-cs"/>
                                </a:rPr>
                              </m:ctrlPr>
                            </m:radPr>
                            <m:deg/>
                            <m:e>
                              <m:r>
                                <a:rPr lang="en-US" sz="1200" i="1" kern="1200">
                                  <a:solidFill>
                                    <a:schemeClr val="tx1"/>
                                  </a:solidFill>
                                  <a:effectLst/>
                                  <a:latin typeface="Cambria Math" charset="0"/>
                                  <a:ea typeface="+mn-ea"/>
                                  <a:cs typeface="+mn-cs"/>
                                </a:rPr>
                                <m:t>𝑛</m:t>
                              </m:r>
                            </m:e>
                          </m:rad>
                          <m:d>
                            <m:dPr>
                              <m:ctrlPr>
                                <a:rPr lang="en-US" sz="1200" i="1" kern="1200">
                                  <a:solidFill>
                                    <a:schemeClr val="tx1"/>
                                  </a:solidFill>
                                  <a:effectLst/>
                                  <a:latin typeface="Cambria Math" charset="0"/>
                                  <a:ea typeface="+mn-ea"/>
                                  <a:cs typeface="+mn-cs"/>
                                </a:rPr>
                              </m:ctrlPr>
                            </m:dPr>
                            <m:e>
                              <m:sSub>
                                <m:sSubPr>
                                  <m:ctrlPr>
                                    <a:rPr lang="en-US" sz="1200" i="1" kern="1200">
                                      <a:solidFill>
                                        <a:schemeClr val="tx1"/>
                                      </a:solidFill>
                                      <a:effectLst/>
                                      <a:latin typeface="Cambria Math" charset="0"/>
                                      <a:ea typeface="+mn-ea"/>
                                      <a:cs typeface="+mn-cs"/>
                                    </a:rPr>
                                  </m:ctrlPr>
                                </m:sSubPr>
                                <m:e>
                                  <m:r>
                                    <a:rPr lang="en-US" sz="1200" i="1" kern="1200">
                                      <a:solidFill>
                                        <a:schemeClr val="tx1"/>
                                      </a:solidFill>
                                      <a:effectLst/>
                                      <a:latin typeface="Cambria Math" charset="0"/>
                                      <a:ea typeface="+mn-ea"/>
                                      <a:cs typeface="+mn-cs"/>
                                    </a:rPr>
                                    <m:t>ℙ</m:t>
                                  </m:r>
                                </m:e>
                                <m:sub>
                                  <m:r>
                                    <a:rPr lang="en-US" sz="1200" i="1" kern="1200">
                                      <a:solidFill>
                                        <a:schemeClr val="tx1"/>
                                      </a:solidFill>
                                      <a:effectLst/>
                                      <a:latin typeface="Cambria Math" charset="0"/>
                                      <a:ea typeface="+mn-ea"/>
                                      <a:cs typeface="+mn-cs"/>
                                    </a:rPr>
                                    <m:t>𝑛</m:t>
                                  </m:r>
                                </m:sub>
                              </m:sSub>
                              <m:d>
                                <m:dPr>
                                  <m:ctrlPr>
                                    <a:rPr lang="en-US" sz="1200" i="1" kern="1200">
                                      <a:solidFill>
                                        <a:schemeClr val="tx1"/>
                                      </a:solidFill>
                                      <a:effectLst/>
                                      <a:latin typeface="Cambria Math" charset="0"/>
                                      <a:ea typeface="+mn-ea"/>
                                      <a:cs typeface="+mn-cs"/>
                                    </a:rPr>
                                  </m:ctrlPr>
                                </m:dPr>
                                <m:e>
                                  <m:r>
                                    <a:rPr lang="en-US" sz="1200" i="1" kern="1200">
                                      <a:solidFill>
                                        <a:schemeClr val="tx1"/>
                                      </a:solidFill>
                                      <a:effectLst/>
                                      <a:latin typeface="Cambria Math" charset="0"/>
                                      <a:ea typeface="+mn-ea"/>
                                      <a:cs typeface="+mn-cs"/>
                                    </a:rPr>
                                    <m:t>𝑥</m:t>
                                  </m:r>
                                </m:e>
                              </m:d>
                              <m:r>
                                <a:rPr lang="en-US" sz="1200" i="1" kern="1200">
                                  <a:solidFill>
                                    <a:schemeClr val="tx1"/>
                                  </a:solidFill>
                                  <a:effectLst/>
                                  <a:latin typeface="Cambria Math" charset="0"/>
                                  <a:ea typeface="+mn-ea"/>
                                  <a:cs typeface="+mn-cs"/>
                                </a:rPr>
                                <m:t>−</m:t>
                              </m:r>
                              <m:r>
                                <a:rPr lang="en-US" sz="1200" i="1" kern="1200">
                                  <a:solidFill>
                                    <a:schemeClr val="tx1"/>
                                  </a:solidFill>
                                  <a:effectLst/>
                                  <a:latin typeface="Cambria Math" charset="0"/>
                                  <a:ea typeface="+mn-ea"/>
                                  <a:cs typeface="+mn-cs"/>
                                </a:rPr>
                                <m:t>ℙ</m:t>
                              </m:r>
                              <m:d>
                                <m:dPr>
                                  <m:ctrlPr>
                                    <a:rPr lang="en-US" sz="1200" i="1" kern="1200">
                                      <a:solidFill>
                                        <a:schemeClr val="tx1"/>
                                      </a:solidFill>
                                      <a:effectLst/>
                                      <a:latin typeface="Cambria Math" charset="0"/>
                                      <a:ea typeface="+mn-ea"/>
                                      <a:cs typeface="+mn-cs"/>
                                    </a:rPr>
                                  </m:ctrlPr>
                                </m:dPr>
                                <m:e>
                                  <m:r>
                                    <a:rPr lang="en-US" sz="1200" i="1" kern="1200">
                                      <a:solidFill>
                                        <a:schemeClr val="tx1"/>
                                      </a:solidFill>
                                      <a:effectLst/>
                                      <a:latin typeface="Cambria Math" charset="0"/>
                                      <a:ea typeface="+mn-ea"/>
                                      <a:cs typeface="+mn-cs"/>
                                    </a:rPr>
                                    <m:t>𝑥</m:t>
                                  </m:r>
                                </m:e>
                              </m:d>
                            </m:e>
                          </m:d>
                        </m:e>
                      </m:d>
                      <m:box>
                        <m:boxPr>
                          <m:ctrlPr>
                            <a:rPr lang="en-US" sz="1200" i="1" kern="1200">
                              <a:solidFill>
                                <a:schemeClr val="tx1"/>
                              </a:solidFill>
                              <a:effectLst/>
                              <a:latin typeface="Cambria Math" charset="0"/>
                              <a:ea typeface="+mn-ea"/>
                              <a:cs typeface="+mn-cs"/>
                            </a:rPr>
                          </m:ctrlPr>
                        </m:boxPr>
                        <m:e>
                          <m:groupChr>
                            <m:groupChrPr>
                              <m:chr m:val="→"/>
                              <m:vertJc m:val="bot"/>
                              <m:ctrlPr>
                                <a:rPr lang="en-US" sz="1200" i="1" kern="1200">
                                  <a:solidFill>
                                    <a:schemeClr val="tx1"/>
                                  </a:solidFill>
                                  <a:effectLst/>
                                  <a:latin typeface="Cambria Math" charset="0"/>
                                  <a:ea typeface="+mn-ea"/>
                                  <a:cs typeface="+mn-cs"/>
                                </a:rPr>
                              </m:ctrlPr>
                            </m:groupChrPr>
                            <m:e>
                              <m:r>
                                <a:rPr lang="en-US" sz="1200" i="1" kern="1200">
                                  <a:solidFill>
                                    <a:schemeClr val="tx1"/>
                                  </a:solidFill>
                                  <a:effectLst/>
                                  <a:latin typeface="Cambria Math" charset="0"/>
                                  <a:ea typeface="+mn-ea"/>
                                  <a:cs typeface="+mn-cs"/>
                                </a:rPr>
                                <m:t>𝐷</m:t>
                              </m:r>
                            </m:e>
                          </m:groupChr>
                        </m:e>
                      </m:box>
                      <m:r>
                        <a:rPr lang="en-US" sz="1200" i="1" kern="1200">
                          <a:solidFill>
                            <a:schemeClr val="tx1"/>
                          </a:solidFill>
                          <a:effectLst/>
                          <a:latin typeface="Cambria Math" charset="0"/>
                          <a:ea typeface="+mn-ea"/>
                          <a:cs typeface="+mn-cs"/>
                        </a:rPr>
                        <m:t>𝑔</m:t>
                      </m:r>
                      <m:r>
                        <a:rPr lang="en-US" sz="1200" i="1" kern="1200">
                          <a:solidFill>
                            <a:schemeClr val="tx1"/>
                          </a:solidFill>
                          <a:effectLst/>
                          <a:latin typeface="Cambria Math" charset="0"/>
                          <a:ea typeface="+mn-ea"/>
                          <a:cs typeface="+mn-cs"/>
                        </a:rPr>
                        <m:t>′(</m:t>
                      </m:r>
                      <m:r>
                        <a:rPr lang="en-US" sz="1200" i="1" kern="1200">
                          <a:solidFill>
                            <a:schemeClr val="tx1"/>
                          </a:solidFill>
                          <a:effectLst/>
                          <a:latin typeface="Cambria Math" charset="0"/>
                          <a:ea typeface="+mn-ea"/>
                          <a:cs typeface="+mn-cs"/>
                        </a:rPr>
                        <m:t>𝕌</m:t>
                      </m:r>
                      <m:r>
                        <a:rPr lang="en-US" sz="1200" i="1" kern="1200">
                          <a:solidFill>
                            <a:schemeClr val="tx1"/>
                          </a:solidFill>
                          <a:effectLst/>
                          <a:latin typeface="Cambria Math" charset="0"/>
                          <a:ea typeface="+mn-ea"/>
                          <a:cs typeface="+mn-cs"/>
                        </a:rPr>
                        <m:t>)</m:t>
                      </m:r>
                    </m:oMath>
                  </m:oMathPara>
                </a14:m>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hadamard</a:t>
                </a:r>
                <a:r>
                  <a:rPr lang="en-US" sz="1200" kern="1200" dirty="0">
                    <a:solidFill>
                      <a:schemeClr val="tx1"/>
                    </a:solidFill>
                    <a:effectLst/>
                    <a:latin typeface="+mn-lt"/>
                    <a:ea typeface="+mn-ea"/>
                    <a:cs typeface="+mn-cs"/>
                  </a:rPr>
                  <a:t> assumption provides the form of the random </a:t>
                </a:r>
                <a:r>
                  <a:rPr lang="en-US" sz="1200" kern="1200" dirty="0" smtClean="0">
                    <a:solidFill>
                      <a:schemeClr val="tx1"/>
                    </a:solidFill>
                    <a:effectLst/>
                    <a:latin typeface="+mn-lt"/>
                    <a:ea typeface="+mn-ea"/>
                    <a:cs typeface="+mn-cs"/>
                  </a:rPr>
                  <a:t>element </a:t>
                </a:r>
                <a:r>
                  <a:rPr lang="en-US" sz="1200" kern="1200" dirty="0">
                    <a:solidFill>
                      <a:schemeClr val="tx1"/>
                    </a:solidFill>
                    <a:effectLst/>
                    <a:latin typeface="+mn-lt"/>
                    <a:ea typeface="+mn-ea"/>
                    <a:cs typeface="+mn-cs"/>
                  </a:rPr>
                  <a:t>to which </a:t>
                </a:r>
                <a14:m>
                  <m:oMath xmlns:m="http://schemas.openxmlformats.org/officeDocument/2006/math">
                    <m:rad>
                      <m:radPr>
                        <m:degHide m:val="on"/>
                        <m:ctrlPr>
                          <a:rPr lang="en-US" sz="1200" i="1" kern="1200">
                            <a:solidFill>
                              <a:schemeClr val="tx1"/>
                            </a:solidFill>
                            <a:effectLst/>
                            <a:latin typeface="Cambria Math" charset="0"/>
                            <a:ea typeface="+mn-ea"/>
                            <a:cs typeface="+mn-cs"/>
                          </a:rPr>
                        </m:ctrlPr>
                      </m:radPr>
                      <m:deg/>
                      <m:e>
                        <m:r>
                          <a:rPr lang="en-US" sz="1200" i="1" kern="1200">
                            <a:solidFill>
                              <a:schemeClr val="tx1"/>
                            </a:solidFill>
                            <a:effectLst/>
                            <a:latin typeface="Cambria Math" charset="0"/>
                            <a:ea typeface="+mn-ea"/>
                            <a:cs typeface="+mn-cs"/>
                          </a:rPr>
                          <m:t>𝑛</m:t>
                        </m:r>
                      </m:e>
                    </m:rad>
                    <m:d>
                      <m:dPr>
                        <m:ctrlPr>
                          <a:rPr lang="en-US" sz="1200" i="1" kern="1200">
                            <a:solidFill>
                              <a:schemeClr val="tx1"/>
                            </a:solidFill>
                            <a:effectLst/>
                            <a:latin typeface="Cambria Math" charset="0"/>
                            <a:ea typeface="+mn-ea"/>
                            <a:cs typeface="+mn-cs"/>
                          </a:rPr>
                        </m:ctrlPr>
                      </m:dPr>
                      <m:e>
                        <m:r>
                          <a:rPr lang="en-US" sz="1200" i="1" kern="1200">
                            <a:solidFill>
                              <a:schemeClr val="tx1"/>
                            </a:solidFill>
                            <a:effectLst/>
                            <a:latin typeface="Cambria Math" charset="0"/>
                            <a:ea typeface="+mn-ea"/>
                            <a:cs typeface="+mn-cs"/>
                          </a:rPr>
                          <m:t>𝜙</m:t>
                        </m:r>
                        <m:d>
                          <m:dPr>
                            <m:ctrlPr>
                              <a:rPr lang="en-US" sz="1200" i="1" kern="1200">
                                <a:solidFill>
                                  <a:schemeClr val="tx1"/>
                                </a:solidFill>
                                <a:effectLst/>
                                <a:latin typeface="Cambria Math" charset="0"/>
                                <a:ea typeface="+mn-ea"/>
                                <a:cs typeface="+mn-cs"/>
                              </a:rPr>
                            </m:ctrlPr>
                          </m:dPr>
                          <m:e>
                            <m:sSub>
                              <m:sSubPr>
                                <m:ctrlPr>
                                  <a:rPr lang="en-US" sz="1200" i="1" kern="1200">
                                    <a:solidFill>
                                      <a:schemeClr val="tx1"/>
                                    </a:solidFill>
                                    <a:effectLst/>
                                    <a:latin typeface="Cambria Math" charset="0"/>
                                    <a:ea typeface="+mn-ea"/>
                                    <a:cs typeface="+mn-cs"/>
                                  </a:rPr>
                                </m:ctrlPr>
                              </m:sSubPr>
                              <m:e>
                                <m:r>
                                  <a:rPr lang="en-US" sz="1200" i="1" kern="1200">
                                    <a:solidFill>
                                      <a:schemeClr val="tx1"/>
                                    </a:solidFill>
                                    <a:effectLst/>
                                    <a:latin typeface="Cambria Math" charset="0"/>
                                    <a:ea typeface="+mn-ea"/>
                                    <a:cs typeface="+mn-cs"/>
                                  </a:rPr>
                                  <m:t>ℙ</m:t>
                                </m:r>
                              </m:e>
                              <m:sub>
                                <m:r>
                                  <a:rPr lang="en-US" sz="1200" i="1" kern="1200">
                                    <a:solidFill>
                                      <a:schemeClr val="tx1"/>
                                    </a:solidFill>
                                    <a:effectLst/>
                                    <a:latin typeface="Cambria Math" charset="0"/>
                                    <a:ea typeface="+mn-ea"/>
                                    <a:cs typeface="+mn-cs"/>
                                  </a:rPr>
                                  <m:t>𝑛</m:t>
                                </m:r>
                              </m:sub>
                            </m:sSub>
                          </m:e>
                        </m:d>
                        <m:r>
                          <a:rPr lang="en-US" sz="1200" i="1" kern="1200">
                            <a:solidFill>
                              <a:schemeClr val="tx1"/>
                            </a:solidFill>
                            <a:effectLst/>
                            <a:latin typeface="Cambria Math" charset="0"/>
                            <a:ea typeface="+mn-ea"/>
                            <a:cs typeface="+mn-cs"/>
                          </a:rPr>
                          <m:t>−</m:t>
                        </m:r>
                        <m:r>
                          <a:rPr lang="en-US" sz="1200" i="1" kern="1200">
                            <a:solidFill>
                              <a:schemeClr val="tx1"/>
                            </a:solidFill>
                            <a:effectLst/>
                            <a:latin typeface="Cambria Math" charset="0"/>
                            <a:ea typeface="+mn-ea"/>
                            <a:cs typeface="+mn-cs"/>
                          </a:rPr>
                          <m:t>𝜙</m:t>
                        </m:r>
                        <m:d>
                          <m:dPr>
                            <m:ctrlPr>
                              <a:rPr lang="en-US" sz="1200" i="1" kern="1200">
                                <a:solidFill>
                                  <a:schemeClr val="tx1"/>
                                </a:solidFill>
                                <a:effectLst/>
                                <a:latin typeface="Cambria Math" charset="0"/>
                                <a:ea typeface="+mn-ea"/>
                                <a:cs typeface="+mn-cs"/>
                              </a:rPr>
                            </m:ctrlPr>
                          </m:dPr>
                          <m:e>
                            <m:r>
                              <a:rPr lang="en-US" sz="1200" i="1" kern="1200">
                                <a:solidFill>
                                  <a:schemeClr val="tx1"/>
                                </a:solidFill>
                                <a:effectLst/>
                                <a:latin typeface="Cambria Math" charset="0"/>
                                <a:ea typeface="+mn-ea"/>
                                <a:cs typeface="+mn-cs"/>
                              </a:rPr>
                              <m:t>𝑃</m:t>
                            </m:r>
                          </m:e>
                        </m:d>
                      </m:e>
                    </m:d>
                  </m:oMath>
                </a14:m>
                <a:r>
                  <a:rPr lang="en-US" sz="1200" kern="1200" dirty="0">
                    <a:solidFill>
                      <a:schemeClr val="tx1"/>
                    </a:solidFill>
                    <a:effectLst/>
                    <a:latin typeface="+mn-lt"/>
                    <a:ea typeface="+mn-ea"/>
                    <a:cs typeface="+mn-cs"/>
                  </a:rPr>
                  <a:t> converges</a:t>
                </a:r>
              </a:p>
              <a:p>
                <a:r>
                  <a:rPr lang="en-US" sz="1200" kern="1200" dirty="0">
                    <a:solidFill>
                      <a:schemeClr val="tx1"/>
                    </a:solidFill>
                    <a:effectLst/>
                    <a:latin typeface="+mn-lt"/>
                    <a:ea typeface="+mn-ea"/>
                    <a:cs typeface="+mn-cs"/>
                  </a:rPr>
                  <a:t> </a:t>
                </a:r>
              </a:p>
              <a:p>
                <a:endParaRPr lang="en-US" dirty="0" smtClean="0"/>
              </a:p>
            </p:txBody>
          </p:sp>
        </mc:Choice>
        <mc:Fallback xmlns="">
          <p:sp>
            <p:nvSpPr>
              <p:cNvPr id="3" name="Notes Placeholder 2"/>
              <p:cNvSpPr>
                <a:spLocks noGrp="1"/>
              </p:cNvSpPr>
              <p:nvPr>
                <p:ph type="body" idx="1"/>
              </p:nvPr>
            </p:nvSpPr>
            <p:spPr/>
            <p:txBody>
              <a:bodyPr/>
              <a:lstStyle/>
              <a:p>
                <a:r>
                  <a:rPr lang="en-US" dirty="0" smtClean="0"/>
                  <a:t>Hadamard differentiable </a:t>
                </a:r>
                <a:r>
                  <a:rPr lang="mr-IN" dirty="0" smtClean="0"/>
                  <a:t>–</a:t>
                </a:r>
                <a:r>
                  <a:rPr lang="en-US" dirty="0" smtClean="0"/>
                  <a:t> functional </a:t>
                </a:r>
                <a:r>
                  <a:rPr lang="en-US" b="0" i="0" smtClean="0">
                    <a:latin typeface="Cambria Math" charset="0"/>
                  </a:rPr>
                  <a:t>𝜙:𝐷→𝐸</a:t>
                </a:r>
                <a:r>
                  <a:rPr lang="en-US" dirty="0" smtClean="0"/>
                  <a:t> is </a:t>
                </a:r>
                <a:r>
                  <a:rPr lang="en-US" dirty="0" err="1" smtClean="0"/>
                  <a:t>Hadamard</a:t>
                </a:r>
                <a:r>
                  <a:rPr lang="en-US" dirty="0" smtClean="0"/>
                  <a:t> differentiable at </a:t>
                </a:r>
                <a:r>
                  <a:rPr lang="en-US" b="0" i="0" smtClean="0">
                    <a:latin typeface="Cambria Math" charset="0"/>
                  </a:rPr>
                  <a:t>𝜃∈𝐷</a:t>
                </a:r>
                <a:r>
                  <a:rPr lang="en-US" dirty="0" smtClean="0"/>
                  <a:t> if exists</a:t>
                </a:r>
                <a:r>
                  <a:rPr lang="en-US" baseline="0" dirty="0" smtClean="0"/>
                  <a:t> </a:t>
                </a:r>
                <a:r>
                  <a:rPr lang="en-US" b="0" i="0" baseline="0" smtClean="0">
                    <a:latin typeface="Cambria Math" charset="0"/>
                  </a:rPr>
                  <a:t>𝜙^′:𝐷→𝐸</a:t>
                </a:r>
                <a:r>
                  <a:rPr lang="en-US" dirty="0" smtClean="0"/>
                  <a:t> continuouse and linear satisfying </a:t>
                </a:r>
                <a:r>
                  <a:rPr lang="mr-IN" b="0" i="0" smtClean="0">
                    <a:latin typeface="Cambria Math" charset="0"/>
                  </a:rPr>
                  <a:t>lim_</a:t>
                </a:r>
                <a:r>
                  <a:rPr lang="en-US" b="0" i="0" smtClean="0">
                    <a:latin typeface="Cambria Math" charset="0"/>
                  </a:rPr>
                  <a:t>█(𝑡→0@〖||ℎ〗_𝑡−ℎ||→0)</a:t>
                </a:r>
                <a:r>
                  <a:rPr lang="mr-IN" b="0" i="0" smtClean="0">
                    <a:latin typeface="Cambria Math" charset="0"/>
                  </a:rPr>
                  <a:t>⁡‖</a:t>
                </a:r>
                <a:r>
                  <a:rPr lang="en-US" b="0" i="0" smtClean="0">
                    <a:latin typeface="Cambria Math" charset="0"/>
                  </a:rPr>
                  <a:t>(𝜙(𝜃+ℎ_𝑡 𝑡)−𝜙(𝜃))/𝑡−𝜙^′ (𝜃,ℎ_𝑡 )</a:t>
                </a:r>
                <a:r>
                  <a:rPr lang="mr-IN" b="0" i="0" smtClean="0">
                    <a:latin typeface="Cambria Math" charset="0"/>
                  </a:rPr>
                  <a:t>‖</a:t>
                </a:r>
                <a:r>
                  <a:rPr lang="en-US" b="0" i="0" smtClean="0">
                    <a:latin typeface="Cambria Math" charset="0"/>
                  </a:rPr>
                  <a:t>→0</a:t>
                </a:r>
                <a:r>
                  <a:rPr lang="en-US" dirty="0" smtClean="0"/>
                  <a:t> </a:t>
                </a:r>
                <a:r>
                  <a:rPr lang="en-US" b="0" i="0" dirty="0" smtClean="0">
                    <a:latin typeface="Cambria Math" charset="0"/>
                  </a:rPr>
                  <a:t>∀ℎ∈𝐷</a:t>
                </a:r>
                <a:r>
                  <a:rPr lang="en-US" dirty="0" smtClean="0"/>
                  <a:t>.</a:t>
                </a:r>
              </a:p>
              <a:p>
                <a:r>
                  <a:rPr lang="en-US" dirty="0" smtClean="0"/>
                  <a:t>Meaning</a:t>
                </a:r>
                <a:r>
                  <a:rPr lang="en-US" baseline="0" dirty="0" smtClean="0"/>
                  <a:t> </a:t>
                </a:r>
                <a:r>
                  <a:rPr lang="mr-IN" baseline="0" dirty="0" smtClean="0"/>
                  <a:t>–</a:t>
                </a:r>
                <a:r>
                  <a:rPr lang="en-US" baseline="0" dirty="0" smtClean="0"/>
                  <a:t> </a:t>
                </a:r>
                <a:r>
                  <a:rPr lang="en-US" dirty="0" smtClean="0"/>
                  <a:t>Gateaux requires the difference quotients to converge to some </a:t>
                </a:r>
                <a:r>
                  <a:rPr lang="en-US" b="0" i="0" smtClean="0">
                    <a:latin typeface="Cambria Math" charset="0"/>
                  </a:rPr>
                  <a:t>𝜙′(𝜃,ℎ)</a:t>
                </a:r>
                <a:r>
                  <a:rPr lang="en-US" dirty="0" smtClean="0"/>
                  <a:t> for each direction h; </a:t>
                </a:r>
                <a:r>
                  <a:rPr lang="en-US" dirty="0" err="1" smtClean="0"/>
                  <a:t>Hadamard</a:t>
                </a:r>
                <a:r>
                  <a:rPr lang="en-US" dirty="0" smtClean="0"/>
                  <a:t> requires a single </a:t>
                </a:r>
                <a:r>
                  <a:rPr lang="en-US" b="0" i="0" smtClean="0">
                    <a:latin typeface="Cambria Math" charset="0"/>
                  </a:rPr>
                  <a:t>𝜙^′ (𝜃,∙)</a:t>
                </a:r>
                <a:r>
                  <a:rPr lang="en-US" dirty="0" smtClean="0"/>
                  <a:t> that works for every direction h.</a:t>
                </a:r>
              </a:p>
              <a:p>
                <a:r>
                  <a:rPr lang="en-US" dirty="0" smtClean="0"/>
                  <a:t>The use of </a:t>
                </a:r>
                <a:r>
                  <a:rPr lang="en-US" dirty="0" err="1" smtClean="0"/>
                  <a:t>Hadamard</a:t>
                </a:r>
                <a:r>
                  <a:rPr lang="en-US" dirty="0" smtClean="0"/>
                  <a:t> differentiability for estimating from empirical distribution - https://</a:t>
                </a:r>
                <a:r>
                  <a:rPr lang="en-US" dirty="0" err="1" smtClean="0"/>
                  <a:t>www.stat.washington.edu</a:t>
                </a:r>
                <a:r>
                  <a:rPr lang="en-US" dirty="0" smtClean="0"/>
                  <a:t>/people/jaw/COURSES/580s/581/LECTNOTES/ch7.pdf</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Meaning, as </a:t>
                </a:r>
                <a:r>
                  <a:rPr lang="en-US" b="0" i="0" smtClean="0">
                    <a:latin typeface="Cambria Math" charset="0"/>
                  </a:rPr>
                  <a:t>𝑏,𝑛→∞</a:t>
                </a:r>
                <a:r>
                  <a:rPr lang="en-US" dirty="0" smtClean="0"/>
                  <a:t>, the estimates </a:t>
                </a:r>
                <a:r>
                  <a:rPr lang="en-US" i="0">
                    <a:latin typeface="Cambria Math" charset="0"/>
                  </a:rPr>
                  <a:t>𝑠</a:t>
                </a:r>
                <a:r>
                  <a:rPr lang="en-US" i="0" smtClean="0">
                    <a:latin typeface="Cambria Math" charset="0"/>
                  </a:rPr>
                  <a:t>^(</a:t>
                </a:r>
                <a:r>
                  <a:rPr lang="en-US" i="0">
                    <a:latin typeface="Cambria Math" charset="0"/>
                  </a:rPr>
                  <a:t>−1</a:t>
                </a:r>
                <a:r>
                  <a:rPr lang="en-US" i="0" smtClean="0">
                    <a:latin typeface="Cambria Math" charset="0"/>
                  </a:rPr>
                  <a:t>)</a:t>
                </a:r>
                <a:r>
                  <a:rPr lang="en-US" i="0">
                    <a:latin typeface="Cambria Math" charset="0"/>
                  </a:rPr>
                  <a:t> </a:t>
                </a:r>
                <a:r>
                  <a:rPr lang="en-US" i="0">
                    <a:latin typeface="Cambria Math" charset="0"/>
                  </a:rPr>
                  <a:t>∑_(𝑗=1)^𝑠▒𝜉{𝑄_𝑛 (ℙ_(𝑛,𝑏)^((𝑗)) )} </a:t>
                </a:r>
                <a:r>
                  <a:rPr lang="en-US" dirty="0" smtClean="0"/>
                  <a:t> returned</a:t>
                </a:r>
                <a:r>
                  <a:rPr lang="en-US" baseline="0" dirty="0" smtClean="0"/>
                  <a:t> by the BLB approach the population value </a:t>
                </a:r>
                <a:r>
                  <a:rPr lang="en-US" b="0" i="0" smtClean="0">
                    <a:latin typeface="Cambria Math" charset="0"/>
                  </a:rPr>
                  <a:t>𝜉</a:t>
                </a:r>
                <a:r>
                  <a:rPr lang="en-US" b="0" i="0" smtClean="0">
                    <a:latin typeface="Cambria Math" charset="0"/>
                  </a:rPr>
                  <a:t>{𝒬_𝑛 (𝑃)}</a:t>
                </a:r>
                <a:r>
                  <a:rPr lang="en-US" dirty="0" smtClean="0"/>
                  <a:t> in probability.</a:t>
                </a:r>
              </a:p>
              <a:p>
                <a:endParaRPr lang="en-US" dirty="0" smtClean="0"/>
              </a:p>
            </p:txBody>
          </p:sp>
        </mc:Fallback>
      </mc:AlternateContent>
      <p:sp>
        <p:nvSpPr>
          <p:cNvPr id="4" name="Slide Number Placeholder 3"/>
          <p:cNvSpPr>
            <a:spLocks noGrp="1"/>
          </p:cNvSpPr>
          <p:nvPr>
            <p:ph type="sldNum" sz="quarter" idx="10"/>
          </p:nvPr>
        </p:nvSpPr>
        <p:spPr/>
        <p:txBody>
          <a:bodyPr/>
          <a:lstStyle/>
          <a:p>
            <a:fld id="{519EB88F-CF94-AD49-B0E3-1E0656337FE7}" type="slidenum">
              <a:rPr lang="en-US" smtClean="0"/>
              <a:t>11</a:t>
            </a:fld>
            <a:endParaRPr lang="en-US"/>
          </a:p>
        </p:txBody>
      </p:sp>
    </p:spTree>
    <p:extLst>
      <p:ext uri="{BB962C8B-B14F-4D97-AF65-F5344CB8AC3E}">
        <p14:creationId xmlns:p14="http://schemas.microsoft.com/office/powerpoint/2010/main" val="945433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notation, </a:t>
                </a:r>
                <a14:m>
                  <m:oMath xmlns:m="http://schemas.openxmlformats.org/officeDocument/2006/math">
                    <m:sSub>
                      <m:sSubPr>
                        <m:ctrlPr>
                          <a:rPr lang="en-US" b="0" i="1" smtClean="0">
                            <a:effectLst/>
                            <a:latin typeface="Cambria Math" charset="0"/>
                          </a:rPr>
                        </m:ctrlPr>
                      </m:sSubPr>
                      <m:e>
                        <m:r>
                          <a:rPr lang="en-US" b="0" i="1" smtClean="0">
                            <a:effectLst/>
                            <a:latin typeface="Cambria Math" charset="0"/>
                          </a:rPr>
                          <m:t>𝑋</m:t>
                        </m:r>
                      </m:e>
                      <m:sub>
                        <m:r>
                          <a:rPr lang="en-US" b="0" i="1" smtClean="0">
                            <a:effectLst/>
                            <a:latin typeface="Cambria Math" charset="0"/>
                          </a:rPr>
                          <m:t>𝑛</m:t>
                        </m:r>
                      </m:sub>
                    </m:sSub>
                    <m:r>
                      <a:rPr lang="en-US" b="0" i="1" smtClean="0">
                        <a:effectLst/>
                        <a:latin typeface="Cambria Math" charset="0"/>
                      </a:rPr>
                      <m:t>=</m:t>
                    </m:r>
                    <m:sSub>
                      <m:sSubPr>
                        <m:ctrlPr>
                          <a:rPr lang="en-US" b="0" i="1" smtClean="0">
                            <a:effectLst/>
                            <a:latin typeface="Cambria Math" charset="0"/>
                          </a:rPr>
                        </m:ctrlPr>
                      </m:sSubPr>
                      <m:e>
                        <m:r>
                          <a:rPr lang="en-US" b="0" i="1" smtClean="0">
                            <a:effectLst/>
                            <a:latin typeface="Cambria Math" charset="0"/>
                          </a:rPr>
                          <m:t>𝑂</m:t>
                        </m:r>
                      </m:e>
                      <m:sub>
                        <m:r>
                          <a:rPr lang="en-US" b="0" i="1" smtClean="0">
                            <a:effectLst/>
                            <a:latin typeface="Cambria Math" charset="0"/>
                          </a:rPr>
                          <m:t>𝑝</m:t>
                        </m:r>
                      </m:sub>
                    </m:sSub>
                    <m:d>
                      <m:dPr>
                        <m:ctrlPr>
                          <a:rPr lang="en-US" b="0" i="1" smtClean="0">
                            <a:effectLst/>
                            <a:latin typeface="Cambria Math" charset="0"/>
                          </a:rPr>
                        </m:ctrlPr>
                      </m:dPr>
                      <m:e>
                        <m:sSub>
                          <m:sSubPr>
                            <m:ctrlPr>
                              <a:rPr lang="en-US" b="0" i="1" smtClean="0">
                                <a:effectLst/>
                                <a:latin typeface="Cambria Math" charset="0"/>
                              </a:rPr>
                            </m:ctrlPr>
                          </m:sSubPr>
                          <m:e>
                            <m:r>
                              <a:rPr lang="en-US" b="0" i="1" smtClean="0">
                                <a:effectLst/>
                                <a:latin typeface="Cambria Math" charset="0"/>
                              </a:rPr>
                              <m:t>𝑎</m:t>
                            </m:r>
                          </m:e>
                          <m:sub>
                            <m:r>
                              <a:rPr lang="en-US" b="0" i="1" smtClean="0">
                                <a:effectLst/>
                                <a:latin typeface="Cambria Math" charset="0"/>
                              </a:rPr>
                              <m:t>𝑛</m:t>
                            </m:r>
                          </m:sub>
                        </m:sSub>
                      </m:e>
                    </m:d>
                  </m:oMath>
                </a14:m>
                <a:r>
                  <a:rPr lang="en-US" dirty="0" smtClean="0">
                    <a:effectLst/>
                  </a:rPr>
                  <a:t> </a:t>
                </a:r>
                <a:r>
                  <a:rPr lang="en-US" sz="1200" b="0" i="0" kern="1200" dirty="0" smtClean="0">
                    <a:solidFill>
                      <a:schemeClr val="tx1"/>
                    </a:solidFill>
                    <a:effectLst/>
                    <a:latin typeface="+mn-lt"/>
                    <a:ea typeface="+mn-ea"/>
                    <a:cs typeface="+mn-cs"/>
                  </a:rPr>
                  <a:t>means that the set of values </a:t>
                </a:r>
                <a14:m>
                  <m:oMath xmlns:m="http://schemas.openxmlformats.org/officeDocument/2006/math">
                    <m:sSub>
                      <m:sSubPr>
                        <m:ctrlPr>
                          <a:rPr lang="en-US" sz="1200" b="0" i="1" kern="1200" smtClean="0">
                            <a:solidFill>
                              <a:schemeClr val="tx1"/>
                            </a:solidFill>
                            <a:effectLst/>
                            <a:latin typeface="Cambria Math" charset="0"/>
                            <a:ea typeface="+mn-ea"/>
                            <a:cs typeface="+mn-cs"/>
                          </a:rPr>
                        </m:ctrlPr>
                      </m:sSubPr>
                      <m:e>
                        <m:r>
                          <a:rPr lang="en-US" sz="1200" b="0" i="1" kern="1200" smtClean="0">
                            <a:solidFill>
                              <a:schemeClr val="tx1"/>
                            </a:solidFill>
                            <a:effectLst/>
                            <a:latin typeface="Cambria Math" charset="0"/>
                            <a:ea typeface="+mn-ea"/>
                            <a:cs typeface="+mn-cs"/>
                          </a:rPr>
                          <m:t>𝑋</m:t>
                        </m:r>
                      </m:e>
                      <m:sub>
                        <m:r>
                          <a:rPr lang="en-US" sz="1200" b="0" i="1" kern="1200" smtClean="0">
                            <a:solidFill>
                              <a:schemeClr val="tx1"/>
                            </a:solidFill>
                            <a:effectLst/>
                            <a:latin typeface="Cambria Math" charset="0"/>
                            <a:ea typeface="+mn-ea"/>
                            <a:cs typeface="+mn-cs"/>
                          </a:rPr>
                          <m:t>𝑛</m:t>
                        </m:r>
                      </m:sub>
                    </m:sSub>
                    <m:r>
                      <a:rPr lang="en-US" sz="1200" b="0" i="1" kern="1200" smtClean="0">
                        <a:solidFill>
                          <a:schemeClr val="tx1"/>
                        </a:solidFill>
                        <a:effectLst/>
                        <a:latin typeface="Cambria Math" charset="0"/>
                        <a:ea typeface="+mn-ea"/>
                        <a:cs typeface="+mn-cs"/>
                      </a:rPr>
                      <m:t>/</m:t>
                    </m:r>
                    <m:sSub>
                      <m:sSubPr>
                        <m:ctrlPr>
                          <a:rPr lang="en-US" sz="1200" b="0" i="1" kern="1200" smtClean="0">
                            <a:solidFill>
                              <a:schemeClr val="tx1"/>
                            </a:solidFill>
                            <a:effectLst/>
                            <a:latin typeface="Cambria Math" charset="0"/>
                            <a:ea typeface="+mn-ea"/>
                            <a:cs typeface="+mn-cs"/>
                          </a:rPr>
                        </m:ctrlPr>
                      </m:sSubPr>
                      <m:e>
                        <m:r>
                          <a:rPr lang="en-US" sz="1200" b="0" i="1" kern="1200" smtClean="0">
                            <a:solidFill>
                              <a:schemeClr val="tx1"/>
                            </a:solidFill>
                            <a:effectLst/>
                            <a:latin typeface="Cambria Math" charset="0"/>
                            <a:ea typeface="+mn-ea"/>
                            <a:cs typeface="+mn-cs"/>
                          </a:rPr>
                          <m:t>𝑎</m:t>
                        </m:r>
                      </m:e>
                      <m:sub>
                        <m:r>
                          <a:rPr lang="en-US" sz="1200" b="0" i="1" kern="1200" smtClean="0">
                            <a:solidFill>
                              <a:schemeClr val="tx1"/>
                            </a:solidFill>
                            <a:effectLst/>
                            <a:latin typeface="Cambria Math" charset="0"/>
                            <a:ea typeface="+mn-ea"/>
                            <a:cs typeface="+mn-cs"/>
                          </a:rPr>
                          <m:t>𝑛</m:t>
                        </m:r>
                      </m:sub>
                    </m:sSub>
                  </m:oMath>
                </a14:m>
                <a:r>
                  <a:rPr lang="en-US" sz="1200" b="0" i="0" kern="1200" dirty="0" smtClean="0">
                    <a:solidFill>
                      <a:schemeClr val="tx1"/>
                    </a:solidFill>
                    <a:effectLst/>
                    <a:latin typeface="+mn-lt"/>
                    <a:ea typeface="+mn-ea"/>
                    <a:cs typeface="+mn-cs"/>
                  </a:rPr>
                  <a:t> is stochastically bounded. That is, for any </a:t>
                </a:r>
                <a14:m>
                  <m:oMath xmlns:m="http://schemas.openxmlformats.org/officeDocument/2006/math">
                    <m:r>
                      <m:rPr>
                        <m:sty m:val="p"/>
                      </m:rPr>
                      <a:rPr lang="el-GR" sz="1200" b="0" i="1" kern="1200" smtClean="0">
                        <a:solidFill>
                          <a:schemeClr val="tx1"/>
                        </a:solidFill>
                        <a:effectLst/>
                        <a:latin typeface="Cambria Math" charset="0"/>
                        <a:ea typeface="Cambria Math" charset="0"/>
                        <a:cs typeface="Cambria Math" charset="0"/>
                      </a:rPr>
                      <m:t>ε</m:t>
                    </m:r>
                    <m:r>
                      <a:rPr lang="en-US" sz="1200" b="0" i="1" kern="1200" smtClean="0">
                        <a:solidFill>
                          <a:schemeClr val="tx1"/>
                        </a:solidFill>
                        <a:effectLst/>
                        <a:latin typeface="Cambria Math" charset="0"/>
                        <a:ea typeface="+mn-ea"/>
                        <a:cs typeface="+mn-cs"/>
                      </a:rPr>
                      <m:t>&gt;0</m:t>
                    </m:r>
                  </m:oMath>
                </a14:m>
                <a:r>
                  <a:rPr lang="en-US" sz="1200" b="0" i="0" kern="1200" dirty="0" smtClean="0">
                    <a:solidFill>
                      <a:schemeClr val="tx1"/>
                    </a:solidFill>
                    <a:effectLst/>
                    <a:latin typeface="+mn-lt"/>
                    <a:ea typeface="+mn-ea"/>
                    <a:cs typeface="+mn-cs"/>
                  </a:rPr>
                  <a:t>, there exists a finite </a:t>
                </a:r>
                <a14:m>
                  <m:oMath xmlns:m="http://schemas.openxmlformats.org/officeDocument/2006/math">
                    <m:r>
                      <a:rPr lang="en-US" sz="1200" b="0" i="1" kern="1200" smtClean="0">
                        <a:solidFill>
                          <a:schemeClr val="tx1"/>
                        </a:solidFill>
                        <a:effectLst/>
                        <a:latin typeface="Cambria Math" charset="0"/>
                        <a:ea typeface="+mn-ea"/>
                        <a:cs typeface="+mn-cs"/>
                      </a:rPr>
                      <m:t>𝑀</m:t>
                    </m:r>
                    <m:r>
                      <a:rPr lang="en-US" sz="1200" b="0" i="1" kern="1200" smtClean="0">
                        <a:solidFill>
                          <a:schemeClr val="tx1"/>
                        </a:solidFill>
                        <a:effectLst/>
                        <a:latin typeface="Cambria Math" charset="0"/>
                        <a:ea typeface="+mn-ea"/>
                        <a:cs typeface="+mn-cs"/>
                      </a:rPr>
                      <m:t>&gt;0</m:t>
                    </m:r>
                  </m:oMath>
                </a14:m>
                <a:r>
                  <a:rPr lang="en-US" sz="1200" b="0" i="0" kern="1200" dirty="0" smtClean="0">
                    <a:solidFill>
                      <a:schemeClr val="tx1"/>
                    </a:solidFill>
                    <a:effectLst/>
                    <a:latin typeface="+mn-lt"/>
                    <a:ea typeface="+mn-ea"/>
                    <a:cs typeface="+mn-cs"/>
                  </a:rPr>
                  <a:t> and a finite </a:t>
                </a:r>
                <a14:m>
                  <m:oMath xmlns:m="http://schemas.openxmlformats.org/officeDocument/2006/math">
                    <m:r>
                      <a:rPr lang="en-US" sz="1200" b="0" i="1" kern="1200" smtClean="0">
                        <a:solidFill>
                          <a:schemeClr val="tx1"/>
                        </a:solidFill>
                        <a:effectLst/>
                        <a:latin typeface="Cambria Math" charset="0"/>
                        <a:ea typeface="+mn-ea"/>
                        <a:cs typeface="+mn-cs"/>
                      </a:rPr>
                      <m:t>𝑁</m:t>
                    </m:r>
                    <m:r>
                      <a:rPr lang="en-US" sz="1200" b="0" i="1" kern="1200" smtClean="0">
                        <a:solidFill>
                          <a:schemeClr val="tx1"/>
                        </a:solidFill>
                        <a:effectLst/>
                        <a:latin typeface="Cambria Math" charset="0"/>
                        <a:ea typeface="+mn-ea"/>
                        <a:cs typeface="+mn-cs"/>
                      </a:rPr>
                      <m:t>&gt;0</m:t>
                    </m:r>
                  </m:oMath>
                </a14:m>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such that,</a:t>
                </a:r>
              </a:p>
              <a:p>
                <a:pPr/>
                <a14:m>
                  <m:oMathPara xmlns:m="http://schemas.openxmlformats.org/officeDocument/2006/math">
                    <m:oMathParaPr>
                      <m:jc m:val="centerGroup"/>
                    </m:oMathParaPr>
                    <m:oMath xmlns:m="http://schemas.openxmlformats.org/officeDocument/2006/math">
                      <m:r>
                        <a:rPr lang="en-US" sz="1200" b="0" i="1" kern="1200" smtClean="0">
                          <a:solidFill>
                            <a:schemeClr val="tx1"/>
                          </a:solidFill>
                          <a:effectLst/>
                          <a:latin typeface="Cambria Math" charset="0"/>
                          <a:ea typeface="+mn-ea"/>
                          <a:cs typeface="+mn-cs"/>
                        </a:rPr>
                        <m:t>𝑃</m:t>
                      </m:r>
                      <m:d>
                        <m:dPr>
                          <m:ctrlPr>
                            <a:rPr lang="en-US" sz="1200" b="0" i="1" kern="1200" smtClean="0">
                              <a:solidFill>
                                <a:schemeClr val="tx1"/>
                              </a:solidFill>
                              <a:effectLst/>
                              <a:latin typeface="Cambria Math" charset="0"/>
                              <a:ea typeface="+mn-ea"/>
                              <a:cs typeface="+mn-cs"/>
                            </a:rPr>
                          </m:ctrlPr>
                        </m:dPr>
                        <m:e>
                          <m:d>
                            <m:dPr>
                              <m:begChr m:val="|"/>
                              <m:endChr m:val="|"/>
                              <m:ctrlPr>
                                <a:rPr lang="en-US" sz="1200" b="0" i="1" kern="1200" smtClean="0">
                                  <a:solidFill>
                                    <a:schemeClr val="tx1"/>
                                  </a:solidFill>
                                  <a:effectLst/>
                                  <a:latin typeface="Cambria Math" charset="0"/>
                                  <a:ea typeface="+mn-ea"/>
                                  <a:cs typeface="+mn-cs"/>
                                </a:rPr>
                              </m:ctrlPr>
                            </m:dPr>
                            <m:e>
                              <m:sSub>
                                <m:sSubPr>
                                  <m:ctrlPr>
                                    <a:rPr lang="en-US" sz="1200" b="0" i="1" kern="1200" smtClean="0">
                                      <a:solidFill>
                                        <a:schemeClr val="tx1"/>
                                      </a:solidFill>
                                      <a:effectLst/>
                                      <a:latin typeface="Cambria Math" charset="0"/>
                                      <a:ea typeface="+mn-ea"/>
                                      <a:cs typeface="+mn-cs"/>
                                    </a:rPr>
                                  </m:ctrlPr>
                                </m:sSubPr>
                                <m:e>
                                  <m:r>
                                    <a:rPr lang="en-US" sz="1200" b="0" i="1" kern="1200" smtClean="0">
                                      <a:solidFill>
                                        <a:schemeClr val="tx1"/>
                                      </a:solidFill>
                                      <a:effectLst/>
                                      <a:latin typeface="Cambria Math" charset="0"/>
                                      <a:ea typeface="+mn-ea"/>
                                      <a:cs typeface="+mn-cs"/>
                                    </a:rPr>
                                    <m:t>𝑋</m:t>
                                  </m:r>
                                </m:e>
                                <m:sub>
                                  <m:r>
                                    <a:rPr lang="en-US" sz="1200" b="0" i="1" kern="1200" smtClean="0">
                                      <a:solidFill>
                                        <a:schemeClr val="tx1"/>
                                      </a:solidFill>
                                      <a:effectLst/>
                                      <a:latin typeface="Cambria Math" charset="0"/>
                                      <a:ea typeface="+mn-ea"/>
                                      <a:cs typeface="+mn-cs"/>
                                    </a:rPr>
                                    <m:t>𝑛</m:t>
                                  </m:r>
                                </m:sub>
                              </m:sSub>
                              <m:r>
                                <a:rPr lang="en-US" sz="1200" b="0" i="1" kern="1200" smtClean="0">
                                  <a:solidFill>
                                    <a:schemeClr val="tx1"/>
                                  </a:solidFill>
                                  <a:effectLst/>
                                  <a:latin typeface="Cambria Math" charset="0"/>
                                  <a:ea typeface="+mn-ea"/>
                                  <a:cs typeface="+mn-cs"/>
                                </a:rPr>
                                <m:t>/</m:t>
                              </m:r>
                              <m:sSub>
                                <m:sSubPr>
                                  <m:ctrlPr>
                                    <a:rPr lang="en-US" sz="1200" b="0" i="1" kern="1200" smtClean="0">
                                      <a:solidFill>
                                        <a:schemeClr val="tx1"/>
                                      </a:solidFill>
                                      <a:effectLst/>
                                      <a:latin typeface="Cambria Math" charset="0"/>
                                      <a:ea typeface="+mn-ea"/>
                                      <a:cs typeface="+mn-cs"/>
                                    </a:rPr>
                                  </m:ctrlPr>
                                </m:sSubPr>
                                <m:e>
                                  <m:r>
                                    <a:rPr lang="en-US" sz="1200" b="0" i="1" kern="1200" smtClean="0">
                                      <a:solidFill>
                                        <a:schemeClr val="tx1"/>
                                      </a:solidFill>
                                      <a:effectLst/>
                                      <a:latin typeface="Cambria Math" charset="0"/>
                                      <a:ea typeface="+mn-ea"/>
                                      <a:cs typeface="+mn-cs"/>
                                    </a:rPr>
                                    <m:t>𝑎</m:t>
                                  </m:r>
                                </m:e>
                                <m:sub>
                                  <m:r>
                                    <a:rPr lang="en-US" sz="1200" b="0" i="1" kern="1200" smtClean="0">
                                      <a:solidFill>
                                        <a:schemeClr val="tx1"/>
                                      </a:solidFill>
                                      <a:effectLst/>
                                      <a:latin typeface="Cambria Math" charset="0"/>
                                      <a:ea typeface="+mn-ea"/>
                                      <a:cs typeface="+mn-cs"/>
                                    </a:rPr>
                                    <m:t>𝑛</m:t>
                                  </m:r>
                                </m:sub>
                              </m:sSub>
                            </m:e>
                          </m:d>
                          <m:r>
                            <a:rPr lang="en-US" sz="1200" b="0" i="1" kern="1200" smtClean="0">
                              <a:solidFill>
                                <a:schemeClr val="tx1"/>
                              </a:solidFill>
                              <a:effectLst/>
                              <a:latin typeface="Cambria Math" charset="0"/>
                              <a:ea typeface="+mn-ea"/>
                              <a:cs typeface="+mn-cs"/>
                            </a:rPr>
                            <m:t>&gt;</m:t>
                          </m:r>
                          <m:r>
                            <a:rPr lang="en-US" sz="1200" b="0" i="1" kern="1200" smtClean="0">
                              <a:solidFill>
                                <a:schemeClr val="tx1"/>
                              </a:solidFill>
                              <a:effectLst/>
                              <a:latin typeface="Cambria Math" charset="0"/>
                              <a:ea typeface="+mn-ea"/>
                              <a:cs typeface="+mn-cs"/>
                            </a:rPr>
                            <m:t>𝑀</m:t>
                          </m:r>
                        </m:e>
                      </m:d>
                      <m:r>
                        <a:rPr lang="en-US" sz="1200" b="0" i="1" kern="1200" smtClean="0">
                          <a:solidFill>
                            <a:schemeClr val="tx1"/>
                          </a:solidFill>
                          <a:effectLst/>
                          <a:latin typeface="Cambria Math" charset="0"/>
                          <a:ea typeface="+mn-ea"/>
                          <a:cs typeface="+mn-cs"/>
                        </a:rPr>
                        <m:t>&lt;</m:t>
                      </m:r>
                      <m:r>
                        <m:rPr>
                          <m:sty m:val="p"/>
                        </m:rPr>
                        <a:rPr lang="en-US" sz="1200" b="0" i="0" kern="1200" smtClean="0">
                          <a:solidFill>
                            <a:schemeClr val="tx1"/>
                          </a:solidFill>
                          <a:effectLst/>
                          <a:latin typeface="Cambria Math" charset="0"/>
                          <a:ea typeface="+mn-ea"/>
                          <a:cs typeface="+mn-cs"/>
                        </a:rPr>
                        <m:t>ε</m:t>
                      </m:r>
                    </m:oMath>
                  </m:oMathPara>
                </a14:m>
                <a:endParaRPr lang="en-US" sz="1200" b="0" i="0" kern="1200" dirty="0" smtClean="0">
                  <a:solidFill>
                    <a:schemeClr val="tx1"/>
                  </a:solidFill>
                  <a:effectLst/>
                  <a:latin typeface="Cambria Math"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kern="1200" smtClean="0">
                          <a:solidFill>
                            <a:schemeClr val="tx1"/>
                          </a:solidFill>
                          <a:effectLst/>
                          <a:latin typeface="Cambria Math" charset="0"/>
                          <a:ea typeface="+mn-ea"/>
                          <a:cs typeface="+mn-cs"/>
                        </a:rPr>
                        <m:t>𝑃</m:t>
                      </m:r>
                      <m:d>
                        <m:dPr>
                          <m:ctrlPr>
                            <a:rPr lang="en-US" sz="1200" b="0" i="1" kern="1200" smtClean="0">
                              <a:solidFill>
                                <a:schemeClr val="tx1"/>
                              </a:solidFill>
                              <a:effectLst/>
                              <a:latin typeface="Cambria Math" charset="0"/>
                              <a:ea typeface="+mn-ea"/>
                              <a:cs typeface="+mn-cs"/>
                            </a:rPr>
                          </m:ctrlPr>
                        </m:dPr>
                        <m:e>
                          <m:d>
                            <m:dPr>
                              <m:begChr m:val="|"/>
                              <m:endChr m:val="|"/>
                              <m:ctrlPr>
                                <a:rPr lang="en-US" sz="1200" b="0" i="1" kern="1200" smtClean="0">
                                  <a:solidFill>
                                    <a:schemeClr val="tx1"/>
                                  </a:solidFill>
                                  <a:effectLst/>
                                  <a:latin typeface="Cambria Math" charset="0"/>
                                  <a:ea typeface="+mn-ea"/>
                                  <a:cs typeface="+mn-cs"/>
                                </a:rPr>
                              </m:ctrlPr>
                            </m:dPr>
                            <m:e>
                              <m:sSub>
                                <m:sSubPr>
                                  <m:ctrlPr>
                                    <a:rPr lang="en-US" sz="1200" b="0" i="1" kern="1200" smtClean="0">
                                      <a:solidFill>
                                        <a:schemeClr val="tx1"/>
                                      </a:solidFill>
                                      <a:effectLst/>
                                      <a:latin typeface="Cambria Math" charset="0"/>
                                      <a:ea typeface="+mn-ea"/>
                                      <a:cs typeface="+mn-cs"/>
                                    </a:rPr>
                                  </m:ctrlPr>
                                </m:sSubPr>
                                <m:e>
                                  <m:r>
                                    <a:rPr lang="en-US" sz="1200" b="0" i="1" kern="1200" smtClean="0">
                                      <a:solidFill>
                                        <a:schemeClr val="tx1"/>
                                      </a:solidFill>
                                      <a:effectLst/>
                                      <a:latin typeface="Cambria Math" charset="0"/>
                                      <a:ea typeface="+mn-ea"/>
                                      <a:cs typeface="+mn-cs"/>
                                    </a:rPr>
                                    <m:t>𝑋</m:t>
                                  </m:r>
                                </m:e>
                                <m:sub>
                                  <m:r>
                                    <a:rPr lang="en-US" sz="1200" b="0" i="1" kern="1200" smtClean="0">
                                      <a:solidFill>
                                        <a:schemeClr val="tx1"/>
                                      </a:solidFill>
                                      <a:effectLst/>
                                      <a:latin typeface="Cambria Math" charset="0"/>
                                      <a:ea typeface="+mn-ea"/>
                                      <a:cs typeface="+mn-cs"/>
                                    </a:rPr>
                                    <m:t>𝑛</m:t>
                                  </m:r>
                                </m:sub>
                              </m:sSub>
                            </m:e>
                          </m:d>
                          <m:r>
                            <a:rPr lang="en-US" sz="1200" b="0" i="1" kern="1200" smtClean="0">
                              <a:solidFill>
                                <a:schemeClr val="tx1"/>
                              </a:solidFill>
                              <a:effectLst/>
                              <a:latin typeface="Cambria Math" charset="0"/>
                              <a:ea typeface="+mn-ea"/>
                              <a:cs typeface="+mn-cs"/>
                            </a:rPr>
                            <m:t>&gt;</m:t>
                          </m:r>
                          <m:r>
                            <a:rPr lang="en-US" sz="1200" b="0" i="1" kern="1200" smtClean="0">
                              <a:solidFill>
                                <a:schemeClr val="tx1"/>
                              </a:solidFill>
                              <a:effectLst/>
                              <a:latin typeface="Cambria Math" charset="0"/>
                              <a:ea typeface="+mn-ea"/>
                              <a:cs typeface="+mn-cs"/>
                            </a:rPr>
                            <m:t>𝑀</m:t>
                          </m:r>
                          <m:r>
                            <a:rPr lang="en-US" sz="1200" b="0" i="1" kern="1200" smtClean="0">
                              <a:solidFill>
                                <a:schemeClr val="tx1"/>
                              </a:solidFill>
                              <a:effectLst/>
                              <a:latin typeface="Cambria Math" charset="0"/>
                              <a:ea typeface="+mn-ea"/>
                              <a:cs typeface="+mn-cs"/>
                            </a:rPr>
                            <m:t>|</m:t>
                          </m:r>
                          <m:sSub>
                            <m:sSubPr>
                              <m:ctrlPr>
                                <a:rPr lang="en-US" sz="1200" b="0" i="1" kern="1200" smtClean="0">
                                  <a:solidFill>
                                    <a:schemeClr val="tx1"/>
                                  </a:solidFill>
                                  <a:effectLst/>
                                  <a:latin typeface="Cambria Math" charset="0"/>
                                  <a:ea typeface="+mn-ea"/>
                                  <a:cs typeface="+mn-cs"/>
                                </a:rPr>
                              </m:ctrlPr>
                            </m:sSubPr>
                            <m:e>
                              <m:r>
                                <a:rPr lang="en-US" sz="1200" b="0" i="1" kern="1200" smtClean="0">
                                  <a:solidFill>
                                    <a:schemeClr val="tx1"/>
                                  </a:solidFill>
                                  <a:effectLst/>
                                  <a:latin typeface="Cambria Math" charset="0"/>
                                  <a:ea typeface="+mn-ea"/>
                                  <a:cs typeface="+mn-cs"/>
                                </a:rPr>
                                <m:t>𝑎</m:t>
                              </m:r>
                            </m:e>
                            <m:sub>
                              <m:r>
                                <a:rPr lang="en-US" sz="1200" b="0" i="1" kern="1200" smtClean="0">
                                  <a:solidFill>
                                    <a:schemeClr val="tx1"/>
                                  </a:solidFill>
                                  <a:effectLst/>
                                  <a:latin typeface="Cambria Math" charset="0"/>
                                  <a:ea typeface="+mn-ea"/>
                                  <a:cs typeface="+mn-cs"/>
                                </a:rPr>
                                <m:t>𝑛</m:t>
                              </m:r>
                            </m:sub>
                          </m:sSub>
                          <m:r>
                            <a:rPr lang="en-US" sz="1200" b="0" i="1" kern="1200" smtClean="0">
                              <a:solidFill>
                                <a:schemeClr val="tx1"/>
                              </a:solidFill>
                              <a:effectLst/>
                              <a:latin typeface="Cambria Math" charset="0"/>
                              <a:ea typeface="+mn-ea"/>
                              <a:cs typeface="+mn-cs"/>
                            </a:rPr>
                            <m:t>|</m:t>
                          </m:r>
                        </m:e>
                      </m:d>
                      <m:r>
                        <a:rPr lang="en-US" sz="1200" b="0" i="1" kern="1200" smtClean="0">
                          <a:solidFill>
                            <a:schemeClr val="tx1"/>
                          </a:solidFill>
                          <a:effectLst/>
                          <a:latin typeface="Cambria Math" charset="0"/>
                          <a:ea typeface="+mn-ea"/>
                          <a:cs typeface="+mn-cs"/>
                        </a:rPr>
                        <m:t>&lt;</m:t>
                      </m:r>
                      <m:r>
                        <m:rPr>
                          <m:sty m:val="p"/>
                        </m:rPr>
                        <a:rPr lang="en-US" sz="1200" b="0" i="0" kern="1200" smtClean="0">
                          <a:solidFill>
                            <a:schemeClr val="tx1"/>
                          </a:solidFill>
                          <a:effectLst/>
                          <a:latin typeface="Cambria Math" charset="0"/>
                          <a:ea typeface="+mn-ea"/>
                          <a:cs typeface="+mn-cs"/>
                        </a:rPr>
                        <m:t>ε</m:t>
                      </m:r>
                    </m:oMath>
                  </m:oMathPara>
                </a14:m>
                <a:endParaRPr lang="en-US" sz="1200" b="0" kern="1200" dirty="0" smtClean="0">
                  <a:solidFill>
                    <a:schemeClr val="tx1"/>
                  </a:solidFill>
                  <a:effectLst/>
                  <a:ea typeface="+mn-ea"/>
                  <a:cs typeface="+mn-cs"/>
                </a:endParaRPr>
              </a:p>
            </p:txBody>
          </p:sp>
        </mc:Choice>
        <mc:Fallback xmlns="">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notation, </a:t>
                </a:r>
                <a:r>
                  <a:rPr lang="en-US" b="0" i="0" smtClean="0">
                    <a:effectLst/>
                    <a:latin typeface="Cambria Math" charset="0"/>
                  </a:rPr>
                  <a:t>𝑋_𝑛=𝑂_𝑝 (𝑎_𝑛 )</a:t>
                </a:r>
                <a:r>
                  <a:rPr lang="en-US" dirty="0" smtClean="0">
                    <a:effectLst/>
                  </a:rPr>
                  <a:t> </a:t>
                </a:r>
                <a:r>
                  <a:rPr lang="en-US" sz="1200" b="0" i="0" kern="1200" dirty="0" smtClean="0">
                    <a:solidFill>
                      <a:schemeClr val="tx1"/>
                    </a:solidFill>
                    <a:effectLst/>
                    <a:latin typeface="+mn-lt"/>
                    <a:ea typeface="+mn-ea"/>
                    <a:cs typeface="+mn-cs"/>
                  </a:rPr>
                  <a:t>means that the set of values </a:t>
                </a:r>
                <a:r>
                  <a:rPr lang="en-US" sz="1200" b="0" i="0" kern="1200" smtClean="0">
                    <a:solidFill>
                      <a:schemeClr val="tx1"/>
                    </a:solidFill>
                    <a:effectLst/>
                    <a:latin typeface="Cambria Math" charset="0"/>
                    <a:ea typeface="+mn-ea"/>
                    <a:cs typeface="+mn-cs"/>
                  </a:rPr>
                  <a:t>𝑋_𝑛/𝑎_𝑛</a:t>
                </a:r>
                <a:r>
                  <a:rPr lang="en-US" sz="1200" b="0" i="0" kern="1200" dirty="0" smtClean="0">
                    <a:solidFill>
                      <a:schemeClr val="tx1"/>
                    </a:solidFill>
                    <a:effectLst/>
                    <a:latin typeface="+mn-lt"/>
                    <a:ea typeface="+mn-ea"/>
                    <a:cs typeface="+mn-cs"/>
                  </a:rPr>
                  <a:t> is stochastically bounded. That is, for any </a:t>
                </a:r>
                <a:r>
                  <a:rPr lang="el-GR" sz="1200" b="0" i="0" kern="1200" smtClean="0">
                    <a:solidFill>
                      <a:schemeClr val="tx1"/>
                    </a:solidFill>
                    <a:effectLst/>
                    <a:latin typeface="Cambria Math" charset="0"/>
                    <a:ea typeface="Cambria Math" charset="0"/>
                    <a:cs typeface="Cambria Math" charset="0"/>
                  </a:rPr>
                  <a:t>ε</a:t>
                </a:r>
                <a:r>
                  <a:rPr lang="en-US" sz="1200" b="0" i="0" kern="1200" smtClean="0">
                    <a:solidFill>
                      <a:schemeClr val="tx1"/>
                    </a:solidFill>
                    <a:effectLst/>
                    <a:latin typeface="Cambria Math" charset="0"/>
                    <a:ea typeface="+mn-ea"/>
                    <a:cs typeface="+mn-cs"/>
                  </a:rPr>
                  <a:t>&gt;0</a:t>
                </a:r>
                <a:r>
                  <a:rPr lang="en-US" sz="1200" b="0" i="0" kern="1200" dirty="0" smtClean="0">
                    <a:solidFill>
                      <a:schemeClr val="tx1"/>
                    </a:solidFill>
                    <a:effectLst/>
                    <a:latin typeface="+mn-lt"/>
                    <a:ea typeface="+mn-ea"/>
                    <a:cs typeface="+mn-cs"/>
                  </a:rPr>
                  <a:t>, there exists a finite </a:t>
                </a:r>
                <a:r>
                  <a:rPr lang="en-US" sz="1200" b="0" i="0" kern="1200" smtClean="0">
                    <a:solidFill>
                      <a:schemeClr val="tx1"/>
                    </a:solidFill>
                    <a:effectLst/>
                    <a:latin typeface="Cambria Math" charset="0"/>
                    <a:ea typeface="+mn-ea"/>
                    <a:cs typeface="+mn-cs"/>
                  </a:rPr>
                  <a:t>𝑀&gt;0</a:t>
                </a:r>
                <a:r>
                  <a:rPr lang="en-US" sz="1200" b="0" i="0" kern="1200" dirty="0" smtClean="0">
                    <a:solidFill>
                      <a:schemeClr val="tx1"/>
                    </a:solidFill>
                    <a:effectLst/>
                    <a:latin typeface="+mn-lt"/>
                    <a:ea typeface="+mn-ea"/>
                    <a:cs typeface="+mn-cs"/>
                  </a:rPr>
                  <a:t> and a finite </a:t>
                </a:r>
                <a:r>
                  <a:rPr lang="en-US" sz="1200" b="0" i="0" kern="1200" smtClean="0">
                    <a:solidFill>
                      <a:schemeClr val="tx1"/>
                    </a:solidFill>
                    <a:effectLst/>
                    <a:latin typeface="Cambria Math" charset="0"/>
                    <a:ea typeface="+mn-ea"/>
                    <a:cs typeface="+mn-cs"/>
                  </a:rPr>
                  <a:t>𝑁&gt;0</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such that,</a:t>
                </a:r>
              </a:p>
              <a:p>
                <a:r>
                  <a:rPr lang="en-US" sz="1200" b="0" i="0" kern="1200" smtClean="0">
                    <a:solidFill>
                      <a:schemeClr val="tx1"/>
                    </a:solidFill>
                    <a:effectLst/>
                    <a:latin typeface="Cambria Math" charset="0"/>
                    <a:ea typeface="+mn-ea"/>
                    <a:cs typeface="+mn-cs"/>
                  </a:rPr>
                  <a:t>𝑃(|𝑋_𝑛/𝑎_𝑛 |&gt;𝑀)&lt;ε</a:t>
                </a:r>
                <a:endParaRPr lang="en-US" sz="1200" b="0" i="0" kern="1200" dirty="0" smtClean="0">
                  <a:solidFill>
                    <a:schemeClr val="tx1"/>
                  </a:solidFill>
                  <a:effectLst/>
                  <a:latin typeface="Cambria Math"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Cambria Math" charset="0"/>
                    <a:ea typeface="+mn-ea"/>
                    <a:cs typeface="+mn-cs"/>
                  </a:rPr>
                  <a:t>𝑃</a:t>
                </a:r>
                <a:r>
                  <a:rPr lang="en-US" sz="1200" b="0" i="0" kern="1200" smtClean="0">
                    <a:solidFill>
                      <a:schemeClr val="tx1"/>
                    </a:solidFill>
                    <a:effectLst/>
                    <a:latin typeface="Cambria Math" charset="0"/>
                    <a:ea typeface="+mn-ea"/>
                    <a:cs typeface="+mn-cs"/>
                  </a:rPr>
                  <a:t>(|𝑋_𝑛 |&gt;𝑀</a:t>
                </a:r>
                <a:r>
                  <a:rPr lang="en-US" sz="1200" b="0" i="0" kern="1200" smtClean="0">
                    <a:solidFill>
                      <a:schemeClr val="tx1"/>
                    </a:solidFill>
                    <a:effectLst/>
                    <a:latin typeface="Cambria Math" charset="0"/>
                    <a:ea typeface="+mn-ea"/>
                    <a:cs typeface="+mn-cs"/>
                  </a:rPr>
                  <a:t>|𝑎_𝑛 |)</a:t>
                </a:r>
                <a:r>
                  <a:rPr lang="en-US" sz="1200" b="0" i="0" kern="1200" smtClean="0">
                    <a:solidFill>
                      <a:schemeClr val="tx1"/>
                    </a:solidFill>
                    <a:effectLst/>
                    <a:latin typeface="Cambria Math" charset="0"/>
                    <a:ea typeface="+mn-ea"/>
                    <a:cs typeface="+mn-cs"/>
                  </a:rPr>
                  <a:t>&lt;ε</a:t>
                </a:r>
                <a:endParaRPr lang="en-US" sz="1200" b="0" kern="1200" dirty="0" smtClean="0">
                  <a:solidFill>
                    <a:schemeClr val="tx1"/>
                  </a:solidFill>
                  <a:effectLst/>
                  <a:ea typeface="+mn-ea"/>
                  <a:cs typeface="+mn-cs"/>
                </a:endParaRPr>
              </a:p>
            </p:txBody>
          </p:sp>
        </mc:Fallback>
      </mc:AlternateContent>
      <p:sp>
        <p:nvSpPr>
          <p:cNvPr id="4" name="Slide Number Placeholder 3"/>
          <p:cNvSpPr>
            <a:spLocks noGrp="1"/>
          </p:cNvSpPr>
          <p:nvPr>
            <p:ph type="sldNum" sz="quarter" idx="10"/>
          </p:nvPr>
        </p:nvSpPr>
        <p:spPr/>
        <p:txBody>
          <a:bodyPr/>
          <a:lstStyle/>
          <a:p>
            <a:fld id="{519EB88F-CF94-AD49-B0E3-1E0656337FE7}" type="slidenum">
              <a:rPr lang="en-US" smtClean="0"/>
              <a:t>12</a:t>
            </a:fld>
            <a:endParaRPr lang="en-US"/>
          </a:p>
        </p:txBody>
      </p:sp>
    </p:spTree>
    <p:extLst>
      <p:ext uri="{BB962C8B-B14F-4D97-AF65-F5344CB8AC3E}">
        <p14:creationId xmlns:p14="http://schemas.microsoft.com/office/powerpoint/2010/main" val="682637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we evaluate based on confidence interval widths, rather than coverage probabilities, to control the running times of our experiments: in our experimental setting, even a single run of a quality assessment procedure requires non-trivial time, and computing coverage probabilities would require a large number of such runs. </a:t>
            </a:r>
            <a:endParaRPr lang="en-US" dirty="0"/>
          </a:p>
        </p:txBody>
      </p:sp>
      <p:sp>
        <p:nvSpPr>
          <p:cNvPr id="4" name="Slide Number Placeholder 3"/>
          <p:cNvSpPr>
            <a:spLocks noGrp="1"/>
          </p:cNvSpPr>
          <p:nvPr>
            <p:ph type="sldNum" sz="quarter" idx="10"/>
          </p:nvPr>
        </p:nvSpPr>
        <p:spPr/>
        <p:txBody>
          <a:bodyPr/>
          <a:lstStyle/>
          <a:p>
            <a:fld id="{519EB88F-CF94-AD49-B0E3-1E0656337FE7}" type="slidenum">
              <a:rPr lang="en-US" smtClean="0"/>
              <a:t>13</a:t>
            </a:fld>
            <a:endParaRPr lang="en-US"/>
          </a:p>
        </p:txBody>
      </p:sp>
    </p:spTree>
    <p:extLst>
      <p:ext uri="{BB962C8B-B14F-4D97-AF65-F5344CB8AC3E}">
        <p14:creationId xmlns:p14="http://schemas.microsoft.com/office/powerpoint/2010/main" val="557889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EB88F-CF94-AD49-B0E3-1E0656337FE7}" type="slidenum">
              <a:rPr lang="en-US" smtClean="0"/>
              <a:t>14</a:t>
            </a:fld>
            <a:endParaRPr lang="en-US"/>
          </a:p>
        </p:txBody>
      </p:sp>
    </p:spTree>
    <p:extLst>
      <p:ext uri="{BB962C8B-B14F-4D97-AF65-F5344CB8AC3E}">
        <p14:creationId xmlns:p14="http://schemas.microsoft.com/office/powerpoint/2010/main" val="1747774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546BA9-3DDF-8247-8327-C534B2E0B9E3}"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C42F4-93BC-A744-B3AC-5C60333C960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546BA9-3DDF-8247-8327-C534B2E0B9E3}"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C42F4-93BC-A744-B3AC-5C60333C96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546BA9-3DDF-8247-8327-C534B2E0B9E3}"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C42F4-93BC-A744-B3AC-5C60333C9607}"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546BA9-3DDF-8247-8327-C534B2E0B9E3}"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C42F4-93BC-A744-B3AC-5C60333C960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546BA9-3DDF-8247-8327-C534B2E0B9E3}"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C42F4-93BC-A744-B3AC-5C60333C960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546BA9-3DDF-8247-8327-C534B2E0B9E3}"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C42F4-93BC-A744-B3AC-5C60333C9607}"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546BA9-3DDF-8247-8327-C534B2E0B9E3}" type="datetimeFigureOut">
              <a:rPr lang="en-US" smtClean="0"/>
              <a:t>6/22/17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C42F4-93BC-A744-B3AC-5C60333C9607}"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546BA9-3DDF-8247-8327-C534B2E0B9E3}" type="datetimeFigureOut">
              <a:rPr lang="en-US" smtClean="0"/>
              <a:t>6/22/17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C42F4-93BC-A744-B3AC-5C60333C960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C546BA9-3DDF-8247-8327-C534B2E0B9E3}" type="datetimeFigureOut">
              <a:rPr lang="en-US" smtClean="0"/>
              <a:t>6/22/17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0BC42F4-93BC-A744-B3AC-5C60333C9607}"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C546BA9-3DDF-8247-8327-C534B2E0B9E3}" type="datetimeFigureOut">
              <a:rPr lang="en-US" smtClean="0"/>
              <a:t>6/22/17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0BC42F4-93BC-A744-B3AC-5C60333C9607}"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46BA9-3DDF-8247-8327-C534B2E0B9E3}"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C42F4-93BC-A744-B3AC-5C60333C960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C546BA9-3DDF-8247-8327-C534B2E0B9E3}" type="datetimeFigureOut">
              <a:rPr lang="en-US" smtClean="0"/>
              <a:t>6/22/17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0BC42F4-93BC-A744-B3AC-5C60333C960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723689"/>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comments" Target="../comments/commen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1" Type="http://schemas.openxmlformats.org/officeDocument/2006/relationships/image" Target="../media/image44.png"/><Relationship Id="rId12" Type="http://schemas.openxmlformats.org/officeDocument/2006/relationships/image" Target="../media/image45.png"/><Relationship Id="rId13" Type="http://schemas.openxmlformats.org/officeDocument/2006/relationships/image" Target="../media/image46.png"/><Relationship Id="rId14" Type="http://schemas.openxmlformats.org/officeDocument/2006/relationships/image" Target="../media/image47.png"/><Relationship Id="rId15" Type="http://schemas.openxmlformats.org/officeDocument/2006/relationships/image" Target="../media/image48.png"/><Relationship Id="rId16"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image" Target="../media/image42.png"/><Relationship Id="rId10"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9" Type="http://schemas.openxmlformats.org/officeDocument/2006/relationships/diagramData" Target="../diagrams/data2.xml"/><Relationship Id="rId20" Type="http://schemas.openxmlformats.org/officeDocument/2006/relationships/diagramQuickStyle" Target="../diagrams/quickStyle2.xml"/><Relationship Id="rId21" Type="http://schemas.openxmlformats.org/officeDocument/2006/relationships/diagramColors" Target="../diagrams/colors2.xml"/><Relationship Id="rId22" Type="http://schemas.openxmlformats.org/officeDocument/2006/relationships/diagramData" Target="../diagrams/data5.xml"/><Relationship Id="rId23" Type="http://schemas.openxmlformats.org/officeDocument/2006/relationships/diagramLayout" Target="../diagrams/layout3.xml"/><Relationship Id="rId24" Type="http://schemas.openxmlformats.org/officeDocument/2006/relationships/diagramQuickStyle" Target="../diagrams/quickStyle3.xml"/><Relationship Id="rId25" Type="http://schemas.openxmlformats.org/officeDocument/2006/relationships/diagramColors" Target="../diagrams/colors3.xml"/><Relationship Id="rId26" Type="http://schemas.microsoft.com/office/2007/relationships/diagramDrawing" Target="../diagrams/drawing3.xml"/><Relationship Id="rId27" Type="http://schemas.openxmlformats.org/officeDocument/2006/relationships/diagramData" Target="../diagrams/data6.xml"/><Relationship Id="rId28" Type="http://schemas.openxmlformats.org/officeDocument/2006/relationships/diagramLayout" Target="../diagrams/layout3.xml"/><Relationship Id="rId29" Type="http://schemas.openxmlformats.org/officeDocument/2006/relationships/diagramQuickStyle" Target="../diagrams/quickStyle3.xml"/><Relationship Id="rId30" Type="http://schemas.openxmlformats.org/officeDocument/2006/relationships/diagramColors" Target="../diagrams/colors3.xml"/><Relationship Id="rId10" Type="http://schemas.openxmlformats.org/officeDocument/2006/relationships/diagramLayout" Target="../diagrams/layout1.xml"/><Relationship Id="rId11" Type="http://schemas.openxmlformats.org/officeDocument/2006/relationships/diagramQuickStyle" Target="../diagrams/quickStyle1.xml"/><Relationship Id="rId12" Type="http://schemas.openxmlformats.org/officeDocument/2006/relationships/diagramColors" Target="../diagrams/colors1.xml"/><Relationship Id="rId13" Type="http://schemas.openxmlformats.org/officeDocument/2006/relationships/diagramData" Target="../diagrams/data3.xml"/><Relationship Id="rId14" Type="http://schemas.openxmlformats.org/officeDocument/2006/relationships/diagramLayout" Target="../diagrams/layout2.xml"/><Relationship Id="rId15" Type="http://schemas.openxmlformats.org/officeDocument/2006/relationships/diagramQuickStyle" Target="../diagrams/quickStyle2.xml"/><Relationship Id="rId16" Type="http://schemas.openxmlformats.org/officeDocument/2006/relationships/diagramColors" Target="../diagrams/colors2.xml"/><Relationship Id="rId17" Type="http://schemas.microsoft.com/office/2007/relationships/diagramDrawing" Target="../diagrams/drawing2.xml"/><Relationship Id="rId18" Type="http://schemas.openxmlformats.org/officeDocument/2006/relationships/diagramData" Target="../diagrams/data4.xml"/><Relationship Id="rId19" Type="http://schemas.openxmlformats.org/officeDocument/2006/relationships/diagramLayout" Target="../diagrams/layout2.xml"/><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7.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9" Type="http://schemas.openxmlformats.org/officeDocument/2006/relationships/image" Target="../media/image12.png"/><Relationship Id="rId20" Type="http://schemas.openxmlformats.org/officeDocument/2006/relationships/image" Target="../media/image22.png"/><Relationship Id="rId21" Type="http://schemas.openxmlformats.org/officeDocument/2006/relationships/image" Target="../media/image23.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50.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19.png"/><Relationship Id="rId18" Type="http://schemas.openxmlformats.org/officeDocument/2006/relationships/image" Target="../media/image20.png"/><Relationship Id="rId19"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510.png"/><Relationship Id="rId3" Type="http://schemas.openxmlformats.org/officeDocument/2006/relationships/image" Target="../media/image610.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1"/>
            <a:r>
              <a:rPr lang="en-US" dirty="0"/>
              <a:t>A Scalable Bootstrap for Massive Data</a:t>
            </a:r>
          </a:p>
        </p:txBody>
      </p:sp>
      <p:sp>
        <p:nvSpPr>
          <p:cNvPr id="3" name="Subtitle 2"/>
          <p:cNvSpPr>
            <a:spLocks noGrp="1"/>
          </p:cNvSpPr>
          <p:nvPr>
            <p:ph type="subTitle" idx="1"/>
          </p:nvPr>
        </p:nvSpPr>
        <p:spPr/>
        <p:txBody>
          <a:bodyPr/>
          <a:lstStyle/>
          <a:p>
            <a:pPr rtl="1"/>
            <a:r>
              <a:rPr lang="en-US" dirty="0"/>
              <a:t>Ariel </a:t>
            </a:r>
            <a:r>
              <a:rPr lang="en-US" dirty="0" err="1" smtClean="0"/>
              <a:t>Kleiner</a:t>
            </a:r>
            <a:r>
              <a:rPr lang="en-US" dirty="0"/>
              <a:t>, </a:t>
            </a:r>
            <a:r>
              <a:rPr lang="en-US" dirty="0" err="1"/>
              <a:t>Ameet</a:t>
            </a:r>
            <a:r>
              <a:rPr lang="en-US" dirty="0"/>
              <a:t> Talwalkar, </a:t>
            </a:r>
            <a:r>
              <a:rPr lang="en-US" dirty="0" err="1"/>
              <a:t>Purnamrita</a:t>
            </a:r>
            <a:r>
              <a:rPr lang="en-US" dirty="0"/>
              <a:t> Sarkar, Michael I. Jordan</a:t>
            </a:r>
          </a:p>
        </p:txBody>
      </p:sp>
    </p:spTree>
    <p:extLst>
      <p:ext uri="{BB962C8B-B14F-4D97-AF65-F5344CB8AC3E}">
        <p14:creationId xmlns:p14="http://schemas.microsoft.com/office/powerpoint/2010/main" val="1601298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Benefits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Each BLB sample, despite having nominal size </a:t>
                </a:r>
                <a14:m>
                  <m:oMath xmlns:m="http://schemas.openxmlformats.org/officeDocument/2006/math">
                    <m:r>
                      <a:rPr lang="en-US" b="0" i="1" smtClean="0">
                        <a:latin typeface="Cambria Math" charset="0"/>
                      </a:rPr>
                      <m:t>𝑛</m:t>
                    </m:r>
                  </m:oMath>
                </a14:m>
                <a:r>
                  <a:rPr lang="en-US" dirty="0" smtClean="0"/>
                  <a:t>, contains at most </a:t>
                </a:r>
                <a14:m>
                  <m:oMath xmlns:m="http://schemas.openxmlformats.org/officeDocument/2006/math">
                    <m:r>
                      <a:rPr lang="en-US" b="0" i="1" smtClean="0">
                        <a:latin typeface="Cambria Math" charset="0"/>
                      </a:rPr>
                      <m:t>𝑏</m:t>
                    </m:r>
                  </m:oMath>
                </a14:m>
                <a:r>
                  <a:rPr lang="en-US" dirty="0" smtClean="0"/>
                  <a:t> distinct data points.</a:t>
                </a:r>
              </a:p>
              <a:p>
                <a:r>
                  <a:rPr lang="en-US" dirty="0" smtClean="0"/>
                  <a:t>To generate each resample, it suffices to draw a vector of counts from an </a:t>
                </a:r>
                <a14:m>
                  <m:oMath xmlns:m="http://schemas.openxmlformats.org/officeDocument/2006/math">
                    <m:r>
                      <a:rPr lang="en-US" b="0" i="1" smtClean="0">
                        <a:latin typeface="Cambria Math" charset="0"/>
                      </a:rPr>
                      <m:t>𝑛</m:t>
                    </m:r>
                  </m:oMath>
                </a14:m>
                <a:r>
                  <a:rPr lang="en-US" dirty="0" smtClean="0"/>
                  <a:t>-trial uniform multinomial distribution over </a:t>
                </a:r>
                <a14:m>
                  <m:oMath xmlns:m="http://schemas.openxmlformats.org/officeDocument/2006/math">
                    <m:r>
                      <a:rPr lang="en-US" b="0" i="1" smtClean="0">
                        <a:latin typeface="Cambria Math" charset="0"/>
                      </a:rPr>
                      <m:t>𝑏</m:t>
                    </m:r>
                  </m:oMath>
                </a14:m>
                <a:r>
                  <a:rPr lang="en-US" dirty="0" smtClean="0"/>
                  <a:t> objects. We can then represent each resample by the at-most </a:t>
                </a:r>
                <a14:m>
                  <m:oMath xmlns:m="http://schemas.openxmlformats.org/officeDocument/2006/math">
                    <m:r>
                      <a:rPr lang="en-US" b="0" i="1" smtClean="0">
                        <a:latin typeface="Cambria Math" charset="0"/>
                      </a:rPr>
                      <m:t>𝑏</m:t>
                    </m:r>
                  </m:oMath>
                </a14:m>
                <a:r>
                  <a:rPr lang="en-US" dirty="0" smtClean="0"/>
                  <a:t> distinct data points within it, and the corresponding sampled counts. Therefor, each resampled requires only storage space in </a:t>
                </a:r>
                <a14:m>
                  <m:oMath xmlns:m="http://schemas.openxmlformats.org/officeDocument/2006/math">
                    <m:r>
                      <a:rPr lang="en-US" b="0" i="1" smtClean="0">
                        <a:latin typeface="Cambria Math" charset="0"/>
                      </a:rPr>
                      <m:t>𝑂</m:t>
                    </m:r>
                    <m:r>
                      <a:rPr lang="en-US" b="0" i="1" smtClean="0">
                        <a:latin typeface="Cambria Math" charset="0"/>
                      </a:rPr>
                      <m:t>(</m:t>
                    </m:r>
                    <m:r>
                      <a:rPr lang="en-US" b="0" i="1" smtClean="0">
                        <a:latin typeface="Cambria Math" charset="0"/>
                      </a:rPr>
                      <m:t>𝑏</m:t>
                    </m:r>
                    <m:r>
                      <a:rPr lang="en-US" b="0" i="1" smtClean="0">
                        <a:latin typeface="Cambria Math" charset="0"/>
                      </a:rPr>
                      <m:t>)</m:t>
                    </m:r>
                  </m:oMath>
                </a14:m>
                <a:r>
                  <a:rPr lang="en-US" dirty="0" smtClean="0"/>
                  <a:t>.</a:t>
                </a:r>
              </a:p>
              <a:p>
                <a:r>
                  <a:rPr lang="en-US" dirty="0" smtClean="0"/>
                  <a:t>If the estimator </a:t>
                </a:r>
                <a14:m>
                  <m:oMath xmlns:m="http://schemas.openxmlformats.org/officeDocument/2006/math">
                    <m:acc>
                      <m:accPr>
                        <m:chr m:val="̂"/>
                        <m:ctrlPr>
                          <a:rPr lang="en-US" b="0" i="1" smtClean="0">
                            <a:latin typeface="Cambria Math" charset="0"/>
                          </a:rPr>
                        </m:ctrlPr>
                      </m:accPr>
                      <m:e>
                        <m:r>
                          <a:rPr lang="en-US" b="0" i="1" smtClean="0">
                            <a:latin typeface="Cambria Math" charset="0"/>
                          </a:rPr>
                          <m:t>𝜃</m:t>
                        </m:r>
                      </m:e>
                    </m:acc>
                  </m:oMath>
                </a14:m>
                <a:r>
                  <a:rPr lang="en-US" dirty="0" smtClean="0"/>
                  <a:t> can work directly with this weighted data representation, then the computational requirements of the estimator </a:t>
                </a:r>
                <a:r>
                  <a:rPr lang="mr-IN" dirty="0" smtClean="0"/>
                  <a:t>–</a:t>
                </a:r>
                <a:r>
                  <a:rPr lang="en-US" dirty="0" smtClean="0"/>
                  <a:t> with respect to both time and storage space </a:t>
                </a:r>
                <a:r>
                  <a:rPr lang="mr-IN" dirty="0" smtClean="0"/>
                  <a:t>–</a:t>
                </a:r>
                <a:r>
                  <a:rPr lang="en-US" dirty="0" smtClean="0"/>
                  <a:t> scale only in </a:t>
                </a:r>
                <a14:m>
                  <m:oMath xmlns:m="http://schemas.openxmlformats.org/officeDocument/2006/math">
                    <m:r>
                      <a:rPr lang="en-US" b="0" i="1" smtClean="0">
                        <a:latin typeface="Cambria Math" charset="0"/>
                      </a:rPr>
                      <m:t>𝑏</m:t>
                    </m:r>
                  </m:oMath>
                </a14:m>
                <a:r>
                  <a:rPr lang="en-US" dirty="0" smtClean="0"/>
                  <a:t>, rather than </a:t>
                </a:r>
                <a14:m>
                  <m:oMath xmlns:m="http://schemas.openxmlformats.org/officeDocument/2006/math">
                    <m:r>
                      <a:rPr lang="en-US" b="0" i="1" smtClean="0">
                        <a:latin typeface="Cambria Math" charset="0"/>
                      </a:rPr>
                      <m:t>𝑛</m:t>
                    </m:r>
                  </m:oMath>
                </a14:m>
                <a:r>
                  <a:rPr lang="en-US" dirty="0" smtClean="0"/>
                  <a:t>. (That’s the case for most commonly used estimators, such as general </a:t>
                </a:r>
                <a14:m>
                  <m:oMath xmlns:m="http://schemas.openxmlformats.org/officeDocument/2006/math">
                    <m:r>
                      <a:rPr lang="en-US" b="0" i="1" smtClean="0">
                        <a:latin typeface="Cambria Math" charset="0"/>
                      </a:rPr>
                      <m:t>𝑀</m:t>
                    </m:r>
                  </m:oMath>
                </a14:m>
                <a:r>
                  <a:rPr lang="en-US" dirty="0" smtClean="0"/>
                  <a:t>-estimators)</a:t>
                </a:r>
              </a:p>
              <a:p>
                <a:r>
                  <a:rPr lang="en-US" dirty="0" smtClean="0"/>
                  <a:t>Parallel computation?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1667" r="-121"/>
                </a:stretch>
              </a:blipFill>
            </p:spPr>
            <p:txBody>
              <a:bodyPr/>
              <a:lstStyle/>
              <a:p>
                <a:r>
                  <a:rPr lang="en-US">
                    <a:noFill/>
                  </a:rPr>
                  <a:t> </a:t>
                </a:r>
              </a:p>
            </p:txBody>
          </p:sp>
        </mc:Fallback>
      </mc:AlternateContent>
    </p:spTree>
    <p:extLst>
      <p:ext uri="{BB962C8B-B14F-4D97-AF65-F5344CB8AC3E}">
        <p14:creationId xmlns:p14="http://schemas.microsoft.com/office/powerpoint/2010/main" val="1211867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 of the BLB</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BLB has statistical properties which are identical to those of the bootstrap, under the same conditions that have been used in prior analysis of the bootstrap.</a:t>
                </a:r>
              </a:p>
              <a:p>
                <a:r>
                  <a:rPr lang="en-US" i="1" dirty="0" smtClean="0"/>
                  <a:t>Theorem 1.</a:t>
                </a:r>
                <a:r>
                  <a:rPr lang="en-US" dirty="0" smtClean="0"/>
                  <a:t> Suppose that </a:t>
                </a:r>
                <a14:m>
                  <m:oMath xmlns:m="http://schemas.openxmlformats.org/officeDocument/2006/math">
                    <m:sSub>
                      <m:sSubPr>
                        <m:ctrlPr>
                          <a:rPr lang="en-US" i="1" dirty="0">
                            <a:latin typeface="Cambria Math" charset="0"/>
                          </a:rPr>
                        </m:ctrlPr>
                      </m:sSubPr>
                      <m:e>
                        <m:acc>
                          <m:accPr>
                            <m:chr m:val="̂"/>
                            <m:ctrlPr>
                              <a:rPr lang="en-US" i="1">
                                <a:latin typeface="Cambria Math" charset="0"/>
                              </a:rPr>
                            </m:ctrlPr>
                          </m:accPr>
                          <m:e>
                            <m:r>
                              <a:rPr lang="en-US" i="1">
                                <a:latin typeface="Cambria Math" charset="0"/>
                              </a:rPr>
                              <m:t>𝜃</m:t>
                            </m:r>
                          </m:e>
                        </m:acc>
                      </m:e>
                      <m:sub>
                        <m:r>
                          <a:rPr lang="en-US" i="1" dirty="0">
                            <a:latin typeface="Cambria Math" charset="0"/>
                          </a:rPr>
                          <m:t>𝑛</m:t>
                        </m:r>
                      </m:sub>
                    </m:sSub>
                    <m:d>
                      <m:dPr>
                        <m:ctrlPr>
                          <a:rPr lang="en-US" i="1" dirty="0">
                            <a:latin typeface="Cambria Math" charset="0"/>
                          </a:rPr>
                        </m:ctrlPr>
                      </m:dPr>
                      <m:e>
                        <m:sSub>
                          <m:sSubPr>
                            <m:ctrlPr>
                              <a:rPr lang="en-US" i="1">
                                <a:latin typeface="Cambria Math" charset="0"/>
                              </a:rPr>
                            </m:ctrlPr>
                          </m:sSubPr>
                          <m:e>
                            <m:r>
                              <a:rPr lang="en-US" i="1">
                                <a:latin typeface="Cambria Math" charset="0"/>
                              </a:rPr>
                              <m:t>ℙ</m:t>
                            </m:r>
                          </m:e>
                          <m:sub>
                            <m:r>
                              <a:rPr lang="en-US" i="1">
                                <a:latin typeface="Cambria Math" charset="0"/>
                              </a:rPr>
                              <m:t>𝑛</m:t>
                            </m:r>
                          </m:sub>
                        </m:sSub>
                      </m:e>
                    </m:d>
                    <m:r>
                      <a:rPr lang="en-US" b="0" i="0" smtClean="0">
                        <a:latin typeface="Cambria Math" charset="0"/>
                      </a:rPr>
                      <m:t>=</m:t>
                    </m:r>
                    <m:r>
                      <a:rPr lang="en-US" b="0" i="1" smtClean="0">
                        <a:latin typeface="Cambria Math" charset="0"/>
                      </a:rPr>
                      <m:t>𝜙</m:t>
                    </m:r>
                    <m:d>
                      <m:dPr>
                        <m:ctrlPr>
                          <a:rPr lang="en-US" b="0" i="1" smtClean="0">
                            <a:latin typeface="Cambria Math" charset="0"/>
                          </a:rPr>
                        </m:ctrlPr>
                      </m:dPr>
                      <m:e>
                        <m:sSub>
                          <m:sSubPr>
                            <m:ctrlPr>
                              <a:rPr lang="en-US" b="0" i="1" smtClean="0">
                                <a:latin typeface="Cambria Math" charset="0"/>
                              </a:rPr>
                            </m:ctrlPr>
                          </m:sSubPr>
                          <m:e>
                            <m:r>
                              <a:rPr lang="en-US" b="0" i="1" smtClean="0">
                                <a:latin typeface="Cambria Math" charset="0"/>
                              </a:rPr>
                              <m:t>ℙ</m:t>
                            </m:r>
                          </m:e>
                          <m:sub>
                            <m:r>
                              <a:rPr lang="en-US" b="0" i="1" smtClean="0">
                                <a:latin typeface="Cambria Math" charset="0"/>
                              </a:rPr>
                              <m:t>𝑛</m:t>
                            </m:r>
                          </m:sub>
                        </m:sSub>
                      </m:e>
                    </m:d>
                  </m:oMath>
                </a14:m>
                <a:r>
                  <a:rPr lang="en-US" dirty="0" smtClean="0"/>
                  <a:t> and </a:t>
                </a:r>
                <a14:m>
                  <m:oMath xmlns:m="http://schemas.openxmlformats.org/officeDocument/2006/math">
                    <m:r>
                      <a:rPr lang="en-US" b="0" i="1" smtClean="0">
                        <a:latin typeface="Cambria Math" charset="0"/>
                      </a:rPr>
                      <m:t>𝜃</m:t>
                    </m:r>
                    <m:d>
                      <m:dPr>
                        <m:ctrlPr>
                          <a:rPr lang="en-US" b="0" i="1" smtClean="0">
                            <a:latin typeface="Cambria Math" charset="0"/>
                          </a:rPr>
                        </m:ctrlPr>
                      </m:dPr>
                      <m:e>
                        <m:r>
                          <a:rPr lang="en-US" b="0" i="1" smtClean="0">
                            <a:latin typeface="Cambria Math" charset="0"/>
                          </a:rPr>
                          <m:t>𝑃</m:t>
                        </m:r>
                      </m:e>
                    </m:d>
                    <m:r>
                      <a:rPr lang="en-US" b="0" i="1" smtClean="0">
                        <a:latin typeface="Cambria Math" charset="0"/>
                      </a:rPr>
                      <m:t>=</m:t>
                    </m:r>
                    <m:r>
                      <a:rPr lang="en-US" b="0" i="1" smtClean="0">
                        <a:latin typeface="Cambria Math" charset="0"/>
                      </a:rPr>
                      <m:t>𝜙</m:t>
                    </m:r>
                    <m:d>
                      <m:dPr>
                        <m:ctrlPr>
                          <a:rPr lang="en-US" b="0" i="1" smtClean="0">
                            <a:latin typeface="Cambria Math" charset="0"/>
                          </a:rPr>
                        </m:ctrlPr>
                      </m:dPr>
                      <m:e>
                        <m:r>
                          <a:rPr lang="en-US" b="0" i="1" smtClean="0">
                            <a:latin typeface="Cambria Math" charset="0"/>
                          </a:rPr>
                          <m:t>𝑃</m:t>
                        </m:r>
                      </m:e>
                    </m:d>
                  </m:oMath>
                </a14:m>
                <a:r>
                  <a:rPr lang="en-US" dirty="0" smtClean="0"/>
                  <a:t>, where </a:t>
                </a:r>
                <a14:m>
                  <m:oMath xmlns:m="http://schemas.openxmlformats.org/officeDocument/2006/math">
                    <m:r>
                      <a:rPr lang="en-US" b="0" i="1" smtClean="0">
                        <a:latin typeface="Cambria Math" charset="0"/>
                      </a:rPr>
                      <m:t>𝜙</m:t>
                    </m:r>
                  </m:oMath>
                </a14:m>
                <a:r>
                  <a:rPr lang="en-US" dirty="0" smtClean="0"/>
                  <a:t> is </a:t>
                </a:r>
                <a:r>
                  <a:rPr lang="en-US" dirty="0" err="1" smtClean="0"/>
                  <a:t>Hadamard</a:t>
                </a:r>
                <a:r>
                  <a:rPr lang="en-US" dirty="0" smtClean="0"/>
                  <a:t> differentiable at </a:t>
                </a:r>
                <a14:m>
                  <m:oMath xmlns:m="http://schemas.openxmlformats.org/officeDocument/2006/math">
                    <m:r>
                      <a:rPr lang="en-US" b="0" i="1" smtClean="0">
                        <a:latin typeface="Cambria Math" charset="0"/>
                      </a:rPr>
                      <m:t>𝑃</m:t>
                    </m:r>
                  </m:oMath>
                </a14:m>
                <a:r>
                  <a:rPr lang="en-US" dirty="0" smtClean="0"/>
                  <a:t> tangentially to some subspace, with </a:t>
                </a:r>
                <a14:m>
                  <m:oMath xmlns:m="http://schemas.openxmlformats.org/officeDocument/2006/math">
                    <m:r>
                      <a:rPr lang="en-US" b="0" i="1" smtClean="0">
                        <a:latin typeface="Cambria Math" charset="0"/>
                      </a:rPr>
                      <m:t>𝑃</m:t>
                    </m:r>
                  </m:oMath>
                </a14:m>
                <a:r>
                  <a:rPr lang="en-US" dirty="0" smtClean="0"/>
                  <a:t>, </a:t>
                </a:r>
                <a14:m>
                  <m:oMath xmlns:m="http://schemas.openxmlformats.org/officeDocument/2006/math">
                    <m:sSub>
                      <m:sSubPr>
                        <m:ctrlPr>
                          <a:rPr lang="en-US" b="0" i="1" smtClean="0">
                            <a:latin typeface="Cambria Math" charset="0"/>
                          </a:rPr>
                        </m:ctrlPr>
                      </m:sSubPr>
                      <m:e>
                        <m:r>
                          <a:rPr lang="en-US" b="0" i="1" smtClean="0">
                            <a:latin typeface="Cambria Math" charset="0"/>
                          </a:rPr>
                          <m:t>ℙ</m:t>
                        </m:r>
                      </m:e>
                      <m:sub>
                        <m:r>
                          <a:rPr lang="en-US" b="0" i="1" smtClean="0">
                            <a:latin typeface="Cambria Math" charset="0"/>
                          </a:rPr>
                          <m:t>𝑛</m:t>
                        </m:r>
                      </m:sub>
                    </m:sSub>
                  </m:oMath>
                </a14:m>
                <a:r>
                  <a:rPr lang="en-US" dirty="0" smtClean="0"/>
                  <a:t> and </a:t>
                </a:r>
                <a14:m>
                  <m:oMath xmlns:m="http://schemas.openxmlformats.org/officeDocument/2006/math">
                    <m:sSubSup>
                      <m:sSubSupPr>
                        <m:ctrlPr>
                          <a:rPr lang="en-US" b="0" i="1" smtClean="0">
                            <a:latin typeface="Cambria Math" charset="0"/>
                          </a:rPr>
                        </m:ctrlPr>
                      </m:sSubSupPr>
                      <m:e>
                        <m:r>
                          <a:rPr lang="en-US" b="0" i="1" smtClean="0">
                            <a:latin typeface="Cambria Math" charset="0"/>
                          </a:rPr>
                          <m:t>ℙ</m:t>
                        </m:r>
                      </m:e>
                      <m:sub>
                        <m:r>
                          <a:rPr lang="en-US" b="0" i="1" smtClean="0">
                            <a:latin typeface="Cambria Math" charset="0"/>
                          </a:rPr>
                          <m:t>𝑛</m:t>
                        </m:r>
                        <m:r>
                          <a:rPr lang="en-US" b="0" i="1" smtClean="0">
                            <a:latin typeface="Cambria Math" charset="0"/>
                          </a:rPr>
                          <m:t>,</m:t>
                        </m:r>
                        <m:r>
                          <a:rPr lang="en-US" b="0" i="1" smtClean="0">
                            <a:latin typeface="Cambria Math" charset="0"/>
                          </a:rPr>
                          <m:t>𝑏</m:t>
                        </m:r>
                      </m:sub>
                      <m:sup>
                        <m:r>
                          <a:rPr lang="en-US" b="0" i="1" smtClean="0">
                            <a:latin typeface="Cambria Math" charset="0"/>
                          </a:rPr>
                          <m:t>(</m:t>
                        </m:r>
                        <m:r>
                          <a:rPr lang="en-US" b="0" i="1" smtClean="0">
                            <a:latin typeface="Cambria Math" charset="0"/>
                          </a:rPr>
                          <m:t>𝑗</m:t>
                        </m:r>
                        <m:r>
                          <a:rPr lang="en-US" b="0" i="1" smtClean="0">
                            <a:latin typeface="Cambria Math" charset="0"/>
                          </a:rPr>
                          <m:t>)</m:t>
                        </m:r>
                      </m:sup>
                    </m:sSubSup>
                  </m:oMath>
                </a14:m>
                <a:r>
                  <a:rPr lang="en-US" dirty="0" smtClean="0"/>
                  <a:t> viewed as maps from some </a:t>
                </a:r>
                <a:r>
                  <a:rPr lang="en-US" dirty="0" err="1" smtClean="0"/>
                  <a:t>Donsker</a:t>
                </a:r>
                <a:r>
                  <a:rPr lang="en-US" dirty="0" smtClean="0"/>
                  <a:t> class </a:t>
                </a:r>
                <a14:m>
                  <m:oMath xmlns:m="http://schemas.openxmlformats.org/officeDocument/2006/math">
                    <m:r>
                      <a:rPr lang="en-US" i="1" smtClean="0">
                        <a:latin typeface="Cambria Math" charset="0"/>
                        <a:ea typeface="Cambria Math" charset="0"/>
                        <a:cs typeface="Cambria Math" charset="0"/>
                      </a:rPr>
                      <m:t>ℱ</m:t>
                    </m:r>
                  </m:oMath>
                </a14:m>
                <a:r>
                  <a:rPr lang="en-US" dirty="0" smtClean="0"/>
                  <a:t> to </a:t>
                </a:r>
                <a14:m>
                  <m:oMath xmlns:m="http://schemas.openxmlformats.org/officeDocument/2006/math">
                    <m:r>
                      <a:rPr lang="en-US" b="0" i="1" smtClean="0">
                        <a:latin typeface="Cambria Math" charset="0"/>
                      </a:rPr>
                      <m:t>ℝ</m:t>
                    </m:r>
                  </m:oMath>
                </a14:m>
                <a:r>
                  <a:rPr lang="en-US" dirty="0" smtClean="0"/>
                  <a:t>. Additionally, assume that </a:t>
                </a:r>
                <a14:m>
                  <m:oMath xmlns:m="http://schemas.openxmlformats.org/officeDocument/2006/math">
                    <m:r>
                      <a:rPr lang="en-US" b="0" i="1" smtClean="0">
                        <a:latin typeface="Cambria Math" charset="0"/>
                      </a:rPr>
                      <m:t>𝜉</m:t>
                    </m:r>
                    <m:d>
                      <m:dPr>
                        <m:begChr m:val="{"/>
                        <m:endChr m:val="}"/>
                        <m:ctrlPr>
                          <a:rPr lang="en-US" b="0" i="1" smtClean="0">
                            <a:latin typeface="Cambria Math" charset="0"/>
                          </a:rPr>
                        </m:ctrlPr>
                      </m:dPr>
                      <m:e>
                        <m:sSub>
                          <m:sSubPr>
                            <m:ctrlPr>
                              <a:rPr lang="en-US" b="0" i="1" smtClean="0">
                                <a:latin typeface="Cambria Math" charset="0"/>
                              </a:rPr>
                            </m:ctrlPr>
                          </m:sSubPr>
                          <m:e>
                            <m:r>
                              <a:rPr lang="en-US" b="0" i="1" smtClean="0">
                                <a:latin typeface="Cambria Math" charset="0"/>
                              </a:rPr>
                              <m:t>𝒬</m:t>
                            </m:r>
                          </m:e>
                          <m:sub>
                            <m:r>
                              <a:rPr lang="en-US" b="0" i="1" smtClean="0">
                                <a:latin typeface="Cambria Math" charset="0"/>
                              </a:rPr>
                              <m:t>𝑛</m:t>
                            </m:r>
                          </m:sub>
                        </m:sSub>
                        <m:d>
                          <m:dPr>
                            <m:ctrlPr>
                              <a:rPr lang="en-US" b="0" i="1" smtClean="0">
                                <a:latin typeface="Cambria Math" charset="0"/>
                              </a:rPr>
                            </m:ctrlPr>
                          </m:dPr>
                          <m:e>
                            <m:r>
                              <a:rPr lang="en-US" b="0" i="1" smtClean="0">
                                <a:latin typeface="Cambria Math" charset="0"/>
                              </a:rPr>
                              <m:t>𝑃</m:t>
                            </m:r>
                          </m:e>
                        </m:d>
                      </m:e>
                    </m:d>
                  </m:oMath>
                </a14:m>
                <a:r>
                  <a:rPr lang="en-US" dirty="0" smtClean="0"/>
                  <a:t> is a function of the distribution with respect to a metric that </a:t>
                </a:r>
                <a:r>
                  <a:rPr lang="en-US" dirty="0" err="1" smtClean="0"/>
                  <a:t>metrizes</a:t>
                </a:r>
                <a:r>
                  <a:rPr lang="en-US" dirty="0" smtClean="0"/>
                  <a:t> weak convergence. Then,</a:t>
                </a:r>
              </a:p>
              <a:p>
                <a:r>
                  <a:rPr lang="en-US" dirty="0" smtClean="0"/>
                  <a:t>                                              </a:t>
                </a:r>
                <a14:m>
                  <m:oMath xmlns:m="http://schemas.openxmlformats.org/officeDocument/2006/math">
                    <m:sSup>
                      <m:sSupPr>
                        <m:ctrlPr>
                          <a:rPr lang="en-US" i="1">
                            <a:latin typeface="Cambria Math" charset="0"/>
                          </a:rPr>
                        </m:ctrlPr>
                      </m:sSupPr>
                      <m:e>
                        <m:r>
                          <a:rPr lang="en-US" i="1">
                            <a:latin typeface="Cambria Math" charset="0"/>
                          </a:rPr>
                          <m:t>𝑠</m:t>
                        </m:r>
                      </m:e>
                      <m:sup>
                        <m:r>
                          <a:rPr lang="en-US" i="1">
                            <a:latin typeface="Cambria Math" charset="0"/>
                          </a:rPr>
                          <m:t>−1</m:t>
                        </m:r>
                      </m:sup>
                    </m:sSup>
                    <m:nary>
                      <m:naryPr>
                        <m:chr m:val="∑"/>
                        <m:ctrlPr>
                          <a:rPr lang="en-US" i="1">
                            <a:latin typeface="Cambria Math" charset="0"/>
                          </a:rPr>
                        </m:ctrlPr>
                      </m:naryPr>
                      <m:sub>
                        <m:r>
                          <a:rPr lang="en-US" i="1">
                            <a:latin typeface="Cambria Math" charset="0"/>
                          </a:rPr>
                          <m:t>𝑗</m:t>
                        </m:r>
                        <m:r>
                          <a:rPr lang="en-US" i="1">
                            <a:latin typeface="Cambria Math" charset="0"/>
                          </a:rPr>
                          <m:t>=1</m:t>
                        </m:r>
                      </m:sub>
                      <m:sup>
                        <m:r>
                          <a:rPr lang="en-US" i="1">
                            <a:latin typeface="Cambria Math" charset="0"/>
                          </a:rPr>
                          <m:t>𝑠</m:t>
                        </m:r>
                      </m:sup>
                      <m:e>
                        <m:r>
                          <a:rPr lang="en-US" i="1">
                            <a:latin typeface="Cambria Math" charset="0"/>
                          </a:rPr>
                          <m:t>𝜉</m:t>
                        </m:r>
                        <m:d>
                          <m:dPr>
                            <m:begChr m:val="{"/>
                            <m:endChr m:val="}"/>
                            <m:ctrlPr>
                              <a:rPr lang="en-US" i="1">
                                <a:latin typeface="Cambria Math" charset="0"/>
                              </a:rPr>
                            </m:ctrlPr>
                          </m:dPr>
                          <m:e>
                            <m:sSub>
                              <m:sSubPr>
                                <m:ctrlPr>
                                  <a:rPr lang="en-US" i="1">
                                    <a:latin typeface="Cambria Math" charset="0"/>
                                  </a:rPr>
                                </m:ctrlPr>
                              </m:sSubPr>
                              <m:e>
                                <m:r>
                                  <a:rPr lang="en-US" i="1">
                                    <a:latin typeface="Cambria Math" charset="0"/>
                                  </a:rPr>
                                  <m:t>𝑄</m:t>
                                </m:r>
                              </m:e>
                              <m:sub>
                                <m:r>
                                  <a:rPr lang="en-US" i="1">
                                    <a:latin typeface="Cambria Math" charset="0"/>
                                  </a:rPr>
                                  <m:t>𝑛</m:t>
                                </m:r>
                              </m:sub>
                            </m:sSub>
                            <m:d>
                              <m:dPr>
                                <m:ctrlPr>
                                  <a:rPr lang="en-US" i="1">
                                    <a:latin typeface="Cambria Math" charset="0"/>
                                  </a:rPr>
                                </m:ctrlPr>
                              </m:dPr>
                              <m:e>
                                <m:sSubSup>
                                  <m:sSubSupPr>
                                    <m:ctrlPr>
                                      <a:rPr lang="en-US" i="1">
                                        <a:latin typeface="Cambria Math" charset="0"/>
                                      </a:rPr>
                                    </m:ctrlPr>
                                  </m:sSubSupPr>
                                  <m:e>
                                    <m:r>
                                      <a:rPr lang="en-US" i="1">
                                        <a:latin typeface="Cambria Math" charset="0"/>
                                      </a:rPr>
                                      <m:t>ℙ</m:t>
                                    </m:r>
                                  </m:e>
                                  <m:sub>
                                    <m:r>
                                      <a:rPr lang="en-US" i="1">
                                        <a:latin typeface="Cambria Math" charset="0"/>
                                      </a:rPr>
                                      <m:t>𝑛</m:t>
                                    </m:r>
                                    <m:r>
                                      <a:rPr lang="en-US" i="1">
                                        <a:latin typeface="Cambria Math" charset="0"/>
                                      </a:rPr>
                                      <m:t>,</m:t>
                                    </m:r>
                                    <m:r>
                                      <a:rPr lang="en-US" i="1">
                                        <a:latin typeface="Cambria Math" charset="0"/>
                                      </a:rPr>
                                      <m:t>𝑏</m:t>
                                    </m:r>
                                  </m:sub>
                                  <m:sup>
                                    <m:r>
                                      <a:rPr lang="en-US" i="1">
                                        <a:latin typeface="Cambria Math" charset="0"/>
                                      </a:rPr>
                                      <m:t>(</m:t>
                                    </m:r>
                                    <m:r>
                                      <a:rPr lang="en-US" i="1">
                                        <a:latin typeface="Cambria Math" charset="0"/>
                                      </a:rPr>
                                      <m:t>𝑗</m:t>
                                    </m:r>
                                    <m:r>
                                      <a:rPr lang="en-US" i="1">
                                        <a:latin typeface="Cambria Math" charset="0"/>
                                      </a:rPr>
                                      <m:t>)</m:t>
                                    </m:r>
                                  </m:sup>
                                </m:sSubSup>
                              </m:e>
                            </m:d>
                          </m:e>
                        </m:d>
                      </m:e>
                    </m:nary>
                    <m:r>
                      <a:rPr lang="en-US" b="0" i="0" smtClean="0">
                        <a:latin typeface="Cambria Math" charset="0"/>
                      </a:rPr>
                      <m:t>−</m:t>
                    </m:r>
                    <m:r>
                      <a:rPr lang="en-US" b="0" i="1" smtClean="0">
                        <a:latin typeface="Cambria Math" charset="0"/>
                      </a:rPr>
                      <m:t>𝜉</m:t>
                    </m:r>
                    <m:d>
                      <m:dPr>
                        <m:begChr m:val="{"/>
                        <m:endChr m:val="}"/>
                        <m:ctrlPr>
                          <a:rPr lang="en-US" b="0" i="1" smtClean="0">
                            <a:latin typeface="Cambria Math" charset="0"/>
                          </a:rPr>
                        </m:ctrlPr>
                      </m:dPr>
                      <m:e>
                        <m:sSub>
                          <m:sSubPr>
                            <m:ctrlPr>
                              <a:rPr lang="en-US" b="0" i="1" smtClean="0">
                                <a:latin typeface="Cambria Math" charset="0"/>
                              </a:rPr>
                            </m:ctrlPr>
                          </m:sSubPr>
                          <m:e>
                            <m:r>
                              <a:rPr lang="en-US" b="0" i="1" smtClean="0">
                                <a:latin typeface="Cambria Math" charset="0"/>
                              </a:rPr>
                              <m:t>𝒬</m:t>
                            </m:r>
                          </m:e>
                          <m:sub>
                            <m:r>
                              <a:rPr lang="en-US" b="0" i="1" smtClean="0">
                                <a:latin typeface="Cambria Math" charset="0"/>
                              </a:rPr>
                              <m:t>𝑛</m:t>
                            </m:r>
                          </m:sub>
                        </m:sSub>
                        <m:d>
                          <m:dPr>
                            <m:ctrlPr>
                              <a:rPr lang="en-US" b="0" i="1" smtClean="0">
                                <a:latin typeface="Cambria Math" charset="0"/>
                              </a:rPr>
                            </m:ctrlPr>
                          </m:dPr>
                          <m:e>
                            <m:r>
                              <a:rPr lang="en-US" b="0" i="1" smtClean="0">
                                <a:latin typeface="Cambria Math" charset="0"/>
                              </a:rPr>
                              <m:t>𝑃</m:t>
                            </m:r>
                          </m:e>
                        </m:d>
                      </m:e>
                    </m:d>
                    <m:groupChr>
                      <m:groupChrPr>
                        <m:chr m:val="→"/>
                        <m:vertJc m:val="bot"/>
                        <m:ctrlPr>
                          <a:rPr lang="is-IS" b="0" i="1" smtClean="0">
                            <a:latin typeface="Cambria Math" charset="0"/>
                          </a:rPr>
                        </m:ctrlPr>
                      </m:groupChrPr>
                      <m:e>
                        <m:r>
                          <m:rPr>
                            <m:brk m:alnAt="2"/>
                          </m:rPr>
                          <a:rPr lang="en-US" b="0" i="1" smtClean="0">
                            <a:latin typeface="Cambria Math" charset="0"/>
                          </a:rPr>
                          <m:t>𝑃</m:t>
                        </m:r>
                      </m:e>
                    </m:groupChr>
                    <m:r>
                      <a:rPr lang="en-US" b="0" i="1" smtClean="0">
                        <a:latin typeface="Cambria Math" charset="0"/>
                      </a:rPr>
                      <m:t>0</m:t>
                    </m:r>
                  </m:oMath>
                </a14:m>
                <a:endParaRPr lang="en-US" dirty="0" smtClean="0"/>
              </a:p>
              <a:p>
                <a:r>
                  <a:rPr lang="en-US" dirty="0" smtClean="0"/>
                  <a:t>As </a:t>
                </a:r>
                <a14:m>
                  <m:oMath xmlns:m="http://schemas.openxmlformats.org/officeDocument/2006/math">
                    <m:r>
                      <a:rPr lang="en-US" b="0" i="1" smtClean="0">
                        <a:latin typeface="Cambria Math" charset="0"/>
                      </a:rPr>
                      <m:t>𝑛</m:t>
                    </m:r>
                    <m:r>
                      <a:rPr lang="en-US" b="0" i="1" smtClean="0">
                        <a:latin typeface="Cambria Math" charset="0"/>
                      </a:rPr>
                      <m:t>→∞</m:t>
                    </m:r>
                  </m:oMath>
                </a14:m>
                <a:r>
                  <a:rPr lang="en-US" dirty="0" smtClean="0"/>
                  <a:t>, for </a:t>
                </a:r>
                <a:r>
                  <a:rPr lang="en-US" u="sng" dirty="0" smtClean="0"/>
                  <a:t>any</a:t>
                </a:r>
                <a:r>
                  <a:rPr lang="en-US" dirty="0" smtClean="0"/>
                  <a:t> sequence </a:t>
                </a:r>
                <a14:m>
                  <m:oMath xmlns:m="http://schemas.openxmlformats.org/officeDocument/2006/math">
                    <m:r>
                      <a:rPr lang="en-US" b="0" i="1" smtClean="0">
                        <a:latin typeface="Cambria Math" charset="0"/>
                      </a:rPr>
                      <m:t>𝑏</m:t>
                    </m:r>
                    <m:r>
                      <a:rPr lang="en-US" b="0" i="1" smtClean="0">
                        <a:latin typeface="Cambria Math" charset="0"/>
                      </a:rPr>
                      <m:t>→∞</m:t>
                    </m:r>
                  </m:oMath>
                </a14:m>
                <a:r>
                  <a:rPr lang="en-US" dirty="0" smtClean="0"/>
                  <a:t> and for any fixed </a:t>
                </a:r>
                <a14:m>
                  <m:oMath xmlns:m="http://schemas.openxmlformats.org/officeDocument/2006/math">
                    <m:r>
                      <a:rPr lang="en-US" b="0" i="1" smtClean="0">
                        <a:latin typeface="Cambria Math" charset="0"/>
                      </a:rPr>
                      <m:t>𝑠</m:t>
                    </m:r>
                  </m:oMath>
                </a14:m>
                <a:r>
                  <a:rPr lang="en-US"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606" t="-1667" r="-545"/>
                </a:stretch>
              </a:blipFill>
            </p:spPr>
            <p:txBody>
              <a:bodyPr/>
              <a:lstStyle/>
              <a:p>
                <a:r>
                  <a:rPr lang="en-US">
                    <a:noFill/>
                  </a:rPr>
                  <a:t> </a:t>
                </a:r>
              </a:p>
            </p:txBody>
          </p:sp>
        </mc:Fallback>
      </mc:AlternateContent>
    </p:spTree>
    <p:extLst>
      <p:ext uri="{BB962C8B-B14F-4D97-AF65-F5344CB8AC3E}">
        <p14:creationId xmlns:p14="http://schemas.microsoft.com/office/powerpoint/2010/main" val="1140121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of Convergence of the BLB</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smtClean="0"/>
                  <a:t>Prior work has been devoted to showing that the bootstrap is higher order correct in many cases, converging to the true value </a:t>
                </a:r>
                <a14:m>
                  <m:oMath xmlns:m="http://schemas.openxmlformats.org/officeDocument/2006/math">
                    <m:r>
                      <a:rPr lang="en-US" i="1">
                        <a:latin typeface="Cambria Math" charset="0"/>
                      </a:rPr>
                      <m:t>𝜉</m:t>
                    </m:r>
                    <m:d>
                      <m:dPr>
                        <m:begChr m:val="{"/>
                        <m:endChr m:val="}"/>
                        <m:ctrlPr>
                          <a:rPr lang="en-US" i="1">
                            <a:latin typeface="Cambria Math" charset="0"/>
                          </a:rPr>
                        </m:ctrlPr>
                      </m:dPr>
                      <m:e>
                        <m:sSub>
                          <m:sSubPr>
                            <m:ctrlPr>
                              <a:rPr lang="en-US" i="1">
                                <a:latin typeface="Cambria Math" charset="0"/>
                              </a:rPr>
                            </m:ctrlPr>
                          </m:sSubPr>
                          <m:e>
                            <m:r>
                              <a:rPr lang="en-US" i="1">
                                <a:latin typeface="Cambria Math" charset="0"/>
                              </a:rPr>
                              <m:t>𝒬</m:t>
                            </m:r>
                          </m:e>
                          <m:sub>
                            <m:r>
                              <a:rPr lang="en-US" i="1">
                                <a:latin typeface="Cambria Math" charset="0"/>
                              </a:rPr>
                              <m:t>𝑛</m:t>
                            </m:r>
                          </m:sub>
                        </m:sSub>
                        <m:d>
                          <m:dPr>
                            <m:ctrlPr>
                              <a:rPr lang="en-US" i="1">
                                <a:latin typeface="Cambria Math" charset="0"/>
                              </a:rPr>
                            </m:ctrlPr>
                          </m:dPr>
                          <m:e>
                            <m:r>
                              <a:rPr lang="en-US" i="1">
                                <a:latin typeface="Cambria Math" charset="0"/>
                              </a:rPr>
                              <m:t>𝑃</m:t>
                            </m:r>
                          </m:e>
                        </m:d>
                      </m:e>
                    </m:d>
                  </m:oMath>
                </a14:m>
                <a:r>
                  <a:rPr lang="en-US" dirty="0" smtClean="0"/>
                  <a:t> at a rate of </a:t>
                </a:r>
                <a14:m>
                  <m:oMath xmlns:m="http://schemas.openxmlformats.org/officeDocument/2006/math">
                    <m:sSub>
                      <m:sSubPr>
                        <m:ctrlPr>
                          <a:rPr lang="en-US" b="0" i="1" smtClean="0">
                            <a:latin typeface="Cambria Math" charset="0"/>
                          </a:rPr>
                        </m:ctrlPr>
                      </m:sSubPr>
                      <m:e>
                        <m:r>
                          <a:rPr lang="en-US" b="0" i="1" smtClean="0">
                            <a:latin typeface="Cambria Math" charset="0"/>
                          </a:rPr>
                          <m:t>𝑂</m:t>
                        </m:r>
                      </m:e>
                      <m:sub>
                        <m:r>
                          <a:rPr lang="en-US" b="0" i="1" smtClean="0">
                            <a:latin typeface="Cambria Math" charset="0"/>
                          </a:rPr>
                          <m:t>𝑝</m:t>
                        </m:r>
                      </m:sub>
                    </m:sSub>
                    <m:d>
                      <m:dPr>
                        <m:ctrlPr>
                          <a:rPr lang="en-US" b="0" i="1" smtClean="0">
                            <a:latin typeface="Cambria Math" charset="0"/>
                          </a:rPr>
                        </m:ctrlPr>
                      </m:dPr>
                      <m:e>
                        <m:r>
                          <a:rPr lang="en-US" b="0" i="1" smtClean="0">
                            <a:latin typeface="Cambria Math" charset="0"/>
                          </a:rPr>
                          <m:t>1/</m:t>
                        </m:r>
                        <m:r>
                          <a:rPr lang="en-US" b="0" i="1" smtClean="0">
                            <a:latin typeface="Cambria Math" charset="0"/>
                          </a:rPr>
                          <m:t>𝑛</m:t>
                        </m:r>
                      </m:e>
                    </m:d>
                  </m:oMath>
                </a14:m>
                <a:r>
                  <a:rPr lang="en-US" dirty="0" smtClean="0"/>
                  <a:t>. The BLB shares the same degree of higher order correctness, assuming that </a:t>
                </a:r>
                <a14:m>
                  <m:oMath xmlns:m="http://schemas.openxmlformats.org/officeDocument/2006/math">
                    <m:r>
                      <a:rPr lang="en-US" b="0" i="1" smtClean="0">
                        <a:latin typeface="Cambria Math" charset="0"/>
                      </a:rPr>
                      <m:t>𝑠</m:t>
                    </m:r>
                  </m:oMath>
                </a14:m>
                <a:r>
                  <a:rPr lang="en-US" dirty="0" smtClean="0"/>
                  <a:t> and </a:t>
                </a:r>
                <a14:m>
                  <m:oMath xmlns:m="http://schemas.openxmlformats.org/officeDocument/2006/math">
                    <m:r>
                      <a:rPr lang="en-US" b="0" i="1" smtClean="0">
                        <a:latin typeface="Cambria Math" charset="0"/>
                      </a:rPr>
                      <m:t>𝑏</m:t>
                    </m:r>
                  </m:oMath>
                </a14:m>
                <a:r>
                  <a:rPr lang="en-US" dirty="0" smtClean="0"/>
                  <a:t> are chosen to be sufficiently large.</a:t>
                </a:r>
              </a:p>
              <a:p>
                <a:r>
                  <a:rPr lang="en-US" dirty="0" smtClean="0"/>
                  <a:t>Importantly, sufficiently large values of </a:t>
                </a:r>
                <a14:m>
                  <m:oMath xmlns:m="http://schemas.openxmlformats.org/officeDocument/2006/math">
                    <m:r>
                      <a:rPr lang="en-US" b="0" i="1" smtClean="0">
                        <a:latin typeface="Cambria Math" charset="0"/>
                      </a:rPr>
                      <m:t>𝑏</m:t>
                    </m:r>
                  </m:oMath>
                </a14:m>
                <a:r>
                  <a:rPr lang="en-US" dirty="0" smtClean="0"/>
                  <a:t> here can still be significantly smaller than </a:t>
                </a:r>
                <a14:m>
                  <m:oMath xmlns:m="http://schemas.openxmlformats.org/officeDocument/2006/math">
                    <m:r>
                      <a:rPr lang="en-US" b="0" i="1" smtClean="0">
                        <a:latin typeface="Cambria Math" charset="0"/>
                      </a:rPr>
                      <m:t>𝑛</m:t>
                    </m:r>
                  </m:oMath>
                </a14:m>
                <a:r>
                  <a:rPr lang="en-US" dirty="0" smtClean="0"/>
                  <a:t>, with </a:t>
                </a:r>
                <a14:m>
                  <m:oMath xmlns:m="http://schemas.openxmlformats.org/officeDocument/2006/math">
                    <m:f>
                      <m:fPr>
                        <m:ctrlPr>
                          <a:rPr lang="en-US" b="0" i="1" smtClean="0">
                            <a:latin typeface="Cambria Math" charset="0"/>
                          </a:rPr>
                        </m:ctrlPr>
                      </m:fPr>
                      <m:num>
                        <m:r>
                          <a:rPr lang="en-US" b="0" i="1" smtClean="0">
                            <a:latin typeface="Cambria Math" charset="0"/>
                          </a:rPr>
                          <m:t>𝑏</m:t>
                        </m:r>
                      </m:num>
                      <m:den>
                        <m:r>
                          <a:rPr lang="en-US" b="0" i="1" smtClean="0">
                            <a:latin typeface="Cambria Math" charset="0"/>
                          </a:rPr>
                          <m:t>𝑛</m:t>
                        </m:r>
                      </m:den>
                    </m:f>
                    <m:r>
                      <a:rPr lang="en-US" b="0" i="1" smtClean="0">
                        <a:latin typeface="Cambria Math" charset="0"/>
                      </a:rPr>
                      <m:t>→0</m:t>
                    </m:r>
                  </m:oMath>
                </a14:m>
                <a:r>
                  <a:rPr lang="en-US" dirty="0" smtClean="0"/>
                  <a:t> as </a:t>
                </a:r>
                <a14:m>
                  <m:oMath xmlns:m="http://schemas.openxmlformats.org/officeDocument/2006/math">
                    <m:r>
                      <a:rPr lang="en-US" b="0" i="1" smtClean="0">
                        <a:latin typeface="Cambria Math" charset="0"/>
                      </a:rPr>
                      <m:t>𝑛</m:t>
                    </m:r>
                    <m:r>
                      <a:rPr lang="en-US" b="0" i="1" smtClean="0">
                        <a:latin typeface="Cambria Math" charset="0"/>
                      </a:rPr>
                      <m:t>→∞</m:t>
                    </m:r>
                  </m:oMath>
                </a14:m>
                <a:r>
                  <a:rPr lang="en-US" dirty="0" smtClean="0"/>
                  <a:t>.</a:t>
                </a:r>
              </a:p>
              <a:p>
                <a:r>
                  <a:rPr lang="en-US" dirty="0" smtClean="0"/>
                  <a:t>Theorem 2. Suppose that </a:t>
                </a:r>
                <a14:m>
                  <m:oMath xmlns:m="http://schemas.openxmlformats.org/officeDocument/2006/math">
                    <m:r>
                      <a:rPr lang="en-US" i="1">
                        <a:latin typeface="Cambria Math" charset="0"/>
                      </a:rPr>
                      <m:t>𝜉</m:t>
                    </m:r>
                    <m:d>
                      <m:dPr>
                        <m:begChr m:val="{"/>
                        <m:endChr m:val="}"/>
                        <m:ctrlPr>
                          <a:rPr lang="en-US" i="1">
                            <a:latin typeface="Cambria Math" charset="0"/>
                          </a:rPr>
                        </m:ctrlPr>
                      </m:dPr>
                      <m:e>
                        <m:sSub>
                          <m:sSubPr>
                            <m:ctrlPr>
                              <a:rPr lang="en-US" i="1">
                                <a:latin typeface="Cambria Math" charset="0"/>
                              </a:rPr>
                            </m:ctrlPr>
                          </m:sSubPr>
                          <m:e>
                            <m:r>
                              <a:rPr lang="en-US" i="1">
                                <a:latin typeface="Cambria Math" charset="0"/>
                              </a:rPr>
                              <m:t>𝒬</m:t>
                            </m:r>
                          </m:e>
                          <m:sub>
                            <m:r>
                              <a:rPr lang="en-US" i="1">
                                <a:latin typeface="Cambria Math" charset="0"/>
                              </a:rPr>
                              <m:t>𝑛</m:t>
                            </m:r>
                          </m:sub>
                        </m:sSub>
                        <m:d>
                          <m:dPr>
                            <m:ctrlPr>
                              <a:rPr lang="en-US" i="1">
                                <a:latin typeface="Cambria Math" charset="0"/>
                              </a:rPr>
                            </m:ctrlPr>
                          </m:dPr>
                          <m:e>
                            <m:r>
                              <a:rPr lang="en-US" i="1">
                                <a:latin typeface="Cambria Math" charset="0"/>
                              </a:rPr>
                              <m:t>𝑃</m:t>
                            </m:r>
                          </m:e>
                        </m:d>
                      </m:e>
                    </m:d>
                  </m:oMath>
                </a14:m>
                <a:r>
                  <a:rPr lang="en-US" dirty="0" smtClean="0"/>
                  <a:t> admits an expansion as an asymptotic series</a:t>
                </a:r>
              </a:p>
              <a:p>
                <a:r>
                  <a:rPr lang="en-US" i="1" dirty="0" smtClean="0">
                    <a:latin typeface="Cambria Math" charset="0"/>
                  </a:rPr>
                  <a:t>                                                     </a:t>
                </a:r>
                <a14:m>
                  <m:oMath xmlns:m="http://schemas.openxmlformats.org/officeDocument/2006/math">
                    <m:r>
                      <a:rPr lang="en-US" i="1">
                        <a:latin typeface="Cambria Math" charset="0"/>
                      </a:rPr>
                      <m:t>𝜉</m:t>
                    </m:r>
                    <m:d>
                      <m:dPr>
                        <m:begChr m:val="{"/>
                        <m:endChr m:val="}"/>
                        <m:ctrlPr>
                          <a:rPr lang="en-US" i="1">
                            <a:latin typeface="Cambria Math" charset="0"/>
                          </a:rPr>
                        </m:ctrlPr>
                      </m:dPr>
                      <m:e>
                        <m:sSub>
                          <m:sSubPr>
                            <m:ctrlPr>
                              <a:rPr lang="en-US" i="1">
                                <a:latin typeface="Cambria Math" charset="0"/>
                              </a:rPr>
                            </m:ctrlPr>
                          </m:sSubPr>
                          <m:e>
                            <m:r>
                              <a:rPr lang="en-US" i="1">
                                <a:latin typeface="Cambria Math" charset="0"/>
                              </a:rPr>
                              <m:t>𝒬</m:t>
                            </m:r>
                          </m:e>
                          <m:sub>
                            <m:r>
                              <a:rPr lang="en-US" i="1">
                                <a:latin typeface="Cambria Math" charset="0"/>
                              </a:rPr>
                              <m:t>𝑛</m:t>
                            </m:r>
                          </m:sub>
                        </m:sSub>
                        <m:d>
                          <m:dPr>
                            <m:ctrlPr>
                              <a:rPr lang="en-US" i="1">
                                <a:latin typeface="Cambria Math" charset="0"/>
                              </a:rPr>
                            </m:ctrlPr>
                          </m:dPr>
                          <m:e>
                            <m:r>
                              <a:rPr lang="en-US" i="1">
                                <a:latin typeface="Cambria Math" charset="0"/>
                              </a:rPr>
                              <m:t>𝑃</m:t>
                            </m:r>
                          </m:e>
                        </m:d>
                      </m:e>
                    </m:d>
                    <m:r>
                      <a:rPr lang="en-US" b="0" i="0" smtClean="0">
                        <a:latin typeface="Cambria Math" charset="0"/>
                      </a:rPr>
                      <m:t>=</m:t>
                    </m:r>
                    <m:r>
                      <a:rPr lang="en-US" b="0" i="1" smtClean="0">
                        <a:latin typeface="Cambria Math" charset="0"/>
                        <a:ea typeface="Cambria Math" charset="0"/>
                        <a:cs typeface="Cambria Math" charset="0"/>
                      </a:rPr>
                      <m:t>𝑐</m:t>
                    </m:r>
                    <m:r>
                      <a:rPr lang="en-US" b="0" i="1" smtClean="0">
                        <a:latin typeface="Cambria Math" charset="0"/>
                        <a:ea typeface="Cambria Math" charset="0"/>
                        <a:cs typeface="Cambria Math" charset="0"/>
                      </a:rPr>
                      <m:t>+</m:t>
                    </m:r>
                    <m:f>
                      <m:fPr>
                        <m:ctrlPr>
                          <a:rPr lang="en-US" b="0" i="1" smtClean="0">
                            <a:latin typeface="Cambria Math" charset="0"/>
                            <a:ea typeface="Cambria Math" charset="0"/>
                            <a:cs typeface="Cambria Math" charset="0"/>
                          </a:rPr>
                        </m:ctrlPr>
                      </m:fPr>
                      <m:num>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𝑝</m:t>
                            </m:r>
                          </m:e>
                          <m:sub>
                            <m:r>
                              <a:rPr lang="en-US" b="0" i="1" smtClean="0">
                                <a:latin typeface="Cambria Math" charset="0"/>
                                <a:ea typeface="Cambria Math" charset="0"/>
                                <a:cs typeface="Cambria Math" charset="0"/>
                              </a:rPr>
                              <m:t>1</m:t>
                            </m:r>
                          </m:sub>
                        </m:sSub>
                      </m:num>
                      <m:den>
                        <m:rad>
                          <m:radPr>
                            <m:degHide m:val="on"/>
                            <m:ctrlPr>
                              <a:rPr lang="en-US" b="0" i="1" smtClean="0">
                                <a:latin typeface="Cambria Math" charset="0"/>
                                <a:ea typeface="Cambria Math" charset="0"/>
                                <a:cs typeface="Cambria Math" charset="0"/>
                              </a:rPr>
                            </m:ctrlPr>
                          </m:radPr>
                          <m:deg/>
                          <m:e>
                            <m:r>
                              <a:rPr lang="en-US" b="0" i="1" smtClean="0">
                                <a:latin typeface="Cambria Math" charset="0"/>
                                <a:ea typeface="Cambria Math" charset="0"/>
                                <a:cs typeface="Cambria Math" charset="0"/>
                              </a:rPr>
                              <m:t>𝑛</m:t>
                            </m:r>
                          </m:e>
                        </m:rad>
                      </m:den>
                    </m:f>
                    <m:r>
                      <a:rPr lang="en-US" b="0" i="1" smtClean="0">
                        <a:latin typeface="Cambria Math" charset="0"/>
                        <a:ea typeface="Cambria Math" charset="0"/>
                        <a:cs typeface="Cambria Math" charset="0"/>
                      </a:rPr>
                      <m:t>+…+</m:t>
                    </m:r>
                    <m:f>
                      <m:fPr>
                        <m:ctrlPr>
                          <a:rPr lang="en-US" i="1">
                            <a:latin typeface="Cambria Math" charset="0"/>
                            <a:ea typeface="Cambria Math" charset="0"/>
                            <a:cs typeface="Cambria Math" charset="0"/>
                          </a:rPr>
                        </m:ctrlPr>
                      </m:fPr>
                      <m:num>
                        <m:sSub>
                          <m:sSubPr>
                            <m:ctrlPr>
                              <a:rPr lang="en-US" i="1">
                                <a:latin typeface="Cambria Math" charset="0"/>
                                <a:ea typeface="Cambria Math" charset="0"/>
                                <a:cs typeface="Cambria Math" charset="0"/>
                              </a:rPr>
                            </m:ctrlPr>
                          </m:sSubPr>
                          <m:e>
                            <m:r>
                              <a:rPr lang="en-US" i="1">
                                <a:latin typeface="Cambria Math" charset="0"/>
                                <a:ea typeface="Cambria Math" charset="0"/>
                                <a:cs typeface="Cambria Math" charset="0"/>
                              </a:rPr>
                              <m:t>𝑝</m:t>
                            </m:r>
                          </m:e>
                          <m:sub>
                            <m:r>
                              <a:rPr lang="en-US" b="0" i="1" smtClean="0">
                                <a:latin typeface="Cambria Math" charset="0"/>
                                <a:ea typeface="Cambria Math" charset="0"/>
                                <a:cs typeface="Cambria Math" charset="0"/>
                              </a:rPr>
                              <m:t>𝑘</m:t>
                            </m:r>
                          </m:sub>
                        </m:sSub>
                      </m:num>
                      <m:den>
                        <m:sSup>
                          <m:sSupPr>
                            <m:ctrlPr>
                              <a:rPr lang="en-US" b="0" i="1" smtClean="0">
                                <a:latin typeface="Cambria Math" charset="0"/>
                                <a:ea typeface="Cambria Math" charset="0"/>
                                <a:cs typeface="Cambria Math" charset="0"/>
                              </a:rPr>
                            </m:ctrlPr>
                          </m:sSupPr>
                          <m:e>
                            <m:r>
                              <a:rPr lang="en-US" b="0" i="1" smtClean="0">
                                <a:latin typeface="Cambria Math" charset="0"/>
                                <a:ea typeface="Cambria Math" charset="0"/>
                                <a:cs typeface="Cambria Math" charset="0"/>
                              </a:rPr>
                              <m:t>𝑛</m:t>
                            </m:r>
                          </m:e>
                          <m:sup>
                            <m:f>
                              <m:fPr>
                                <m:type m:val="lin"/>
                                <m:ctrlPr>
                                  <a:rPr lang="en-US" b="0" i="1" smtClean="0">
                                    <a:latin typeface="Cambria Math" charset="0"/>
                                    <a:ea typeface="Cambria Math" charset="0"/>
                                    <a:cs typeface="Cambria Math" charset="0"/>
                                  </a:rPr>
                                </m:ctrlPr>
                              </m:fPr>
                              <m:num>
                                <m:r>
                                  <a:rPr lang="en-US" b="0" i="1" smtClean="0">
                                    <a:latin typeface="Cambria Math" charset="0"/>
                                    <a:ea typeface="Cambria Math" charset="0"/>
                                    <a:cs typeface="Cambria Math" charset="0"/>
                                  </a:rPr>
                                  <m:t>𝑘</m:t>
                                </m:r>
                              </m:num>
                              <m:den>
                                <m:r>
                                  <a:rPr lang="en-US" b="0" i="1" smtClean="0">
                                    <a:latin typeface="Cambria Math" charset="0"/>
                                    <a:ea typeface="Cambria Math" charset="0"/>
                                    <a:cs typeface="Cambria Math" charset="0"/>
                                  </a:rPr>
                                  <m:t>2</m:t>
                                </m:r>
                              </m:den>
                            </m:f>
                          </m:sup>
                        </m:sSup>
                      </m:den>
                    </m:f>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𝑜</m:t>
                    </m:r>
                    <m:d>
                      <m:dPr>
                        <m:ctrlPr>
                          <a:rPr lang="en-US" b="0" i="1" smtClean="0">
                            <a:latin typeface="Cambria Math" charset="0"/>
                            <a:ea typeface="Cambria Math" charset="0"/>
                            <a:cs typeface="Cambria Math" charset="0"/>
                          </a:rPr>
                        </m:ctrlPr>
                      </m:dPr>
                      <m:e>
                        <m:f>
                          <m:fPr>
                            <m:ctrlPr>
                              <a:rPr lang="en-US" b="0" i="1" smtClean="0">
                                <a:latin typeface="Cambria Math" charset="0"/>
                                <a:ea typeface="Cambria Math" charset="0"/>
                                <a:cs typeface="Cambria Math" charset="0"/>
                              </a:rPr>
                            </m:ctrlPr>
                          </m:fPr>
                          <m:num>
                            <m:r>
                              <a:rPr lang="en-US" b="0" i="1" smtClean="0">
                                <a:latin typeface="Cambria Math" charset="0"/>
                                <a:ea typeface="Cambria Math" charset="0"/>
                                <a:cs typeface="Cambria Math" charset="0"/>
                              </a:rPr>
                              <m:t>1</m:t>
                            </m:r>
                          </m:num>
                          <m:den>
                            <m:sSup>
                              <m:sSupPr>
                                <m:ctrlPr>
                                  <a:rPr lang="en-US" i="1">
                                    <a:latin typeface="Cambria Math" charset="0"/>
                                    <a:ea typeface="Cambria Math" charset="0"/>
                                    <a:cs typeface="Cambria Math" charset="0"/>
                                  </a:rPr>
                                </m:ctrlPr>
                              </m:sSupPr>
                              <m:e>
                                <m:r>
                                  <a:rPr lang="en-US" i="1">
                                    <a:latin typeface="Cambria Math" charset="0"/>
                                    <a:ea typeface="Cambria Math" charset="0"/>
                                    <a:cs typeface="Cambria Math" charset="0"/>
                                  </a:rPr>
                                  <m:t>𝑛</m:t>
                                </m:r>
                              </m:e>
                              <m:sup>
                                <m:f>
                                  <m:fPr>
                                    <m:type m:val="lin"/>
                                    <m:ctrlPr>
                                      <a:rPr lang="en-US" i="1">
                                        <a:latin typeface="Cambria Math" charset="0"/>
                                        <a:ea typeface="Cambria Math" charset="0"/>
                                        <a:cs typeface="Cambria Math" charset="0"/>
                                      </a:rPr>
                                    </m:ctrlPr>
                                  </m:fPr>
                                  <m:num>
                                    <m:r>
                                      <a:rPr lang="en-US" i="1">
                                        <a:latin typeface="Cambria Math" charset="0"/>
                                        <a:ea typeface="Cambria Math" charset="0"/>
                                        <a:cs typeface="Cambria Math" charset="0"/>
                                      </a:rPr>
                                      <m:t>𝑘</m:t>
                                    </m:r>
                                  </m:num>
                                  <m:den>
                                    <m:r>
                                      <a:rPr lang="en-US" i="1">
                                        <a:latin typeface="Cambria Math" charset="0"/>
                                        <a:ea typeface="Cambria Math" charset="0"/>
                                        <a:cs typeface="Cambria Math" charset="0"/>
                                      </a:rPr>
                                      <m:t>2</m:t>
                                    </m:r>
                                  </m:den>
                                </m:f>
                              </m:sup>
                            </m:sSup>
                          </m:den>
                        </m:f>
                      </m:e>
                    </m:d>
                  </m:oMath>
                </a14:m>
                <a:r>
                  <a:rPr lang="en-US" dirty="0" smtClean="0"/>
                  <a:t>,</a:t>
                </a:r>
              </a:p>
              <a:p>
                <a:r>
                  <a:rPr lang="en-US" dirty="0" smtClean="0"/>
                  <a:t>Where </a:t>
                </a:r>
                <a14:m>
                  <m:oMath xmlns:m="http://schemas.openxmlformats.org/officeDocument/2006/math">
                    <m:r>
                      <a:rPr lang="en-US" b="0" i="1" smtClean="0">
                        <a:latin typeface="Cambria Math" charset="0"/>
                      </a:rPr>
                      <m:t>𝑐</m:t>
                    </m:r>
                  </m:oMath>
                </a14:m>
                <a:r>
                  <a:rPr lang="en-US" dirty="0" smtClean="0"/>
                  <a:t> is a constant independent of </a:t>
                </a:r>
                <a14:m>
                  <m:oMath xmlns:m="http://schemas.openxmlformats.org/officeDocument/2006/math">
                    <m:r>
                      <a:rPr lang="en-US" b="0" i="1" smtClean="0">
                        <a:latin typeface="Cambria Math" charset="0"/>
                      </a:rPr>
                      <m:t>𝑃</m:t>
                    </m:r>
                  </m:oMath>
                </a14:m>
                <a:r>
                  <a:rPr lang="en-US" dirty="0" smtClean="0"/>
                  <a:t> and </a:t>
                </a:r>
                <a14:m>
                  <m:oMath xmlns:m="http://schemas.openxmlformats.org/officeDocument/2006/math">
                    <m:sSub>
                      <m:sSubPr>
                        <m:ctrlPr>
                          <a:rPr lang="en-US" b="0" i="1" smtClean="0">
                            <a:latin typeface="Cambria Math" charset="0"/>
                          </a:rPr>
                        </m:ctrlPr>
                      </m:sSubPr>
                      <m:e>
                        <m:r>
                          <a:rPr lang="en-US" b="0" i="1" smtClean="0">
                            <a:latin typeface="Cambria Math" charset="0"/>
                          </a:rPr>
                          <m:t>𝑝</m:t>
                        </m:r>
                      </m:e>
                      <m:sub>
                        <m:r>
                          <a:rPr lang="en-US" b="0" i="1" smtClean="0">
                            <a:latin typeface="Cambria Math" charset="0"/>
                          </a:rPr>
                          <m:t>𝑘</m:t>
                        </m:r>
                      </m:sub>
                    </m:sSub>
                  </m:oMath>
                </a14:m>
                <a:r>
                  <a:rPr lang="en-US" dirty="0" smtClean="0"/>
                  <a:t> are polynomials in the moments of </a:t>
                </a:r>
                <a14:m>
                  <m:oMath xmlns:m="http://schemas.openxmlformats.org/officeDocument/2006/math">
                    <m:r>
                      <a:rPr lang="en-US" b="0" i="1" smtClean="0">
                        <a:latin typeface="Cambria Math" charset="0"/>
                      </a:rPr>
                      <m:t>𝑃</m:t>
                    </m:r>
                  </m:oMath>
                </a14:m>
                <a:r>
                  <a:rPr lang="en-US" dirty="0" smtClean="0"/>
                  <a:t>. Additionally, assume that the empirical version of </a:t>
                </a:r>
                <a14:m>
                  <m:oMath xmlns:m="http://schemas.openxmlformats.org/officeDocument/2006/math">
                    <m:r>
                      <a:rPr lang="en-US" i="1">
                        <a:latin typeface="Cambria Math" charset="0"/>
                      </a:rPr>
                      <m:t>𝜉</m:t>
                    </m:r>
                    <m:d>
                      <m:dPr>
                        <m:begChr m:val="{"/>
                        <m:endChr m:val="}"/>
                        <m:ctrlPr>
                          <a:rPr lang="en-US" i="1">
                            <a:latin typeface="Cambria Math" charset="0"/>
                          </a:rPr>
                        </m:ctrlPr>
                      </m:dPr>
                      <m:e>
                        <m:sSub>
                          <m:sSubPr>
                            <m:ctrlPr>
                              <a:rPr lang="en-US" i="1">
                                <a:latin typeface="Cambria Math" charset="0"/>
                              </a:rPr>
                            </m:ctrlPr>
                          </m:sSubPr>
                          <m:e>
                            <m:r>
                              <a:rPr lang="en-US" i="1">
                                <a:latin typeface="Cambria Math" charset="0"/>
                              </a:rPr>
                              <m:t>𝒬</m:t>
                            </m:r>
                          </m:e>
                          <m:sub>
                            <m:r>
                              <a:rPr lang="en-US" i="1">
                                <a:latin typeface="Cambria Math" charset="0"/>
                              </a:rPr>
                              <m:t>𝑛</m:t>
                            </m:r>
                          </m:sub>
                        </m:sSub>
                        <m:d>
                          <m:dPr>
                            <m:ctrlPr>
                              <a:rPr lang="en-US" i="1">
                                <a:latin typeface="Cambria Math" charset="0"/>
                              </a:rPr>
                            </m:ctrlPr>
                          </m:dPr>
                          <m:e>
                            <m:r>
                              <a:rPr lang="en-US" i="1">
                                <a:latin typeface="Cambria Math" charset="0"/>
                              </a:rPr>
                              <m:t>𝑃</m:t>
                            </m:r>
                          </m:e>
                        </m:d>
                      </m:e>
                    </m:d>
                  </m:oMath>
                </a14:m>
                <a:r>
                  <a:rPr lang="en-US" dirty="0" smtClean="0"/>
                  <a:t> for any </a:t>
                </a:r>
                <a14:m>
                  <m:oMath xmlns:m="http://schemas.openxmlformats.org/officeDocument/2006/math">
                    <m:r>
                      <a:rPr lang="en-US" b="0" i="1" smtClean="0">
                        <a:latin typeface="Cambria Math" charset="0"/>
                      </a:rPr>
                      <m:t>𝑗</m:t>
                    </m:r>
                  </m:oMath>
                </a14:m>
                <a:r>
                  <a:rPr lang="en-US" dirty="0" smtClean="0"/>
                  <a:t> admits a similar expansion.</a:t>
                </a:r>
              </a:p>
              <a:p>
                <a:r>
                  <a:rPr lang="en-US" dirty="0" smtClean="0"/>
                  <a:t>Then</a:t>
                </a:r>
              </a:p>
              <a:p>
                <a:r>
                  <a:rPr lang="hr-HR" dirty="0" smtClean="0"/>
                  <a:t>                                              </a:t>
                </a:r>
                <a14:m>
                  <m:oMath xmlns:m="http://schemas.openxmlformats.org/officeDocument/2006/math">
                    <m:d>
                      <m:dPr>
                        <m:begChr m:val="|"/>
                        <m:endChr m:val="|"/>
                        <m:ctrlPr>
                          <a:rPr lang="hr-HR" i="1" smtClean="0">
                            <a:latin typeface="Cambria Math" charset="0"/>
                          </a:rPr>
                        </m:ctrlPr>
                      </m:dPr>
                      <m:e>
                        <m:sSup>
                          <m:sSupPr>
                            <m:ctrlPr>
                              <a:rPr lang="en-US" i="1">
                                <a:latin typeface="Cambria Math" charset="0"/>
                              </a:rPr>
                            </m:ctrlPr>
                          </m:sSupPr>
                          <m:e>
                            <m:r>
                              <a:rPr lang="en-US" i="1">
                                <a:latin typeface="Cambria Math" charset="0"/>
                              </a:rPr>
                              <m:t>𝑠</m:t>
                            </m:r>
                          </m:e>
                          <m:sup>
                            <m:r>
                              <a:rPr lang="en-US" i="1">
                                <a:latin typeface="Cambria Math" charset="0"/>
                              </a:rPr>
                              <m:t>−1</m:t>
                            </m:r>
                          </m:sup>
                        </m:sSup>
                        <m:nary>
                          <m:naryPr>
                            <m:chr m:val="∑"/>
                            <m:ctrlPr>
                              <a:rPr lang="en-US" i="1">
                                <a:latin typeface="Cambria Math" charset="0"/>
                              </a:rPr>
                            </m:ctrlPr>
                          </m:naryPr>
                          <m:sub>
                            <m:r>
                              <a:rPr lang="en-US" i="1">
                                <a:latin typeface="Cambria Math" charset="0"/>
                              </a:rPr>
                              <m:t>𝑗</m:t>
                            </m:r>
                            <m:r>
                              <a:rPr lang="en-US" i="1">
                                <a:latin typeface="Cambria Math" charset="0"/>
                              </a:rPr>
                              <m:t>=1</m:t>
                            </m:r>
                          </m:sub>
                          <m:sup>
                            <m:r>
                              <a:rPr lang="en-US" i="1">
                                <a:latin typeface="Cambria Math" charset="0"/>
                              </a:rPr>
                              <m:t>𝑠</m:t>
                            </m:r>
                          </m:sup>
                          <m:e>
                            <m:r>
                              <a:rPr lang="en-US" i="1">
                                <a:latin typeface="Cambria Math" charset="0"/>
                              </a:rPr>
                              <m:t>𝜉</m:t>
                            </m:r>
                            <m:d>
                              <m:dPr>
                                <m:begChr m:val="{"/>
                                <m:endChr m:val="}"/>
                                <m:ctrlPr>
                                  <a:rPr lang="en-US" i="1">
                                    <a:latin typeface="Cambria Math" charset="0"/>
                                  </a:rPr>
                                </m:ctrlPr>
                              </m:dPr>
                              <m:e>
                                <m:sSub>
                                  <m:sSubPr>
                                    <m:ctrlPr>
                                      <a:rPr lang="en-US" i="1">
                                        <a:latin typeface="Cambria Math" charset="0"/>
                                      </a:rPr>
                                    </m:ctrlPr>
                                  </m:sSubPr>
                                  <m:e>
                                    <m:r>
                                      <a:rPr lang="en-US" i="1">
                                        <a:latin typeface="Cambria Math" charset="0"/>
                                      </a:rPr>
                                      <m:t>𝑄</m:t>
                                    </m:r>
                                  </m:e>
                                  <m:sub>
                                    <m:r>
                                      <a:rPr lang="en-US" i="1">
                                        <a:latin typeface="Cambria Math" charset="0"/>
                                      </a:rPr>
                                      <m:t>𝑛</m:t>
                                    </m:r>
                                  </m:sub>
                                </m:sSub>
                                <m:d>
                                  <m:dPr>
                                    <m:ctrlPr>
                                      <a:rPr lang="en-US" i="1">
                                        <a:latin typeface="Cambria Math" charset="0"/>
                                      </a:rPr>
                                    </m:ctrlPr>
                                  </m:dPr>
                                  <m:e>
                                    <m:sSubSup>
                                      <m:sSubSupPr>
                                        <m:ctrlPr>
                                          <a:rPr lang="en-US" i="1">
                                            <a:latin typeface="Cambria Math" charset="0"/>
                                          </a:rPr>
                                        </m:ctrlPr>
                                      </m:sSubSupPr>
                                      <m:e>
                                        <m:r>
                                          <a:rPr lang="en-US" i="1">
                                            <a:latin typeface="Cambria Math" charset="0"/>
                                          </a:rPr>
                                          <m:t>ℙ</m:t>
                                        </m:r>
                                      </m:e>
                                      <m:sub>
                                        <m:r>
                                          <a:rPr lang="en-US" i="1">
                                            <a:latin typeface="Cambria Math" charset="0"/>
                                          </a:rPr>
                                          <m:t>𝑛</m:t>
                                        </m:r>
                                        <m:r>
                                          <a:rPr lang="en-US" i="1">
                                            <a:latin typeface="Cambria Math" charset="0"/>
                                          </a:rPr>
                                          <m:t>,</m:t>
                                        </m:r>
                                        <m:r>
                                          <a:rPr lang="en-US" i="1">
                                            <a:latin typeface="Cambria Math" charset="0"/>
                                          </a:rPr>
                                          <m:t>𝑏</m:t>
                                        </m:r>
                                      </m:sub>
                                      <m:sup>
                                        <m:r>
                                          <a:rPr lang="en-US" i="1">
                                            <a:latin typeface="Cambria Math" charset="0"/>
                                          </a:rPr>
                                          <m:t>(</m:t>
                                        </m:r>
                                        <m:r>
                                          <a:rPr lang="en-US" i="1">
                                            <a:latin typeface="Cambria Math" charset="0"/>
                                          </a:rPr>
                                          <m:t>𝑗</m:t>
                                        </m:r>
                                        <m:r>
                                          <a:rPr lang="en-US" i="1">
                                            <a:latin typeface="Cambria Math" charset="0"/>
                                          </a:rPr>
                                          <m:t>)</m:t>
                                        </m:r>
                                      </m:sup>
                                    </m:sSubSup>
                                  </m:e>
                                </m:d>
                              </m:e>
                            </m:d>
                          </m:e>
                        </m:nary>
                        <m:r>
                          <a:rPr lang="en-US">
                            <a:latin typeface="Cambria Math" charset="0"/>
                          </a:rPr>
                          <m:t>−</m:t>
                        </m:r>
                        <m:r>
                          <a:rPr lang="en-US" i="1">
                            <a:latin typeface="Cambria Math" charset="0"/>
                          </a:rPr>
                          <m:t>𝜉</m:t>
                        </m:r>
                        <m:d>
                          <m:dPr>
                            <m:begChr m:val="{"/>
                            <m:endChr m:val="}"/>
                            <m:ctrlPr>
                              <a:rPr lang="en-US" i="1">
                                <a:latin typeface="Cambria Math" charset="0"/>
                              </a:rPr>
                            </m:ctrlPr>
                          </m:dPr>
                          <m:e>
                            <m:sSub>
                              <m:sSubPr>
                                <m:ctrlPr>
                                  <a:rPr lang="en-US" i="1">
                                    <a:latin typeface="Cambria Math" charset="0"/>
                                  </a:rPr>
                                </m:ctrlPr>
                              </m:sSubPr>
                              <m:e>
                                <m:r>
                                  <a:rPr lang="en-US" i="1">
                                    <a:latin typeface="Cambria Math" charset="0"/>
                                  </a:rPr>
                                  <m:t>𝒬</m:t>
                                </m:r>
                              </m:e>
                              <m:sub>
                                <m:r>
                                  <a:rPr lang="en-US" i="1">
                                    <a:latin typeface="Cambria Math" charset="0"/>
                                  </a:rPr>
                                  <m:t>𝑛</m:t>
                                </m:r>
                              </m:sub>
                            </m:sSub>
                            <m:d>
                              <m:dPr>
                                <m:ctrlPr>
                                  <a:rPr lang="en-US" i="1">
                                    <a:latin typeface="Cambria Math" charset="0"/>
                                  </a:rPr>
                                </m:ctrlPr>
                              </m:dPr>
                              <m:e>
                                <m:r>
                                  <a:rPr lang="en-US" i="1">
                                    <a:latin typeface="Cambria Math" charset="0"/>
                                  </a:rPr>
                                  <m:t>𝑃</m:t>
                                </m:r>
                              </m:e>
                            </m:d>
                          </m:e>
                        </m:d>
                      </m:e>
                    </m:d>
                    <m:r>
                      <a:rPr lang="en-US" b="0" i="1" smtClean="0">
                        <a:latin typeface="Cambria Math" charset="0"/>
                      </a:rPr>
                      <m:t>=</m:t>
                    </m:r>
                    <m:sSub>
                      <m:sSubPr>
                        <m:ctrlPr>
                          <a:rPr lang="en-US" b="0" i="1" smtClean="0">
                            <a:latin typeface="Cambria Math" charset="0"/>
                          </a:rPr>
                        </m:ctrlPr>
                      </m:sSubPr>
                      <m:e>
                        <m:r>
                          <a:rPr lang="en-US" b="0" i="1" smtClean="0">
                            <a:latin typeface="Cambria Math" charset="0"/>
                          </a:rPr>
                          <m:t>𝑂</m:t>
                        </m:r>
                      </m:e>
                      <m:sub>
                        <m:r>
                          <a:rPr lang="en-US" b="0" i="1" smtClean="0">
                            <a:latin typeface="Cambria Math" charset="0"/>
                          </a:rPr>
                          <m:t>𝑝</m:t>
                        </m:r>
                      </m:sub>
                    </m:sSub>
                    <m:d>
                      <m:dPr>
                        <m:ctrlPr>
                          <a:rPr lang="en-US" b="0" i="1" smtClean="0">
                            <a:latin typeface="Cambria Math" charset="0"/>
                          </a:rPr>
                        </m:ctrlPr>
                      </m:dPr>
                      <m:e>
                        <m:f>
                          <m:fPr>
                            <m:ctrlPr>
                              <a:rPr lang="en-US" b="0" i="1" smtClean="0">
                                <a:latin typeface="Cambria Math" charset="0"/>
                              </a:rPr>
                            </m:ctrlPr>
                          </m:fPr>
                          <m:num>
                            <m:r>
                              <a:rPr lang="en-US" b="0" i="1" smtClean="0">
                                <a:latin typeface="Cambria Math" charset="0"/>
                              </a:rPr>
                              <m:t>1</m:t>
                            </m:r>
                          </m:num>
                          <m:den>
                            <m:r>
                              <a:rPr lang="en-US" b="0" i="1" smtClean="0">
                                <a:latin typeface="Cambria Math" charset="0"/>
                              </a:rPr>
                              <m:t>𝑛</m:t>
                            </m:r>
                          </m:den>
                        </m:f>
                      </m:e>
                    </m:d>
                  </m:oMath>
                </a14:m>
                <a:endParaRPr lang="en-US" dirty="0" smtClean="0"/>
              </a:p>
              <a:p>
                <a:r>
                  <a:rPr lang="en-US" dirty="0" smtClean="0"/>
                  <a:t>Meaning that the asymptotic error of the estimate is a term of order </a:t>
                </a:r>
                <a14:m>
                  <m:oMath xmlns:m="http://schemas.openxmlformats.org/officeDocument/2006/math">
                    <m:sSup>
                      <m:sSupPr>
                        <m:ctrlPr>
                          <a:rPr lang="en-US" b="0" i="1" smtClean="0">
                            <a:latin typeface="Cambria Math" charset="0"/>
                          </a:rPr>
                        </m:ctrlPr>
                      </m:sSupPr>
                      <m:e>
                        <m:r>
                          <a:rPr lang="en-US" b="0" i="1" smtClean="0">
                            <a:latin typeface="Cambria Math" charset="0"/>
                          </a:rPr>
                          <m:t>𝑛</m:t>
                        </m:r>
                      </m:e>
                      <m:sup>
                        <m:r>
                          <a:rPr lang="en-US" b="0" i="1" smtClean="0">
                            <a:latin typeface="Cambria Math" charset="0"/>
                          </a:rPr>
                          <m:t>−1</m:t>
                        </m:r>
                      </m:sup>
                    </m:sSup>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364" t="-1667" b="-2879"/>
                </a:stretch>
              </a:blipFill>
            </p:spPr>
            <p:txBody>
              <a:bodyPr/>
              <a:lstStyle/>
              <a:p>
                <a:r>
                  <a:rPr lang="en-US">
                    <a:noFill/>
                  </a:rPr>
                  <a:t> </a:t>
                </a:r>
              </a:p>
            </p:txBody>
          </p:sp>
        </mc:Fallback>
      </mc:AlternateContent>
    </p:spTree>
    <p:extLst>
      <p:ext uri="{BB962C8B-B14F-4D97-AF65-F5344CB8AC3E}">
        <p14:creationId xmlns:p14="http://schemas.microsoft.com/office/powerpoint/2010/main" val="30848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Results (Regression &amp; Classification)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The simulated data: </a:t>
                </a:r>
                <a14:m>
                  <m:oMath xmlns:m="http://schemas.openxmlformats.org/officeDocument/2006/math">
                    <m:d>
                      <m:dPr>
                        <m:ctrlPr>
                          <a:rPr lang="en-US" b="0" i="1" smtClean="0">
                            <a:latin typeface="Cambria Math" charset="0"/>
                          </a:rPr>
                        </m:ctrlPr>
                      </m:dPr>
                      <m:e>
                        <m:sSub>
                          <m:sSubPr>
                            <m:ctrlPr>
                              <a:rPr lang="en-US" b="0" i="1" dirty="0" smtClean="0">
                                <a:latin typeface="Cambria Math" charset="0"/>
                              </a:rPr>
                            </m:ctrlPr>
                          </m:sSubPr>
                          <m:e>
                            <m:acc>
                              <m:accPr>
                                <m:chr m:val="̃"/>
                                <m:ctrlPr>
                                  <a:rPr lang="en-US" b="0" i="1" smtClean="0">
                                    <a:latin typeface="Cambria Math" charset="0"/>
                                  </a:rPr>
                                </m:ctrlPr>
                              </m:accPr>
                              <m:e>
                                <m:r>
                                  <a:rPr lang="en-US" b="0" i="1" smtClean="0">
                                    <a:latin typeface="Cambria Math" charset="0"/>
                                  </a:rPr>
                                  <m:t>𝑋</m:t>
                                </m:r>
                              </m:e>
                            </m:acc>
                          </m:e>
                          <m:sub>
                            <m:r>
                              <a:rPr lang="en-US" b="0" i="1" dirty="0" smtClean="0">
                                <a:latin typeface="Cambria Math" charset="0"/>
                              </a:rPr>
                              <m:t>𝑖</m:t>
                            </m:r>
                          </m:sub>
                        </m:sSub>
                        <m:r>
                          <a:rPr lang="en-US" b="0" i="1" dirty="0" smtClean="0">
                            <a:latin typeface="Cambria Math" charset="0"/>
                          </a:rPr>
                          <m:t>,</m:t>
                        </m:r>
                        <m:sSub>
                          <m:sSubPr>
                            <m:ctrlPr>
                              <a:rPr lang="en-US" b="0" i="1" dirty="0" smtClean="0">
                                <a:latin typeface="Cambria Math" charset="0"/>
                              </a:rPr>
                            </m:ctrlPr>
                          </m:sSubPr>
                          <m:e>
                            <m:r>
                              <a:rPr lang="en-US" b="0" i="1" dirty="0" smtClean="0">
                                <a:latin typeface="Cambria Math" charset="0"/>
                              </a:rPr>
                              <m:t>𝑌</m:t>
                            </m:r>
                          </m:e>
                          <m:sub>
                            <m:r>
                              <a:rPr lang="en-US" b="0" i="1" dirty="0" smtClean="0">
                                <a:latin typeface="Cambria Math" charset="0"/>
                              </a:rPr>
                              <m:t>𝑖</m:t>
                            </m:r>
                          </m:sub>
                        </m:sSub>
                      </m:e>
                    </m:d>
                    <m:r>
                      <a:rPr lang="en-US" b="0" i="1" smtClean="0">
                        <a:latin typeface="Cambria Math" charset="0"/>
                      </a:rPr>
                      <m:t>~</m:t>
                    </m:r>
                    <m:r>
                      <a:rPr lang="en-US" b="0" i="1" smtClean="0">
                        <a:latin typeface="Cambria Math" charset="0"/>
                      </a:rPr>
                      <m:t>𝑃</m:t>
                    </m:r>
                  </m:oMath>
                </a14:m>
                <a:r>
                  <a:rPr lang="en-US" dirty="0" smtClean="0"/>
                  <a:t> IID for </a:t>
                </a:r>
                <a14:m>
                  <m:oMath xmlns:m="http://schemas.openxmlformats.org/officeDocument/2006/math">
                    <m:r>
                      <a:rPr lang="en-US" b="0" i="1" smtClean="0">
                        <a:latin typeface="Cambria Math" charset="0"/>
                      </a:rPr>
                      <m:t>𝑖</m:t>
                    </m:r>
                    <m:r>
                      <a:rPr lang="en-US" b="0" i="1" smtClean="0">
                        <a:latin typeface="Cambria Math" charset="0"/>
                      </a:rPr>
                      <m:t>=1,…,</m:t>
                    </m:r>
                    <m:r>
                      <a:rPr lang="en-US" b="0" i="1" smtClean="0">
                        <a:latin typeface="Cambria Math" charset="0"/>
                      </a:rPr>
                      <m:t>𝑛</m:t>
                    </m:r>
                  </m:oMath>
                </a14:m>
                <a:r>
                  <a:rPr lang="en-US" dirty="0" smtClean="0"/>
                  <a:t>. </a:t>
                </a:r>
                <a14:m>
                  <m:oMath xmlns:m="http://schemas.openxmlformats.org/officeDocument/2006/math">
                    <m:sSub>
                      <m:sSubPr>
                        <m:ctrlPr>
                          <a:rPr lang="en-US" b="0" i="1" dirty="0" smtClean="0">
                            <a:latin typeface="Cambria Math" charset="0"/>
                          </a:rPr>
                        </m:ctrlPr>
                      </m:sSubPr>
                      <m:e>
                        <m:acc>
                          <m:accPr>
                            <m:chr m:val="̃"/>
                            <m:ctrlPr>
                              <a:rPr lang="en-US" b="0" i="1" smtClean="0">
                                <a:latin typeface="Cambria Math" charset="0"/>
                              </a:rPr>
                            </m:ctrlPr>
                          </m:accPr>
                          <m:e>
                            <m:r>
                              <a:rPr lang="en-US" b="0" i="1" smtClean="0">
                                <a:latin typeface="Cambria Math" charset="0"/>
                              </a:rPr>
                              <m:t>𝑋</m:t>
                            </m:r>
                          </m:e>
                        </m:acc>
                      </m:e>
                      <m:sub>
                        <m:r>
                          <a:rPr lang="en-US" b="0" i="1" dirty="0" smtClean="0">
                            <a:latin typeface="Cambria Math" charset="0"/>
                          </a:rPr>
                          <m:t>𝑖</m:t>
                        </m:r>
                      </m:sub>
                    </m:sSub>
                    <m:r>
                      <a:rPr lang="en-US" b="0" i="1" dirty="0" smtClean="0">
                        <a:latin typeface="Cambria Math" charset="0"/>
                      </a:rPr>
                      <m:t>∈</m:t>
                    </m:r>
                    <m:sSup>
                      <m:sSupPr>
                        <m:ctrlPr>
                          <a:rPr lang="en-US" b="0" i="1" dirty="0" smtClean="0">
                            <a:latin typeface="Cambria Math" charset="0"/>
                          </a:rPr>
                        </m:ctrlPr>
                      </m:sSupPr>
                      <m:e>
                        <m:r>
                          <a:rPr lang="en-US" b="0" i="1" dirty="0" smtClean="0">
                            <a:latin typeface="Cambria Math" charset="0"/>
                          </a:rPr>
                          <m:t>ℝ</m:t>
                        </m:r>
                      </m:e>
                      <m:sup>
                        <m:r>
                          <a:rPr lang="en-US" b="0" i="1" dirty="0" smtClean="0">
                            <a:latin typeface="Cambria Math" charset="0"/>
                          </a:rPr>
                          <m:t>𝑑</m:t>
                        </m:r>
                      </m:sup>
                    </m:sSup>
                  </m:oMath>
                </a14:m>
                <a:r>
                  <a:rPr lang="en-US" dirty="0" smtClean="0"/>
                  <a:t>. </a:t>
                </a:r>
                <a14:m>
                  <m:oMath xmlns:m="http://schemas.openxmlformats.org/officeDocument/2006/math">
                    <m:sSub>
                      <m:sSubPr>
                        <m:ctrlPr>
                          <a:rPr lang="en-US" b="0" i="1" dirty="0" smtClean="0">
                            <a:latin typeface="Cambria Math" charset="0"/>
                          </a:rPr>
                        </m:ctrlPr>
                      </m:sSubPr>
                      <m:e>
                        <m:r>
                          <a:rPr lang="en-US" b="0" i="1" dirty="0" smtClean="0">
                            <a:latin typeface="Cambria Math" charset="0"/>
                          </a:rPr>
                          <m:t>𝑌</m:t>
                        </m:r>
                      </m:e>
                      <m:sub>
                        <m:r>
                          <a:rPr lang="en-US" b="0" i="1" dirty="0" smtClean="0">
                            <a:latin typeface="Cambria Math" charset="0"/>
                          </a:rPr>
                          <m:t>𝑖</m:t>
                        </m:r>
                      </m:sub>
                    </m:sSub>
                    <m:r>
                      <a:rPr lang="en-US" b="0" i="1" dirty="0" smtClean="0">
                        <a:latin typeface="Cambria Math" charset="0"/>
                      </a:rPr>
                      <m:t>∈</m:t>
                    </m:r>
                    <m:r>
                      <a:rPr lang="en-US" b="0" i="1" dirty="0" smtClean="0">
                        <a:latin typeface="Cambria Math" charset="0"/>
                      </a:rPr>
                      <m:t>ℝ</m:t>
                    </m:r>
                  </m:oMath>
                </a14:m>
                <a:r>
                  <a:rPr lang="en-US" dirty="0" smtClean="0"/>
                  <a:t> for regression, </a:t>
                </a:r>
                <a14:m>
                  <m:oMath xmlns:m="http://schemas.openxmlformats.org/officeDocument/2006/math">
                    <m:sSub>
                      <m:sSubPr>
                        <m:ctrlPr>
                          <a:rPr lang="en-US" b="0" i="1" smtClean="0">
                            <a:latin typeface="Cambria Math" charset="0"/>
                          </a:rPr>
                        </m:ctrlPr>
                      </m:sSubPr>
                      <m:e>
                        <m:r>
                          <a:rPr lang="en-US" b="0" i="1" smtClean="0">
                            <a:latin typeface="Cambria Math" charset="0"/>
                          </a:rPr>
                          <m:t>𝑌</m:t>
                        </m:r>
                      </m:e>
                      <m:sub>
                        <m:r>
                          <a:rPr lang="en-US" b="0" i="1" smtClean="0">
                            <a:latin typeface="Cambria Math" charset="0"/>
                          </a:rPr>
                          <m:t>𝑖</m:t>
                        </m:r>
                      </m:sub>
                    </m:sSub>
                    <m:r>
                      <a:rPr lang="en-US" b="0" i="1" smtClean="0">
                        <a:latin typeface="Cambria Math" charset="0"/>
                      </a:rPr>
                      <m:t>∈</m:t>
                    </m:r>
                    <m:d>
                      <m:dPr>
                        <m:begChr m:val="{"/>
                        <m:endChr m:val="}"/>
                        <m:ctrlPr>
                          <a:rPr lang="en-US" b="0" i="1" smtClean="0">
                            <a:latin typeface="Cambria Math" charset="0"/>
                          </a:rPr>
                        </m:ctrlPr>
                      </m:dPr>
                      <m:e>
                        <m:r>
                          <a:rPr lang="en-US" b="0" i="1" smtClean="0">
                            <a:latin typeface="Cambria Math" charset="0"/>
                          </a:rPr>
                          <m:t>0,1</m:t>
                        </m:r>
                      </m:e>
                    </m:d>
                  </m:oMath>
                </a14:m>
                <a:r>
                  <a:rPr lang="en-US" dirty="0" smtClean="0"/>
                  <a:t> for classification. In each case, </a:t>
                </a:r>
                <a14:m>
                  <m:oMath xmlns:m="http://schemas.openxmlformats.org/officeDocument/2006/math">
                    <m:sSub>
                      <m:sSubPr>
                        <m:ctrlPr>
                          <a:rPr lang="en-US" b="0" i="1" dirty="0" smtClean="0">
                            <a:latin typeface="Cambria Math" charset="0"/>
                          </a:rPr>
                        </m:ctrlPr>
                      </m:sSubPr>
                      <m:e>
                        <m:acc>
                          <m:accPr>
                            <m:chr m:val="̂"/>
                            <m:ctrlPr>
                              <a:rPr lang="en-US" b="0" i="1" smtClean="0">
                                <a:latin typeface="Cambria Math" charset="0"/>
                              </a:rPr>
                            </m:ctrlPr>
                          </m:accPr>
                          <m:e>
                            <m:r>
                              <a:rPr lang="en-US" b="0" i="1" smtClean="0">
                                <a:latin typeface="Cambria Math" charset="0"/>
                              </a:rPr>
                              <m:t>𝜃</m:t>
                            </m:r>
                          </m:e>
                        </m:acc>
                      </m:e>
                      <m:sub>
                        <m:r>
                          <a:rPr lang="en-US" b="0" i="1" dirty="0" smtClean="0">
                            <a:latin typeface="Cambria Math" charset="0"/>
                          </a:rPr>
                          <m:t>𝑛</m:t>
                        </m:r>
                      </m:sub>
                    </m:sSub>
                    <m:r>
                      <a:rPr lang="en-US" b="0" i="1" dirty="0" smtClean="0">
                        <a:latin typeface="Cambria Math" charset="0"/>
                      </a:rPr>
                      <m:t>∈</m:t>
                    </m:r>
                    <m:sSup>
                      <m:sSupPr>
                        <m:ctrlPr>
                          <a:rPr lang="en-US" b="0" i="1" dirty="0" smtClean="0">
                            <a:latin typeface="Cambria Math" charset="0"/>
                          </a:rPr>
                        </m:ctrlPr>
                      </m:sSupPr>
                      <m:e>
                        <m:r>
                          <a:rPr lang="en-US" b="0" i="1" dirty="0" smtClean="0">
                            <a:latin typeface="Cambria Math" charset="0"/>
                          </a:rPr>
                          <m:t>ℝ</m:t>
                        </m:r>
                      </m:e>
                      <m:sup>
                        <m:r>
                          <a:rPr lang="en-US" b="0" i="1" dirty="0" smtClean="0">
                            <a:latin typeface="Cambria Math" charset="0"/>
                          </a:rPr>
                          <m:t>𝑑</m:t>
                        </m:r>
                      </m:sup>
                    </m:sSup>
                  </m:oMath>
                </a14:m>
                <a:r>
                  <a:rPr lang="en-US" dirty="0" smtClean="0"/>
                  <a:t> for a linear or generalized linear model between </a:t>
                </a:r>
                <a14:m>
                  <m:oMath xmlns:m="http://schemas.openxmlformats.org/officeDocument/2006/math">
                    <m:sSub>
                      <m:sSubPr>
                        <m:ctrlPr>
                          <a:rPr lang="en-US" i="1" dirty="0">
                            <a:latin typeface="Cambria Math" charset="0"/>
                          </a:rPr>
                        </m:ctrlPr>
                      </m:sSubPr>
                      <m:e>
                        <m:acc>
                          <m:accPr>
                            <m:chr m:val="̃"/>
                            <m:ctrlPr>
                              <a:rPr lang="en-US" i="1">
                                <a:latin typeface="Cambria Math" charset="0"/>
                              </a:rPr>
                            </m:ctrlPr>
                          </m:accPr>
                          <m:e>
                            <m:r>
                              <a:rPr lang="en-US" i="1">
                                <a:latin typeface="Cambria Math" charset="0"/>
                              </a:rPr>
                              <m:t>𝑋</m:t>
                            </m:r>
                          </m:e>
                        </m:acc>
                      </m:e>
                      <m:sub>
                        <m:r>
                          <a:rPr lang="en-US" i="1" dirty="0">
                            <a:latin typeface="Cambria Math" charset="0"/>
                          </a:rPr>
                          <m:t>𝑖</m:t>
                        </m:r>
                      </m:sub>
                    </m:sSub>
                  </m:oMath>
                </a14:m>
                <a:r>
                  <a:rPr lang="en-US" dirty="0" smtClean="0"/>
                  <a:t> and </a:t>
                </a:r>
                <a14:m>
                  <m:oMath xmlns:m="http://schemas.openxmlformats.org/officeDocument/2006/math">
                    <m:sSub>
                      <m:sSubPr>
                        <m:ctrlPr>
                          <a:rPr lang="en-US" i="1" dirty="0">
                            <a:latin typeface="Cambria Math" charset="0"/>
                          </a:rPr>
                        </m:ctrlPr>
                      </m:sSubPr>
                      <m:e>
                        <m:r>
                          <a:rPr lang="en-US" i="1" dirty="0">
                            <a:latin typeface="Cambria Math" charset="0"/>
                          </a:rPr>
                          <m:t>𝑌</m:t>
                        </m:r>
                      </m:e>
                      <m:sub>
                        <m:r>
                          <a:rPr lang="en-US" i="1" dirty="0">
                            <a:latin typeface="Cambria Math" charset="0"/>
                          </a:rPr>
                          <m:t>𝑖</m:t>
                        </m:r>
                      </m:sub>
                    </m:sSub>
                  </m:oMath>
                </a14:m>
                <a:r>
                  <a:rPr lang="en-US" dirty="0" smtClean="0"/>
                  <a:t>.</a:t>
                </a:r>
              </a:p>
              <a:p>
                <a14:m>
                  <m:oMath xmlns:m="http://schemas.openxmlformats.org/officeDocument/2006/math">
                    <m:r>
                      <a:rPr lang="en-US" b="0" i="1" smtClean="0">
                        <a:latin typeface="Cambria Math" charset="0"/>
                      </a:rPr>
                      <m:t>𝜉</m:t>
                    </m:r>
                  </m:oMath>
                </a14:m>
                <a:r>
                  <a:rPr lang="en-US" dirty="0" smtClean="0"/>
                  <a:t> is a procedure that computes a set of marginal 95% confidence intervals, one for each component of </a:t>
                </a:r>
                <a14:m>
                  <m:oMath xmlns:m="http://schemas.openxmlformats.org/officeDocument/2006/math">
                    <m:sSub>
                      <m:sSubPr>
                        <m:ctrlPr>
                          <a:rPr lang="en-US" i="1" dirty="0">
                            <a:latin typeface="Cambria Math" charset="0"/>
                          </a:rPr>
                        </m:ctrlPr>
                      </m:sSubPr>
                      <m:e>
                        <m:acc>
                          <m:accPr>
                            <m:chr m:val="̂"/>
                            <m:ctrlPr>
                              <a:rPr lang="en-US" i="1">
                                <a:latin typeface="Cambria Math" charset="0"/>
                              </a:rPr>
                            </m:ctrlPr>
                          </m:accPr>
                          <m:e>
                            <m:r>
                              <a:rPr lang="en-US" i="1">
                                <a:latin typeface="Cambria Math" charset="0"/>
                              </a:rPr>
                              <m:t>𝜃</m:t>
                            </m:r>
                          </m:e>
                        </m:acc>
                      </m:e>
                      <m:sub>
                        <m:r>
                          <a:rPr lang="en-US" i="1" dirty="0">
                            <a:latin typeface="Cambria Math" charset="0"/>
                          </a:rPr>
                          <m:t>𝑛</m:t>
                        </m:r>
                      </m:sub>
                    </m:sSub>
                  </m:oMath>
                </a14:m>
                <a:r>
                  <a:rPr lang="en-US" dirty="0" smtClean="0"/>
                  <a:t>. Therefore the true </a:t>
                </a:r>
                <a14:m>
                  <m:oMath xmlns:m="http://schemas.openxmlformats.org/officeDocument/2006/math">
                    <m:r>
                      <a:rPr lang="en-US" b="0" i="1" smtClean="0">
                        <a:latin typeface="Cambria Math" charset="0"/>
                      </a:rPr>
                      <m:t>𝜉</m:t>
                    </m:r>
                  </m:oMath>
                </a14:m>
                <a:r>
                  <a:rPr lang="en-US" dirty="0" smtClean="0"/>
                  <a:t> is the 2.5</a:t>
                </a:r>
                <a:r>
                  <a:rPr lang="en-US" baseline="30000" dirty="0" smtClean="0"/>
                  <a:t>th</a:t>
                </a:r>
                <a:r>
                  <a:rPr lang="en-US" dirty="0" smtClean="0"/>
                  <a:t> and 97.5</a:t>
                </a:r>
                <a:r>
                  <a:rPr lang="en-US" baseline="30000" dirty="0" smtClean="0"/>
                  <a:t>th</a:t>
                </a:r>
                <a:r>
                  <a:rPr lang="en-US" dirty="0" smtClean="0"/>
                  <a:t> percentiles of the marginal </a:t>
                </a:r>
                <a:r>
                  <a:rPr lang="en-US" dirty="0" err="1" smtClean="0"/>
                  <a:t>componentwise</a:t>
                </a:r>
                <a:r>
                  <a:rPr lang="en-US" dirty="0" smtClean="0"/>
                  <a:t> distributions defined by </a:t>
                </a:r>
                <a14:m>
                  <m:oMath xmlns:m="http://schemas.openxmlformats.org/officeDocument/2006/math">
                    <m:sSub>
                      <m:sSubPr>
                        <m:ctrlPr>
                          <a:rPr lang="en-US" i="1" dirty="0">
                            <a:latin typeface="Cambria Math" charset="0"/>
                          </a:rPr>
                        </m:ctrlPr>
                      </m:sSubPr>
                      <m:e>
                        <m:r>
                          <a:rPr lang="en-US" i="1" dirty="0">
                            <a:latin typeface="Cambria Math" charset="0"/>
                          </a:rPr>
                          <m:t>𝒬</m:t>
                        </m:r>
                      </m:e>
                      <m:sub>
                        <m:r>
                          <a:rPr lang="en-US" i="1" dirty="0">
                            <a:latin typeface="Cambria Math" charset="0"/>
                          </a:rPr>
                          <m:t>𝑛</m:t>
                        </m:r>
                      </m:sub>
                    </m:sSub>
                    <m:d>
                      <m:dPr>
                        <m:ctrlPr>
                          <a:rPr lang="en-US" i="1" dirty="0">
                            <a:latin typeface="Cambria Math" charset="0"/>
                          </a:rPr>
                        </m:ctrlPr>
                      </m:dPr>
                      <m:e>
                        <m:r>
                          <a:rPr lang="en-US" i="1" dirty="0">
                            <a:latin typeface="Cambria Math" charset="0"/>
                          </a:rPr>
                          <m:t>𝑃</m:t>
                        </m:r>
                      </m:e>
                    </m:d>
                  </m:oMath>
                </a14:m>
                <a:r>
                  <a:rPr lang="en-US" dirty="0" smtClean="0"/>
                  <a:t>.</a:t>
                </a:r>
                <a:endParaRPr lang="en-US" dirty="0"/>
              </a:p>
              <a:p>
                <a:r>
                  <a:rPr lang="en-US" dirty="0" smtClean="0"/>
                  <a:t>Given an estimated marginal CI width </a:t>
                </a:r>
                <a14:m>
                  <m:oMath xmlns:m="http://schemas.openxmlformats.org/officeDocument/2006/math">
                    <m:r>
                      <a:rPr lang="en-US" b="0" i="1" smtClean="0">
                        <a:latin typeface="Cambria Math" charset="0"/>
                      </a:rPr>
                      <m:t>𝑐</m:t>
                    </m:r>
                  </m:oMath>
                </a14:m>
                <a:r>
                  <a:rPr lang="en-US" dirty="0" smtClean="0"/>
                  <a:t>, and a true width </a:t>
                </a:r>
                <a14:m>
                  <m:oMath xmlns:m="http://schemas.openxmlformats.org/officeDocument/2006/math">
                    <m:sSub>
                      <m:sSubPr>
                        <m:ctrlPr>
                          <a:rPr lang="en-US" b="0" i="1" smtClean="0">
                            <a:latin typeface="Cambria Math" charset="0"/>
                          </a:rPr>
                        </m:ctrlPr>
                      </m:sSubPr>
                      <m:e>
                        <m:r>
                          <a:rPr lang="en-US" b="0" i="1" smtClean="0">
                            <a:latin typeface="Cambria Math" charset="0"/>
                          </a:rPr>
                          <m:t>𝑐</m:t>
                        </m:r>
                      </m:e>
                      <m:sub>
                        <m:r>
                          <a:rPr lang="en-US" b="0" i="1" smtClean="0">
                            <a:latin typeface="Cambria Math" charset="0"/>
                          </a:rPr>
                          <m:t>0</m:t>
                        </m:r>
                      </m:sub>
                    </m:sSub>
                  </m:oMath>
                </a14:m>
                <a:r>
                  <a:rPr lang="en-US" dirty="0" smtClean="0"/>
                  <a:t>, the relative deviation is defined as </a:t>
                </a:r>
                <a14:m>
                  <m:oMath xmlns:m="http://schemas.openxmlformats.org/officeDocument/2006/math">
                    <m:f>
                      <m:fPr>
                        <m:type m:val="lin"/>
                        <m:ctrlPr>
                          <a:rPr lang="en-US" i="1" smtClean="0">
                            <a:latin typeface="Cambria Math" charset="0"/>
                          </a:rPr>
                        </m:ctrlPr>
                      </m:fPr>
                      <m:num>
                        <m:d>
                          <m:dPr>
                            <m:begChr m:val="|"/>
                            <m:endChr m:val="|"/>
                            <m:ctrlPr>
                              <a:rPr lang="en-US" b="0" i="1" smtClean="0">
                                <a:latin typeface="Cambria Math" charset="0"/>
                              </a:rPr>
                            </m:ctrlPr>
                          </m:dPr>
                          <m:e>
                            <m:r>
                              <a:rPr lang="en-US" b="0" i="1" smtClean="0">
                                <a:latin typeface="Cambria Math" charset="0"/>
                              </a:rPr>
                              <m:t>𝑐</m:t>
                            </m:r>
                            <m:r>
                              <a:rPr lang="en-US" b="0" i="1" smtClean="0">
                                <a:latin typeface="Cambria Math" charset="0"/>
                              </a:rPr>
                              <m:t>−</m:t>
                            </m:r>
                            <m:sSub>
                              <m:sSubPr>
                                <m:ctrlPr>
                                  <a:rPr lang="en-US" b="0" i="1" smtClean="0">
                                    <a:latin typeface="Cambria Math" charset="0"/>
                                  </a:rPr>
                                </m:ctrlPr>
                              </m:sSubPr>
                              <m:e>
                                <m:r>
                                  <a:rPr lang="en-US" b="0" i="1" smtClean="0">
                                    <a:latin typeface="Cambria Math" charset="0"/>
                                  </a:rPr>
                                  <m:t>𝑐</m:t>
                                </m:r>
                              </m:e>
                              <m:sub>
                                <m:r>
                                  <a:rPr lang="en-US" b="0" i="1" smtClean="0">
                                    <a:latin typeface="Cambria Math" charset="0"/>
                                  </a:rPr>
                                  <m:t>0</m:t>
                                </m:r>
                              </m:sub>
                            </m:sSub>
                          </m:e>
                        </m:d>
                      </m:num>
                      <m:den>
                        <m:sSub>
                          <m:sSubPr>
                            <m:ctrlPr>
                              <a:rPr lang="en-US" b="0" i="1" smtClean="0">
                                <a:latin typeface="Cambria Math" charset="0"/>
                              </a:rPr>
                            </m:ctrlPr>
                          </m:sSubPr>
                          <m:e>
                            <m:r>
                              <a:rPr lang="en-US" b="0" i="1" smtClean="0">
                                <a:latin typeface="Cambria Math" charset="0"/>
                              </a:rPr>
                              <m:t>𝑐</m:t>
                            </m:r>
                          </m:e>
                          <m:sub>
                            <m:r>
                              <a:rPr lang="en-US" b="0" i="1" smtClean="0">
                                <a:latin typeface="Cambria Math" charset="0"/>
                              </a:rPr>
                              <m:t>0</m:t>
                            </m:r>
                          </m:sub>
                        </m:sSub>
                      </m:den>
                    </m:f>
                  </m:oMath>
                </a14:m>
                <a:r>
                  <a:rPr lang="en-US" dirty="0" smtClean="0"/>
                  <a:t>.</a:t>
                </a:r>
              </a:p>
              <a:p>
                <a:r>
                  <a:rPr lang="en-US" dirty="0" smtClean="0"/>
                  <a:t>In the regression setting, either </a:t>
                </a:r>
                <a14:m>
                  <m:oMath xmlns:m="http://schemas.openxmlformats.org/officeDocument/2006/math">
                    <m:sSub>
                      <m:sSubPr>
                        <m:ctrlPr>
                          <a:rPr lang="en-US" b="0" i="1" smtClean="0">
                            <a:latin typeface="Cambria Math" charset="0"/>
                          </a:rPr>
                        </m:ctrlPr>
                      </m:sSubPr>
                      <m:e>
                        <m:r>
                          <a:rPr lang="en-US" b="0" i="1" smtClean="0">
                            <a:latin typeface="Cambria Math" charset="0"/>
                          </a:rPr>
                          <m:t>𝑌</m:t>
                        </m:r>
                      </m:e>
                      <m:sub>
                        <m:r>
                          <a:rPr lang="en-US" b="0" i="1" smtClean="0">
                            <a:latin typeface="Cambria Math" charset="0"/>
                          </a:rPr>
                          <m:t>𝑖</m:t>
                        </m:r>
                      </m:sub>
                    </m:sSub>
                    <m:r>
                      <a:rPr lang="en-US" b="0" i="1" smtClean="0">
                        <a:latin typeface="Cambria Math" charset="0"/>
                      </a:rPr>
                      <m:t>=</m:t>
                    </m:r>
                    <m:sSubSup>
                      <m:sSubSupPr>
                        <m:ctrlPr>
                          <a:rPr lang="en-US" b="0" i="1" dirty="0" smtClean="0">
                            <a:latin typeface="Cambria Math" charset="0"/>
                          </a:rPr>
                        </m:ctrlPr>
                      </m:sSubSupPr>
                      <m:e>
                        <m:acc>
                          <m:accPr>
                            <m:chr m:val="̃"/>
                            <m:ctrlPr>
                              <a:rPr lang="en-US" i="1">
                                <a:latin typeface="Cambria Math" charset="0"/>
                              </a:rPr>
                            </m:ctrlPr>
                          </m:accPr>
                          <m:e>
                            <m:r>
                              <a:rPr lang="en-US" i="1">
                                <a:latin typeface="Cambria Math" charset="0"/>
                              </a:rPr>
                              <m:t>𝑋</m:t>
                            </m:r>
                          </m:e>
                        </m:acc>
                      </m:e>
                      <m:sub>
                        <m:r>
                          <a:rPr lang="en-US" i="1" dirty="0">
                            <a:latin typeface="Cambria Math" charset="0"/>
                          </a:rPr>
                          <m:t>𝑖</m:t>
                        </m:r>
                      </m:sub>
                      <m:sup>
                        <m:r>
                          <m:rPr>
                            <m:sty m:val="p"/>
                          </m:rPr>
                          <a:rPr lang="en-US" b="0" i="0" dirty="0" smtClean="0">
                            <a:latin typeface="Cambria Math" charset="0"/>
                          </a:rPr>
                          <m:t>T</m:t>
                        </m:r>
                      </m:sup>
                    </m:sSubSup>
                    <m:sSub>
                      <m:sSubPr>
                        <m:ctrlPr>
                          <a:rPr lang="en-US" b="0" i="1" dirty="0" smtClean="0">
                            <a:latin typeface="Cambria Math" charset="0"/>
                          </a:rPr>
                        </m:ctrlPr>
                      </m:sSubPr>
                      <m:e>
                        <m:r>
                          <a:rPr lang="en-US" b="1" i="0" dirty="0" smtClean="0">
                            <a:latin typeface="Cambria Math" charset="0"/>
                          </a:rPr>
                          <m:t>𝟏</m:t>
                        </m:r>
                      </m:e>
                      <m:sub>
                        <m:r>
                          <m:rPr>
                            <m:sty m:val="p"/>
                          </m:rPr>
                          <a:rPr lang="en-US" b="0" i="0" dirty="0" smtClean="0">
                            <a:latin typeface="Cambria Math" charset="0"/>
                          </a:rPr>
                          <m:t>d</m:t>
                        </m:r>
                      </m:sub>
                    </m:sSub>
                    <m:r>
                      <a:rPr lang="en-US" b="0" i="0" dirty="0" smtClean="0">
                        <a:latin typeface="Cambria Math" charset="0"/>
                      </a:rPr>
                      <m:t>+</m:t>
                    </m:r>
                    <m:sSub>
                      <m:sSubPr>
                        <m:ctrlPr>
                          <a:rPr lang="en-US" b="0" i="1" dirty="0" smtClean="0">
                            <a:latin typeface="Cambria Math" charset="0"/>
                          </a:rPr>
                        </m:ctrlPr>
                      </m:sSubPr>
                      <m:e>
                        <m:r>
                          <a:rPr lang="en-US" b="0" i="1" dirty="0" smtClean="0">
                            <a:latin typeface="Cambria Math" charset="0"/>
                          </a:rPr>
                          <m:t>𝜀</m:t>
                        </m:r>
                      </m:e>
                      <m:sub>
                        <m:r>
                          <a:rPr lang="en-US" b="0" i="1" dirty="0" smtClean="0">
                            <a:latin typeface="Cambria Math" charset="0"/>
                          </a:rPr>
                          <m:t>𝑖</m:t>
                        </m:r>
                      </m:sub>
                    </m:sSub>
                  </m:oMath>
                </a14:m>
                <a:r>
                  <a:rPr lang="en-US" dirty="0" smtClean="0"/>
                  <a:t> or </a:t>
                </a:r>
                <a14:m>
                  <m:oMath xmlns:m="http://schemas.openxmlformats.org/officeDocument/2006/math">
                    <m:sSub>
                      <m:sSubPr>
                        <m:ctrlPr>
                          <a:rPr lang="en-US" i="1">
                            <a:latin typeface="Cambria Math" charset="0"/>
                          </a:rPr>
                        </m:ctrlPr>
                      </m:sSubPr>
                      <m:e>
                        <m:r>
                          <a:rPr lang="en-US" i="1">
                            <a:latin typeface="Cambria Math" charset="0"/>
                          </a:rPr>
                          <m:t>𝑌</m:t>
                        </m:r>
                      </m:e>
                      <m:sub>
                        <m:r>
                          <a:rPr lang="en-US" i="1">
                            <a:latin typeface="Cambria Math" charset="0"/>
                          </a:rPr>
                          <m:t>𝑖</m:t>
                        </m:r>
                      </m:sub>
                    </m:sSub>
                    <m:r>
                      <a:rPr lang="en-US" i="1">
                        <a:latin typeface="Cambria Math" charset="0"/>
                      </a:rPr>
                      <m:t>=</m:t>
                    </m:r>
                    <m:sSubSup>
                      <m:sSubSupPr>
                        <m:ctrlPr>
                          <a:rPr lang="en-US" i="1" dirty="0" smtClean="0">
                            <a:latin typeface="Cambria Math" charset="0"/>
                          </a:rPr>
                        </m:ctrlPr>
                      </m:sSubSupPr>
                      <m:e>
                        <m:acc>
                          <m:accPr>
                            <m:chr m:val="̃"/>
                            <m:ctrlPr>
                              <a:rPr lang="en-US" i="1">
                                <a:latin typeface="Cambria Math" charset="0"/>
                              </a:rPr>
                            </m:ctrlPr>
                          </m:accPr>
                          <m:e>
                            <m:r>
                              <a:rPr lang="en-US" i="1">
                                <a:latin typeface="Cambria Math" charset="0"/>
                              </a:rPr>
                              <m:t>𝑋</m:t>
                            </m:r>
                          </m:e>
                        </m:acc>
                      </m:e>
                      <m:sub>
                        <m:r>
                          <a:rPr lang="en-US" i="1" dirty="0">
                            <a:latin typeface="Cambria Math" charset="0"/>
                          </a:rPr>
                          <m:t>𝑖</m:t>
                        </m:r>
                      </m:sub>
                      <m:sup>
                        <m:r>
                          <m:rPr>
                            <m:sty m:val="p"/>
                          </m:rPr>
                          <a:rPr lang="en-US" dirty="0">
                            <a:latin typeface="Cambria Math" charset="0"/>
                          </a:rPr>
                          <m:t>T</m:t>
                        </m:r>
                      </m:sup>
                    </m:sSubSup>
                    <m:sSub>
                      <m:sSubPr>
                        <m:ctrlPr>
                          <a:rPr lang="en-US" i="1" dirty="0">
                            <a:latin typeface="Cambria Math" charset="0"/>
                          </a:rPr>
                        </m:ctrlPr>
                      </m:sSubPr>
                      <m:e>
                        <m:r>
                          <a:rPr lang="en-US" b="1" i="1" dirty="0">
                            <a:latin typeface="Cambria Math" charset="0"/>
                          </a:rPr>
                          <m:t>𝟏</m:t>
                        </m:r>
                      </m:e>
                      <m:sub>
                        <m:r>
                          <m:rPr>
                            <m:sty m:val="p"/>
                          </m:rPr>
                          <a:rPr lang="en-US" dirty="0">
                            <a:latin typeface="Cambria Math" charset="0"/>
                          </a:rPr>
                          <m:t>d</m:t>
                        </m:r>
                      </m:sub>
                    </m:sSub>
                    <m:r>
                      <a:rPr lang="en-US" b="0" i="0" dirty="0" smtClean="0">
                        <a:latin typeface="Cambria Math" charset="0"/>
                      </a:rPr>
                      <m:t>+</m:t>
                    </m:r>
                    <m:sSubSup>
                      <m:sSubSupPr>
                        <m:ctrlPr>
                          <a:rPr lang="en-US" i="1" dirty="0">
                            <a:latin typeface="Cambria Math" charset="0"/>
                          </a:rPr>
                        </m:ctrlPr>
                      </m:sSubSupPr>
                      <m:e>
                        <m:acc>
                          <m:accPr>
                            <m:chr m:val="̃"/>
                            <m:ctrlPr>
                              <a:rPr lang="en-US" i="1">
                                <a:latin typeface="Cambria Math" charset="0"/>
                              </a:rPr>
                            </m:ctrlPr>
                          </m:accPr>
                          <m:e>
                            <m:r>
                              <a:rPr lang="en-US" i="1">
                                <a:latin typeface="Cambria Math" charset="0"/>
                              </a:rPr>
                              <m:t>𝑋</m:t>
                            </m:r>
                          </m:e>
                        </m:acc>
                      </m:e>
                      <m:sub>
                        <m:r>
                          <a:rPr lang="en-US" i="1" dirty="0">
                            <a:latin typeface="Cambria Math" charset="0"/>
                          </a:rPr>
                          <m:t>𝑖</m:t>
                        </m:r>
                      </m:sub>
                      <m:sup>
                        <m:r>
                          <m:rPr>
                            <m:sty m:val="p"/>
                          </m:rPr>
                          <a:rPr lang="en-US" dirty="0">
                            <a:latin typeface="Cambria Math" charset="0"/>
                          </a:rPr>
                          <m:t>T</m:t>
                        </m:r>
                      </m:sup>
                    </m:sSubSup>
                    <m:sSub>
                      <m:sSubPr>
                        <m:ctrlPr>
                          <a:rPr lang="en-US" i="1" dirty="0">
                            <a:latin typeface="Cambria Math" charset="0"/>
                          </a:rPr>
                        </m:ctrlPr>
                      </m:sSubPr>
                      <m:e>
                        <m:acc>
                          <m:accPr>
                            <m:chr m:val="̃"/>
                            <m:ctrlPr>
                              <a:rPr lang="en-US" i="1">
                                <a:latin typeface="Cambria Math" charset="0"/>
                              </a:rPr>
                            </m:ctrlPr>
                          </m:accPr>
                          <m:e>
                            <m:r>
                              <a:rPr lang="en-US" i="1">
                                <a:latin typeface="Cambria Math" charset="0"/>
                              </a:rPr>
                              <m:t>𝑋</m:t>
                            </m:r>
                          </m:e>
                        </m:acc>
                      </m:e>
                      <m:sub>
                        <m:r>
                          <a:rPr lang="en-US" i="1" dirty="0">
                            <a:latin typeface="Cambria Math" charset="0"/>
                          </a:rPr>
                          <m:t>𝑖</m:t>
                        </m:r>
                      </m:sub>
                    </m:sSub>
                    <m:r>
                      <a:rPr lang="en-US" b="0" i="1" dirty="0" smtClean="0">
                        <a:latin typeface="Cambria Math" charset="0"/>
                      </a:rPr>
                      <m:t>+</m:t>
                    </m:r>
                    <m:sSub>
                      <m:sSubPr>
                        <m:ctrlPr>
                          <a:rPr lang="en-US" i="1" dirty="0">
                            <a:latin typeface="Cambria Math" charset="0"/>
                          </a:rPr>
                        </m:ctrlPr>
                      </m:sSubPr>
                      <m:e>
                        <m:r>
                          <a:rPr lang="en-US" i="1" dirty="0">
                            <a:latin typeface="Cambria Math" charset="0"/>
                          </a:rPr>
                          <m:t>𝜀</m:t>
                        </m:r>
                      </m:e>
                      <m:sub>
                        <m:r>
                          <a:rPr lang="en-US" i="1" dirty="0">
                            <a:latin typeface="Cambria Math" charset="0"/>
                          </a:rPr>
                          <m:t>𝑖</m:t>
                        </m:r>
                      </m:sub>
                    </m:sSub>
                  </m:oMath>
                </a14:m>
                <a:r>
                  <a:rPr lang="en-US" dirty="0" smtClean="0"/>
                  <a:t>, with </a:t>
                </a:r>
                <a14:m>
                  <m:oMath xmlns:m="http://schemas.openxmlformats.org/officeDocument/2006/math">
                    <m:r>
                      <a:rPr lang="en-US" b="0" i="1" smtClean="0">
                        <a:latin typeface="Cambria Math" charset="0"/>
                      </a:rPr>
                      <m:t>𝑑</m:t>
                    </m:r>
                    <m:r>
                      <a:rPr lang="en-US" b="0" i="1" smtClean="0">
                        <a:latin typeface="Cambria Math" charset="0"/>
                      </a:rPr>
                      <m:t>=100</m:t>
                    </m:r>
                  </m:oMath>
                </a14:m>
                <a:r>
                  <a:rPr lang="en-US" dirty="0" smtClean="0"/>
                  <a:t>.</a:t>
                </a:r>
              </a:p>
              <a:p>
                <a:r>
                  <a:rPr lang="en-US" dirty="0" smtClean="0"/>
                  <a:t>For the classification setting, </a:t>
                </a:r>
                <a:r>
                  <a:rPr lang="en-US" dirty="0"/>
                  <a:t>either </a:t>
                </a:r>
                <a14:m>
                  <m:oMath xmlns:m="http://schemas.openxmlformats.org/officeDocument/2006/math">
                    <m:sSub>
                      <m:sSubPr>
                        <m:ctrlPr>
                          <a:rPr lang="en-US" i="1">
                            <a:latin typeface="Cambria Math" charset="0"/>
                          </a:rPr>
                        </m:ctrlPr>
                      </m:sSubPr>
                      <m:e>
                        <m:r>
                          <a:rPr lang="en-US" i="1">
                            <a:latin typeface="Cambria Math" charset="0"/>
                          </a:rPr>
                          <m:t>𝑌</m:t>
                        </m:r>
                      </m:e>
                      <m:sub>
                        <m:r>
                          <a:rPr lang="en-US" i="1">
                            <a:latin typeface="Cambria Math" charset="0"/>
                          </a:rPr>
                          <m:t>𝑖</m:t>
                        </m:r>
                      </m:sub>
                    </m:sSub>
                    <m:r>
                      <a:rPr lang="en-US" b="0" i="1" smtClean="0">
                        <a:latin typeface="Cambria Math" charset="0"/>
                      </a:rPr>
                      <m:t>~</m:t>
                    </m:r>
                    <m:r>
                      <a:rPr lang="en-US" b="0" i="1" smtClean="0">
                        <a:latin typeface="Cambria Math" charset="0"/>
                      </a:rPr>
                      <m:t>𝐵𝑒𝑟𝑛𝑜𝑢𝑙𝑙𝑖</m:t>
                    </m:r>
                    <m:d>
                      <m:dPr>
                        <m:begChr m:val="["/>
                        <m:endChr m:val="]"/>
                        <m:ctrlPr>
                          <a:rPr lang="en-US" b="0" i="1" smtClean="0">
                            <a:latin typeface="Cambria Math" charset="0"/>
                          </a:rPr>
                        </m:ctrlPr>
                      </m:dPr>
                      <m:e>
                        <m:sSup>
                          <m:sSupPr>
                            <m:ctrlPr>
                              <a:rPr lang="en-US" b="0" i="1" smtClean="0">
                                <a:latin typeface="Cambria Math" charset="0"/>
                              </a:rPr>
                            </m:ctrlPr>
                          </m:sSupPr>
                          <m:e>
                            <m:d>
                              <m:dPr>
                                <m:begChr m:val="{"/>
                                <m:endChr m:val="}"/>
                                <m:ctrlPr>
                                  <a:rPr lang="en-US" b="0" i="1" smtClean="0">
                                    <a:latin typeface="Cambria Math" charset="0"/>
                                  </a:rPr>
                                </m:ctrlPr>
                              </m:dPr>
                              <m:e>
                                <m:r>
                                  <a:rPr lang="en-US" b="0" i="1" smtClean="0">
                                    <a:latin typeface="Cambria Math" charset="0"/>
                                  </a:rPr>
                                  <m:t>1+</m:t>
                                </m:r>
                                <m:func>
                                  <m:funcPr>
                                    <m:ctrlPr>
                                      <a:rPr lang="en-US" b="0" i="1" smtClean="0">
                                        <a:latin typeface="Cambria Math" charset="0"/>
                                      </a:rPr>
                                    </m:ctrlPr>
                                  </m:funcPr>
                                  <m:fName>
                                    <m:r>
                                      <m:rPr>
                                        <m:sty m:val="p"/>
                                      </m:rPr>
                                      <a:rPr lang="en-US" b="0" i="0" smtClean="0">
                                        <a:latin typeface="Cambria Math" charset="0"/>
                                      </a:rPr>
                                      <m:t>exp</m:t>
                                    </m:r>
                                  </m:fName>
                                  <m:e>
                                    <m:d>
                                      <m:dPr>
                                        <m:ctrlPr>
                                          <a:rPr lang="en-US" b="0" i="1" smtClean="0">
                                            <a:latin typeface="Cambria Math" charset="0"/>
                                          </a:rPr>
                                        </m:ctrlPr>
                                      </m:dPr>
                                      <m:e>
                                        <m:r>
                                          <a:rPr lang="en-US" b="0" i="1" smtClean="0">
                                            <a:latin typeface="Cambria Math" charset="0"/>
                                          </a:rPr>
                                          <m:t>−</m:t>
                                        </m:r>
                                        <m:sSubSup>
                                          <m:sSubSupPr>
                                            <m:ctrlPr>
                                              <a:rPr lang="en-US" i="1" dirty="0">
                                                <a:latin typeface="Cambria Math" charset="0"/>
                                              </a:rPr>
                                            </m:ctrlPr>
                                          </m:sSubSupPr>
                                          <m:e>
                                            <m:acc>
                                              <m:accPr>
                                                <m:chr m:val="̃"/>
                                                <m:ctrlPr>
                                                  <a:rPr lang="en-US" i="1">
                                                    <a:latin typeface="Cambria Math" charset="0"/>
                                                  </a:rPr>
                                                </m:ctrlPr>
                                              </m:accPr>
                                              <m:e>
                                                <m:r>
                                                  <a:rPr lang="en-US" i="1">
                                                    <a:latin typeface="Cambria Math" charset="0"/>
                                                  </a:rPr>
                                                  <m:t>𝑋</m:t>
                                                </m:r>
                                              </m:e>
                                            </m:acc>
                                          </m:e>
                                          <m:sub>
                                            <m:r>
                                              <a:rPr lang="en-US" i="1" dirty="0">
                                                <a:latin typeface="Cambria Math" charset="0"/>
                                              </a:rPr>
                                              <m:t>𝑖</m:t>
                                            </m:r>
                                          </m:sub>
                                          <m:sup>
                                            <m:r>
                                              <m:rPr>
                                                <m:sty m:val="p"/>
                                              </m:rPr>
                                              <a:rPr lang="en-US" dirty="0">
                                                <a:latin typeface="Cambria Math" charset="0"/>
                                              </a:rPr>
                                              <m:t>T</m:t>
                                            </m:r>
                                          </m:sup>
                                        </m:sSubSup>
                                        <m:sSub>
                                          <m:sSubPr>
                                            <m:ctrlPr>
                                              <a:rPr lang="en-US" i="1" dirty="0">
                                                <a:latin typeface="Cambria Math" charset="0"/>
                                              </a:rPr>
                                            </m:ctrlPr>
                                          </m:sSubPr>
                                          <m:e>
                                            <m:r>
                                              <a:rPr lang="en-US" b="1" i="1" dirty="0">
                                                <a:latin typeface="Cambria Math" charset="0"/>
                                              </a:rPr>
                                              <m:t>𝟏</m:t>
                                            </m:r>
                                          </m:e>
                                          <m:sub>
                                            <m:r>
                                              <m:rPr>
                                                <m:sty m:val="p"/>
                                              </m:rPr>
                                              <a:rPr lang="en-US" dirty="0">
                                                <a:latin typeface="Cambria Math" charset="0"/>
                                              </a:rPr>
                                              <m:t>d</m:t>
                                            </m:r>
                                          </m:sub>
                                        </m:sSub>
                                      </m:e>
                                    </m:d>
                                  </m:e>
                                </m:func>
                              </m:e>
                            </m:d>
                          </m:e>
                          <m:sup>
                            <m:r>
                              <a:rPr lang="en-US" b="0" i="1" smtClean="0">
                                <a:latin typeface="Cambria Math" charset="0"/>
                              </a:rPr>
                              <m:t>−1</m:t>
                            </m:r>
                          </m:sup>
                        </m:sSup>
                      </m:e>
                    </m:d>
                  </m:oMath>
                </a14:m>
                <a:r>
                  <a:rPr lang="en-US" dirty="0"/>
                  <a:t> or </a:t>
                </a:r>
                <a14:m>
                  <m:oMath xmlns:m="http://schemas.openxmlformats.org/officeDocument/2006/math">
                    <m:sSub>
                      <m:sSubPr>
                        <m:ctrlPr>
                          <a:rPr lang="en-US" i="1">
                            <a:latin typeface="Cambria Math" charset="0"/>
                          </a:rPr>
                        </m:ctrlPr>
                      </m:sSubPr>
                      <m:e>
                        <m:r>
                          <a:rPr lang="en-US" i="1">
                            <a:latin typeface="Cambria Math" charset="0"/>
                          </a:rPr>
                          <m:t>𝑌</m:t>
                        </m:r>
                      </m:e>
                      <m:sub>
                        <m:r>
                          <a:rPr lang="en-US" i="1">
                            <a:latin typeface="Cambria Math" charset="0"/>
                          </a:rPr>
                          <m:t>𝑖</m:t>
                        </m:r>
                      </m:sub>
                    </m:sSub>
                    <m:r>
                      <a:rPr lang="en-US" b="0" i="1" smtClean="0">
                        <a:latin typeface="Cambria Math" charset="0"/>
                      </a:rPr>
                      <m:t>~</m:t>
                    </m:r>
                    <m:r>
                      <a:rPr lang="en-US" i="1">
                        <a:latin typeface="Cambria Math" charset="0"/>
                      </a:rPr>
                      <m:t>𝐵𝑒𝑟𝑛𝑜𝑢𝑙𝑙𝑖</m:t>
                    </m:r>
                    <m:d>
                      <m:dPr>
                        <m:begChr m:val="["/>
                        <m:endChr m:val="]"/>
                        <m:ctrlPr>
                          <a:rPr lang="en-US" i="1">
                            <a:latin typeface="Cambria Math" charset="0"/>
                          </a:rPr>
                        </m:ctrlPr>
                      </m:dPr>
                      <m:e>
                        <m:sSup>
                          <m:sSupPr>
                            <m:ctrlPr>
                              <a:rPr lang="en-US" i="1">
                                <a:latin typeface="Cambria Math" charset="0"/>
                              </a:rPr>
                            </m:ctrlPr>
                          </m:sSupPr>
                          <m:e>
                            <m:d>
                              <m:dPr>
                                <m:begChr m:val="{"/>
                                <m:endChr m:val="}"/>
                                <m:ctrlPr>
                                  <a:rPr lang="en-US" i="1">
                                    <a:latin typeface="Cambria Math" charset="0"/>
                                  </a:rPr>
                                </m:ctrlPr>
                              </m:dPr>
                              <m:e>
                                <m:r>
                                  <a:rPr lang="en-US" i="1">
                                    <a:latin typeface="Cambria Math" charset="0"/>
                                  </a:rPr>
                                  <m:t>1+</m:t>
                                </m:r>
                                <m:func>
                                  <m:funcPr>
                                    <m:ctrlPr>
                                      <a:rPr lang="en-US" i="1">
                                        <a:latin typeface="Cambria Math" charset="0"/>
                                      </a:rPr>
                                    </m:ctrlPr>
                                  </m:funcPr>
                                  <m:fName>
                                    <m:r>
                                      <m:rPr>
                                        <m:sty m:val="p"/>
                                      </m:rPr>
                                      <a:rPr lang="en-US">
                                        <a:latin typeface="Cambria Math" charset="0"/>
                                      </a:rPr>
                                      <m:t>exp</m:t>
                                    </m:r>
                                  </m:fName>
                                  <m:e>
                                    <m:d>
                                      <m:dPr>
                                        <m:ctrlPr>
                                          <a:rPr lang="en-US" i="1">
                                            <a:latin typeface="Cambria Math" charset="0"/>
                                          </a:rPr>
                                        </m:ctrlPr>
                                      </m:dPr>
                                      <m:e>
                                        <m:r>
                                          <a:rPr lang="en-US" i="1">
                                            <a:latin typeface="Cambria Math" charset="0"/>
                                          </a:rPr>
                                          <m:t>−</m:t>
                                        </m:r>
                                        <m:sSubSup>
                                          <m:sSubSupPr>
                                            <m:ctrlPr>
                                              <a:rPr lang="en-US" i="1" dirty="0">
                                                <a:latin typeface="Cambria Math" charset="0"/>
                                              </a:rPr>
                                            </m:ctrlPr>
                                          </m:sSubSupPr>
                                          <m:e>
                                            <m:acc>
                                              <m:accPr>
                                                <m:chr m:val="̃"/>
                                                <m:ctrlPr>
                                                  <a:rPr lang="en-US" i="1">
                                                    <a:latin typeface="Cambria Math" charset="0"/>
                                                  </a:rPr>
                                                </m:ctrlPr>
                                              </m:accPr>
                                              <m:e>
                                                <m:r>
                                                  <a:rPr lang="en-US" i="1">
                                                    <a:latin typeface="Cambria Math" charset="0"/>
                                                  </a:rPr>
                                                  <m:t>𝑋</m:t>
                                                </m:r>
                                              </m:e>
                                            </m:acc>
                                          </m:e>
                                          <m:sub>
                                            <m:r>
                                              <a:rPr lang="en-US" i="1" dirty="0">
                                                <a:latin typeface="Cambria Math" charset="0"/>
                                              </a:rPr>
                                              <m:t>𝑖</m:t>
                                            </m:r>
                                          </m:sub>
                                          <m:sup>
                                            <m:r>
                                              <m:rPr>
                                                <m:sty m:val="p"/>
                                              </m:rPr>
                                              <a:rPr lang="en-US" dirty="0">
                                                <a:latin typeface="Cambria Math" charset="0"/>
                                              </a:rPr>
                                              <m:t>T</m:t>
                                            </m:r>
                                          </m:sup>
                                        </m:sSubSup>
                                        <m:sSub>
                                          <m:sSubPr>
                                            <m:ctrlPr>
                                              <a:rPr lang="en-US" i="1" dirty="0">
                                                <a:latin typeface="Cambria Math" charset="0"/>
                                              </a:rPr>
                                            </m:ctrlPr>
                                          </m:sSubPr>
                                          <m:e>
                                            <m:r>
                                              <a:rPr lang="en-US" b="1" i="1" dirty="0">
                                                <a:latin typeface="Cambria Math" charset="0"/>
                                              </a:rPr>
                                              <m:t>𝟏</m:t>
                                            </m:r>
                                          </m:e>
                                          <m:sub>
                                            <m:r>
                                              <m:rPr>
                                                <m:sty m:val="p"/>
                                              </m:rPr>
                                              <a:rPr lang="en-US" dirty="0">
                                                <a:latin typeface="Cambria Math" charset="0"/>
                                              </a:rPr>
                                              <m:t>d</m:t>
                                            </m:r>
                                          </m:sub>
                                        </m:sSub>
                                        <m:r>
                                          <a:rPr lang="en-US" b="0" i="1" dirty="0" smtClean="0">
                                            <a:latin typeface="Cambria Math" charset="0"/>
                                          </a:rPr>
                                          <m:t>−</m:t>
                                        </m:r>
                                        <m:sSubSup>
                                          <m:sSubSupPr>
                                            <m:ctrlPr>
                                              <a:rPr lang="en-US" i="1" dirty="0">
                                                <a:latin typeface="Cambria Math" charset="0"/>
                                              </a:rPr>
                                            </m:ctrlPr>
                                          </m:sSubSupPr>
                                          <m:e>
                                            <m:acc>
                                              <m:accPr>
                                                <m:chr m:val="̃"/>
                                                <m:ctrlPr>
                                                  <a:rPr lang="en-US" i="1">
                                                    <a:latin typeface="Cambria Math" charset="0"/>
                                                  </a:rPr>
                                                </m:ctrlPr>
                                              </m:accPr>
                                              <m:e>
                                                <m:r>
                                                  <a:rPr lang="en-US" i="1">
                                                    <a:latin typeface="Cambria Math" charset="0"/>
                                                  </a:rPr>
                                                  <m:t>𝑋</m:t>
                                                </m:r>
                                              </m:e>
                                            </m:acc>
                                          </m:e>
                                          <m:sub>
                                            <m:r>
                                              <a:rPr lang="en-US" i="1" dirty="0">
                                                <a:latin typeface="Cambria Math" charset="0"/>
                                              </a:rPr>
                                              <m:t>𝑖</m:t>
                                            </m:r>
                                          </m:sub>
                                          <m:sup>
                                            <m:r>
                                              <m:rPr>
                                                <m:sty m:val="p"/>
                                              </m:rPr>
                                              <a:rPr lang="en-US" dirty="0">
                                                <a:latin typeface="Cambria Math" charset="0"/>
                                              </a:rPr>
                                              <m:t>T</m:t>
                                            </m:r>
                                          </m:sup>
                                        </m:sSubSup>
                                        <m:sSub>
                                          <m:sSubPr>
                                            <m:ctrlPr>
                                              <a:rPr lang="en-US" i="1" dirty="0">
                                                <a:latin typeface="Cambria Math" charset="0"/>
                                              </a:rPr>
                                            </m:ctrlPr>
                                          </m:sSubPr>
                                          <m:e>
                                            <m:acc>
                                              <m:accPr>
                                                <m:chr m:val="̃"/>
                                                <m:ctrlPr>
                                                  <a:rPr lang="en-US" i="1">
                                                    <a:latin typeface="Cambria Math" charset="0"/>
                                                  </a:rPr>
                                                </m:ctrlPr>
                                              </m:accPr>
                                              <m:e>
                                                <m:r>
                                                  <a:rPr lang="en-US" i="1">
                                                    <a:latin typeface="Cambria Math" charset="0"/>
                                                  </a:rPr>
                                                  <m:t>𝑋</m:t>
                                                </m:r>
                                              </m:e>
                                            </m:acc>
                                          </m:e>
                                          <m:sub>
                                            <m:r>
                                              <a:rPr lang="en-US" i="1" dirty="0">
                                                <a:latin typeface="Cambria Math" charset="0"/>
                                              </a:rPr>
                                              <m:t>𝑖</m:t>
                                            </m:r>
                                          </m:sub>
                                        </m:sSub>
                                      </m:e>
                                    </m:d>
                                  </m:e>
                                </m:func>
                              </m:e>
                            </m:d>
                          </m:e>
                          <m:sup>
                            <m:r>
                              <a:rPr lang="en-US" i="1">
                                <a:latin typeface="Cambria Math" charset="0"/>
                              </a:rPr>
                              <m:t>−1</m:t>
                            </m:r>
                          </m:sup>
                        </m:sSup>
                      </m:e>
                    </m:d>
                  </m:oMath>
                </a14:m>
                <a:r>
                  <a:rPr lang="en-US" dirty="0"/>
                  <a:t>, with </a:t>
                </a:r>
                <a14:m>
                  <m:oMath xmlns:m="http://schemas.openxmlformats.org/officeDocument/2006/math">
                    <m:r>
                      <a:rPr lang="en-US" i="1">
                        <a:latin typeface="Cambria Math" charset="0"/>
                      </a:rPr>
                      <m:t>𝑑</m:t>
                    </m:r>
                    <m:r>
                      <a:rPr lang="en-US" i="1">
                        <a:latin typeface="Cambria Math" charset="0"/>
                      </a:rPr>
                      <m:t>=20</m:t>
                    </m:r>
                  </m:oMath>
                </a14:m>
                <a:r>
                  <a:rPr lang="en-US" dirty="0" smtClean="0"/>
                  <a:t>.</a:t>
                </a:r>
              </a:p>
              <a:p>
                <a:r>
                  <a:rPr lang="en-US" dirty="0" smtClean="0"/>
                  <a:t>In both settings, </a:t>
                </a:r>
                <a14:m>
                  <m:oMath xmlns:m="http://schemas.openxmlformats.org/officeDocument/2006/math">
                    <m:r>
                      <a:rPr lang="en-US" b="0" i="1" smtClean="0">
                        <a:latin typeface="Cambria Math" charset="0"/>
                      </a:rPr>
                      <m:t>𝑛</m:t>
                    </m:r>
                    <m:r>
                      <a:rPr lang="en-US" b="0" i="1" smtClean="0">
                        <a:latin typeface="Cambria Math" charset="0"/>
                      </a:rPr>
                      <m:t>=20,000</m:t>
                    </m:r>
                  </m:oMath>
                </a14:m>
                <a:r>
                  <a:rPr lang="en-US" dirty="0" smtClean="0"/>
                  <a:t>. For each method, </a:t>
                </a:r>
                <a14:m>
                  <m:oMath xmlns:m="http://schemas.openxmlformats.org/officeDocument/2006/math">
                    <m:r>
                      <a:rPr lang="en-US" b="0" i="1" smtClean="0">
                        <a:latin typeface="Cambria Math" charset="0"/>
                      </a:rPr>
                      <m:t>𝑏</m:t>
                    </m:r>
                    <m:r>
                      <a:rPr lang="en-US" b="0" i="1" smtClean="0">
                        <a:latin typeface="Cambria Math" charset="0"/>
                      </a:rPr>
                      <m:t>=</m:t>
                    </m:r>
                    <m:sSup>
                      <m:sSupPr>
                        <m:ctrlPr>
                          <a:rPr lang="en-US" b="0" i="1" smtClean="0">
                            <a:latin typeface="Cambria Math" charset="0"/>
                          </a:rPr>
                        </m:ctrlPr>
                      </m:sSupPr>
                      <m:e>
                        <m:r>
                          <a:rPr lang="en-US" b="0" i="1" smtClean="0">
                            <a:latin typeface="Cambria Math" charset="0"/>
                          </a:rPr>
                          <m:t>𝑛</m:t>
                        </m:r>
                      </m:e>
                      <m:sup>
                        <m:r>
                          <a:rPr lang="en-US" b="0" i="1" smtClean="0">
                            <a:latin typeface="Cambria Math" charset="0"/>
                          </a:rPr>
                          <m:t>𝛾</m:t>
                        </m:r>
                      </m:sup>
                    </m:sSup>
                    <m:r>
                      <a:rPr lang="en-US" b="0" i="0" smtClean="0">
                        <a:latin typeface="Cambria Math" charset="0"/>
                      </a:rPr>
                      <m:t>, </m:t>
                    </m:r>
                    <m:r>
                      <a:rPr lang="en-US" b="0" i="1" smtClean="0">
                        <a:latin typeface="Cambria Math" charset="0"/>
                      </a:rPr>
                      <m:t>𝛾</m:t>
                    </m:r>
                    <m:r>
                      <a:rPr lang="en-US" b="0" i="1" smtClean="0">
                        <a:latin typeface="Cambria Math" charset="0"/>
                      </a:rPr>
                      <m:t>∈</m:t>
                    </m:r>
                    <m:d>
                      <m:dPr>
                        <m:begChr m:val="{"/>
                        <m:endChr m:val="}"/>
                        <m:ctrlPr>
                          <a:rPr lang="en-US" b="0" i="1" smtClean="0">
                            <a:latin typeface="Cambria Math" charset="0"/>
                          </a:rPr>
                        </m:ctrlPr>
                      </m:dPr>
                      <m:e>
                        <m:r>
                          <a:rPr lang="en-US" b="0" i="1" smtClean="0">
                            <a:latin typeface="Cambria Math" charset="0"/>
                          </a:rPr>
                          <m:t>0.5,0.6,0.7,0.8,0.9</m:t>
                        </m:r>
                      </m:e>
                    </m:d>
                  </m:oMath>
                </a14:m>
                <a:r>
                  <a:rPr lang="en-US" dirty="0" smtClean="0"/>
                  <a:t>, </a:t>
                </a:r>
                <a14:m>
                  <m:oMath xmlns:m="http://schemas.openxmlformats.org/officeDocument/2006/math">
                    <m:r>
                      <a:rPr lang="en-US" b="0" i="1" dirty="0" smtClean="0">
                        <a:latin typeface="Cambria Math" charset="0"/>
                      </a:rPr>
                      <m:t>𝑟</m:t>
                    </m:r>
                    <m:r>
                      <a:rPr lang="en-US" b="0" i="1" dirty="0" smtClean="0">
                        <a:latin typeface="Cambria Math" charset="0"/>
                      </a:rPr>
                      <m:t>=100</m:t>
                    </m:r>
                  </m:oMath>
                </a14:m>
                <a:r>
                  <a:rPr lang="en-US"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455" t="-1515"/>
                </a:stretch>
              </a:blipFill>
            </p:spPr>
            <p:txBody>
              <a:bodyPr/>
              <a:lstStyle/>
              <a:p>
                <a:r>
                  <a:rPr lang="en-US">
                    <a:noFill/>
                  </a:rPr>
                  <a:t> </a:t>
                </a:r>
              </a:p>
            </p:txBody>
          </p:sp>
        </mc:Fallback>
      </mc:AlternateContent>
    </p:spTree>
    <p:extLst>
      <p:ext uri="{BB962C8B-B14F-4D97-AF65-F5344CB8AC3E}">
        <p14:creationId xmlns:p14="http://schemas.microsoft.com/office/powerpoint/2010/main" val="1244383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22320" y="118174"/>
            <a:ext cx="8728589" cy="6516307"/>
          </a:xfrm>
        </p:spPr>
      </p:pic>
      <mc:AlternateContent xmlns:mc="http://schemas.openxmlformats.org/markup-compatibility/2006" xmlns:a14="http://schemas.microsoft.com/office/drawing/2010/main">
        <mc:Choice Requires="a14">
          <p:sp>
            <p:nvSpPr>
              <p:cNvPr id="6" name="TextBox 5"/>
              <p:cNvSpPr txBox="1"/>
              <p:nvPr/>
            </p:nvSpPr>
            <p:spPr>
              <a:xfrm>
                <a:off x="193040" y="213360"/>
                <a:ext cx="3119120" cy="6122253"/>
              </a:xfrm>
              <a:prstGeom prst="rect">
                <a:avLst/>
              </a:prstGeom>
              <a:solidFill>
                <a:schemeClr val="accent3">
                  <a:lumMod val="20000"/>
                  <a:lumOff val="80000"/>
                </a:schemeClr>
              </a:solidFill>
              <a:ln>
                <a:solidFill>
                  <a:schemeClr val="accent3">
                    <a:lumMod val="20000"/>
                    <a:lumOff val="80000"/>
                  </a:schemeClr>
                </a:solidFill>
              </a:ln>
            </p:spPr>
            <p:txBody>
              <a:bodyPr wrap="square" rtlCol="0">
                <a:spAutoFit/>
              </a:bodyPr>
              <a:lstStyle/>
              <a:p>
                <a:r>
                  <a:rPr lang="en-US" b="1" u="sng" dirty="0" smtClean="0"/>
                  <a:t>Regression Setting:</a:t>
                </a:r>
                <a:endParaRPr lang="en-US" sz="1600" dirty="0" smtClean="0"/>
              </a:p>
              <a:p>
                <a:pPr marL="342900" indent="-342900">
                  <a:buFont typeface="+mj-lt"/>
                  <a:buAutoNum type="arabicPeriod"/>
                </a:pPr>
                <a:r>
                  <a:rPr lang="en-US" sz="1600" dirty="0" smtClean="0"/>
                  <a:t>Left column </a:t>
                </a:r>
                <a:r>
                  <a:rPr lang="mr-IN" sz="1600" dirty="0" smtClean="0"/>
                  <a:t>–</a:t>
                </a:r>
                <a:r>
                  <a:rPr lang="en-US" sz="1600" dirty="0" smtClean="0"/>
                  <a:t> linear data-generating, with </a:t>
                </a:r>
                <a14:m>
                  <m:oMath xmlns:m="http://schemas.openxmlformats.org/officeDocument/2006/math">
                    <m:sSub>
                      <m:sSubPr>
                        <m:ctrlPr>
                          <a:rPr lang="en-US" sz="1600" i="1" dirty="0">
                            <a:latin typeface="Cambria Math" charset="0"/>
                          </a:rPr>
                        </m:ctrlPr>
                      </m:sSubPr>
                      <m:e>
                        <m:acc>
                          <m:accPr>
                            <m:chr m:val="̃"/>
                            <m:ctrlPr>
                              <a:rPr lang="en-US" sz="1600" i="1">
                                <a:latin typeface="Cambria Math" charset="0"/>
                              </a:rPr>
                            </m:ctrlPr>
                          </m:accPr>
                          <m:e>
                            <m:r>
                              <a:rPr lang="en-US" sz="1600" i="1">
                                <a:latin typeface="Cambria Math" charset="0"/>
                              </a:rPr>
                              <m:t>𝑋</m:t>
                            </m:r>
                          </m:e>
                        </m:acc>
                      </m:e>
                      <m:sub>
                        <m:r>
                          <a:rPr lang="en-US" sz="1600" i="1" dirty="0">
                            <a:latin typeface="Cambria Math" charset="0"/>
                          </a:rPr>
                          <m:t>𝑖</m:t>
                        </m:r>
                        <m:r>
                          <a:rPr lang="en-US" sz="1600" b="0" i="1" dirty="0" smtClean="0">
                            <a:latin typeface="Cambria Math" charset="0"/>
                          </a:rPr>
                          <m:t>,</m:t>
                        </m:r>
                        <m:r>
                          <a:rPr lang="en-US" sz="1600" b="0" i="1" dirty="0" smtClean="0">
                            <a:latin typeface="Cambria Math" charset="0"/>
                          </a:rPr>
                          <m:t>𝑗</m:t>
                        </m:r>
                      </m:sub>
                    </m:sSub>
                    <m:r>
                      <a:rPr lang="en-US" sz="1600" b="0" i="1" dirty="0" smtClean="0">
                        <a:latin typeface="Cambria Math" charset="0"/>
                      </a:rPr>
                      <m:t>,</m:t>
                    </m:r>
                    <m:sSub>
                      <m:sSubPr>
                        <m:ctrlPr>
                          <a:rPr lang="en-US" sz="1600" b="0" i="1" dirty="0" smtClean="0">
                            <a:latin typeface="Cambria Math" charset="0"/>
                          </a:rPr>
                        </m:ctrlPr>
                      </m:sSubPr>
                      <m:e>
                        <m:r>
                          <a:rPr lang="en-US" sz="1600" b="0" i="1" dirty="0" smtClean="0">
                            <a:latin typeface="Cambria Math" charset="0"/>
                          </a:rPr>
                          <m:t>𝜀</m:t>
                        </m:r>
                      </m:e>
                      <m:sub>
                        <m:r>
                          <a:rPr lang="en-US" sz="1600" b="0" i="1" dirty="0" smtClean="0">
                            <a:latin typeface="Cambria Math" charset="0"/>
                          </a:rPr>
                          <m:t>𝑖</m:t>
                        </m:r>
                      </m:sub>
                    </m:sSub>
                    <m:r>
                      <a:rPr lang="en-US" sz="1600" b="0" i="1" dirty="0" smtClean="0">
                        <a:latin typeface="Cambria Math" charset="0"/>
                      </a:rPr>
                      <m:t>~</m:t>
                    </m:r>
                    <m:r>
                      <a:rPr lang="en-US" sz="1600" b="0" i="1" dirty="0" smtClean="0">
                        <a:latin typeface="Cambria Math" charset="0"/>
                      </a:rPr>
                      <m:t>𝐺𝑎𝑚𝑚𝑎</m:t>
                    </m:r>
                  </m:oMath>
                </a14:m>
                <a:endParaRPr lang="en-US" sz="1600" dirty="0" smtClean="0"/>
              </a:p>
              <a:p>
                <a:pPr marL="342900" indent="-342900">
                  <a:buFont typeface="+mj-lt"/>
                  <a:buAutoNum type="arabicPeriod"/>
                </a:pPr>
                <a:r>
                  <a:rPr lang="en-US" sz="1600" dirty="0" smtClean="0"/>
                  <a:t>Middle column </a:t>
                </a:r>
                <a:r>
                  <a:rPr lang="mr-IN" sz="1600" dirty="0" smtClean="0"/>
                  <a:t>–</a:t>
                </a:r>
                <a:r>
                  <a:rPr lang="en-US" sz="1600" dirty="0" smtClean="0"/>
                  <a:t> quadratic data generating, with </a:t>
                </a:r>
                <a14:m>
                  <m:oMath xmlns:m="http://schemas.openxmlformats.org/officeDocument/2006/math">
                    <m:sSub>
                      <m:sSubPr>
                        <m:ctrlPr>
                          <a:rPr lang="en-US" sz="1600" i="1" dirty="0">
                            <a:latin typeface="Cambria Math" charset="0"/>
                          </a:rPr>
                        </m:ctrlPr>
                      </m:sSubPr>
                      <m:e>
                        <m:acc>
                          <m:accPr>
                            <m:chr m:val="̃"/>
                            <m:ctrlPr>
                              <a:rPr lang="en-US" sz="1600" i="1">
                                <a:latin typeface="Cambria Math" charset="0"/>
                              </a:rPr>
                            </m:ctrlPr>
                          </m:accPr>
                          <m:e>
                            <m:r>
                              <a:rPr lang="en-US" sz="1600" i="1">
                                <a:latin typeface="Cambria Math" charset="0"/>
                              </a:rPr>
                              <m:t>𝑋</m:t>
                            </m:r>
                          </m:e>
                        </m:acc>
                      </m:e>
                      <m:sub>
                        <m:r>
                          <a:rPr lang="en-US" sz="1600" i="1" dirty="0">
                            <a:latin typeface="Cambria Math" charset="0"/>
                          </a:rPr>
                          <m:t>𝑖</m:t>
                        </m:r>
                        <m:r>
                          <a:rPr lang="en-US" sz="1600" i="1" dirty="0">
                            <a:latin typeface="Cambria Math" charset="0"/>
                          </a:rPr>
                          <m:t>,</m:t>
                        </m:r>
                        <m:r>
                          <a:rPr lang="en-US" sz="1600" i="1" dirty="0">
                            <a:latin typeface="Cambria Math" charset="0"/>
                          </a:rPr>
                          <m:t>𝑗</m:t>
                        </m:r>
                      </m:sub>
                    </m:sSub>
                    <m:r>
                      <a:rPr lang="en-US" sz="1600" i="1" dirty="0">
                        <a:latin typeface="Cambria Math" charset="0"/>
                      </a:rPr>
                      <m:t>,</m:t>
                    </m:r>
                    <m:sSub>
                      <m:sSubPr>
                        <m:ctrlPr>
                          <a:rPr lang="en-US" sz="1600" i="1" dirty="0">
                            <a:latin typeface="Cambria Math" charset="0"/>
                          </a:rPr>
                        </m:ctrlPr>
                      </m:sSubPr>
                      <m:e>
                        <m:r>
                          <a:rPr lang="en-US" sz="1600" i="1" dirty="0">
                            <a:latin typeface="Cambria Math" charset="0"/>
                          </a:rPr>
                          <m:t>𝜀</m:t>
                        </m:r>
                      </m:e>
                      <m:sub>
                        <m:r>
                          <a:rPr lang="en-US" sz="1600" i="1" dirty="0">
                            <a:latin typeface="Cambria Math" charset="0"/>
                          </a:rPr>
                          <m:t>𝑖</m:t>
                        </m:r>
                      </m:sub>
                    </m:sSub>
                    <m:r>
                      <a:rPr lang="en-US" sz="1600" i="1" dirty="0">
                        <a:latin typeface="Cambria Math" charset="0"/>
                      </a:rPr>
                      <m:t>~</m:t>
                    </m:r>
                    <m:r>
                      <a:rPr lang="en-US" sz="1600" i="1" dirty="0">
                        <a:latin typeface="Cambria Math" charset="0"/>
                      </a:rPr>
                      <m:t>𝐺𝑎𝑚𝑚𝑎</m:t>
                    </m:r>
                  </m:oMath>
                </a14:m>
                <a:endParaRPr lang="en-US" sz="1600" dirty="0" smtClean="0"/>
              </a:p>
              <a:p>
                <a:pPr marL="342900" indent="-342900">
                  <a:buFont typeface="+mj-lt"/>
                  <a:buAutoNum type="arabicPeriod"/>
                </a:pPr>
                <a:r>
                  <a:rPr lang="en-US" sz="1600" dirty="0" smtClean="0"/>
                  <a:t>Right column </a:t>
                </a:r>
                <a:r>
                  <a:rPr lang="mr-IN" sz="1600" dirty="0" smtClean="0"/>
                  <a:t>–</a:t>
                </a:r>
                <a:r>
                  <a:rPr lang="en-US" sz="1600" dirty="0" smtClean="0"/>
                  <a:t> </a:t>
                </a:r>
                <a:r>
                  <a:rPr lang="en-US" sz="1600" dirty="0"/>
                  <a:t>linear data-generating, with </a:t>
                </a:r>
                <a14:m>
                  <m:oMath xmlns:m="http://schemas.openxmlformats.org/officeDocument/2006/math">
                    <m:sSub>
                      <m:sSubPr>
                        <m:ctrlPr>
                          <a:rPr lang="en-US" sz="1600" i="1" dirty="0">
                            <a:latin typeface="Cambria Math" charset="0"/>
                          </a:rPr>
                        </m:ctrlPr>
                      </m:sSubPr>
                      <m:e>
                        <m:acc>
                          <m:accPr>
                            <m:chr m:val="̃"/>
                            <m:ctrlPr>
                              <a:rPr lang="en-US" sz="1600" i="1">
                                <a:latin typeface="Cambria Math" charset="0"/>
                              </a:rPr>
                            </m:ctrlPr>
                          </m:accPr>
                          <m:e>
                            <m:r>
                              <a:rPr lang="en-US" sz="1600" i="1">
                                <a:latin typeface="Cambria Math" charset="0"/>
                              </a:rPr>
                              <m:t>𝑋</m:t>
                            </m:r>
                          </m:e>
                        </m:acc>
                      </m:e>
                      <m:sub>
                        <m:r>
                          <a:rPr lang="en-US" sz="1600" i="1" dirty="0">
                            <a:latin typeface="Cambria Math" charset="0"/>
                          </a:rPr>
                          <m:t>𝑖</m:t>
                        </m:r>
                        <m:r>
                          <a:rPr lang="en-US" sz="1600" i="1" dirty="0">
                            <a:latin typeface="Cambria Math" charset="0"/>
                          </a:rPr>
                          <m:t>,</m:t>
                        </m:r>
                        <m:r>
                          <a:rPr lang="en-US" sz="1600" i="1" dirty="0">
                            <a:latin typeface="Cambria Math" charset="0"/>
                          </a:rPr>
                          <m:t>𝑗</m:t>
                        </m:r>
                      </m:sub>
                    </m:sSub>
                    <m:r>
                      <a:rPr lang="en-US" sz="1600" i="1" dirty="0">
                        <a:latin typeface="Cambria Math" charset="0"/>
                      </a:rPr>
                      <m:t>~</m:t>
                    </m:r>
                    <m:r>
                      <a:rPr lang="en-US" sz="1600" b="0" i="1" dirty="0" smtClean="0">
                        <a:latin typeface="Cambria Math" charset="0"/>
                      </a:rPr>
                      <m:t>𝑆𝑡𝑢𝑑𝑒𝑛𝑡𝑇</m:t>
                    </m:r>
                    <m:d>
                      <m:dPr>
                        <m:ctrlPr>
                          <a:rPr lang="en-US" sz="1600" b="0" i="1" dirty="0" smtClean="0">
                            <a:latin typeface="Cambria Math" charset="0"/>
                          </a:rPr>
                        </m:ctrlPr>
                      </m:dPr>
                      <m:e>
                        <m:r>
                          <a:rPr lang="en-US" sz="1600" b="0" i="1" dirty="0" smtClean="0">
                            <a:latin typeface="Cambria Math" charset="0"/>
                          </a:rPr>
                          <m:t>3</m:t>
                        </m:r>
                      </m:e>
                    </m:d>
                  </m:oMath>
                </a14:m>
                <a:r>
                  <a:rPr lang="en-US" sz="1600" dirty="0" smtClean="0"/>
                  <a:t>, and </a:t>
                </a:r>
                <a14:m>
                  <m:oMath xmlns:m="http://schemas.openxmlformats.org/officeDocument/2006/math">
                    <m:sSub>
                      <m:sSubPr>
                        <m:ctrlPr>
                          <a:rPr lang="en-US" sz="1600" i="1" dirty="0">
                            <a:latin typeface="Cambria Math" charset="0"/>
                          </a:rPr>
                        </m:ctrlPr>
                      </m:sSubPr>
                      <m:e>
                        <m:r>
                          <a:rPr lang="en-US" sz="1600" i="1" dirty="0">
                            <a:latin typeface="Cambria Math" charset="0"/>
                          </a:rPr>
                          <m:t>𝜀</m:t>
                        </m:r>
                      </m:e>
                      <m:sub>
                        <m:r>
                          <a:rPr lang="en-US" sz="1600" i="1" dirty="0">
                            <a:latin typeface="Cambria Math" charset="0"/>
                          </a:rPr>
                          <m:t>𝑖</m:t>
                        </m:r>
                      </m:sub>
                    </m:sSub>
                    <m:r>
                      <a:rPr lang="en-US" sz="1600" i="1" dirty="0">
                        <a:latin typeface="Cambria Math" charset="0"/>
                      </a:rPr>
                      <m:t>~</m:t>
                    </m:r>
                    <m:r>
                      <a:rPr lang="en-US" sz="1600" i="1" dirty="0">
                        <a:latin typeface="Cambria Math" charset="0"/>
                      </a:rPr>
                      <m:t>𝑁</m:t>
                    </m:r>
                    <m:r>
                      <a:rPr lang="en-US" sz="1600" i="1" dirty="0">
                        <a:latin typeface="Cambria Math" charset="0"/>
                      </a:rPr>
                      <m:t>(0,10)</m:t>
                    </m:r>
                  </m:oMath>
                </a14:m>
                <a:endParaRPr lang="en-US" sz="1600" dirty="0" smtClean="0"/>
              </a:p>
              <a:p>
                <a:endParaRPr lang="en-US" sz="1600" dirty="0" smtClean="0"/>
              </a:p>
              <a:p>
                <a:pPr marL="285750" indent="-285750">
                  <a:buFont typeface="Arial" charset="0"/>
                  <a:buChar char="•"/>
                </a:pPr>
                <a:r>
                  <a:rPr lang="en-US" sz="1600" dirty="0" smtClean="0"/>
                  <a:t>BLB </a:t>
                </a:r>
                <a:r>
                  <a:rPr lang="en-US" sz="1600" i="1" dirty="0" smtClean="0"/>
                  <a:t>always</a:t>
                </a:r>
                <a:r>
                  <a:rPr lang="en-US" sz="1600" dirty="0" smtClean="0"/>
                  <a:t> converge faster than the Bootstrap</a:t>
                </a:r>
              </a:p>
              <a:p>
                <a:pPr marL="285750" indent="-285750">
                  <a:buFont typeface="Arial" charset="0"/>
                  <a:buChar char="•"/>
                </a:pPr>
                <a:r>
                  <a:rPr lang="en-US" sz="1600" dirty="0" smtClean="0"/>
                  <a:t>BLB isn’t sensitive as the BOFN and SS methods to the value of </a:t>
                </a:r>
                <a14:m>
                  <m:oMath xmlns:m="http://schemas.openxmlformats.org/officeDocument/2006/math">
                    <m:r>
                      <a:rPr lang="en-US" sz="1600" b="0" i="1" smtClean="0">
                        <a:latin typeface="Cambria Math" charset="0"/>
                      </a:rPr>
                      <m:t>𝑏</m:t>
                    </m:r>
                  </m:oMath>
                </a14:m>
                <a:r>
                  <a:rPr lang="en-US" sz="1600" dirty="0" smtClean="0"/>
                  <a:t> (or </a:t>
                </a:r>
                <a14:m>
                  <m:oMath xmlns:m="http://schemas.openxmlformats.org/officeDocument/2006/math">
                    <m:r>
                      <a:rPr lang="en-US" sz="1600" b="0" i="1" smtClean="0">
                        <a:latin typeface="Cambria Math" charset="0"/>
                      </a:rPr>
                      <m:t>𝛾</m:t>
                    </m:r>
                  </m:oMath>
                </a14:m>
                <a:r>
                  <a:rPr lang="en-US" sz="1600" dirty="0" smtClean="0"/>
                  <a:t>)</a:t>
                </a:r>
              </a:p>
              <a:p>
                <a:pPr marL="285750" indent="-285750">
                  <a:buFont typeface="Arial" charset="0"/>
                  <a:buChar char="•"/>
                </a:pPr>
                <a:r>
                  <a:rPr lang="en-US" sz="1600" dirty="0" smtClean="0"/>
                  <a:t>The quadratic model was a little bit more challenging for the BLB</a:t>
                </a:r>
              </a:p>
              <a:p>
                <a:endParaRPr lang="en-US" sz="1600" dirty="0" smtClean="0"/>
              </a:p>
              <a:p>
                <a:r>
                  <a:rPr lang="en-US" sz="1600" dirty="0"/>
                  <a:t>The value of </a:t>
                </a:r>
                <a14:m>
                  <m:oMath xmlns:m="http://schemas.openxmlformats.org/officeDocument/2006/math">
                    <m:r>
                      <a:rPr lang="en-US" sz="1600" i="1">
                        <a:latin typeface="Cambria Math" charset="0"/>
                      </a:rPr>
                      <m:t>𝑠</m:t>
                    </m:r>
                  </m:oMath>
                </a14:m>
                <a:r>
                  <a:rPr lang="en-US" sz="1600" dirty="0"/>
                  <a:t> required for convergence of the BLB is 1-2 for </a:t>
                </a:r>
                <a14:m>
                  <m:oMath xmlns:m="http://schemas.openxmlformats.org/officeDocument/2006/math">
                    <m:r>
                      <a:rPr lang="en-US" sz="1600" i="1">
                        <a:latin typeface="Cambria Math" charset="0"/>
                      </a:rPr>
                      <m:t>𝑏</m:t>
                    </m:r>
                    <m:r>
                      <a:rPr lang="en-US" sz="1600" i="1">
                        <a:latin typeface="Cambria Math" charset="0"/>
                      </a:rPr>
                      <m:t>=</m:t>
                    </m:r>
                    <m:sSup>
                      <m:sSupPr>
                        <m:ctrlPr>
                          <a:rPr lang="en-US" sz="1600" i="1">
                            <a:latin typeface="Cambria Math" charset="0"/>
                          </a:rPr>
                        </m:ctrlPr>
                      </m:sSupPr>
                      <m:e>
                        <m:r>
                          <a:rPr lang="en-US" sz="1600" i="1">
                            <a:latin typeface="Cambria Math" charset="0"/>
                          </a:rPr>
                          <m:t>𝑛</m:t>
                        </m:r>
                      </m:e>
                      <m:sup>
                        <m:r>
                          <a:rPr lang="en-US" sz="1600" i="1">
                            <a:latin typeface="Cambria Math" charset="0"/>
                          </a:rPr>
                          <m:t>0.9</m:t>
                        </m:r>
                      </m:sup>
                    </m:sSup>
                  </m:oMath>
                </a14:m>
                <a:r>
                  <a:rPr lang="en-US" sz="1600" dirty="0"/>
                  <a:t> and up to </a:t>
                </a:r>
                <a:r>
                  <a:rPr lang="en-US" sz="1600" dirty="0" smtClean="0"/>
                  <a:t>10—14 </a:t>
                </a:r>
                <a:r>
                  <a:rPr lang="en-US" sz="1600" dirty="0"/>
                  <a:t>for </a:t>
                </a:r>
                <a14:m>
                  <m:oMath xmlns:m="http://schemas.openxmlformats.org/officeDocument/2006/math">
                    <m:r>
                      <a:rPr lang="en-US" sz="1600" i="1">
                        <a:latin typeface="Cambria Math" charset="0"/>
                      </a:rPr>
                      <m:t>𝑏</m:t>
                    </m:r>
                    <m:r>
                      <a:rPr lang="en-US" sz="1600" b="0" i="1" smtClean="0">
                        <a:latin typeface="Cambria Math" charset="0"/>
                      </a:rPr>
                      <m:t>=</m:t>
                    </m:r>
                    <m:sSup>
                      <m:sSupPr>
                        <m:ctrlPr>
                          <a:rPr lang="en-US" sz="1600" i="1">
                            <a:latin typeface="Cambria Math" charset="0"/>
                          </a:rPr>
                        </m:ctrlPr>
                      </m:sSupPr>
                      <m:e>
                        <m:r>
                          <a:rPr lang="en-US" sz="1600" i="1">
                            <a:latin typeface="Cambria Math" charset="0"/>
                          </a:rPr>
                          <m:t>𝑛</m:t>
                        </m:r>
                      </m:e>
                      <m:sup>
                        <m:r>
                          <a:rPr lang="en-US" sz="1600" i="1">
                            <a:latin typeface="Cambria Math" charset="0"/>
                          </a:rPr>
                          <m:t>0.</m:t>
                        </m:r>
                        <m:r>
                          <a:rPr lang="en-US" sz="1600" b="0" i="1" smtClean="0">
                            <a:latin typeface="Cambria Math" charset="0"/>
                          </a:rPr>
                          <m:t>5</m:t>
                        </m:r>
                      </m:sup>
                    </m:sSup>
                  </m:oMath>
                </a14:m>
                <a:endParaRPr lang="en-US"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93040" y="213360"/>
                <a:ext cx="3119120" cy="6122253"/>
              </a:xfrm>
              <a:prstGeom prst="rect">
                <a:avLst/>
              </a:prstGeom>
              <a:blipFill rotWithShape="0">
                <a:blip r:embed="rId4"/>
                <a:stretch>
                  <a:fillRect l="-1559" t="-398" r="-1754"/>
                </a:stretch>
              </a:blipFill>
              <a:ln>
                <a:solidFill>
                  <a:schemeClr val="accent3">
                    <a:lumMod val="20000"/>
                    <a:lumOff val="8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749040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193040" y="213360"/>
                <a:ext cx="3119120" cy="5905976"/>
              </a:xfrm>
              <a:prstGeom prst="rect">
                <a:avLst/>
              </a:prstGeom>
              <a:solidFill>
                <a:schemeClr val="accent3">
                  <a:lumMod val="20000"/>
                  <a:lumOff val="80000"/>
                </a:schemeClr>
              </a:solidFill>
              <a:ln>
                <a:solidFill>
                  <a:schemeClr val="accent3">
                    <a:lumMod val="20000"/>
                    <a:lumOff val="80000"/>
                  </a:schemeClr>
                </a:solidFill>
              </a:ln>
            </p:spPr>
            <p:txBody>
              <a:bodyPr wrap="square" rtlCol="0">
                <a:spAutoFit/>
              </a:bodyPr>
              <a:lstStyle/>
              <a:p>
                <a:r>
                  <a:rPr lang="en-US" b="1" u="sng" dirty="0" smtClean="0"/>
                  <a:t>Classification Setting:</a:t>
                </a:r>
                <a:endParaRPr lang="en-US" sz="1600" dirty="0" smtClean="0"/>
              </a:p>
              <a:p>
                <a:pPr marL="342900" indent="-342900">
                  <a:buFont typeface="+mj-lt"/>
                  <a:buAutoNum type="arabicPeriod"/>
                </a:pPr>
                <a:r>
                  <a:rPr lang="en-US" sz="1600" dirty="0" smtClean="0"/>
                  <a:t>Left column </a:t>
                </a:r>
                <a:r>
                  <a:rPr lang="mr-IN" sz="1600" dirty="0" smtClean="0"/>
                  <a:t>–</a:t>
                </a:r>
                <a:r>
                  <a:rPr lang="en-US" sz="1600" dirty="0" smtClean="0"/>
                  <a:t> linear data-generating, with </a:t>
                </a:r>
                <a14:m>
                  <m:oMath xmlns:m="http://schemas.openxmlformats.org/officeDocument/2006/math">
                    <m:sSub>
                      <m:sSubPr>
                        <m:ctrlPr>
                          <a:rPr lang="en-US" sz="1600" i="1" dirty="0">
                            <a:latin typeface="Cambria Math" charset="0"/>
                          </a:rPr>
                        </m:ctrlPr>
                      </m:sSubPr>
                      <m:e>
                        <m:acc>
                          <m:accPr>
                            <m:chr m:val="̃"/>
                            <m:ctrlPr>
                              <a:rPr lang="en-US" sz="1600" i="1">
                                <a:latin typeface="Cambria Math" charset="0"/>
                              </a:rPr>
                            </m:ctrlPr>
                          </m:accPr>
                          <m:e>
                            <m:r>
                              <a:rPr lang="en-US" sz="1600" i="1">
                                <a:latin typeface="Cambria Math" charset="0"/>
                              </a:rPr>
                              <m:t>𝑋</m:t>
                            </m:r>
                          </m:e>
                        </m:acc>
                      </m:e>
                      <m:sub>
                        <m:r>
                          <a:rPr lang="en-US" sz="1600" i="1" dirty="0">
                            <a:latin typeface="Cambria Math" charset="0"/>
                          </a:rPr>
                          <m:t>𝑖</m:t>
                        </m:r>
                        <m:r>
                          <a:rPr lang="en-US" sz="1600" b="0" i="1" dirty="0" smtClean="0">
                            <a:latin typeface="Cambria Math" charset="0"/>
                          </a:rPr>
                          <m:t>,</m:t>
                        </m:r>
                        <m:r>
                          <a:rPr lang="en-US" sz="1600" b="0" i="1" dirty="0" smtClean="0">
                            <a:latin typeface="Cambria Math" charset="0"/>
                          </a:rPr>
                          <m:t>𝑗</m:t>
                        </m:r>
                      </m:sub>
                    </m:sSub>
                    <m:r>
                      <a:rPr lang="en-US" sz="1600" b="0" i="1" dirty="0" smtClean="0">
                        <a:latin typeface="Cambria Math" charset="0"/>
                      </a:rPr>
                      <m:t> ~</m:t>
                    </m:r>
                    <m:r>
                      <a:rPr lang="en-US" sz="1600" b="0" i="1" dirty="0" smtClean="0">
                        <a:latin typeface="Cambria Math" charset="0"/>
                      </a:rPr>
                      <m:t>𝐺𝑎𝑚𝑚𝑎</m:t>
                    </m:r>
                  </m:oMath>
                </a14:m>
                <a:endParaRPr lang="en-US" sz="1600" dirty="0" smtClean="0"/>
              </a:p>
              <a:p>
                <a:pPr marL="342900" indent="-342900">
                  <a:buFont typeface="+mj-lt"/>
                  <a:buAutoNum type="arabicPeriod"/>
                </a:pPr>
                <a:r>
                  <a:rPr lang="en-US" sz="1600" dirty="0" smtClean="0"/>
                  <a:t>Middle column </a:t>
                </a:r>
                <a:r>
                  <a:rPr lang="mr-IN" sz="1600" dirty="0" smtClean="0"/>
                  <a:t>–</a:t>
                </a:r>
                <a:r>
                  <a:rPr lang="en-US" sz="1600" dirty="0" smtClean="0"/>
                  <a:t> quadratic data generating, with </a:t>
                </a:r>
                <a14:m>
                  <m:oMath xmlns:m="http://schemas.openxmlformats.org/officeDocument/2006/math">
                    <m:sSub>
                      <m:sSubPr>
                        <m:ctrlPr>
                          <a:rPr lang="en-US" sz="1600" i="1" dirty="0">
                            <a:latin typeface="Cambria Math" charset="0"/>
                          </a:rPr>
                        </m:ctrlPr>
                      </m:sSubPr>
                      <m:e>
                        <m:acc>
                          <m:accPr>
                            <m:chr m:val="̃"/>
                            <m:ctrlPr>
                              <a:rPr lang="en-US" sz="1600" i="1">
                                <a:latin typeface="Cambria Math" charset="0"/>
                              </a:rPr>
                            </m:ctrlPr>
                          </m:accPr>
                          <m:e>
                            <m:r>
                              <a:rPr lang="en-US" sz="1600" i="1">
                                <a:latin typeface="Cambria Math" charset="0"/>
                              </a:rPr>
                              <m:t>𝑋</m:t>
                            </m:r>
                          </m:e>
                        </m:acc>
                      </m:e>
                      <m:sub>
                        <m:r>
                          <a:rPr lang="en-US" sz="1600" i="1" dirty="0">
                            <a:latin typeface="Cambria Math" charset="0"/>
                          </a:rPr>
                          <m:t>𝑖</m:t>
                        </m:r>
                        <m:r>
                          <a:rPr lang="en-US" sz="1600" i="1" dirty="0">
                            <a:latin typeface="Cambria Math" charset="0"/>
                          </a:rPr>
                          <m:t>,</m:t>
                        </m:r>
                        <m:r>
                          <a:rPr lang="en-US" sz="1600" i="1" dirty="0">
                            <a:latin typeface="Cambria Math" charset="0"/>
                          </a:rPr>
                          <m:t>𝑗</m:t>
                        </m:r>
                      </m:sub>
                    </m:sSub>
                    <m:r>
                      <a:rPr lang="en-US" sz="1600" i="1" dirty="0" smtClean="0">
                        <a:latin typeface="Cambria Math" charset="0"/>
                      </a:rPr>
                      <m:t> </m:t>
                    </m:r>
                    <m:r>
                      <a:rPr lang="en-US" sz="1600" i="1" dirty="0">
                        <a:latin typeface="Cambria Math" charset="0"/>
                      </a:rPr>
                      <m:t>~</m:t>
                    </m:r>
                    <m:r>
                      <a:rPr lang="en-US" sz="1600" i="1" dirty="0">
                        <a:latin typeface="Cambria Math" charset="0"/>
                      </a:rPr>
                      <m:t>𝐺𝑎𝑚𝑚𝑎</m:t>
                    </m:r>
                  </m:oMath>
                </a14:m>
                <a:endParaRPr lang="en-US" sz="1600" dirty="0" smtClean="0"/>
              </a:p>
              <a:p>
                <a:pPr marL="342900" indent="-342900">
                  <a:buFont typeface="+mj-lt"/>
                  <a:buAutoNum type="arabicPeriod"/>
                </a:pPr>
                <a:r>
                  <a:rPr lang="en-US" sz="1600" dirty="0" smtClean="0"/>
                  <a:t>Right column </a:t>
                </a:r>
                <a:r>
                  <a:rPr lang="mr-IN" sz="1600" dirty="0" smtClean="0"/>
                  <a:t>–</a:t>
                </a:r>
                <a:r>
                  <a:rPr lang="en-US" sz="1600" dirty="0" smtClean="0"/>
                  <a:t> </a:t>
                </a:r>
                <a:r>
                  <a:rPr lang="en-US" sz="1600" dirty="0"/>
                  <a:t>linear data-generating, with </a:t>
                </a:r>
                <a14:m>
                  <m:oMath xmlns:m="http://schemas.openxmlformats.org/officeDocument/2006/math">
                    <m:sSub>
                      <m:sSubPr>
                        <m:ctrlPr>
                          <a:rPr lang="en-US" sz="1600" i="1" dirty="0">
                            <a:latin typeface="Cambria Math" charset="0"/>
                          </a:rPr>
                        </m:ctrlPr>
                      </m:sSubPr>
                      <m:e>
                        <m:acc>
                          <m:accPr>
                            <m:chr m:val="̃"/>
                            <m:ctrlPr>
                              <a:rPr lang="en-US" sz="1600" i="1">
                                <a:latin typeface="Cambria Math" charset="0"/>
                              </a:rPr>
                            </m:ctrlPr>
                          </m:accPr>
                          <m:e>
                            <m:r>
                              <a:rPr lang="en-US" sz="1600" i="1">
                                <a:latin typeface="Cambria Math" charset="0"/>
                              </a:rPr>
                              <m:t>𝑋</m:t>
                            </m:r>
                          </m:e>
                        </m:acc>
                      </m:e>
                      <m:sub>
                        <m:r>
                          <a:rPr lang="en-US" sz="1600" i="1" dirty="0">
                            <a:latin typeface="Cambria Math" charset="0"/>
                          </a:rPr>
                          <m:t>𝑖</m:t>
                        </m:r>
                        <m:r>
                          <a:rPr lang="en-US" sz="1600" i="1" dirty="0">
                            <a:latin typeface="Cambria Math" charset="0"/>
                          </a:rPr>
                          <m:t>,</m:t>
                        </m:r>
                        <m:r>
                          <a:rPr lang="en-US" sz="1600" i="1" dirty="0">
                            <a:latin typeface="Cambria Math" charset="0"/>
                          </a:rPr>
                          <m:t>𝑗</m:t>
                        </m:r>
                      </m:sub>
                    </m:sSub>
                    <m:r>
                      <a:rPr lang="en-US" sz="1600" i="1" dirty="0">
                        <a:latin typeface="Cambria Math" charset="0"/>
                      </a:rPr>
                      <m:t>~</m:t>
                    </m:r>
                    <m:r>
                      <a:rPr lang="en-US" sz="1600" b="0" i="1" dirty="0" smtClean="0">
                        <a:latin typeface="Cambria Math" charset="0"/>
                      </a:rPr>
                      <m:t>𝑆𝑡𝑢𝑑𝑒𝑛𝑡𝑇</m:t>
                    </m:r>
                    <m:d>
                      <m:dPr>
                        <m:ctrlPr>
                          <a:rPr lang="en-US" sz="1600" b="0" i="1" dirty="0" smtClean="0">
                            <a:latin typeface="Cambria Math" charset="0"/>
                          </a:rPr>
                        </m:ctrlPr>
                      </m:dPr>
                      <m:e>
                        <m:r>
                          <a:rPr lang="en-US" sz="1600" b="0" i="1" dirty="0" smtClean="0">
                            <a:latin typeface="Cambria Math" charset="0"/>
                          </a:rPr>
                          <m:t>3</m:t>
                        </m:r>
                      </m:e>
                    </m:d>
                  </m:oMath>
                </a14:m>
                <a:endParaRPr lang="en-US" sz="1600" dirty="0" smtClean="0"/>
              </a:p>
              <a:p>
                <a:endParaRPr lang="en-US" sz="1600" dirty="0" smtClean="0"/>
              </a:p>
              <a:p>
                <a:pPr marL="342900" indent="-342900">
                  <a:buFont typeface="Arial" charset="0"/>
                  <a:buChar char="•"/>
                </a:pPr>
                <a:r>
                  <a:rPr lang="en-US" sz="1600" dirty="0" smtClean="0"/>
                  <a:t>The case of linear </a:t>
                </a:r>
                <a:r>
                  <a:rPr lang="en-US" sz="1600" dirty="0"/>
                  <a:t>data-generating, with </a:t>
                </a:r>
                <a14:m>
                  <m:oMath xmlns:m="http://schemas.openxmlformats.org/officeDocument/2006/math">
                    <m:sSub>
                      <m:sSubPr>
                        <m:ctrlPr>
                          <a:rPr lang="en-US" sz="1600" i="1" dirty="0">
                            <a:latin typeface="Cambria Math" charset="0"/>
                          </a:rPr>
                        </m:ctrlPr>
                      </m:sSubPr>
                      <m:e>
                        <m:acc>
                          <m:accPr>
                            <m:chr m:val="̃"/>
                            <m:ctrlPr>
                              <a:rPr lang="en-US" sz="1600" i="1">
                                <a:latin typeface="Cambria Math" charset="0"/>
                              </a:rPr>
                            </m:ctrlPr>
                          </m:accPr>
                          <m:e>
                            <m:r>
                              <a:rPr lang="en-US" sz="1600" i="1">
                                <a:latin typeface="Cambria Math" charset="0"/>
                              </a:rPr>
                              <m:t>𝑋</m:t>
                            </m:r>
                          </m:e>
                        </m:acc>
                      </m:e>
                      <m:sub>
                        <m:r>
                          <a:rPr lang="en-US" sz="1600" i="1" dirty="0">
                            <a:latin typeface="Cambria Math" charset="0"/>
                          </a:rPr>
                          <m:t>𝑖</m:t>
                        </m:r>
                        <m:r>
                          <a:rPr lang="en-US" sz="1600" i="1" dirty="0">
                            <a:latin typeface="Cambria Math" charset="0"/>
                          </a:rPr>
                          <m:t>,</m:t>
                        </m:r>
                        <m:r>
                          <a:rPr lang="en-US" sz="1600" i="1" dirty="0">
                            <a:latin typeface="Cambria Math" charset="0"/>
                          </a:rPr>
                          <m:t>𝑗</m:t>
                        </m:r>
                      </m:sub>
                    </m:sSub>
                    <m:r>
                      <a:rPr lang="en-US" sz="1600" i="1" dirty="0">
                        <a:latin typeface="Cambria Math" charset="0"/>
                      </a:rPr>
                      <m:t> ~</m:t>
                    </m:r>
                    <m:r>
                      <a:rPr lang="en-US" sz="1600" i="1" dirty="0">
                        <a:latin typeface="Cambria Math" charset="0"/>
                      </a:rPr>
                      <m:t>𝐺𝑎𝑚𝑚𝑎</m:t>
                    </m:r>
                  </m:oMath>
                </a14:m>
                <a:r>
                  <a:rPr lang="en-US" sz="1600" dirty="0" smtClean="0"/>
                  <a:t> appears to be most challenging. For </a:t>
                </a:r>
                <a14:m>
                  <m:oMath xmlns:m="http://schemas.openxmlformats.org/officeDocument/2006/math">
                    <m:r>
                      <a:rPr lang="en-US" sz="1600" b="0" i="1" smtClean="0">
                        <a:latin typeface="Cambria Math" charset="0"/>
                      </a:rPr>
                      <m:t>𝑏</m:t>
                    </m:r>
                    <m:r>
                      <a:rPr lang="en-US" sz="1600" b="0" i="1" smtClean="0">
                        <a:latin typeface="Cambria Math" charset="0"/>
                      </a:rPr>
                      <m:t>≤</m:t>
                    </m:r>
                    <m:sSup>
                      <m:sSupPr>
                        <m:ctrlPr>
                          <a:rPr lang="en-US" sz="1600" b="0" i="1" smtClean="0">
                            <a:latin typeface="Cambria Math" charset="0"/>
                          </a:rPr>
                        </m:ctrlPr>
                      </m:sSupPr>
                      <m:e>
                        <m:r>
                          <a:rPr lang="en-US" sz="1600" b="0" i="1" smtClean="0">
                            <a:latin typeface="Cambria Math" charset="0"/>
                          </a:rPr>
                          <m:t>𝑛</m:t>
                        </m:r>
                      </m:e>
                      <m:sup>
                        <m:r>
                          <a:rPr lang="en-US" sz="1600" b="0" i="1" smtClean="0">
                            <a:latin typeface="Cambria Math" charset="0"/>
                          </a:rPr>
                          <m:t>0.6</m:t>
                        </m:r>
                      </m:sup>
                    </m:sSup>
                  </m:oMath>
                </a14:m>
                <a:r>
                  <a:rPr lang="en-US" sz="1600" dirty="0" smtClean="0"/>
                  <a:t> the BLB fails to converge to the bootstrap relative error.</a:t>
                </a:r>
                <a:endParaRPr lang="en-US" sz="1600" dirty="0"/>
              </a:p>
              <a:p>
                <a:pPr marL="285750" indent="-285750">
                  <a:buFont typeface="Arial" charset="0"/>
                  <a:buChar char="•"/>
                </a:pPr>
                <a:r>
                  <a:rPr lang="en-US" sz="1600" dirty="0" smtClean="0"/>
                  <a:t>In every scenario, the BLB is more robust than the BOFN</a:t>
                </a:r>
              </a:p>
              <a:p>
                <a:pPr marL="285750" indent="-285750">
                  <a:buFont typeface="Arial" charset="0"/>
                  <a:buChar char="•"/>
                </a:pPr>
                <a:endParaRPr lang="en-US" sz="1600" dirty="0"/>
              </a:p>
              <a:p>
                <a:r>
                  <a:rPr lang="en-US" sz="1600" b="0" dirty="0" smtClean="0"/>
                  <a:t>The value of </a:t>
                </a:r>
                <a14:m>
                  <m:oMath xmlns:m="http://schemas.openxmlformats.org/officeDocument/2006/math">
                    <m:r>
                      <a:rPr lang="en-US" sz="1600" b="0" i="1" smtClean="0">
                        <a:latin typeface="Cambria Math" charset="0"/>
                      </a:rPr>
                      <m:t>𝑠</m:t>
                    </m:r>
                  </m:oMath>
                </a14:m>
                <a:r>
                  <a:rPr lang="en-US" sz="1600" dirty="0" smtClean="0"/>
                  <a:t> required for convergence of the BLB is 1-2 for </a:t>
                </a:r>
                <a14:m>
                  <m:oMath xmlns:m="http://schemas.openxmlformats.org/officeDocument/2006/math">
                    <m:r>
                      <a:rPr lang="en-US" sz="1600" b="0" i="1" smtClean="0">
                        <a:latin typeface="Cambria Math" charset="0"/>
                      </a:rPr>
                      <m:t>𝑏</m:t>
                    </m:r>
                    <m:r>
                      <a:rPr lang="en-US" sz="1600" b="0" i="1" smtClean="0">
                        <a:latin typeface="Cambria Math" charset="0"/>
                      </a:rPr>
                      <m:t>=</m:t>
                    </m:r>
                    <m:sSup>
                      <m:sSupPr>
                        <m:ctrlPr>
                          <a:rPr lang="en-US" sz="1600" b="0" i="1" smtClean="0">
                            <a:latin typeface="Cambria Math" charset="0"/>
                          </a:rPr>
                        </m:ctrlPr>
                      </m:sSupPr>
                      <m:e>
                        <m:r>
                          <a:rPr lang="en-US" sz="1600" b="0" i="1" smtClean="0">
                            <a:latin typeface="Cambria Math" charset="0"/>
                          </a:rPr>
                          <m:t>𝑛</m:t>
                        </m:r>
                      </m:e>
                      <m:sup>
                        <m:r>
                          <a:rPr lang="en-US" sz="1600" b="0" i="1" smtClean="0">
                            <a:latin typeface="Cambria Math" charset="0"/>
                          </a:rPr>
                          <m:t>0.9</m:t>
                        </m:r>
                      </m:sup>
                    </m:sSup>
                  </m:oMath>
                </a14:m>
                <a:r>
                  <a:rPr lang="en-US" sz="1600" dirty="0" smtClean="0"/>
                  <a:t> and up to 10—20 for </a:t>
                </a:r>
                <a14:m>
                  <m:oMath xmlns:m="http://schemas.openxmlformats.org/officeDocument/2006/math">
                    <m:r>
                      <a:rPr lang="en-US" sz="1600" b="0" i="1" smtClean="0">
                        <a:latin typeface="Cambria Math" charset="0"/>
                      </a:rPr>
                      <m:t>𝑏</m:t>
                    </m:r>
                    <m:r>
                      <a:rPr lang="en-US" sz="1600" b="0" i="1" smtClean="0">
                        <a:latin typeface="Cambria Math" charset="0"/>
                      </a:rPr>
                      <m:t>≤</m:t>
                    </m:r>
                    <m:sSup>
                      <m:sSupPr>
                        <m:ctrlPr>
                          <a:rPr lang="en-US" sz="1600" b="0" i="1" smtClean="0">
                            <a:latin typeface="Cambria Math" charset="0"/>
                          </a:rPr>
                        </m:ctrlPr>
                      </m:sSupPr>
                      <m:e>
                        <m:r>
                          <a:rPr lang="en-US" sz="1600" b="0" i="1" smtClean="0">
                            <a:latin typeface="Cambria Math" charset="0"/>
                          </a:rPr>
                          <m:t>𝑛</m:t>
                        </m:r>
                      </m:e>
                      <m:sup>
                        <m:r>
                          <a:rPr lang="en-US" sz="1600" b="0" i="1" smtClean="0">
                            <a:latin typeface="Cambria Math" charset="0"/>
                          </a:rPr>
                          <m:t>0.6</m:t>
                        </m:r>
                      </m:sup>
                    </m:sSup>
                  </m:oMath>
                </a14:m>
                <a:endParaRPr lang="en-US" sz="160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193040" y="213360"/>
                <a:ext cx="3119120" cy="5905976"/>
              </a:xfrm>
              <a:prstGeom prst="rect">
                <a:avLst/>
              </a:prstGeom>
              <a:blipFill rotWithShape="0">
                <a:blip r:embed="rId3"/>
                <a:stretch>
                  <a:fillRect l="-1559" t="-412"/>
                </a:stretch>
              </a:blipFill>
              <a:ln>
                <a:solidFill>
                  <a:schemeClr val="accent3">
                    <a:lumMod val="20000"/>
                    <a:lumOff val="80000"/>
                  </a:schemeClr>
                </a:solidFill>
              </a:ln>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5959" y="711200"/>
            <a:ext cx="8832242" cy="4612640"/>
          </a:xfrm>
          <a:prstGeom prst="rect">
            <a:avLst/>
          </a:prstGeom>
        </p:spPr>
      </p:pic>
    </p:spTree>
    <p:extLst>
      <p:ext uri="{BB962C8B-B14F-4D97-AF65-F5344CB8AC3E}">
        <p14:creationId xmlns:p14="http://schemas.microsoft.com/office/powerpoint/2010/main" val="749198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017" y="2052388"/>
            <a:ext cx="6798082" cy="2753223"/>
          </a:xfrm>
          <a:prstGeom prst="rect">
            <a:avLst/>
          </a:prstGeom>
        </p:spPr>
      </p:pic>
      <mc:AlternateContent xmlns:mc="http://schemas.openxmlformats.org/markup-compatibility/2006" xmlns:a14="http://schemas.microsoft.com/office/drawing/2010/main">
        <mc:Choice Requires="a14">
          <p:sp>
            <p:nvSpPr>
              <p:cNvPr id="2" name="Title 1"/>
              <p:cNvSpPr>
                <a:spLocks noGrp="1"/>
              </p:cNvSpPr>
              <p:nvPr>
                <p:ph type="title"/>
              </p:nvPr>
            </p:nvSpPr>
            <p:spPr>
              <a:xfrm>
                <a:off x="492370" y="516835"/>
                <a:ext cx="3084844" cy="1139245"/>
              </a:xfrm>
            </p:spPr>
            <p:txBody>
              <a:bodyPr>
                <a:normAutofit/>
              </a:bodyPr>
              <a:lstStyle/>
              <a:p>
                <a:r>
                  <a:rPr lang="en-US" sz="3600" dirty="0" smtClean="0">
                    <a:solidFill>
                      <a:srgbClr val="FFFFFF"/>
                    </a:solidFill>
                  </a:rPr>
                  <a:t>Relative Error VS </a:t>
                </a:r>
                <a14:m>
                  <m:oMath xmlns:m="http://schemas.openxmlformats.org/officeDocument/2006/math">
                    <m:r>
                      <a:rPr lang="en-US" sz="3600" b="0" i="1" smtClean="0">
                        <a:solidFill>
                          <a:srgbClr val="FFFFFF"/>
                        </a:solidFill>
                        <a:latin typeface="Cambria Math" charset="0"/>
                      </a:rPr>
                      <m:t>𝑛</m:t>
                    </m:r>
                  </m:oMath>
                </a14:m>
                <a:endParaRPr lang="en-US" sz="3600" dirty="0">
                  <a:solidFill>
                    <a:srgbClr val="FFFFFF"/>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92370" y="516835"/>
                <a:ext cx="3084844" cy="1139245"/>
              </a:xfrm>
              <a:blipFill rotWithShape="0">
                <a:blip r:embed="rId3"/>
                <a:stretch>
                  <a:fillRect l="-6126" t="-5348" b="-208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492371" y="1656080"/>
                <a:ext cx="3084844" cy="4333239"/>
              </a:xfrm>
            </p:spPr>
            <p:txBody>
              <a:bodyPr>
                <a:noAutofit/>
              </a:bodyPr>
              <a:lstStyle/>
              <a:p>
                <a:pPr marL="342900" indent="-342900">
                  <a:buFont typeface="+mj-lt"/>
                  <a:buAutoNum type="arabicPeriod"/>
                </a:pPr>
                <a:r>
                  <a:rPr lang="en-US" sz="1800" dirty="0" smtClean="0">
                    <a:solidFill>
                      <a:schemeClr val="bg1"/>
                    </a:solidFill>
                  </a:rPr>
                  <a:t>Left column </a:t>
                </a:r>
                <a:r>
                  <a:rPr lang="mr-IN" sz="1800" dirty="0">
                    <a:solidFill>
                      <a:schemeClr val="bg1"/>
                    </a:solidFill>
                  </a:rPr>
                  <a:t>–</a:t>
                </a:r>
                <a:r>
                  <a:rPr lang="en-US" sz="1800" dirty="0">
                    <a:solidFill>
                      <a:schemeClr val="bg1"/>
                    </a:solidFill>
                  </a:rPr>
                  <a:t> </a:t>
                </a:r>
                <a:r>
                  <a:rPr lang="en-US" sz="1800" dirty="0" smtClean="0">
                    <a:solidFill>
                      <a:schemeClr val="bg1"/>
                    </a:solidFill>
                  </a:rPr>
                  <a:t>Classification with linear </a:t>
                </a:r>
                <a:r>
                  <a:rPr lang="en-US" sz="1800" dirty="0">
                    <a:solidFill>
                      <a:schemeClr val="bg1"/>
                    </a:solidFill>
                  </a:rPr>
                  <a:t>data-generating, with </a:t>
                </a:r>
                <a14:m>
                  <m:oMath xmlns:m="http://schemas.openxmlformats.org/officeDocument/2006/math">
                    <m:sSub>
                      <m:sSubPr>
                        <m:ctrlPr>
                          <a:rPr lang="en-US" sz="1800" i="1" dirty="0">
                            <a:solidFill>
                              <a:schemeClr val="bg1"/>
                            </a:solidFill>
                            <a:latin typeface="Cambria Math" charset="0"/>
                          </a:rPr>
                        </m:ctrlPr>
                      </m:sSubPr>
                      <m:e>
                        <m:acc>
                          <m:accPr>
                            <m:chr m:val="̃"/>
                            <m:ctrlPr>
                              <a:rPr lang="en-US" sz="1800" i="1">
                                <a:solidFill>
                                  <a:schemeClr val="bg1"/>
                                </a:solidFill>
                                <a:latin typeface="Cambria Math" charset="0"/>
                              </a:rPr>
                            </m:ctrlPr>
                          </m:accPr>
                          <m:e>
                            <m:r>
                              <a:rPr lang="en-US" sz="1800" i="1">
                                <a:solidFill>
                                  <a:schemeClr val="bg1"/>
                                </a:solidFill>
                                <a:latin typeface="Cambria Math" charset="0"/>
                              </a:rPr>
                              <m:t>𝑋</m:t>
                            </m:r>
                          </m:e>
                        </m:acc>
                      </m:e>
                      <m:sub>
                        <m:r>
                          <a:rPr lang="en-US" sz="1800" i="1" dirty="0">
                            <a:solidFill>
                              <a:schemeClr val="bg1"/>
                            </a:solidFill>
                            <a:latin typeface="Cambria Math" charset="0"/>
                          </a:rPr>
                          <m:t>𝑖</m:t>
                        </m:r>
                        <m:r>
                          <a:rPr lang="en-US" sz="1800" i="1" dirty="0">
                            <a:solidFill>
                              <a:schemeClr val="bg1"/>
                            </a:solidFill>
                            <a:latin typeface="Cambria Math" charset="0"/>
                          </a:rPr>
                          <m:t>,</m:t>
                        </m:r>
                        <m:r>
                          <a:rPr lang="en-US" sz="1800" i="1" dirty="0">
                            <a:solidFill>
                              <a:schemeClr val="bg1"/>
                            </a:solidFill>
                            <a:latin typeface="Cambria Math" charset="0"/>
                          </a:rPr>
                          <m:t>𝑗</m:t>
                        </m:r>
                      </m:sub>
                    </m:sSub>
                    <m:r>
                      <a:rPr lang="en-US" sz="1800" i="1" dirty="0">
                        <a:solidFill>
                          <a:schemeClr val="bg1"/>
                        </a:solidFill>
                        <a:latin typeface="Cambria Math" charset="0"/>
                      </a:rPr>
                      <m:t> ~</m:t>
                    </m:r>
                    <m:r>
                      <a:rPr lang="en-US" sz="1800" i="1" dirty="0">
                        <a:solidFill>
                          <a:schemeClr val="bg1"/>
                        </a:solidFill>
                        <a:latin typeface="Cambria Math" charset="0"/>
                      </a:rPr>
                      <m:t>𝐺𝑎𝑚𝑚𝑎</m:t>
                    </m:r>
                  </m:oMath>
                </a14:m>
                <a:endParaRPr lang="en-US" sz="1800" dirty="0">
                  <a:solidFill>
                    <a:schemeClr val="bg1"/>
                  </a:solidFill>
                </a:endParaRPr>
              </a:p>
              <a:p>
                <a:pPr marL="342900" indent="-342900">
                  <a:buFont typeface="+mj-lt"/>
                  <a:buAutoNum type="arabicPeriod"/>
                </a:pPr>
                <a:r>
                  <a:rPr lang="en-US" sz="1800" dirty="0" smtClean="0">
                    <a:solidFill>
                      <a:schemeClr val="bg1"/>
                    </a:solidFill>
                  </a:rPr>
                  <a:t>Right </a:t>
                </a:r>
                <a:r>
                  <a:rPr lang="en-US" sz="1800" dirty="0">
                    <a:solidFill>
                      <a:schemeClr val="bg1"/>
                    </a:solidFill>
                  </a:rPr>
                  <a:t>column </a:t>
                </a:r>
                <a:r>
                  <a:rPr lang="mr-IN" sz="1800" dirty="0">
                    <a:solidFill>
                      <a:schemeClr val="bg1"/>
                    </a:solidFill>
                  </a:rPr>
                  <a:t>–</a:t>
                </a:r>
                <a:r>
                  <a:rPr lang="en-US" sz="1800" dirty="0">
                    <a:solidFill>
                      <a:schemeClr val="bg1"/>
                    </a:solidFill>
                  </a:rPr>
                  <a:t> </a:t>
                </a:r>
                <a:r>
                  <a:rPr lang="en-US" sz="1800" dirty="0" smtClean="0">
                    <a:solidFill>
                      <a:schemeClr val="bg1"/>
                    </a:solidFill>
                  </a:rPr>
                  <a:t>Classification linear </a:t>
                </a:r>
                <a:r>
                  <a:rPr lang="en-US" sz="1800" dirty="0">
                    <a:solidFill>
                      <a:schemeClr val="bg1"/>
                    </a:solidFill>
                  </a:rPr>
                  <a:t>data-generating, with </a:t>
                </a:r>
                <a14:m>
                  <m:oMath xmlns:m="http://schemas.openxmlformats.org/officeDocument/2006/math">
                    <m:sSub>
                      <m:sSubPr>
                        <m:ctrlPr>
                          <a:rPr lang="en-US" sz="1800" i="1" dirty="0">
                            <a:solidFill>
                              <a:schemeClr val="bg1"/>
                            </a:solidFill>
                            <a:latin typeface="Cambria Math" charset="0"/>
                          </a:rPr>
                        </m:ctrlPr>
                      </m:sSubPr>
                      <m:e>
                        <m:acc>
                          <m:accPr>
                            <m:chr m:val="̃"/>
                            <m:ctrlPr>
                              <a:rPr lang="en-US" sz="1800" i="1">
                                <a:solidFill>
                                  <a:schemeClr val="bg1"/>
                                </a:solidFill>
                                <a:latin typeface="Cambria Math" charset="0"/>
                              </a:rPr>
                            </m:ctrlPr>
                          </m:accPr>
                          <m:e>
                            <m:r>
                              <a:rPr lang="en-US" sz="1800" i="1">
                                <a:solidFill>
                                  <a:schemeClr val="bg1"/>
                                </a:solidFill>
                                <a:latin typeface="Cambria Math" charset="0"/>
                              </a:rPr>
                              <m:t>𝑋</m:t>
                            </m:r>
                          </m:e>
                        </m:acc>
                      </m:e>
                      <m:sub>
                        <m:r>
                          <a:rPr lang="en-US" sz="1800" i="1" dirty="0">
                            <a:solidFill>
                              <a:schemeClr val="bg1"/>
                            </a:solidFill>
                            <a:latin typeface="Cambria Math" charset="0"/>
                          </a:rPr>
                          <m:t>𝑖</m:t>
                        </m:r>
                        <m:r>
                          <a:rPr lang="en-US" sz="1800" i="1" dirty="0">
                            <a:solidFill>
                              <a:schemeClr val="bg1"/>
                            </a:solidFill>
                            <a:latin typeface="Cambria Math" charset="0"/>
                          </a:rPr>
                          <m:t>,</m:t>
                        </m:r>
                        <m:r>
                          <a:rPr lang="en-US" sz="1800" i="1" dirty="0">
                            <a:solidFill>
                              <a:schemeClr val="bg1"/>
                            </a:solidFill>
                            <a:latin typeface="Cambria Math" charset="0"/>
                          </a:rPr>
                          <m:t>𝑗</m:t>
                        </m:r>
                      </m:sub>
                    </m:sSub>
                    <m:r>
                      <a:rPr lang="en-US" sz="1800" i="1" dirty="0">
                        <a:solidFill>
                          <a:schemeClr val="bg1"/>
                        </a:solidFill>
                        <a:latin typeface="Cambria Math" charset="0"/>
                      </a:rPr>
                      <m:t>~</m:t>
                    </m:r>
                    <m:r>
                      <a:rPr lang="en-US" sz="1800" i="1" dirty="0">
                        <a:solidFill>
                          <a:schemeClr val="bg1"/>
                        </a:solidFill>
                        <a:latin typeface="Cambria Math" charset="0"/>
                      </a:rPr>
                      <m:t>𝑆𝑡𝑢𝑑𝑒𝑛𝑡𝑇</m:t>
                    </m:r>
                    <m:d>
                      <m:dPr>
                        <m:ctrlPr>
                          <a:rPr lang="en-US" sz="1800" i="1" dirty="0">
                            <a:solidFill>
                              <a:schemeClr val="bg1"/>
                            </a:solidFill>
                            <a:latin typeface="Cambria Math" charset="0"/>
                          </a:rPr>
                        </m:ctrlPr>
                      </m:dPr>
                      <m:e>
                        <m:r>
                          <a:rPr lang="en-US" sz="1800" i="1" dirty="0">
                            <a:solidFill>
                              <a:schemeClr val="bg1"/>
                            </a:solidFill>
                            <a:latin typeface="Cambria Math" charset="0"/>
                          </a:rPr>
                          <m:t>3</m:t>
                        </m:r>
                      </m:e>
                    </m:d>
                  </m:oMath>
                </a14:m>
                <a:endParaRPr lang="en-US" sz="1800" dirty="0" smtClean="0">
                  <a:solidFill>
                    <a:schemeClr val="bg1"/>
                  </a:solidFill>
                </a:endParaRPr>
              </a:p>
              <a:p>
                <a:pPr marL="0" indent="0">
                  <a:buNone/>
                </a:pPr>
                <a:r>
                  <a:rPr lang="en-US" sz="1800" dirty="0" smtClean="0">
                    <a:solidFill>
                      <a:schemeClr val="bg1"/>
                    </a:solidFill>
                  </a:rPr>
                  <a:t>As expected, BLB’s </a:t>
                </a:r>
                <a:r>
                  <a:rPr lang="en-US" sz="1800" dirty="0">
                    <a:solidFill>
                      <a:schemeClr val="bg1"/>
                    </a:solidFill>
                  </a:rPr>
                  <a:t>relative error here is higher than that of the bootstrap for the smallest values of </a:t>
                </a:r>
                <a14:m>
                  <m:oMath xmlns:m="http://schemas.openxmlformats.org/officeDocument/2006/math">
                    <m:r>
                      <a:rPr lang="en-US" sz="1800" i="1" dirty="0" smtClean="0">
                        <a:solidFill>
                          <a:schemeClr val="bg1"/>
                        </a:solidFill>
                        <a:latin typeface="Cambria Math" charset="0"/>
                      </a:rPr>
                      <m:t>𝑏</m:t>
                    </m:r>
                  </m:oMath>
                </a14:m>
                <a:r>
                  <a:rPr lang="en-US" sz="1800" dirty="0">
                    <a:solidFill>
                      <a:schemeClr val="bg1"/>
                    </a:solidFill>
                  </a:rPr>
                  <a:t> and </a:t>
                </a:r>
                <a14:m>
                  <m:oMath xmlns:m="http://schemas.openxmlformats.org/officeDocument/2006/math">
                    <m:r>
                      <a:rPr lang="en-US" sz="1800" i="1" dirty="0" smtClean="0">
                        <a:solidFill>
                          <a:schemeClr val="bg1"/>
                        </a:solidFill>
                        <a:latin typeface="Cambria Math" charset="0"/>
                      </a:rPr>
                      <m:t>𝑛</m:t>
                    </m:r>
                  </m:oMath>
                </a14:m>
                <a:r>
                  <a:rPr lang="en-US" sz="1800" dirty="0">
                    <a:solidFill>
                      <a:schemeClr val="bg1"/>
                    </a:solidFill>
                  </a:rPr>
                  <a:t> considered. Nonetheless, BLB’s relative error decreases to that of the bootstrap as </a:t>
                </a:r>
                <a14:m>
                  <m:oMath xmlns:m="http://schemas.openxmlformats.org/officeDocument/2006/math">
                    <m:r>
                      <a:rPr lang="en-US" sz="1800" i="1" dirty="0" smtClean="0">
                        <a:solidFill>
                          <a:schemeClr val="bg1"/>
                        </a:solidFill>
                        <a:latin typeface="Cambria Math" charset="0"/>
                      </a:rPr>
                      <m:t>𝑛</m:t>
                    </m:r>
                  </m:oMath>
                </a14:m>
                <a:r>
                  <a:rPr lang="en-US" sz="1800" dirty="0">
                    <a:solidFill>
                      <a:schemeClr val="bg1"/>
                    </a:solidFill>
                  </a:rPr>
                  <a:t> increases—for all considered values of </a:t>
                </a:r>
                <a14:m>
                  <m:oMath xmlns:m="http://schemas.openxmlformats.org/officeDocument/2006/math">
                    <m:r>
                      <a:rPr lang="en-US" sz="1800" i="1" dirty="0" smtClean="0">
                        <a:solidFill>
                          <a:schemeClr val="bg1"/>
                        </a:solidFill>
                        <a:latin typeface="Cambria Math" charset="0"/>
                      </a:rPr>
                      <m:t>𝛾</m:t>
                    </m:r>
                  </m:oMath>
                </a14:m>
                <a:r>
                  <a:rPr lang="en-US" sz="1800" dirty="0" smtClean="0">
                    <a:solidFill>
                      <a:schemeClr val="bg1"/>
                    </a:solidFill>
                  </a:rPr>
                  <a:t>.</a:t>
                </a:r>
              </a:p>
              <a:p>
                <a:pPr marL="0" indent="0">
                  <a:buNone/>
                </a:pPr>
                <a:r>
                  <a:rPr lang="en-US" sz="1800" dirty="0">
                    <a:solidFill>
                      <a:schemeClr val="bg1"/>
                    </a:solidFill>
                  </a:rPr>
                  <a:t>BLB’s relative error is consistently substantially lower than that of the </a:t>
                </a:r>
                <a14:m>
                  <m:oMath xmlns:m="http://schemas.openxmlformats.org/officeDocument/2006/math">
                    <m:r>
                      <a:rPr lang="en-US" sz="1800" i="1" dirty="0" smtClean="0">
                        <a:solidFill>
                          <a:schemeClr val="bg1"/>
                        </a:solidFill>
                        <a:latin typeface="Cambria Math" charset="0"/>
                      </a:rPr>
                      <m:t>𝑏</m:t>
                    </m:r>
                  </m:oMath>
                </a14:m>
                <a:r>
                  <a:rPr lang="en-US" sz="1800" dirty="0">
                    <a:solidFill>
                      <a:schemeClr val="bg1"/>
                    </a:solidFill>
                  </a:rPr>
                  <a:t> out of </a:t>
                </a:r>
                <a14:m>
                  <m:oMath xmlns:m="http://schemas.openxmlformats.org/officeDocument/2006/math">
                    <m:r>
                      <a:rPr lang="en-US" sz="1800" i="1" dirty="0" smtClean="0">
                        <a:solidFill>
                          <a:schemeClr val="bg1"/>
                        </a:solidFill>
                        <a:latin typeface="Cambria Math" charset="0"/>
                      </a:rPr>
                      <m:t>𝑛</m:t>
                    </m:r>
                  </m:oMath>
                </a14:m>
                <a:r>
                  <a:rPr lang="en-US" sz="1800" dirty="0">
                    <a:solidFill>
                      <a:schemeClr val="bg1"/>
                    </a:solidFill>
                  </a:rPr>
                  <a:t> bootstrap</a:t>
                </a:r>
                <a:endParaRPr lang="en-US" sz="1800" dirty="0" smtClean="0">
                  <a:solidFill>
                    <a:schemeClr val="bg1"/>
                  </a:solidFill>
                </a:endParaRPr>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492371" y="1656080"/>
                <a:ext cx="3084844" cy="4333239"/>
              </a:xfrm>
              <a:blipFill rotWithShape="0">
                <a:blip r:embed="rId4"/>
                <a:stretch>
                  <a:fillRect l="-4743" t="-1408" r="-4743" b="-20704"/>
                </a:stretch>
              </a:blipFill>
            </p:spPr>
            <p:txBody>
              <a:bodyPr/>
              <a:lstStyle/>
              <a:p>
                <a:r>
                  <a:rPr lang="en-US">
                    <a:noFill/>
                  </a:rPr>
                  <a:t> </a:t>
                </a:r>
              </a:p>
            </p:txBody>
          </p:sp>
        </mc:Fallback>
      </mc:AlternateContent>
    </p:spTree>
    <p:extLst>
      <p:ext uri="{BB962C8B-B14F-4D97-AF65-F5344CB8AC3E}">
        <p14:creationId xmlns:p14="http://schemas.microsoft.com/office/powerpoint/2010/main" val="3369769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Computational Scalability</a:t>
            </a:r>
          </a:p>
        </p:txBody>
      </p:sp>
      <p:sp>
        <p:nvSpPr>
          <p:cNvPr id="3" name="Content Placeholder 2"/>
          <p:cNvSpPr>
            <a:spLocks noGrp="1"/>
          </p:cNvSpPr>
          <p:nvPr>
            <p:ph idx="1"/>
          </p:nvPr>
        </p:nvSpPr>
        <p:spPr/>
        <p:txBody>
          <a:bodyPr/>
          <a:lstStyle/>
          <a:p>
            <a:r>
              <a:rPr lang="en-US" dirty="0"/>
              <a:t>when computing on a single processor, BLB generally requires less time, and hence less total computation, than the bootstrap to attain comparably high accuracy. Those results only hint at BLB’s superior ability to scale computationally to large </a:t>
            </a:r>
            <a:r>
              <a:rPr lang="en-US" dirty="0" smtClean="0"/>
              <a:t>datasets through parallel computing architecture.</a:t>
            </a:r>
          </a:p>
          <a:p>
            <a:r>
              <a:rPr lang="en-US" dirty="0" smtClean="0"/>
              <a:t>The </a:t>
            </a:r>
            <a:r>
              <a:rPr lang="en-US" dirty="0"/>
              <a:t>following is the most natural avenue for applying the bootstrap to large-scale data using distributed computing: given data partitioned across a cluster of compute nodes, parallelize the estimate computation on each resample across the cluster, and compute on one resample at a time. </a:t>
            </a:r>
            <a:r>
              <a:rPr lang="en-US" i="1" dirty="0" smtClean="0"/>
              <a:t>Each computation of the estimate will require the use of an entire cluster of compute nodes.</a:t>
            </a:r>
          </a:p>
          <a:p>
            <a:r>
              <a:rPr lang="en-US" dirty="0"/>
              <a:t>In contrast, BLB permits computation on multiple (or even all) subsamples and resamples simultaneously in parallel. Because BLB </a:t>
            </a:r>
            <a:r>
              <a:rPr lang="en-US" dirty="0" smtClean="0"/>
              <a:t>resamples </a:t>
            </a:r>
            <a:r>
              <a:rPr lang="en-US" dirty="0"/>
              <a:t>can be significantly smaller than the original dataset, they can be transferred to, stored by, and processed independently on individual (or very small sets of) compute nodes.</a:t>
            </a:r>
          </a:p>
        </p:txBody>
      </p:sp>
    </p:spTree>
    <p:extLst>
      <p:ext uri="{BB962C8B-B14F-4D97-AF65-F5344CB8AC3E}">
        <p14:creationId xmlns:p14="http://schemas.microsoft.com/office/powerpoint/2010/main" val="840028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92720" y="1818640"/>
            <a:ext cx="406400" cy="176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270240" y="1818640"/>
            <a:ext cx="406400" cy="176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752840" y="1818640"/>
            <a:ext cx="406400" cy="176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232900" y="1818640"/>
            <a:ext cx="406400" cy="176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712960" y="1818640"/>
            <a:ext cx="406400" cy="176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193020" y="1818640"/>
            <a:ext cx="406400" cy="176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028940" y="1361440"/>
            <a:ext cx="2486660" cy="369332"/>
          </a:xfrm>
          <a:prstGeom prst="rect">
            <a:avLst/>
          </a:prstGeom>
          <a:noFill/>
        </p:spPr>
        <p:txBody>
          <a:bodyPr wrap="square" rtlCol="0">
            <a:spAutoFit/>
          </a:bodyPr>
          <a:lstStyle/>
          <a:p>
            <a:r>
              <a:rPr lang="en-US" dirty="0" smtClean="0"/>
              <a:t>Compute </a:t>
            </a:r>
            <a:r>
              <a:rPr lang="en-US" smtClean="0"/>
              <a:t>Nodes Cluster</a:t>
            </a:r>
            <a:endParaRPr lang="en-US"/>
          </a:p>
        </p:txBody>
      </p:sp>
      <mc:AlternateContent xmlns:mc="http://schemas.openxmlformats.org/markup-compatibility/2006" xmlns:a14="http://schemas.microsoft.com/office/drawing/2010/main">
        <mc:Choice Requires="a14">
          <p:sp>
            <p:nvSpPr>
              <p:cNvPr id="11" name="Cloud 10"/>
              <p:cNvSpPr/>
              <p:nvPr/>
            </p:nvSpPr>
            <p:spPr>
              <a:xfrm>
                <a:off x="7792720" y="2428240"/>
                <a:ext cx="2806700" cy="8026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charset="0"/>
                            </a:rPr>
                          </m:ctrlPr>
                        </m:sSubSupPr>
                        <m:e>
                          <m:sSup>
                            <m:sSupPr>
                              <m:ctrlPr>
                                <a:rPr lang="en-US" b="0" i="1" smtClean="0">
                                  <a:latin typeface="Cambria Math" charset="0"/>
                                </a:rPr>
                              </m:ctrlPr>
                            </m:sSupPr>
                            <m:e>
                              <m:r>
                                <a:rPr lang="en-US" i="1">
                                  <a:latin typeface="Cambria Math" charset="0"/>
                                </a:rPr>
                                <m:t>ℙ</m:t>
                              </m:r>
                            </m:e>
                            <m:sup>
                              <m:r>
                                <a:rPr lang="en-US" b="0" i="1" smtClean="0">
                                  <a:latin typeface="Cambria Math" charset="0"/>
                                </a:rPr>
                                <m:t>∗</m:t>
                              </m:r>
                            </m:sup>
                          </m:sSup>
                        </m:e>
                        <m:sub>
                          <m:r>
                            <a:rPr lang="en-US" i="1">
                              <a:latin typeface="Cambria Math" charset="0"/>
                            </a:rPr>
                            <m:t>𝑛</m:t>
                          </m:r>
                        </m:sub>
                        <m:sup>
                          <m:r>
                            <a:rPr lang="en-US" i="1">
                              <a:latin typeface="Cambria Math" charset="0"/>
                            </a:rPr>
                            <m:t>(</m:t>
                          </m:r>
                          <m:r>
                            <a:rPr lang="en-US" b="0" i="1" smtClean="0">
                              <a:latin typeface="Cambria Math" charset="0"/>
                            </a:rPr>
                            <m:t>𝑗</m:t>
                          </m:r>
                          <m:r>
                            <a:rPr lang="en-US" i="1">
                              <a:latin typeface="Cambria Math" charset="0"/>
                            </a:rPr>
                            <m:t>)</m:t>
                          </m:r>
                        </m:sup>
                      </m:sSubSup>
                    </m:oMath>
                  </m:oMathPara>
                </a14:m>
                <a:endParaRPr lang="en-US" dirty="0"/>
              </a:p>
            </p:txBody>
          </p:sp>
        </mc:Choice>
        <mc:Fallback xmlns="">
          <p:sp>
            <p:nvSpPr>
              <p:cNvPr id="11" name="Cloud 10"/>
              <p:cNvSpPr>
                <a:spLocks noRot="1" noChangeAspect="1" noMove="1" noResize="1" noEditPoints="1" noAdjustHandles="1" noChangeArrowheads="1" noChangeShapeType="1" noTextEdit="1"/>
              </p:cNvSpPr>
              <p:nvPr/>
            </p:nvSpPr>
            <p:spPr>
              <a:xfrm>
                <a:off x="7792720" y="2428240"/>
                <a:ext cx="2806700" cy="802640"/>
              </a:xfrm>
              <a:prstGeom prst="cloud">
                <a:avLst/>
              </a:prstGeom>
              <a:blipFill rotWithShape="0">
                <a:blip r:embed="rId2"/>
                <a:stretch>
                  <a:fillRect/>
                </a:stretch>
              </a:blipFill>
            </p:spPr>
            <p:txBody>
              <a:bodyPr/>
              <a:lstStyle/>
              <a:p>
                <a:r>
                  <a:rPr lang="en-US">
                    <a:noFill/>
                  </a:rPr>
                  <a:t> </a:t>
                </a:r>
              </a:p>
            </p:txBody>
          </p:sp>
        </mc:Fallback>
      </mc:AlternateContent>
      <p:cxnSp>
        <p:nvCxnSpPr>
          <p:cNvPr id="13" name="Straight Arrow Connector 12"/>
          <p:cNvCxnSpPr>
            <a:stCxn id="9" idx="2"/>
            <a:endCxn id="26" idx="0"/>
          </p:cNvCxnSpPr>
          <p:nvPr/>
        </p:nvCxnSpPr>
        <p:spPr>
          <a:xfrm flipH="1">
            <a:off x="9229725" y="3586480"/>
            <a:ext cx="1166495" cy="878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26" idx="0"/>
          </p:cNvCxnSpPr>
          <p:nvPr/>
        </p:nvCxnSpPr>
        <p:spPr>
          <a:xfrm flipH="1">
            <a:off x="9229725" y="3586480"/>
            <a:ext cx="686435" cy="878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2"/>
            <a:endCxn id="26" idx="0"/>
          </p:cNvCxnSpPr>
          <p:nvPr/>
        </p:nvCxnSpPr>
        <p:spPr>
          <a:xfrm flipH="1">
            <a:off x="9229725" y="3586480"/>
            <a:ext cx="206375" cy="878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2"/>
            <a:endCxn id="26" idx="0"/>
          </p:cNvCxnSpPr>
          <p:nvPr/>
        </p:nvCxnSpPr>
        <p:spPr>
          <a:xfrm>
            <a:off x="8956040" y="3586480"/>
            <a:ext cx="273685" cy="878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26" idx="0"/>
          </p:cNvCxnSpPr>
          <p:nvPr/>
        </p:nvCxnSpPr>
        <p:spPr>
          <a:xfrm>
            <a:off x="8473440" y="3586480"/>
            <a:ext cx="756285" cy="878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 idx="2"/>
            <a:endCxn id="26" idx="0"/>
          </p:cNvCxnSpPr>
          <p:nvPr/>
        </p:nvCxnSpPr>
        <p:spPr>
          <a:xfrm>
            <a:off x="7995920" y="3586480"/>
            <a:ext cx="1233805" cy="878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Oval 25"/>
              <p:cNvSpPr/>
              <p:nvPr/>
            </p:nvSpPr>
            <p:spPr>
              <a:xfrm>
                <a:off x="8423910" y="4465042"/>
                <a:ext cx="1611630" cy="736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i="1">
                              <a:latin typeface="Cambria Math" charset="0"/>
                            </a:rPr>
                          </m:ctrlPr>
                        </m:accPr>
                        <m:e>
                          <m:r>
                            <a:rPr lang="en-US" i="1">
                              <a:latin typeface="Cambria Math" charset="0"/>
                            </a:rPr>
                            <m:t>𝜃</m:t>
                          </m:r>
                        </m:e>
                      </m:acc>
                      <m:d>
                        <m:dPr>
                          <m:ctrlPr>
                            <a:rPr lang="en-US" i="1">
                              <a:latin typeface="Cambria Math" charset="0"/>
                            </a:rPr>
                          </m:ctrlPr>
                        </m:dPr>
                        <m:e>
                          <m:sSubSup>
                            <m:sSubSupPr>
                              <m:ctrlPr>
                                <a:rPr lang="en-US" i="1">
                                  <a:latin typeface="Cambria Math" charset="0"/>
                                </a:rPr>
                              </m:ctrlPr>
                            </m:sSubSupPr>
                            <m:e>
                              <m:sSup>
                                <m:sSupPr>
                                  <m:ctrlPr>
                                    <a:rPr lang="en-US" i="1">
                                      <a:latin typeface="Cambria Math" charset="0"/>
                                    </a:rPr>
                                  </m:ctrlPr>
                                </m:sSupPr>
                                <m:e>
                                  <m:r>
                                    <a:rPr lang="en-US" i="1">
                                      <a:latin typeface="Cambria Math" charset="0"/>
                                    </a:rPr>
                                    <m:t>ℙ</m:t>
                                  </m:r>
                                </m:e>
                                <m:sup>
                                  <m:r>
                                    <a:rPr lang="en-US" i="1">
                                      <a:latin typeface="Cambria Math" charset="0"/>
                                    </a:rPr>
                                    <m:t>∗</m:t>
                                  </m:r>
                                </m:sup>
                              </m:sSup>
                            </m:e>
                            <m:sub>
                              <m:r>
                                <a:rPr lang="en-US" i="1">
                                  <a:latin typeface="Cambria Math" charset="0"/>
                                </a:rPr>
                                <m:t>𝑛</m:t>
                              </m:r>
                            </m:sub>
                            <m:sup>
                              <m:r>
                                <a:rPr lang="en-US" i="1">
                                  <a:latin typeface="Cambria Math" charset="0"/>
                                </a:rPr>
                                <m:t>(</m:t>
                              </m:r>
                              <m:r>
                                <a:rPr lang="en-US" i="1">
                                  <a:latin typeface="Cambria Math" charset="0"/>
                                </a:rPr>
                                <m:t>𝑗</m:t>
                              </m:r>
                              <m:r>
                                <a:rPr lang="en-US" i="1">
                                  <a:latin typeface="Cambria Math" charset="0"/>
                                </a:rPr>
                                <m:t>)</m:t>
                              </m:r>
                            </m:sup>
                          </m:sSubSup>
                        </m:e>
                      </m:d>
                    </m:oMath>
                  </m:oMathPara>
                </a14:m>
                <a:endParaRPr lang="en-US" dirty="0"/>
              </a:p>
            </p:txBody>
          </p:sp>
        </mc:Choice>
        <mc:Fallback xmlns="">
          <p:sp>
            <p:nvSpPr>
              <p:cNvPr id="26" name="Oval 25"/>
              <p:cNvSpPr>
                <a:spLocks noRot="1" noChangeAspect="1" noMove="1" noResize="1" noEditPoints="1" noAdjustHandles="1" noChangeArrowheads="1" noChangeShapeType="1" noTextEdit="1"/>
              </p:cNvSpPr>
              <p:nvPr/>
            </p:nvSpPr>
            <p:spPr>
              <a:xfrm>
                <a:off x="8423910" y="4465042"/>
                <a:ext cx="1611630" cy="736878"/>
              </a:xfrm>
              <a:prstGeom prst="ellipse">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0116820" y="4635976"/>
                <a:ext cx="12977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𝑗</m:t>
                      </m:r>
                      <m:r>
                        <a:rPr lang="en-US" b="0" i="1" smtClean="0">
                          <a:latin typeface="Cambria Math" charset="0"/>
                        </a:rPr>
                        <m:t>=1,…,</m:t>
                      </m:r>
                      <m:r>
                        <a:rPr lang="en-US" b="0" i="1" smtClean="0">
                          <a:latin typeface="Cambria Math" charset="0"/>
                        </a:rPr>
                        <m:t>𝐵</m:t>
                      </m:r>
                    </m:oMath>
                  </m:oMathPara>
                </a14:m>
                <a:endParaRPr lang="en-US" dirty="0"/>
              </a:p>
            </p:txBody>
          </p:sp>
        </mc:Choice>
        <mc:Fallback xmlns="">
          <p:sp>
            <p:nvSpPr>
              <p:cNvPr id="45" name="TextBox 44"/>
              <p:cNvSpPr txBox="1">
                <a:spLocks noRot="1" noChangeAspect="1" noMove="1" noResize="1" noEditPoints="1" noAdjustHandles="1" noChangeArrowheads="1" noChangeShapeType="1" noTextEdit="1"/>
              </p:cNvSpPr>
              <p:nvPr/>
            </p:nvSpPr>
            <p:spPr>
              <a:xfrm>
                <a:off x="10116820" y="4635976"/>
                <a:ext cx="1297728" cy="369332"/>
              </a:xfrm>
              <a:prstGeom prst="rect">
                <a:avLst/>
              </a:prstGeom>
              <a:blipFill rotWithShape="0">
                <a:blip r:embed="rId4"/>
                <a:stretch>
                  <a:fillRect b="-11475"/>
                </a:stretch>
              </a:blipFill>
            </p:spPr>
            <p:txBody>
              <a:bodyPr/>
              <a:lstStyle/>
              <a:p>
                <a:r>
                  <a:rPr lang="en-US">
                    <a:noFill/>
                  </a:rPr>
                  <a:t> </a:t>
                </a:r>
              </a:p>
            </p:txBody>
          </p:sp>
        </mc:Fallback>
      </mc:AlternateContent>
      <p:sp>
        <p:nvSpPr>
          <p:cNvPr id="46" name="Rectangle 45"/>
          <p:cNvSpPr/>
          <p:nvPr/>
        </p:nvSpPr>
        <p:spPr>
          <a:xfrm>
            <a:off x="1473200" y="1818640"/>
            <a:ext cx="406400" cy="176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950720" y="1818640"/>
            <a:ext cx="406400" cy="176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433320" y="1818640"/>
            <a:ext cx="406400" cy="176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913380" y="1818640"/>
            <a:ext cx="406400" cy="176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393440" y="1818640"/>
            <a:ext cx="406400" cy="176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873500" y="1818640"/>
            <a:ext cx="406400" cy="176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676400" y="1361440"/>
            <a:ext cx="2603500" cy="369332"/>
          </a:xfrm>
          <a:prstGeom prst="rect">
            <a:avLst/>
          </a:prstGeom>
          <a:noFill/>
        </p:spPr>
        <p:txBody>
          <a:bodyPr wrap="square" rtlCol="0">
            <a:spAutoFit/>
          </a:bodyPr>
          <a:lstStyle/>
          <a:p>
            <a:r>
              <a:rPr lang="en-US" dirty="0" smtClean="0"/>
              <a:t>Compute </a:t>
            </a:r>
            <a:r>
              <a:rPr lang="en-US" smtClean="0"/>
              <a:t>Nodes Cluster</a:t>
            </a:r>
            <a:endParaRPr lang="en-US"/>
          </a:p>
        </p:txBody>
      </p:sp>
      <mc:AlternateContent xmlns:mc="http://schemas.openxmlformats.org/markup-compatibility/2006" xmlns:a14="http://schemas.microsoft.com/office/drawing/2010/main">
        <mc:Choice Requires="a14">
          <p:sp>
            <p:nvSpPr>
              <p:cNvPr id="53" name="Cloud 52"/>
              <p:cNvSpPr/>
              <p:nvPr/>
            </p:nvSpPr>
            <p:spPr>
              <a:xfrm>
                <a:off x="3627120" y="1854200"/>
                <a:ext cx="889000" cy="102616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charset="0"/>
                            </a:rPr>
                          </m:ctrlPr>
                        </m:sSubSupPr>
                        <m:e>
                          <m:r>
                            <a:rPr lang="en-US" i="1">
                              <a:latin typeface="Cambria Math" charset="0"/>
                            </a:rPr>
                            <m:t>ℙ</m:t>
                          </m:r>
                        </m:e>
                        <m:sub>
                          <m:r>
                            <a:rPr lang="en-US" i="1">
                              <a:latin typeface="Cambria Math" charset="0"/>
                            </a:rPr>
                            <m:t>𝑛</m:t>
                          </m:r>
                          <m:r>
                            <a:rPr lang="en-US" i="1">
                              <a:latin typeface="Cambria Math" charset="0"/>
                            </a:rPr>
                            <m:t>,</m:t>
                          </m:r>
                          <m:r>
                            <a:rPr lang="en-US" i="1">
                              <a:latin typeface="Cambria Math" charset="0"/>
                            </a:rPr>
                            <m:t>𝑏</m:t>
                          </m:r>
                        </m:sub>
                        <m:sup>
                          <m:r>
                            <a:rPr lang="en-US" i="1">
                              <a:latin typeface="Cambria Math" charset="0"/>
                            </a:rPr>
                            <m:t>(</m:t>
                          </m:r>
                          <m:r>
                            <a:rPr lang="en-US" b="0" i="1" smtClean="0">
                              <a:latin typeface="Cambria Math" charset="0"/>
                            </a:rPr>
                            <m:t>6</m:t>
                          </m:r>
                          <m:r>
                            <a:rPr lang="en-US" i="1">
                              <a:latin typeface="Cambria Math" charset="0"/>
                            </a:rPr>
                            <m:t>)</m:t>
                          </m:r>
                        </m:sup>
                      </m:sSubSup>
                    </m:oMath>
                  </m:oMathPara>
                </a14:m>
                <a:endParaRPr lang="en-US" dirty="0"/>
              </a:p>
            </p:txBody>
          </p:sp>
        </mc:Choice>
        <mc:Fallback xmlns="">
          <p:sp>
            <p:nvSpPr>
              <p:cNvPr id="53" name="Cloud 52"/>
              <p:cNvSpPr>
                <a:spLocks noRot="1" noChangeAspect="1" noMove="1" noResize="1" noEditPoints="1" noAdjustHandles="1" noChangeArrowheads="1" noChangeShapeType="1" noTextEdit="1"/>
              </p:cNvSpPr>
              <p:nvPr/>
            </p:nvSpPr>
            <p:spPr>
              <a:xfrm>
                <a:off x="3627120" y="1854200"/>
                <a:ext cx="889000" cy="1026160"/>
              </a:xfrm>
              <a:prstGeom prst="cloud">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Oval 53"/>
              <p:cNvSpPr/>
              <p:nvPr/>
            </p:nvSpPr>
            <p:spPr>
              <a:xfrm>
                <a:off x="296545" y="4012088"/>
                <a:ext cx="1274445" cy="6238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600" i="1">
                              <a:latin typeface="Cambria Math" charset="0"/>
                            </a:rPr>
                          </m:ctrlPr>
                        </m:sSubSupPr>
                        <m:e>
                          <m:r>
                            <a:rPr lang="en-US" sz="1600" i="1">
                              <a:latin typeface="Cambria Math" charset="0"/>
                            </a:rPr>
                            <m:t>ℚ</m:t>
                          </m:r>
                        </m:e>
                        <m:sub>
                          <m:r>
                            <a:rPr lang="en-US" sz="1600" i="1">
                              <a:latin typeface="Cambria Math" charset="0"/>
                            </a:rPr>
                            <m:t>𝑛</m:t>
                          </m:r>
                          <m:r>
                            <a:rPr lang="en-US" sz="1600" i="1">
                              <a:latin typeface="Cambria Math" charset="0"/>
                            </a:rPr>
                            <m:t>,1</m:t>
                          </m:r>
                        </m:sub>
                        <m:sup>
                          <m:r>
                            <a:rPr lang="en-US" sz="1600" i="1">
                              <a:latin typeface="Cambria Math" charset="0"/>
                            </a:rPr>
                            <m:t>∗</m:t>
                          </m:r>
                        </m:sup>
                      </m:sSubSup>
                    </m:oMath>
                  </m:oMathPara>
                </a14:m>
                <a:endParaRPr lang="en-US" sz="1600" dirty="0"/>
              </a:p>
            </p:txBody>
          </p:sp>
        </mc:Choice>
        <mc:Fallback xmlns="">
          <p:sp>
            <p:nvSpPr>
              <p:cNvPr id="54" name="Oval 53"/>
              <p:cNvSpPr>
                <a:spLocks noRot="1" noChangeAspect="1" noMove="1" noResize="1" noEditPoints="1" noAdjustHandles="1" noChangeArrowheads="1" noChangeShapeType="1" noTextEdit="1"/>
              </p:cNvSpPr>
              <p:nvPr/>
            </p:nvSpPr>
            <p:spPr>
              <a:xfrm>
                <a:off x="296545" y="4012088"/>
                <a:ext cx="1274445" cy="623888"/>
              </a:xfrm>
              <a:prstGeom prst="ellipse">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Cloud 55"/>
              <p:cNvSpPr/>
              <p:nvPr/>
            </p:nvSpPr>
            <p:spPr>
              <a:xfrm>
                <a:off x="3159760" y="2468880"/>
                <a:ext cx="889000" cy="102616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charset="0"/>
                            </a:rPr>
                          </m:ctrlPr>
                        </m:sSubSupPr>
                        <m:e>
                          <m:r>
                            <a:rPr lang="en-US" i="1">
                              <a:latin typeface="Cambria Math" charset="0"/>
                            </a:rPr>
                            <m:t>ℙ</m:t>
                          </m:r>
                        </m:e>
                        <m:sub>
                          <m:r>
                            <a:rPr lang="en-US" i="1">
                              <a:latin typeface="Cambria Math" charset="0"/>
                            </a:rPr>
                            <m:t>𝑛</m:t>
                          </m:r>
                          <m:r>
                            <a:rPr lang="en-US" i="1">
                              <a:latin typeface="Cambria Math" charset="0"/>
                            </a:rPr>
                            <m:t>,</m:t>
                          </m:r>
                          <m:r>
                            <a:rPr lang="en-US" i="1">
                              <a:latin typeface="Cambria Math" charset="0"/>
                            </a:rPr>
                            <m:t>𝑏</m:t>
                          </m:r>
                        </m:sub>
                        <m:sup>
                          <m:r>
                            <a:rPr lang="en-US" i="1">
                              <a:latin typeface="Cambria Math" charset="0"/>
                            </a:rPr>
                            <m:t>(</m:t>
                          </m:r>
                          <m:r>
                            <a:rPr lang="en-US" b="0" i="1" smtClean="0">
                              <a:latin typeface="Cambria Math" charset="0"/>
                            </a:rPr>
                            <m:t>5</m:t>
                          </m:r>
                          <m:r>
                            <a:rPr lang="en-US" i="1">
                              <a:latin typeface="Cambria Math" charset="0"/>
                            </a:rPr>
                            <m:t>)</m:t>
                          </m:r>
                        </m:sup>
                      </m:sSubSup>
                    </m:oMath>
                  </m:oMathPara>
                </a14:m>
                <a:endParaRPr lang="en-US" dirty="0"/>
              </a:p>
            </p:txBody>
          </p:sp>
        </mc:Choice>
        <mc:Fallback xmlns="">
          <p:sp>
            <p:nvSpPr>
              <p:cNvPr id="56" name="Cloud 55"/>
              <p:cNvSpPr>
                <a:spLocks noRot="1" noChangeAspect="1" noMove="1" noResize="1" noEditPoints="1" noAdjustHandles="1" noChangeArrowheads="1" noChangeShapeType="1" noTextEdit="1"/>
              </p:cNvSpPr>
              <p:nvPr/>
            </p:nvSpPr>
            <p:spPr>
              <a:xfrm>
                <a:off x="3159760" y="2468880"/>
                <a:ext cx="889000" cy="1026160"/>
              </a:xfrm>
              <a:prstGeom prst="cloud">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Cloud 56"/>
              <p:cNvSpPr/>
              <p:nvPr/>
            </p:nvSpPr>
            <p:spPr>
              <a:xfrm>
                <a:off x="2609744" y="1945640"/>
                <a:ext cx="889000" cy="102616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charset="0"/>
                            </a:rPr>
                          </m:ctrlPr>
                        </m:sSubSupPr>
                        <m:e>
                          <m:r>
                            <a:rPr lang="en-US" i="1">
                              <a:latin typeface="Cambria Math" charset="0"/>
                            </a:rPr>
                            <m:t>ℙ</m:t>
                          </m:r>
                        </m:e>
                        <m:sub>
                          <m:r>
                            <a:rPr lang="en-US" i="1">
                              <a:latin typeface="Cambria Math" charset="0"/>
                            </a:rPr>
                            <m:t>𝑛</m:t>
                          </m:r>
                          <m:r>
                            <a:rPr lang="en-US" i="1">
                              <a:latin typeface="Cambria Math" charset="0"/>
                            </a:rPr>
                            <m:t>,</m:t>
                          </m:r>
                          <m:r>
                            <a:rPr lang="en-US" i="1">
                              <a:latin typeface="Cambria Math" charset="0"/>
                            </a:rPr>
                            <m:t>𝑏</m:t>
                          </m:r>
                        </m:sub>
                        <m:sup>
                          <m:r>
                            <a:rPr lang="en-US" i="1">
                              <a:latin typeface="Cambria Math" charset="0"/>
                            </a:rPr>
                            <m:t>(</m:t>
                          </m:r>
                          <m:r>
                            <a:rPr lang="en-US" b="0" i="1" smtClean="0">
                              <a:latin typeface="Cambria Math" charset="0"/>
                            </a:rPr>
                            <m:t>4</m:t>
                          </m:r>
                          <m:r>
                            <a:rPr lang="en-US" i="1">
                              <a:latin typeface="Cambria Math" charset="0"/>
                            </a:rPr>
                            <m:t>)</m:t>
                          </m:r>
                        </m:sup>
                      </m:sSubSup>
                    </m:oMath>
                  </m:oMathPara>
                </a14:m>
                <a:endParaRPr lang="en-US" dirty="0"/>
              </a:p>
            </p:txBody>
          </p:sp>
        </mc:Choice>
        <mc:Fallback xmlns="">
          <p:sp>
            <p:nvSpPr>
              <p:cNvPr id="57" name="Cloud 56"/>
              <p:cNvSpPr>
                <a:spLocks noRot="1" noChangeAspect="1" noMove="1" noResize="1" noEditPoints="1" noAdjustHandles="1" noChangeArrowheads="1" noChangeShapeType="1" noTextEdit="1"/>
              </p:cNvSpPr>
              <p:nvPr/>
            </p:nvSpPr>
            <p:spPr>
              <a:xfrm>
                <a:off x="2609744" y="1945640"/>
                <a:ext cx="889000" cy="1026160"/>
              </a:xfrm>
              <a:prstGeom prst="cloud">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Cloud 57"/>
              <p:cNvSpPr/>
              <p:nvPr/>
            </p:nvSpPr>
            <p:spPr>
              <a:xfrm>
                <a:off x="2153920" y="2486521"/>
                <a:ext cx="889000" cy="102616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charset="0"/>
                            </a:rPr>
                          </m:ctrlPr>
                        </m:sSubSupPr>
                        <m:e>
                          <m:r>
                            <a:rPr lang="en-US" i="1">
                              <a:latin typeface="Cambria Math" charset="0"/>
                            </a:rPr>
                            <m:t>ℙ</m:t>
                          </m:r>
                        </m:e>
                        <m:sub>
                          <m:r>
                            <a:rPr lang="en-US" i="1">
                              <a:latin typeface="Cambria Math" charset="0"/>
                            </a:rPr>
                            <m:t>𝑛</m:t>
                          </m:r>
                          <m:r>
                            <a:rPr lang="en-US" i="1">
                              <a:latin typeface="Cambria Math" charset="0"/>
                            </a:rPr>
                            <m:t>,</m:t>
                          </m:r>
                          <m:r>
                            <a:rPr lang="en-US" i="1">
                              <a:latin typeface="Cambria Math" charset="0"/>
                            </a:rPr>
                            <m:t>𝑏</m:t>
                          </m:r>
                        </m:sub>
                        <m:sup>
                          <m:r>
                            <a:rPr lang="en-US" i="1">
                              <a:latin typeface="Cambria Math" charset="0"/>
                            </a:rPr>
                            <m:t>(</m:t>
                          </m:r>
                          <m:r>
                            <a:rPr lang="en-US" b="0" i="1" smtClean="0">
                              <a:latin typeface="Cambria Math" charset="0"/>
                            </a:rPr>
                            <m:t>3</m:t>
                          </m:r>
                          <m:r>
                            <a:rPr lang="en-US" i="1">
                              <a:latin typeface="Cambria Math" charset="0"/>
                            </a:rPr>
                            <m:t>)</m:t>
                          </m:r>
                        </m:sup>
                      </m:sSubSup>
                    </m:oMath>
                  </m:oMathPara>
                </a14:m>
                <a:endParaRPr lang="en-US" dirty="0"/>
              </a:p>
            </p:txBody>
          </p:sp>
        </mc:Choice>
        <mc:Fallback xmlns="">
          <p:sp>
            <p:nvSpPr>
              <p:cNvPr id="58" name="Cloud 57"/>
              <p:cNvSpPr>
                <a:spLocks noRot="1" noChangeAspect="1" noMove="1" noResize="1" noEditPoints="1" noAdjustHandles="1" noChangeArrowheads="1" noChangeShapeType="1" noTextEdit="1"/>
              </p:cNvSpPr>
              <p:nvPr/>
            </p:nvSpPr>
            <p:spPr>
              <a:xfrm>
                <a:off x="2153920" y="2486521"/>
                <a:ext cx="889000" cy="1026160"/>
              </a:xfrm>
              <a:prstGeom prst="cloud">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Cloud 58"/>
              <p:cNvSpPr/>
              <p:nvPr/>
            </p:nvSpPr>
            <p:spPr>
              <a:xfrm>
                <a:off x="1659890" y="1885573"/>
                <a:ext cx="889000" cy="102616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charset="0"/>
                            </a:rPr>
                          </m:ctrlPr>
                        </m:sSubSupPr>
                        <m:e>
                          <m:r>
                            <a:rPr lang="en-US" i="1">
                              <a:latin typeface="Cambria Math" charset="0"/>
                            </a:rPr>
                            <m:t>ℙ</m:t>
                          </m:r>
                        </m:e>
                        <m:sub>
                          <m:r>
                            <a:rPr lang="en-US" i="1">
                              <a:latin typeface="Cambria Math" charset="0"/>
                            </a:rPr>
                            <m:t>𝑛</m:t>
                          </m:r>
                          <m:r>
                            <a:rPr lang="en-US" i="1">
                              <a:latin typeface="Cambria Math" charset="0"/>
                            </a:rPr>
                            <m:t>,</m:t>
                          </m:r>
                          <m:r>
                            <a:rPr lang="en-US" i="1">
                              <a:latin typeface="Cambria Math" charset="0"/>
                            </a:rPr>
                            <m:t>𝑏</m:t>
                          </m:r>
                        </m:sub>
                        <m:sup>
                          <m:r>
                            <a:rPr lang="en-US" i="1">
                              <a:latin typeface="Cambria Math" charset="0"/>
                            </a:rPr>
                            <m:t>(</m:t>
                          </m:r>
                          <m:r>
                            <a:rPr lang="en-US" b="0" i="1" smtClean="0">
                              <a:latin typeface="Cambria Math" charset="0"/>
                            </a:rPr>
                            <m:t>2</m:t>
                          </m:r>
                          <m:r>
                            <a:rPr lang="en-US" i="1">
                              <a:latin typeface="Cambria Math" charset="0"/>
                            </a:rPr>
                            <m:t>)</m:t>
                          </m:r>
                        </m:sup>
                      </m:sSubSup>
                    </m:oMath>
                  </m:oMathPara>
                </a14:m>
                <a:endParaRPr lang="en-US" dirty="0"/>
              </a:p>
            </p:txBody>
          </p:sp>
        </mc:Choice>
        <mc:Fallback xmlns="">
          <p:sp>
            <p:nvSpPr>
              <p:cNvPr id="59" name="Cloud 58"/>
              <p:cNvSpPr>
                <a:spLocks noRot="1" noChangeAspect="1" noMove="1" noResize="1" noEditPoints="1" noAdjustHandles="1" noChangeArrowheads="1" noChangeShapeType="1" noTextEdit="1"/>
              </p:cNvSpPr>
              <p:nvPr/>
            </p:nvSpPr>
            <p:spPr>
              <a:xfrm>
                <a:off x="1659890" y="1885573"/>
                <a:ext cx="889000" cy="1026160"/>
              </a:xfrm>
              <a:prstGeom prst="cloud">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Cloud 59"/>
              <p:cNvSpPr/>
              <p:nvPr/>
            </p:nvSpPr>
            <p:spPr>
              <a:xfrm>
                <a:off x="1167024" y="2468880"/>
                <a:ext cx="889000" cy="102616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a:latin typeface="Cambria Math" charset="0"/>
                            </a:rPr>
                          </m:ctrlPr>
                        </m:sSubSupPr>
                        <m:e>
                          <m:r>
                            <a:rPr lang="en-US" i="1">
                              <a:latin typeface="Cambria Math" charset="0"/>
                            </a:rPr>
                            <m:t>ℙ</m:t>
                          </m:r>
                        </m:e>
                        <m:sub>
                          <m:r>
                            <a:rPr lang="en-US" i="1">
                              <a:latin typeface="Cambria Math" charset="0"/>
                            </a:rPr>
                            <m:t>𝑛</m:t>
                          </m:r>
                          <m:r>
                            <a:rPr lang="en-US" i="1">
                              <a:latin typeface="Cambria Math" charset="0"/>
                            </a:rPr>
                            <m:t>,</m:t>
                          </m:r>
                          <m:r>
                            <a:rPr lang="en-US" i="1">
                              <a:latin typeface="Cambria Math" charset="0"/>
                            </a:rPr>
                            <m:t>𝑏</m:t>
                          </m:r>
                        </m:sub>
                        <m:sup>
                          <m:r>
                            <a:rPr lang="en-US" i="1">
                              <a:latin typeface="Cambria Math" charset="0"/>
                            </a:rPr>
                            <m:t>(1)</m:t>
                          </m:r>
                        </m:sup>
                      </m:sSubSup>
                    </m:oMath>
                  </m:oMathPara>
                </a14:m>
                <a:endParaRPr lang="en-US" dirty="0"/>
              </a:p>
            </p:txBody>
          </p:sp>
        </mc:Choice>
        <mc:Fallback xmlns="">
          <p:sp>
            <p:nvSpPr>
              <p:cNvPr id="60" name="Cloud 59"/>
              <p:cNvSpPr>
                <a:spLocks noRot="1" noChangeAspect="1" noMove="1" noResize="1" noEditPoints="1" noAdjustHandles="1" noChangeArrowheads="1" noChangeShapeType="1" noTextEdit="1"/>
              </p:cNvSpPr>
              <p:nvPr/>
            </p:nvSpPr>
            <p:spPr>
              <a:xfrm>
                <a:off x="1167024" y="2468880"/>
                <a:ext cx="889000" cy="1026160"/>
              </a:xfrm>
              <a:prstGeom prst="cloud">
                <a:avLst/>
              </a:prstGeom>
              <a:blipFill rotWithShape="0">
                <a:blip r:embed="rId11"/>
                <a:stretch>
                  <a:fillRect/>
                </a:stretch>
              </a:blipFill>
            </p:spPr>
            <p:txBody>
              <a:bodyPr/>
              <a:lstStyle/>
              <a:p>
                <a:r>
                  <a:rPr lang="en-US">
                    <a:noFill/>
                  </a:rPr>
                  <a:t> </a:t>
                </a:r>
              </a:p>
            </p:txBody>
          </p:sp>
        </mc:Fallback>
      </mc:AlternateContent>
      <p:cxnSp>
        <p:nvCxnSpPr>
          <p:cNvPr id="61" name="Straight Arrow Connector 60"/>
          <p:cNvCxnSpPr>
            <a:stCxn id="51" idx="2"/>
            <a:endCxn id="84" idx="0"/>
          </p:cNvCxnSpPr>
          <p:nvPr/>
        </p:nvCxnSpPr>
        <p:spPr>
          <a:xfrm>
            <a:off x="4076700" y="3586480"/>
            <a:ext cx="652145" cy="991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0" idx="2"/>
            <a:endCxn id="78" idx="0"/>
          </p:cNvCxnSpPr>
          <p:nvPr/>
        </p:nvCxnSpPr>
        <p:spPr>
          <a:xfrm>
            <a:off x="3596640" y="3586480"/>
            <a:ext cx="294959" cy="415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9" idx="2"/>
            <a:endCxn id="77" idx="0"/>
          </p:cNvCxnSpPr>
          <p:nvPr/>
        </p:nvCxnSpPr>
        <p:spPr>
          <a:xfrm>
            <a:off x="3116580" y="3586480"/>
            <a:ext cx="56516" cy="1013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8" idx="2"/>
            <a:endCxn id="76" idx="0"/>
          </p:cNvCxnSpPr>
          <p:nvPr/>
        </p:nvCxnSpPr>
        <p:spPr>
          <a:xfrm flipH="1">
            <a:off x="2398078" y="3586480"/>
            <a:ext cx="238442" cy="441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47" idx="2"/>
            <a:endCxn id="75" idx="0"/>
          </p:cNvCxnSpPr>
          <p:nvPr/>
        </p:nvCxnSpPr>
        <p:spPr>
          <a:xfrm flipH="1">
            <a:off x="1636078" y="3586480"/>
            <a:ext cx="517842" cy="1013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46" idx="2"/>
            <a:endCxn id="54" idx="0"/>
          </p:cNvCxnSpPr>
          <p:nvPr/>
        </p:nvCxnSpPr>
        <p:spPr>
          <a:xfrm flipH="1">
            <a:off x="933768" y="3586480"/>
            <a:ext cx="742632" cy="425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Oval 74"/>
              <p:cNvSpPr/>
              <p:nvPr/>
            </p:nvSpPr>
            <p:spPr>
              <a:xfrm>
                <a:off x="998855" y="4599692"/>
                <a:ext cx="1274445" cy="6238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600" i="1" smtClean="0">
                              <a:latin typeface="Cambria Math" charset="0"/>
                            </a:rPr>
                          </m:ctrlPr>
                        </m:sSubSupPr>
                        <m:e>
                          <m:r>
                            <a:rPr lang="en-US" sz="1600" i="1">
                              <a:latin typeface="Cambria Math" charset="0"/>
                            </a:rPr>
                            <m:t>ℚ</m:t>
                          </m:r>
                        </m:e>
                        <m:sub>
                          <m:r>
                            <a:rPr lang="en-US" sz="1600" i="1">
                              <a:latin typeface="Cambria Math" charset="0"/>
                            </a:rPr>
                            <m:t>𝑛</m:t>
                          </m:r>
                          <m:r>
                            <a:rPr lang="en-US" sz="1600" i="1">
                              <a:latin typeface="Cambria Math" charset="0"/>
                            </a:rPr>
                            <m:t>,2</m:t>
                          </m:r>
                        </m:sub>
                        <m:sup>
                          <m:r>
                            <a:rPr lang="en-US" sz="1600" i="1">
                              <a:latin typeface="Cambria Math" charset="0"/>
                            </a:rPr>
                            <m:t>∗</m:t>
                          </m:r>
                        </m:sup>
                      </m:sSubSup>
                    </m:oMath>
                  </m:oMathPara>
                </a14:m>
                <a:endParaRPr lang="en-US" sz="1600" dirty="0"/>
              </a:p>
            </p:txBody>
          </p:sp>
        </mc:Choice>
        <mc:Fallback xmlns="">
          <p:sp>
            <p:nvSpPr>
              <p:cNvPr id="75" name="Oval 74"/>
              <p:cNvSpPr>
                <a:spLocks noRot="1" noChangeAspect="1" noMove="1" noResize="1" noEditPoints="1" noAdjustHandles="1" noChangeArrowheads="1" noChangeShapeType="1" noTextEdit="1"/>
              </p:cNvSpPr>
              <p:nvPr/>
            </p:nvSpPr>
            <p:spPr>
              <a:xfrm>
                <a:off x="998855" y="4599692"/>
                <a:ext cx="1274445" cy="623888"/>
              </a:xfrm>
              <a:prstGeom prst="ellipse">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Oval 75"/>
              <p:cNvSpPr/>
              <p:nvPr/>
            </p:nvSpPr>
            <p:spPr>
              <a:xfrm>
                <a:off x="1760855" y="4028162"/>
                <a:ext cx="1274445" cy="6238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600" i="1" smtClean="0">
                              <a:latin typeface="Cambria Math" charset="0"/>
                            </a:rPr>
                          </m:ctrlPr>
                        </m:sSubSupPr>
                        <m:e>
                          <m:r>
                            <a:rPr lang="en-US" sz="1600" i="1">
                              <a:latin typeface="Cambria Math" charset="0"/>
                            </a:rPr>
                            <m:t>ℚ</m:t>
                          </m:r>
                        </m:e>
                        <m:sub>
                          <m:r>
                            <a:rPr lang="en-US" sz="1600" i="1">
                              <a:latin typeface="Cambria Math" charset="0"/>
                            </a:rPr>
                            <m:t>𝑛</m:t>
                          </m:r>
                          <m:r>
                            <a:rPr lang="en-US" sz="1600" i="1">
                              <a:latin typeface="Cambria Math" charset="0"/>
                            </a:rPr>
                            <m:t>,3</m:t>
                          </m:r>
                        </m:sub>
                        <m:sup>
                          <m:r>
                            <a:rPr lang="en-US" sz="1600" i="1">
                              <a:latin typeface="Cambria Math" charset="0"/>
                            </a:rPr>
                            <m:t>∗</m:t>
                          </m:r>
                        </m:sup>
                      </m:sSubSup>
                    </m:oMath>
                  </m:oMathPara>
                </a14:m>
                <a:endParaRPr lang="en-US" sz="1600" dirty="0"/>
              </a:p>
            </p:txBody>
          </p:sp>
        </mc:Choice>
        <mc:Fallback xmlns="">
          <p:sp>
            <p:nvSpPr>
              <p:cNvPr id="76" name="Oval 75"/>
              <p:cNvSpPr>
                <a:spLocks noRot="1" noChangeAspect="1" noMove="1" noResize="1" noEditPoints="1" noAdjustHandles="1" noChangeArrowheads="1" noChangeShapeType="1" noTextEdit="1"/>
              </p:cNvSpPr>
              <p:nvPr/>
            </p:nvSpPr>
            <p:spPr>
              <a:xfrm>
                <a:off x="1760855" y="4028162"/>
                <a:ext cx="1274445" cy="623888"/>
              </a:xfrm>
              <a:prstGeom prst="ellipse">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Oval 76"/>
              <p:cNvSpPr/>
              <p:nvPr/>
            </p:nvSpPr>
            <p:spPr>
              <a:xfrm>
                <a:off x="2535873" y="4599692"/>
                <a:ext cx="1274445" cy="6238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600" i="1" smtClean="0">
                              <a:latin typeface="Cambria Math" charset="0"/>
                            </a:rPr>
                          </m:ctrlPr>
                        </m:sSubSupPr>
                        <m:e>
                          <m:r>
                            <a:rPr lang="en-US" sz="1600" i="1">
                              <a:latin typeface="Cambria Math" charset="0"/>
                            </a:rPr>
                            <m:t>ℚ</m:t>
                          </m:r>
                        </m:e>
                        <m:sub>
                          <m:r>
                            <a:rPr lang="en-US" sz="1600" i="1">
                              <a:latin typeface="Cambria Math" charset="0"/>
                            </a:rPr>
                            <m:t>𝑛</m:t>
                          </m:r>
                          <m:r>
                            <a:rPr lang="en-US" sz="1600" i="1">
                              <a:latin typeface="Cambria Math" charset="0"/>
                            </a:rPr>
                            <m:t>,4</m:t>
                          </m:r>
                        </m:sub>
                        <m:sup>
                          <m:r>
                            <a:rPr lang="en-US" sz="1600" i="1">
                              <a:latin typeface="Cambria Math" charset="0"/>
                            </a:rPr>
                            <m:t>∗</m:t>
                          </m:r>
                        </m:sup>
                      </m:sSubSup>
                    </m:oMath>
                  </m:oMathPara>
                </a14:m>
                <a:endParaRPr lang="en-US" sz="1600" dirty="0"/>
              </a:p>
            </p:txBody>
          </p:sp>
        </mc:Choice>
        <mc:Fallback xmlns="">
          <p:sp>
            <p:nvSpPr>
              <p:cNvPr id="77" name="Oval 76"/>
              <p:cNvSpPr>
                <a:spLocks noRot="1" noChangeAspect="1" noMove="1" noResize="1" noEditPoints="1" noAdjustHandles="1" noChangeArrowheads="1" noChangeShapeType="1" noTextEdit="1"/>
              </p:cNvSpPr>
              <p:nvPr/>
            </p:nvSpPr>
            <p:spPr>
              <a:xfrm>
                <a:off x="2535873" y="4599692"/>
                <a:ext cx="1274445" cy="623888"/>
              </a:xfrm>
              <a:prstGeom prst="ellipse">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Oval 77"/>
              <p:cNvSpPr/>
              <p:nvPr/>
            </p:nvSpPr>
            <p:spPr>
              <a:xfrm>
                <a:off x="3254376" y="4001983"/>
                <a:ext cx="1274445" cy="6238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600" i="1" smtClean="0">
                              <a:latin typeface="Cambria Math" charset="0"/>
                            </a:rPr>
                          </m:ctrlPr>
                        </m:sSubSupPr>
                        <m:e>
                          <m:r>
                            <a:rPr lang="en-US" sz="1600" i="1">
                              <a:latin typeface="Cambria Math" charset="0"/>
                            </a:rPr>
                            <m:t>ℚ</m:t>
                          </m:r>
                        </m:e>
                        <m:sub>
                          <m:r>
                            <a:rPr lang="en-US" sz="1600" i="1">
                              <a:latin typeface="Cambria Math" charset="0"/>
                            </a:rPr>
                            <m:t>𝑛</m:t>
                          </m:r>
                          <m:r>
                            <a:rPr lang="en-US" sz="1600" i="1">
                              <a:latin typeface="Cambria Math" charset="0"/>
                            </a:rPr>
                            <m:t>,5</m:t>
                          </m:r>
                        </m:sub>
                        <m:sup>
                          <m:r>
                            <a:rPr lang="en-US" sz="1600" i="1">
                              <a:latin typeface="Cambria Math" charset="0"/>
                            </a:rPr>
                            <m:t>∗</m:t>
                          </m:r>
                        </m:sup>
                      </m:sSubSup>
                    </m:oMath>
                  </m:oMathPara>
                </a14:m>
                <a:endParaRPr lang="en-US" sz="1600" dirty="0"/>
              </a:p>
            </p:txBody>
          </p:sp>
        </mc:Choice>
        <mc:Fallback xmlns="">
          <p:sp>
            <p:nvSpPr>
              <p:cNvPr id="78" name="Oval 77"/>
              <p:cNvSpPr>
                <a:spLocks noRot="1" noChangeAspect="1" noMove="1" noResize="1" noEditPoints="1" noAdjustHandles="1" noChangeArrowheads="1" noChangeShapeType="1" noTextEdit="1"/>
              </p:cNvSpPr>
              <p:nvPr/>
            </p:nvSpPr>
            <p:spPr>
              <a:xfrm>
                <a:off x="3254376" y="4001983"/>
                <a:ext cx="1274445" cy="623888"/>
              </a:xfrm>
              <a:prstGeom prst="ellipse">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Oval 83"/>
              <p:cNvSpPr/>
              <p:nvPr/>
            </p:nvSpPr>
            <p:spPr>
              <a:xfrm>
                <a:off x="4091622" y="4578032"/>
                <a:ext cx="1274445" cy="6238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600" i="1" smtClean="0">
                              <a:latin typeface="Cambria Math" charset="0"/>
                            </a:rPr>
                          </m:ctrlPr>
                        </m:sSubSupPr>
                        <m:e>
                          <m:r>
                            <a:rPr lang="en-US" sz="1600" i="1">
                              <a:latin typeface="Cambria Math" charset="0"/>
                            </a:rPr>
                            <m:t>ℚ</m:t>
                          </m:r>
                        </m:e>
                        <m:sub>
                          <m:r>
                            <a:rPr lang="en-US" sz="1600" i="1">
                              <a:latin typeface="Cambria Math" charset="0"/>
                            </a:rPr>
                            <m:t>𝑛</m:t>
                          </m:r>
                          <m:r>
                            <a:rPr lang="en-US" sz="1600" i="1">
                              <a:latin typeface="Cambria Math" charset="0"/>
                            </a:rPr>
                            <m:t>,6</m:t>
                          </m:r>
                        </m:sub>
                        <m:sup>
                          <m:r>
                            <a:rPr lang="en-US" sz="1600" i="1">
                              <a:latin typeface="Cambria Math" charset="0"/>
                            </a:rPr>
                            <m:t>∗</m:t>
                          </m:r>
                        </m:sup>
                      </m:sSubSup>
                    </m:oMath>
                  </m:oMathPara>
                </a14:m>
                <a:endParaRPr lang="en-US" sz="1600" dirty="0"/>
              </a:p>
            </p:txBody>
          </p:sp>
        </mc:Choice>
        <mc:Fallback xmlns="">
          <p:sp>
            <p:nvSpPr>
              <p:cNvPr id="84" name="Oval 83"/>
              <p:cNvSpPr>
                <a:spLocks noRot="1" noChangeAspect="1" noMove="1" noResize="1" noEditPoints="1" noAdjustHandles="1" noChangeArrowheads="1" noChangeShapeType="1" noTextEdit="1"/>
              </p:cNvSpPr>
              <p:nvPr/>
            </p:nvSpPr>
            <p:spPr>
              <a:xfrm>
                <a:off x="4091622" y="4578032"/>
                <a:ext cx="1274445" cy="623888"/>
              </a:xfrm>
              <a:prstGeom prst="ellipse">
                <a:avLst/>
              </a:prstGeom>
              <a:blipFill rotWithShape="0">
                <a:blip r:embed="rId16"/>
                <a:stretch>
                  <a:fillRect/>
                </a:stretch>
              </a:blipFill>
            </p:spPr>
            <p:txBody>
              <a:bodyPr/>
              <a:lstStyle/>
              <a:p>
                <a:r>
                  <a:rPr lang="en-US">
                    <a:noFill/>
                  </a:rPr>
                  <a:t> </a:t>
                </a:r>
              </a:p>
            </p:txBody>
          </p:sp>
        </mc:Fallback>
      </mc:AlternateContent>
      <p:sp>
        <p:nvSpPr>
          <p:cNvPr id="90" name="TextBox 89"/>
          <p:cNvSpPr txBox="1"/>
          <p:nvPr/>
        </p:nvSpPr>
        <p:spPr>
          <a:xfrm>
            <a:off x="2362518" y="608737"/>
            <a:ext cx="881973" cy="646331"/>
          </a:xfrm>
          <a:prstGeom prst="rect">
            <a:avLst/>
          </a:prstGeom>
          <a:noFill/>
        </p:spPr>
        <p:txBody>
          <a:bodyPr wrap="none" rtlCol="0">
            <a:spAutoFit/>
          </a:bodyPr>
          <a:lstStyle/>
          <a:p>
            <a:r>
              <a:rPr lang="en-US" sz="3600" dirty="0" smtClean="0"/>
              <a:t>BLB</a:t>
            </a:r>
            <a:endParaRPr lang="en-US" sz="3600" dirty="0"/>
          </a:p>
        </p:txBody>
      </p:sp>
      <p:sp>
        <p:nvSpPr>
          <p:cNvPr id="91" name="TextBox 90"/>
          <p:cNvSpPr txBox="1"/>
          <p:nvPr/>
        </p:nvSpPr>
        <p:spPr>
          <a:xfrm>
            <a:off x="8138160" y="663972"/>
            <a:ext cx="2021836" cy="646331"/>
          </a:xfrm>
          <a:prstGeom prst="rect">
            <a:avLst/>
          </a:prstGeom>
          <a:noFill/>
        </p:spPr>
        <p:txBody>
          <a:bodyPr wrap="none" rtlCol="0">
            <a:spAutoFit/>
          </a:bodyPr>
          <a:lstStyle/>
          <a:p>
            <a:r>
              <a:rPr lang="en-US" sz="3600" smtClean="0"/>
              <a:t>Bootstrap</a:t>
            </a:r>
            <a:endParaRPr lang="en-US" sz="3600" dirty="0"/>
          </a:p>
        </p:txBody>
      </p:sp>
    </p:spTree>
    <p:extLst>
      <p:ext uri="{BB962C8B-B14F-4D97-AF65-F5344CB8AC3E}">
        <p14:creationId xmlns:p14="http://schemas.microsoft.com/office/powerpoint/2010/main" val="445287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734" y="581098"/>
            <a:ext cx="3268826" cy="2476136"/>
          </a:xfrm>
          <a:prstGeom prst="rect">
            <a:avLst/>
          </a:prstGeom>
        </p:spPr>
      </p:pic>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990" y="3218101"/>
            <a:ext cx="3154314" cy="2476136"/>
          </a:xfrm>
          <a:prstGeom prst="rect">
            <a:avLst/>
          </a:prstGeom>
        </p:spPr>
      </p:pic>
      <mc:AlternateContent xmlns:mc="http://schemas.openxmlformats.org/markup-compatibility/2006" xmlns:a14="http://schemas.microsoft.com/office/drawing/2010/main">
        <mc:Choice Requires="a14">
          <p:sp>
            <p:nvSpPr>
              <p:cNvPr id="2" name="Title 1"/>
              <p:cNvSpPr>
                <a:spLocks noGrp="1"/>
              </p:cNvSpPr>
              <p:nvPr>
                <p:ph type="title"/>
              </p:nvPr>
            </p:nvSpPr>
            <p:spPr>
              <a:xfrm>
                <a:off x="5144679" y="634946"/>
                <a:ext cx="6405063" cy="1450757"/>
              </a:xfrm>
            </p:spPr>
            <p:txBody>
              <a:bodyPr>
                <a:normAutofit/>
              </a:bodyPr>
              <a:lstStyle/>
              <a:p>
                <a:r>
                  <a:rPr lang="en-US" dirty="0" smtClean="0"/>
                  <a:t>Choosing </a:t>
                </a:r>
                <a14:m>
                  <m:oMath xmlns:m="http://schemas.openxmlformats.org/officeDocument/2006/math">
                    <m:r>
                      <a:rPr lang="en-US" b="0" i="1" smtClean="0">
                        <a:latin typeface="Cambria Math" charset="0"/>
                      </a:rPr>
                      <m:t>𝑠</m:t>
                    </m:r>
                  </m:oMath>
                </a14:m>
                <a:r>
                  <a:rPr lang="en-US" dirty="0" smtClean="0"/>
                  <a:t> and </a:t>
                </a:r>
                <a14:m>
                  <m:oMath xmlns:m="http://schemas.openxmlformats.org/officeDocument/2006/math">
                    <m:r>
                      <a:rPr lang="en-US" b="0" i="1" smtClean="0">
                        <a:latin typeface="Cambria Math" charset="0"/>
                      </a:rPr>
                      <m:t>𝑟</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5144679" y="634946"/>
                <a:ext cx="6405063" cy="1450757"/>
              </a:xfrm>
              <a:blipFill rotWithShape="0">
                <a:blip r:embed="rId5"/>
                <a:stretch>
                  <a:fillRect l="-4377" b="-231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9"/>
              <p:cNvSpPr>
                <a:spLocks noGrp="1"/>
              </p:cNvSpPr>
              <p:nvPr>
                <p:ph idx="1"/>
              </p:nvPr>
            </p:nvSpPr>
            <p:spPr>
              <a:xfrm>
                <a:off x="5144679" y="2198914"/>
                <a:ext cx="6405063" cy="3670180"/>
              </a:xfrm>
            </p:spPr>
            <p:txBody>
              <a:bodyPr>
                <a:normAutofit fontScale="92500" lnSpcReduction="10000"/>
              </a:bodyPr>
              <a:lstStyle/>
              <a:p>
                <a:pPr marL="0" lvl="0" indent="0">
                  <a:lnSpc>
                    <a:spcPct val="100000"/>
                  </a:lnSpc>
                  <a:spcBef>
                    <a:spcPts val="0"/>
                  </a:spcBef>
                  <a:spcAft>
                    <a:spcPts val="0"/>
                  </a:spcAft>
                  <a:buClrTx/>
                  <a:buSzTx/>
                  <a:buNone/>
                </a:pPr>
                <a:r>
                  <a:rPr lang="en-US" dirty="0" smtClean="0"/>
                  <a:t>The bottom </a:t>
                </a:r>
                <a:r>
                  <a:rPr lang="en-US" dirty="0"/>
                  <a:t>plot </a:t>
                </a:r>
                <a:r>
                  <a:rPr lang="en-US" dirty="0" smtClean="0"/>
                  <a:t>shows </a:t>
                </a:r>
                <a:r>
                  <a:rPr lang="en-US" dirty="0"/>
                  <a:t>the relative error achieved by BLB for different values </a:t>
                </a:r>
                <a:r>
                  <a:rPr lang="en-US" dirty="0" smtClean="0"/>
                  <a:t>of </a:t>
                </a:r>
                <a14:m>
                  <m:oMath xmlns:m="http://schemas.openxmlformats.org/officeDocument/2006/math">
                    <m:r>
                      <a:rPr lang="en-US" b="0" i="1" smtClean="0">
                        <a:latin typeface="Cambria Math" charset="0"/>
                      </a:rPr>
                      <m:t>𝑟</m:t>
                    </m:r>
                  </m:oMath>
                </a14:m>
                <a:r>
                  <a:rPr lang="en-US" dirty="0" smtClean="0"/>
                  <a:t> and </a:t>
                </a:r>
                <a14:m>
                  <m:oMath xmlns:m="http://schemas.openxmlformats.org/officeDocument/2006/math">
                    <m:r>
                      <a:rPr lang="en-US" b="0" i="1" smtClean="0">
                        <a:latin typeface="Cambria Math" charset="0"/>
                      </a:rPr>
                      <m:t>𝑠</m:t>
                    </m:r>
                  </m:oMath>
                </a14:m>
                <a:r>
                  <a:rPr lang="en-US" dirty="0" smtClean="0"/>
                  <a:t>, with </a:t>
                </a:r>
                <a14:m>
                  <m:oMath xmlns:m="http://schemas.openxmlformats.org/officeDocument/2006/math">
                    <m:r>
                      <a:rPr lang="en-US" b="0" i="1" smtClean="0">
                        <a:latin typeface="Cambria Math" charset="0"/>
                      </a:rPr>
                      <m:t>𝑏</m:t>
                    </m:r>
                    <m:r>
                      <a:rPr lang="en-US" b="0" i="1" smtClean="0">
                        <a:latin typeface="Cambria Math" charset="0"/>
                      </a:rPr>
                      <m:t>=</m:t>
                    </m:r>
                    <m:sSup>
                      <m:sSupPr>
                        <m:ctrlPr>
                          <a:rPr lang="en-US" b="0" i="1" smtClean="0">
                            <a:latin typeface="Cambria Math" charset="0"/>
                          </a:rPr>
                        </m:ctrlPr>
                      </m:sSupPr>
                      <m:e>
                        <m:r>
                          <a:rPr lang="en-US" b="0" i="1" smtClean="0">
                            <a:latin typeface="Cambria Math" charset="0"/>
                          </a:rPr>
                          <m:t>𝑛</m:t>
                        </m:r>
                      </m:e>
                      <m:sup>
                        <m:r>
                          <a:rPr lang="en-US" b="0" i="1" smtClean="0">
                            <a:latin typeface="Cambria Math" charset="0"/>
                          </a:rPr>
                          <m:t>0.7</m:t>
                        </m:r>
                      </m:sup>
                    </m:sSup>
                  </m:oMath>
                </a14:m>
                <a:r>
                  <a:rPr lang="en-US" dirty="0" smtClean="0"/>
                  <a:t>.</a:t>
                </a:r>
              </a:p>
              <a:p>
                <a:pPr marL="0" lvl="0" indent="0">
                  <a:lnSpc>
                    <a:spcPct val="100000"/>
                  </a:lnSpc>
                  <a:spcBef>
                    <a:spcPts val="0"/>
                  </a:spcBef>
                  <a:spcAft>
                    <a:spcPts val="0"/>
                  </a:spcAft>
                  <a:buClrTx/>
                  <a:buSzTx/>
                  <a:buNone/>
                </a:pPr>
                <a:r>
                  <a:rPr lang="en-US" dirty="0" smtClean="0"/>
                  <a:t>For </a:t>
                </a:r>
                <a:r>
                  <a:rPr lang="en-US" dirty="0"/>
                  <a:t>all but the smallest values of </a:t>
                </a:r>
                <a14:m>
                  <m:oMath xmlns:m="http://schemas.openxmlformats.org/officeDocument/2006/math">
                    <m:r>
                      <a:rPr lang="en-US" i="1">
                        <a:latin typeface="Cambria Math" charset="0"/>
                      </a:rPr>
                      <m:t>𝑟</m:t>
                    </m:r>
                  </m:oMath>
                </a14:m>
                <a:r>
                  <a:rPr lang="en-US" dirty="0"/>
                  <a:t> and </a:t>
                </a:r>
                <a14:m>
                  <m:oMath xmlns:m="http://schemas.openxmlformats.org/officeDocument/2006/math">
                    <m:r>
                      <a:rPr lang="en-US" i="1">
                        <a:latin typeface="Cambria Math" charset="0"/>
                      </a:rPr>
                      <m:t>𝑠</m:t>
                    </m:r>
                  </m:oMath>
                </a14:m>
                <a:r>
                  <a:rPr lang="en-US" dirty="0" smtClean="0"/>
                  <a:t> (</a:t>
                </a:r>
                <a14:m>
                  <m:oMath xmlns:m="http://schemas.openxmlformats.org/officeDocument/2006/math">
                    <m:r>
                      <a:rPr lang="en-US" i="1">
                        <a:latin typeface="Cambria Math" charset="0"/>
                      </a:rPr>
                      <m:t>𝑟</m:t>
                    </m:r>
                    <m:r>
                      <a:rPr lang="en-US" b="0" i="1" smtClean="0">
                        <a:latin typeface="Cambria Math" charset="0"/>
                      </a:rPr>
                      <m:t>≥50, </m:t>
                    </m:r>
                    <m:r>
                      <a:rPr lang="en-US" b="0" i="1" smtClean="0">
                        <a:latin typeface="Cambria Math" charset="0"/>
                      </a:rPr>
                      <m:t>𝑠</m:t>
                    </m:r>
                    <m:r>
                      <a:rPr lang="en-US" b="0" i="1" smtClean="0">
                        <a:latin typeface="Cambria Math" charset="0"/>
                      </a:rPr>
                      <m:t>≥5</m:t>
                    </m:r>
                  </m:oMath>
                </a14:m>
                <a:r>
                  <a:rPr lang="en-US" dirty="0" smtClean="0"/>
                  <a:t>), </a:t>
                </a:r>
                <a:r>
                  <a:rPr lang="en-US" dirty="0"/>
                  <a:t>it is possible to choose these values independently such that BLB achieves low relative </a:t>
                </a:r>
                <a:r>
                  <a:rPr lang="en-US" dirty="0" smtClean="0"/>
                  <a:t>error.</a:t>
                </a:r>
              </a:p>
              <a:p>
                <a:pPr marL="0" lvl="0" indent="0">
                  <a:lnSpc>
                    <a:spcPct val="100000"/>
                  </a:lnSpc>
                  <a:spcBef>
                    <a:spcPts val="0"/>
                  </a:spcBef>
                  <a:spcAft>
                    <a:spcPts val="0"/>
                  </a:spcAft>
                  <a:buClrTx/>
                  <a:buSzTx/>
                  <a:buNone/>
                </a:pPr>
                <a:endParaRPr lang="en-US" dirty="0"/>
              </a:p>
              <a:p>
                <a:pPr marL="0" lvl="0" indent="0">
                  <a:lnSpc>
                    <a:spcPct val="100000"/>
                  </a:lnSpc>
                  <a:spcBef>
                    <a:spcPts val="0"/>
                  </a:spcBef>
                  <a:spcAft>
                    <a:spcPts val="0"/>
                  </a:spcAft>
                  <a:buClrTx/>
                  <a:buSzTx/>
                  <a:buNone/>
                </a:pPr>
                <a:r>
                  <a:rPr lang="en-US" dirty="0" smtClean="0"/>
                  <a:t>The upper </a:t>
                </a:r>
                <a:r>
                  <a:rPr lang="en-US" dirty="0"/>
                  <a:t>plot </a:t>
                </a:r>
                <a:r>
                  <a:rPr lang="en-US" dirty="0" smtClean="0"/>
                  <a:t>shows </a:t>
                </a:r>
                <a:r>
                  <a:rPr lang="en-US" dirty="0"/>
                  <a:t>relative error vs. processing time (without parallelization) for BLB using adaptive selection of </a:t>
                </a:r>
                <a14:m>
                  <m:oMath xmlns:m="http://schemas.openxmlformats.org/officeDocument/2006/math">
                    <m:r>
                      <a:rPr lang="en-US" i="1">
                        <a:latin typeface="Cambria Math" charset="0"/>
                      </a:rPr>
                      <m:t>𝑟</m:t>
                    </m:r>
                  </m:oMath>
                </a14:m>
                <a:r>
                  <a:rPr lang="en-US" dirty="0"/>
                  <a:t> and </a:t>
                </a:r>
                <a14:m>
                  <m:oMath xmlns:m="http://schemas.openxmlformats.org/officeDocument/2006/math">
                    <m:r>
                      <a:rPr lang="en-US" i="1">
                        <a:latin typeface="Cambria Math" charset="0"/>
                      </a:rPr>
                      <m:t>𝑠</m:t>
                    </m:r>
                  </m:oMath>
                </a14:m>
                <a:r>
                  <a:rPr lang="en-US" dirty="0"/>
                  <a:t> (the resulting stopping times of the BLB trajectories are marked by large squares</a:t>
                </a:r>
                <a:r>
                  <a:rPr lang="en-US" dirty="0" smtClean="0"/>
                  <a:t>).</a:t>
                </a:r>
              </a:p>
              <a:p>
                <a:pPr marL="0" lvl="0" indent="0">
                  <a:lnSpc>
                    <a:spcPct val="100000"/>
                  </a:lnSpc>
                  <a:spcBef>
                    <a:spcPts val="0"/>
                  </a:spcBef>
                  <a:spcAft>
                    <a:spcPts val="0"/>
                  </a:spcAft>
                  <a:buClrTx/>
                  <a:buSzTx/>
                  <a:buNone/>
                </a:pPr>
                <a:endParaRPr lang="en-US" dirty="0" smtClean="0"/>
              </a:p>
              <a:p>
                <a:pPr marL="0" lvl="0" indent="0">
                  <a:lnSpc>
                    <a:spcPct val="100000"/>
                  </a:lnSpc>
                  <a:spcBef>
                    <a:spcPts val="0"/>
                  </a:spcBef>
                  <a:spcAft>
                    <a:spcPts val="0"/>
                  </a:spcAft>
                  <a:buClrTx/>
                  <a:buSzTx/>
                  <a:buNone/>
                </a:pPr>
                <a:r>
                  <a:rPr lang="en-US" dirty="0" smtClean="0"/>
                  <a:t>Both plots are from classification setting with linear </a:t>
                </a:r>
                <a:r>
                  <a:rPr lang="en-US" dirty="0"/>
                  <a:t>data-generating, with </a:t>
                </a:r>
                <a14:m>
                  <m:oMath xmlns:m="http://schemas.openxmlformats.org/officeDocument/2006/math">
                    <m:sSub>
                      <m:sSubPr>
                        <m:ctrlPr>
                          <a:rPr lang="en-US" i="1" dirty="0">
                            <a:latin typeface="Cambria Math" charset="0"/>
                          </a:rPr>
                        </m:ctrlPr>
                      </m:sSubPr>
                      <m:e>
                        <m:acc>
                          <m:accPr>
                            <m:chr m:val="̃"/>
                            <m:ctrlPr>
                              <a:rPr lang="en-US" i="1">
                                <a:latin typeface="Cambria Math" charset="0"/>
                              </a:rPr>
                            </m:ctrlPr>
                          </m:accPr>
                          <m:e>
                            <m:r>
                              <a:rPr lang="en-US" i="1">
                                <a:latin typeface="Cambria Math" charset="0"/>
                              </a:rPr>
                              <m:t>𝑋</m:t>
                            </m:r>
                          </m:e>
                        </m:acc>
                      </m:e>
                      <m:sub>
                        <m:r>
                          <a:rPr lang="en-US" i="1" dirty="0">
                            <a:latin typeface="Cambria Math" charset="0"/>
                          </a:rPr>
                          <m:t>𝑖</m:t>
                        </m:r>
                        <m:r>
                          <a:rPr lang="en-US" i="1" dirty="0">
                            <a:latin typeface="Cambria Math" charset="0"/>
                          </a:rPr>
                          <m:t>,</m:t>
                        </m:r>
                        <m:r>
                          <a:rPr lang="en-US" i="1" dirty="0">
                            <a:latin typeface="Cambria Math" charset="0"/>
                          </a:rPr>
                          <m:t>𝑗</m:t>
                        </m:r>
                      </m:sub>
                    </m:sSub>
                    <m:r>
                      <a:rPr lang="en-US" i="1" dirty="0">
                        <a:latin typeface="Cambria Math" charset="0"/>
                      </a:rPr>
                      <m:t>~</m:t>
                    </m:r>
                    <m:r>
                      <a:rPr lang="en-US" i="1" dirty="0">
                        <a:latin typeface="Cambria Math" charset="0"/>
                      </a:rPr>
                      <m:t>𝑆𝑡𝑢𝑑𝑒𝑛𝑡𝑇</m:t>
                    </m:r>
                    <m:d>
                      <m:dPr>
                        <m:ctrlPr>
                          <a:rPr lang="en-US" i="1" dirty="0">
                            <a:latin typeface="Cambria Math" charset="0"/>
                          </a:rPr>
                        </m:ctrlPr>
                      </m:dPr>
                      <m:e>
                        <m:r>
                          <a:rPr lang="en-US" i="1" dirty="0">
                            <a:latin typeface="Cambria Math" charset="0"/>
                          </a:rPr>
                          <m:t>3</m:t>
                        </m:r>
                      </m:e>
                    </m:d>
                  </m:oMath>
                </a14:m>
                <a:endParaRPr lang="en-US" dirty="0" smtClean="0"/>
              </a:p>
            </p:txBody>
          </p:sp>
        </mc:Choice>
        <mc:Fallback xmlns="">
          <p:sp>
            <p:nvSpPr>
              <p:cNvPr id="10" name="Content Placeholder 9"/>
              <p:cNvSpPr>
                <a:spLocks noGrp="1" noRot="1" noChangeAspect="1" noMove="1" noResize="1" noEditPoints="1" noAdjustHandles="1" noChangeArrowheads="1" noChangeShapeType="1" noTextEdit="1"/>
              </p:cNvSpPr>
              <p:nvPr>
                <p:ph idx="1"/>
              </p:nvPr>
            </p:nvSpPr>
            <p:spPr>
              <a:xfrm>
                <a:off x="5144679" y="2198914"/>
                <a:ext cx="6405063" cy="3670180"/>
              </a:xfrm>
              <a:blipFill rotWithShape="0">
                <a:blip r:embed="rId6"/>
                <a:stretch>
                  <a:fillRect l="-2379" t="-1661" r="-951"/>
                </a:stretch>
              </a:blipFill>
            </p:spPr>
            <p:txBody>
              <a:bodyPr/>
              <a:lstStyle/>
              <a:p>
                <a:r>
                  <a:rPr lang="en-US">
                    <a:noFill/>
                  </a:rPr>
                  <a:t> </a:t>
                </a:r>
              </a:p>
            </p:txBody>
          </p:sp>
        </mc:Fallback>
      </mc:AlternateContent>
    </p:spTree>
    <p:extLst>
      <p:ext uri="{BB962C8B-B14F-4D97-AF65-F5344CB8AC3E}">
        <p14:creationId xmlns:p14="http://schemas.microsoft.com/office/powerpoint/2010/main" val="1548541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bootstrap?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nSpc>
                    <a:spcPct val="100000"/>
                  </a:lnSpc>
                  <a:spcBef>
                    <a:spcPts val="0"/>
                  </a:spcBef>
                  <a:spcAft>
                    <a:spcPts val="0"/>
                  </a:spcAft>
                  <a:buClrTx/>
                  <a:buSzTx/>
                  <a:buFont typeface="Wingdings" charset="2"/>
                  <a:buChar char="§"/>
                  <a:defRPr/>
                </a:pPr>
                <a:r>
                  <a:rPr lang="en-US" sz="2400" dirty="0" smtClean="0"/>
                  <a:t>Made </a:t>
                </a:r>
                <a:r>
                  <a:rPr lang="en-US" sz="2400" dirty="0"/>
                  <a:t>it possible to use computers not only to compute estimates but also to assess the quality </a:t>
                </a:r>
                <a:r>
                  <a:rPr lang="en-US" sz="2400" dirty="0" smtClean="0"/>
                  <a:t>of </a:t>
                </a:r>
                <a:r>
                  <a:rPr lang="en-US" sz="2400" dirty="0"/>
                  <a:t>estimators</a:t>
                </a:r>
                <a:r>
                  <a:rPr lang="en-US" sz="2400" dirty="0" smtClean="0"/>
                  <a:t> </a:t>
                </a:r>
              </a:p>
              <a:p>
                <a:pPr>
                  <a:lnSpc>
                    <a:spcPct val="100000"/>
                  </a:lnSpc>
                  <a:spcBef>
                    <a:spcPts val="0"/>
                  </a:spcBef>
                  <a:spcAft>
                    <a:spcPts val="0"/>
                  </a:spcAft>
                  <a:buClrTx/>
                  <a:buSzTx/>
                  <a:buFont typeface="Wingdings" charset="2"/>
                  <a:buChar char="§"/>
                  <a:defRPr/>
                </a:pPr>
                <a:r>
                  <a:rPr lang="en-US" sz="2400" dirty="0" smtClean="0"/>
                  <a:t>Provides a simple and powerful means of assessing the quality of an estimator. </a:t>
                </a:r>
              </a:p>
              <a:p>
                <a:pPr>
                  <a:lnSpc>
                    <a:spcPct val="100000"/>
                  </a:lnSpc>
                  <a:spcBef>
                    <a:spcPts val="0"/>
                  </a:spcBef>
                  <a:spcAft>
                    <a:spcPts val="0"/>
                  </a:spcAft>
                  <a:buClrTx/>
                  <a:buSzTx/>
                  <a:buFont typeface="Wingdings" charset="2"/>
                  <a:buChar char="§"/>
                  <a:defRPr/>
                </a:pPr>
                <a:r>
                  <a:rPr lang="en-US" sz="2400" dirty="0"/>
                  <a:t> Such quality assessments provide more information than a simple point estimate</a:t>
                </a:r>
                <a:r>
                  <a:rPr lang="en-US" sz="2400" dirty="0" smtClean="0"/>
                  <a:t>.</a:t>
                </a:r>
                <a:endParaRPr lang="en-US" sz="2400" dirty="0"/>
              </a:p>
              <a:p>
                <a:pPr>
                  <a:lnSpc>
                    <a:spcPct val="100000"/>
                  </a:lnSpc>
                  <a:spcBef>
                    <a:spcPts val="0"/>
                  </a:spcBef>
                  <a:spcAft>
                    <a:spcPts val="0"/>
                  </a:spcAft>
                  <a:buClrTx/>
                  <a:buSzTx/>
                  <a:buFont typeface="Wingdings" charset="2"/>
                  <a:buChar char="§"/>
                  <a:defRPr/>
                </a:pPr>
                <a:r>
                  <a:rPr lang="en-US" sz="2400" dirty="0" smtClean="0"/>
                  <a:t> The results are generally consistent (based on asymptotic theory, as </a:t>
                </a:r>
                <a14:m>
                  <m:oMath xmlns:m="http://schemas.openxmlformats.org/officeDocument/2006/math">
                    <m:r>
                      <a:rPr lang="en-US" sz="2400" b="0" i="1" smtClean="0">
                        <a:latin typeface="Cambria Math" charset="0"/>
                      </a:rPr>
                      <m:t>𝑛</m:t>
                    </m:r>
                    <m:r>
                      <a:rPr lang="en-US" sz="2400" b="0" i="1" smtClean="0">
                        <a:latin typeface="Cambria Math" charset="0"/>
                      </a:rPr>
                      <m:t>→∞</m:t>
                    </m:r>
                  </m:oMath>
                </a14:m>
                <a:r>
                  <a:rPr lang="en-US" sz="2400" dirty="0" smtClean="0"/>
                  <a:t>), and often more accurate than those based on asymptotic approximations.</a:t>
                </a:r>
              </a:p>
              <a:p>
                <a:pPr marL="0" marR="0" lvl="0" indent="0" defTabSz="914400" eaLnBrk="1" fontAlgn="auto" latinLnBrk="0" hangingPunct="1">
                  <a:lnSpc>
                    <a:spcPct val="100000"/>
                  </a:lnSpc>
                  <a:spcBef>
                    <a:spcPts val="0"/>
                  </a:spcBef>
                  <a:spcAft>
                    <a:spcPts val="0"/>
                  </a:spcAft>
                  <a:buClrTx/>
                  <a:buSzTx/>
                  <a:buFont typeface="Wingdings" charset="2"/>
                  <a:buNone/>
                  <a:tabLst/>
                  <a:defRPr/>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697" t="-1212" r="-364"/>
                </a:stretch>
              </a:blipFill>
            </p:spPr>
            <p:txBody>
              <a:bodyPr/>
              <a:lstStyle/>
              <a:p>
                <a:r>
                  <a:rPr lang="en-US">
                    <a:noFill/>
                  </a:rPr>
                  <a:t> </a:t>
                </a:r>
              </a:p>
            </p:txBody>
          </p:sp>
        </mc:Fallback>
      </mc:AlternateContent>
    </p:spTree>
    <p:extLst>
      <p:ext uri="{BB962C8B-B14F-4D97-AF65-F5344CB8AC3E}">
        <p14:creationId xmlns:p14="http://schemas.microsoft.com/office/powerpoint/2010/main" val="1361399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776" y="581098"/>
            <a:ext cx="3184742" cy="2476136"/>
          </a:xfrm>
          <a:prstGeom prst="rect">
            <a:avLst/>
          </a:prstGeom>
        </p:spPr>
      </p:pic>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935" y="3218101"/>
            <a:ext cx="3066423" cy="2476136"/>
          </a:xfrm>
          <a:prstGeom prst="rect">
            <a:avLst/>
          </a:prstGeom>
        </p:spPr>
      </p:pic>
      <p:sp>
        <p:nvSpPr>
          <p:cNvPr id="2" name="Title 1"/>
          <p:cNvSpPr>
            <a:spLocks noGrp="1"/>
          </p:cNvSpPr>
          <p:nvPr>
            <p:ph type="title"/>
          </p:nvPr>
        </p:nvSpPr>
        <p:spPr>
          <a:xfrm>
            <a:off x="5144679" y="634946"/>
            <a:ext cx="6405063" cy="1450757"/>
          </a:xfrm>
        </p:spPr>
        <p:txBody>
          <a:bodyPr>
            <a:normAutofit/>
          </a:bodyPr>
          <a:lstStyle/>
          <a:p>
            <a:r>
              <a:rPr lang="en-US" dirty="0" smtClean="0"/>
              <a:t>Real Data</a:t>
            </a:r>
            <a:endParaRPr lang="en-US" dirty="0"/>
          </a:p>
        </p:txBody>
      </p:sp>
      <mc:AlternateContent xmlns:mc="http://schemas.openxmlformats.org/markup-compatibility/2006" xmlns:a14="http://schemas.microsoft.com/office/drawing/2010/main">
        <mc:Choice Requires="a14">
          <p:sp>
            <p:nvSpPr>
              <p:cNvPr id="10" name="Content Placeholder 9"/>
              <p:cNvSpPr>
                <a:spLocks noGrp="1"/>
              </p:cNvSpPr>
              <p:nvPr>
                <p:ph idx="1"/>
              </p:nvPr>
            </p:nvSpPr>
            <p:spPr>
              <a:xfrm>
                <a:off x="5144679" y="2198914"/>
                <a:ext cx="6405063" cy="3670180"/>
              </a:xfrm>
            </p:spPr>
            <p:txBody>
              <a:bodyPr>
                <a:normAutofit/>
              </a:bodyPr>
              <a:lstStyle/>
              <a:p>
                <a:r>
                  <a:rPr lang="en-US" dirty="0" smtClean="0"/>
                  <a:t>Results </a:t>
                </a:r>
                <a:r>
                  <a:rPr lang="en-US" dirty="0"/>
                  <a:t>for BLB, the bootstrap, and the b out of n bootstrap on the UCI connect4 </a:t>
                </a:r>
                <a:r>
                  <a:rPr lang="en-US" dirty="0" smtClean="0"/>
                  <a:t>dataset </a:t>
                </a:r>
                <a:r>
                  <a:rPr lang="mr-IN" dirty="0" smtClean="0"/>
                  <a:t>–</a:t>
                </a:r>
                <a:r>
                  <a:rPr lang="en-US" dirty="0" smtClean="0"/>
                  <a:t> logistic regression with </a:t>
                </a:r>
                <a14:m>
                  <m:oMath xmlns:m="http://schemas.openxmlformats.org/officeDocument/2006/math">
                    <m:r>
                      <a:rPr lang="en-US" b="0" i="1" smtClean="0">
                        <a:latin typeface="Cambria Math" charset="0"/>
                      </a:rPr>
                      <m:t>𝑑</m:t>
                    </m:r>
                    <m:r>
                      <a:rPr lang="en-US" b="0" i="1" smtClean="0">
                        <a:latin typeface="Cambria Math" charset="0"/>
                      </a:rPr>
                      <m:t>=42, </m:t>
                    </m:r>
                    <m:r>
                      <a:rPr lang="en-US" b="0" i="1" smtClean="0">
                        <a:latin typeface="Cambria Math" charset="0"/>
                      </a:rPr>
                      <m:t>𝑛</m:t>
                    </m:r>
                    <m:r>
                      <a:rPr lang="en-US" b="0" i="1" smtClean="0">
                        <a:latin typeface="Cambria Math" charset="0"/>
                      </a:rPr>
                      <m:t>=67,557</m:t>
                    </m:r>
                  </m:oMath>
                </a14:m>
                <a:endParaRPr lang="en-US" b="0" dirty="0" smtClean="0"/>
              </a:p>
              <a:p>
                <a:r>
                  <a:rPr lang="en-US" dirty="0"/>
                  <a:t>Notably, the outputs of BLB for all values of </a:t>
                </a:r>
                <a14:m>
                  <m:oMath xmlns:m="http://schemas.openxmlformats.org/officeDocument/2006/math">
                    <m:r>
                      <a:rPr lang="en-US" b="0" i="1" smtClean="0">
                        <a:latin typeface="Cambria Math" charset="0"/>
                      </a:rPr>
                      <m:t>𝑏</m:t>
                    </m:r>
                  </m:oMath>
                </a14:m>
                <a:r>
                  <a:rPr lang="en-US" dirty="0" smtClean="0"/>
                  <a:t> </a:t>
                </a:r>
                <a:r>
                  <a:rPr lang="en-US" dirty="0"/>
                  <a:t>considered, and the output of the bootstrap, are tightly clustered around the same </a:t>
                </a:r>
                <a:r>
                  <a:rPr lang="en-US" dirty="0" smtClean="0"/>
                  <a:t>value.</a:t>
                </a:r>
              </a:p>
              <a:p>
                <a:r>
                  <a:rPr lang="en-US" dirty="0"/>
                  <a:t>A</a:t>
                </a:r>
                <a:r>
                  <a:rPr lang="en-US" dirty="0" smtClean="0"/>
                  <a:t>dditionally</a:t>
                </a:r>
                <a:r>
                  <a:rPr lang="en-US" dirty="0"/>
                  <a:t>, as expected, BLB converges more quickly than the bootstrap. However, the values produced by the </a:t>
                </a:r>
                <a14:m>
                  <m:oMath xmlns:m="http://schemas.openxmlformats.org/officeDocument/2006/math">
                    <m:r>
                      <a:rPr lang="en-US" b="0" i="1" smtClean="0">
                        <a:latin typeface="Cambria Math" charset="0"/>
                      </a:rPr>
                      <m:t>𝑏</m:t>
                    </m:r>
                  </m:oMath>
                </a14:m>
                <a:r>
                  <a:rPr lang="en-US" dirty="0" smtClean="0"/>
                  <a:t> </a:t>
                </a:r>
                <a:r>
                  <a:rPr lang="en-US" dirty="0"/>
                  <a:t>out of </a:t>
                </a:r>
                <a14:m>
                  <m:oMath xmlns:m="http://schemas.openxmlformats.org/officeDocument/2006/math">
                    <m:r>
                      <a:rPr lang="en-US" b="0" i="1" smtClean="0">
                        <a:latin typeface="Cambria Math" charset="0"/>
                      </a:rPr>
                      <m:t>𝑛</m:t>
                    </m:r>
                  </m:oMath>
                </a14:m>
                <a:r>
                  <a:rPr lang="en-US" dirty="0" smtClean="0"/>
                  <a:t> </a:t>
                </a:r>
                <a:r>
                  <a:rPr lang="en-US" dirty="0"/>
                  <a:t>bootstrap vary significantly as </a:t>
                </a:r>
                <a14:m>
                  <m:oMath xmlns:m="http://schemas.openxmlformats.org/officeDocument/2006/math">
                    <m:r>
                      <a:rPr lang="en-US" b="0" i="1" smtClean="0">
                        <a:latin typeface="Cambria Math" charset="0"/>
                      </a:rPr>
                      <m:t>𝑏</m:t>
                    </m:r>
                  </m:oMath>
                </a14:m>
                <a:r>
                  <a:rPr lang="en-US" dirty="0" smtClean="0"/>
                  <a:t> changes</a:t>
                </a:r>
                <a:r>
                  <a:rPr lang="en-US" dirty="0"/>
                  <a:t> </a:t>
                </a:r>
                <a:r>
                  <a:rPr lang="mr-IN" dirty="0" smtClean="0"/>
                  <a:t>–</a:t>
                </a:r>
                <a:r>
                  <a:rPr lang="en-US" dirty="0" smtClean="0"/>
                  <a:t> further </a:t>
                </a:r>
                <a:r>
                  <a:rPr lang="en-US" dirty="0"/>
                  <a:t>highlighting this procedure’s lack of </a:t>
                </a:r>
                <a:r>
                  <a:rPr lang="en-US" dirty="0" smtClean="0"/>
                  <a:t>robustness.</a:t>
                </a:r>
                <a:endParaRPr lang="en-US" dirty="0"/>
              </a:p>
            </p:txBody>
          </p:sp>
        </mc:Choice>
        <mc:Fallback xmlns="">
          <p:sp>
            <p:nvSpPr>
              <p:cNvPr id="10" name="Content Placeholder 9"/>
              <p:cNvSpPr>
                <a:spLocks noGrp="1" noRot="1" noChangeAspect="1" noMove="1" noResize="1" noEditPoints="1" noAdjustHandles="1" noChangeArrowheads="1" noChangeShapeType="1" noTextEdit="1"/>
              </p:cNvSpPr>
              <p:nvPr>
                <p:ph idx="1"/>
              </p:nvPr>
            </p:nvSpPr>
            <p:spPr>
              <a:xfrm>
                <a:off x="5144679" y="2198914"/>
                <a:ext cx="6405063" cy="3670180"/>
              </a:xfrm>
              <a:blipFill rotWithShape="0">
                <a:blip r:embed="rId5"/>
                <a:stretch>
                  <a:fillRect l="-1047" t="-1827" r="-2474"/>
                </a:stretch>
              </a:blipFill>
            </p:spPr>
            <p:txBody>
              <a:bodyPr/>
              <a:lstStyle/>
              <a:p>
                <a:r>
                  <a:rPr lang="en-US">
                    <a:noFill/>
                  </a:rPr>
                  <a:t> </a:t>
                </a:r>
              </a:p>
            </p:txBody>
          </p:sp>
        </mc:Fallback>
      </mc:AlternateContent>
    </p:spTree>
    <p:extLst>
      <p:ext uri="{BB962C8B-B14F-4D97-AF65-F5344CB8AC3E}">
        <p14:creationId xmlns:p14="http://schemas.microsoft.com/office/powerpoint/2010/main" val="1616607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series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To extend BLB for time series data, the authors suggest an adaptation of “stationary bootstrap</a:t>
                </a:r>
                <a:r>
                  <a:rPr lang="en-US" dirty="0"/>
                  <a:t>” method (</a:t>
                </a:r>
                <a:r>
                  <a:rPr lang="en-US" dirty="0" err="1" smtClean="0"/>
                  <a:t>Politis</a:t>
                </a:r>
                <a:r>
                  <a:rPr lang="en-US" dirty="0" smtClean="0"/>
                  <a:t>, Romano 1994):</a:t>
                </a:r>
              </a:p>
              <a:p>
                <a:r>
                  <a:rPr lang="en-US" dirty="0"/>
                  <a:t>I</a:t>
                </a:r>
                <a:r>
                  <a:rPr lang="en-US" dirty="0" smtClean="0"/>
                  <a:t>t </a:t>
                </a:r>
                <a:r>
                  <a:rPr lang="en-US" dirty="0"/>
                  <a:t>suffices to select each subsample as a (uniformly) randomly positioned block of length </a:t>
                </a:r>
                <a14:m>
                  <m:oMath xmlns:m="http://schemas.openxmlformats.org/officeDocument/2006/math">
                    <m:r>
                      <a:rPr lang="en-US" b="0" i="1" smtClean="0">
                        <a:latin typeface="Cambria Math" charset="0"/>
                      </a:rPr>
                      <m:t>𝑏</m:t>
                    </m:r>
                  </m:oMath>
                </a14:m>
                <a:r>
                  <a:rPr lang="en-US" dirty="0" smtClean="0"/>
                  <a:t> </a:t>
                </a:r>
                <a:r>
                  <a:rPr lang="en-US" dirty="0"/>
                  <a:t>within the observed time series of length </a:t>
                </a:r>
                <a14:m>
                  <m:oMath xmlns:m="http://schemas.openxmlformats.org/officeDocument/2006/math">
                    <m:r>
                      <a:rPr lang="en-US" b="0" i="1" smtClean="0">
                        <a:latin typeface="Cambria Math" charset="0"/>
                      </a:rPr>
                      <m:t>𝑛</m:t>
                    </m:r>
                  </m:oMath>
                </a14:m>
                <a:r>
                  <a:rPr lang="en-US" dirty="0" smtClean="0"/>
                  <a:t>. </a:t>
                </a:r>
                <a:r>
                  <a:rPr lang="en-US" dirty="0"/>
                  <a:t>Given a subsample of size </a:t>
                </a:r>
                <a14:m>
                  <m:oMath xmlns:m="http://schemas.openxmlformats.org/officeDocument/2006/math">
                    <m:r>
                      <a:rPr lang="en-US" i="1" dirty="0" smtClean="0">
                        <a:latin typeface="Cambria Math" charset="0"/>
                      </a:rPr>
                      <m:t>𝑏</m:t>
                    </m:r>
                  </m:oMath>
                </a14:m>
                <a:r>
                  <a:rPr lang="en-US" dirty="0"/>
                  <a:t>, we generate each resample </a:t>
                </a:r>
                <a:r>
                  <a:rPr lang="en-US" dirty="0" smtClean="0"/>
                  <a:t>in the following way: given </a:t>
                </a:r>
                <a14:m>
                  <m:oMath xmlns:m="http://schemas.openxmlformats.org/officeDocument/2006/math">
                    <m:r>
                      <a:rPr lang="en-US" i="1" dirty="0" smtClean="0">
                        <a:latin typeface="Cambria Math" charset="0"/>
                      </a:rPr>
                      <m:t>𝑝</m:t>
                    </m:r>
                    <m:r>
                      <a:rPr lang="en-US" b="0" i="1" dirty="0" smtClean="0">
                        <a:latin typeface="Cambria Math" charset="0"/>
                      </a:rPr>
                      <m:t>∈</m:t>
                    </m:r>
                    <m:r>
                      <a:rPr lang="en-US" i="1" dirty="0" smtClean="0">
                        <a:latin typeface="Cambria Math" charset="0"/>
                      </a:rPr>
                      <m:t>[0, 1]</m:t>
                    </m:r>
                  </m:oMath>
                </a14:m>
                <a:r>
                  <a:rPr lang="en-US" dirty="0" smtClean="0"/>
                  <a:t>, </a:t>
                </a:r>
                <a:r>
                  <a:rPr lang="en-US" dirty="0"/>
                  <a:t>we first select uniformly at random a data point in the subsample </a:t>
                </a:r>
                <a:r>
                  <a:rPr lang="en-US" dirty="0" smtClean="0"/>
                  <a:t>series. With </a:t>
                </a:r>
                <a:r>
                  <a:rPr lang="en-US" dirty="0"/>
                  <a:t>probability </a:t>
                </a:r>
                <a14:m>
                  <m:oMath xmlns:m="http://schemas.openxmlformats.org/officeDocument/2006/math">
                    <m:r>
                      <a:rPr lang="en-US" b="0" i="1" smtClean="0">
                        <a:latin typeface="Cambria Math" charset="0"/>
                      </a:rPr>
                      <m:t>1−</m:t>
                    </m:r>
                    <m:r>
                      <a:rPr lang="en-US" b="0" i="1" smtClean="0">
                        <a:latin typeface="Cambria Math" charset="0"/>
                      </a:rPr>
                      <m:t>𝑝</m:t>
                    </m:r>
                  </m:oMath>
                </a14:m>
                <a:r>
                  <a:rPr lang="en-US" dirty="0" smtClean="0"/>
                  <a:t> we </a:t>
                </a:r>
                <a:r>
                  <a:rPr lang="en-US" dirty="0"/>
                  <a:t>append to our resample the next point in the subsample </a:t>
                </a:r>
                <a:r>
                  <a:rPr lang="en-US" dirty="0" smtClean="0"/>
                  <a:t>series, </a:t>
                </a:r>
                <a:r>
                  <a:rPr lang="en-US" dirty="0"/>
                  <a:t>and with </a:t>
                </a:r>
                <a:r>
                  <a:rPr lang="en-US" dirty="0" smtClean="0"/>
                  <a:t>probability </a:t>
                </a:r>
                <a14:m>
                  <m:oMath xmlns:m="http://schemas.openxmlformats.org/officeDocument/2006/math">
                    <m:r>
                      <a:rPr lang="en-US" b="0" i="1" smtClean="0">
                        <a:latin typeface="Cambria Math" charset="0"/>
                      </a:rPr>
                      <m:t>𝑝</m:t>
                    </m:r>
                  </m:oMath>
                </a14:m>
                <a:r>
                  <a:rPr lang="en-US" dirty="0" smtClean="0"/>
                  <a:t> we </a:t>
                </a:r>
                <a:r>
                  <a:rPr lang="en-US" dirty="0"/>
                  <a:t>(uniformly at random) select and append a new point in the subsample series</a:t>
                </a:r>
                <a:r>
                  <a:rPr lang="en-US" dirty="0" smtClean="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606" t="-1667" r="-1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Diagram 4"/>
              <p:cNvGraphicFramePr/>
              <p:nvPr>
                <p:extLst>
                  <p:ext uri="{D42A27DB-BD31-4B8C-83A1-F6EECF244321}">
                    <p14:modId xmlns:p14="http://schemas.microsoft.com/office/powerpoint/2010/main" val="808174827"/>
                  </p:ext>
                </p:extLst>
              </p:nvPr>
            </p:nvGraphicFramePr>
            <p:xfrm>
              <a:off x="1689336" y="3850640"/>
              <a:ext cx="8128000" cy="12646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5" name="Diagram 4"/>
              <p:cNvGraphicFramePr/>
              <p:nvPr>
                <p:extLst>
                  <p:ext uri="{D42A27DB-BD31-4B8C-83A1-F6EECF244321}">
                    <p14:modId xmlns:p14="http://schemas.microsoft.com/office/powerpoint/2010/main" val="808174827"/>
                  </p:ext>
                </p:extLst>
              </p:nvPr>
            </p:nvGraphicFramePr>
            <p:xfrm>
              <a:off x="1689336" y="3850640"/>
              <a:ext cx="8128000" cy="126460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
        <p:nvSpPr>
          <p:cNvPr id="9" name="Right Brace 8"/>
          <p:cNvSpPr/>
          <p:nvPr/>
        </p:nvSpPr>
        <p:spPr>
          <a:xfrm rot="5400000">
            <a:off x="4840088" y="3798688"/>
            <a:ext cx="533400" cy="24254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0" name="Diagram 9"/>
              <p:cNvGraphicFramePr/>
              <p:nvPr>
                <p:extLst>
                  <p:ext uri="{D42A27DB-BD31-4B8C-83A1-F6EECF244321}">
                    <p14:modId xmlns:p14="http://schemas.microsoft.com/office/powerpoint/2010/main" val="2034336762"/>
                  </p:ext>
                </p:extLst>
              </p:nvPr>
            </p:nvGraphicFramePr>
            <p:xfrm>
              <a:off x="3894056" y="4903362"/>
              <a:ext cx="2509520" cy="120057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mc:Choice>
        <mc:Fallback xmlns="">
          <p:graphicFrame>
            <p:nvGraphicFramePr>
              <p:cNvPr id="10" name="Diagram 9"/>
              <p:cNvGraphicFramePr/>
              <p:nvPr>
                <p:extLst>
                  <p:ext uri="{D42A27DB-BD31-4B8C-83A1-F6EECF244321}">
                    <p14:modId xmlns:p14="http://schemas.microsoft.com/office/powerpoint/2010/main" val="2034336762"/>
                  </p:ext>
                </p:extLst>
              </p:nvPr>
            </p:nvGraphicFramePr>
            <p:xfrm>
              <a:off x="3894056" y="4903362"/>
              <a:ext cx="2509520" cy="120057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mc:Fallback>
      </mc:AlternateContent>
      <p:sp>
        <p:nvSpPr>
          <p:cNvPr id="11" name="TextBox 10"/>
          <p:cNvSpPr txBox="1"/>
          <p:nvPr/>
        </p:nvSpPr>
        <p:spPr>
          <a:xfrm>
            <a:off x="2685968" y="5294206"/>
            <a:ext cx="1208088" cy="369332"/>
          </a:xfrm>
          <a:prstGeom prst="rect">
            <a:avLst/>
          </a:prstGeom>
          <a:noFill/>
        </p:spPr>
        <p:txBody>
          <a:bodyPr wrap="none" rtlCol="0">
            <a:spAutoFit/>
          </a:bodyPr>
          <a:lstStyle/>
          <a:p>
            <a:r>
              <a:rPr lang="en-US" dirty="0" smtClean="0"/>
              <a:t>Subsample</a:t>
            </a:r>
            <a:endParaRPr lang="en-US" dirty="0"/>
          </a:p>
        </p:txBody>
      </p:sp>
      <mc:AlternateContent xmlns:mc="http://schemas.openxmlformats.org/markup-compatibility/2006" xmlns:a14="http://schemas.microsoft.com/office/drawing/2010/main">
        <mc:Choice Requires="a14">
          <p:graphicFrame>
            <p:nvGraphicFramePr>
              <p:cNvPr id="12" name="Diagram 11"/>
              <p:cNvGraphicFramePr/>
              <p:nvPr>
                <p:extLst>
                  <p:ext uri="{D42A27DB-BD31-4B8C-83A1-F6EECF244321}">
                    <p14:modId xmlns:p14="http://schemas.microsoft.com/office/powerpoint/2010/main" val="1123117366"/>
                  </p:ext>
                </p:extLst>
              </p:nvPr>
            </p:nvGraphicFramePr>
            <p:xfrm>
              <a:off x="3375896" y="5968311"/>
              <a:ext cx="3461784" cy="336126"/>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mc:Choice>
        <mc:Fallback xmlns="">
          <p:graphicFrame>
            <p:nvGraphicFramePr>
              <p:cNvPr id="12" name="Diagram 11"/>
              <p:cNvGraphicFramePr/>
              <p:nvPr>
                <p:extLst>
                  <p:ext uri="{D42A27DB-BD31-4B8C-83A1-F6EECF244321}">
                    <p14:modId xmlns:p14="http://schemas.microsoft.com/office/powerpoint/2010/main" val="1123117366"/>
                  </p:ext>
                </p:extLst>
              </p:nvPr>
            </p:nvGraphicFramePr>
            <p:xfrm>
              <a:off x="3375896" y="5968311"/>
              <a:ext cx="3461784" cy="336126"/>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mc:Fallback>
      </mc:AlternateContent>
      <p:cxnSp>
        <p:nvCxnSpPr>
          <p:cNvPr id="24" name="Straight Arrow Connector 23"/>
          <p:cNvCxnSpPr/>
          <p:nvPr/>
        </p:nvCxnSpPr>
        <p:spPr>
          <a:xfrm>
            <a:off x="5083088" y="5725346"/>
            <a:ext cx="0" cy="192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723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a:t>
            </a:r>
            <a:r>
              <a:rPr lang="mr-IN" dirty="0" smtClean="0"/>
              <a:t>–</a:t>
            </a:r>
            <a:r>
              <a:rPr lang="en-US" dirty="0" smtClean="0"/>
              <a:t> Time Series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845734"/>
                <a:ext cx="10058400" cy="4362026"/>
              </a:xfrm>
            </p:spPr>
            <p:txBody>
              <a:bodyPr>
                <a:noAutofit/>
              </a:bodyPr>
              <a:lstStyle/>
              <a:p>
                <a:r>
                  <a:rPr lang="en-US" sz="1800" dirty="0" smtClean="0"/>
                  <a:t>The generated stationary time series: </a:t>
                </a:r>
                <a14:m>
                  <m:oMath xmlns:m="http://schemas.openxmlformats.org/officeDocument/2006/math">
                    <m:sSub>
                      <m:sSubPr>
                        <m:ctrlPr>
                          <a:rPr lang="en-US" sz="1800" b="0" i="1" smtClean="0">
                            <a:latin typeface="Cambria Math" charset="0"/>
                          </a:rPr>
                        </m:ctrlPr>
                      </m:sSubPr>
                      <m:e>
                        <m:r>
                          <a:rPr lang="en-US" sz="1800" b="0" i="1" smtClean="0">
                            <a:latin typeface="Cambria Math" charset="0"/>
                          </a:rPr>
                          <m:t>𝑋</m:t>
                        </m:r>
                      </m:e>
                      <m:sub>
                        <m:r>
                          <a:rPr lang="en-US" sz="1800" b="0" i="1" smtClean="0">
                            <a:latin typeface="Cambria Math" charset="0"/>
                          </a:rPr>
                          <m:t>1</m:t>
                        </m:r>
                      </m:sub>
                    </m:sSub>
                    <m:r>
                      <a:rPr lang="en-US" sz="1800" b="0" i="1" smtClean="0">
                        <a:latin typeface="Cambria Math" charset="0"/>
                      </a:rPr>
                      <m:t>,…,</m:t>
                    </m:r>
                    <m:sSub>
                      <m:sSubPr>
                        <m:ctrlPr>
                          <a:rPr lang="en-US" sz="1800" b="0" i="1" smtClean="0">
                            <a:latin typeface="Cambria Math" charset="0"/>
                          </a:rPr>
                        </m:ctrlPr>
                      </m:sSubPr>
                      <m:e>
                        <m:r>
                          <a:rPr lang="en-US" sz="1800" b="0" i="1" smtClean="0">
                            <a:latin typeface="Cambria Math" charset="0"/>
                          </a:rPr>
                          <m:t>𝑋</m:t>
                        </m:r>
                      </m:e>
                      <m:sub>
                        <m:r>
                          <a:rPr lang="en-US" sz="1800" b="0" i="1" smtClean="0">
                            <a:latin typeface="Cambria Math" charset="0"/>
                          </a:rPr>
                          <m:t>𝑛</m:t>
                        </m:r>
                      </m:sub>
                    </m:sSub>
                    <m:r>
                      <a:rPr lang="en-US" sz="1800" b="0" i="1" smtClean="0">
                        <a:latin typeface="Cambria Math" charset="0"/>
                      </a:rPr>
                      <m:t>∈</m:t>
                    </m:r>
                    <m:r>
                      <a:rPr lang="en-US" sz="1800" b="0" i="1" smtClean="0">
                        <a:latin typeface="Cambria Math" charset="0"/>
                      </a:rPr>
                      <m:t>ℝ</m:t>
                    </m:r>
                  </m:oMath>
                </a14:m>
                <a:r>
                  <a:rPr lang="en-US" sz="1800" dirty="0" smtClean="0"/>
                  <a:t> where </a:t>
                </a:r>
                <a14:m>
                  <m:oMath xmlns:m="http://schemas.openxmlformats.org/officeDocument/2006/math">
                    <m:sSub>
                      <m:sSubPr>
                        <m:ctrlPr>
                          <a:rPr lang="en-US" sz="1800" b="0" i="1" smtClean="0">
                            <a:latin typeface="Cambria Math" charset="0"/>
                          </a:rPr>
                        </m:ctrlPr>
                      </m:sSubPr>
                      <m:e>
                        <m:r>
                          <a:rPr lang="en-US" sz="1800" b="0" i="1" smtClean="0">
                            <a:latin typeface="Cambria Math" charset="0"/>
                          </a:rPr>
                          <m:t>𝑋</m:t>
                        </m:r>
                      </m:e>
                      <m:sub>
                        <m:r>
                          <a:rPr lang="en-US" sz="1800" b="0" i="1" smtClean="0">
                            <a:latin typeface="Cambria Math" charset="0"/>
                          </a:rPr>
                          <m:t>𝑡</m:t>
                        </m:r>
                      </m:sub>
                    </m:sSub>
                    <m:r>
                      <a:rPr lang="en-US" sz="1800" b="0" i="1" smtClean="0">
                        <a:latin typeface="Cambria Math" charset="0"/>
                      </a:rPr>
                      <m:t>=</m:t>
                    </m:r>
                    <m:sSub>
                      <m:sSubPr>
                        <m:ctrlPr>
                          <a:rPr lang="en-US" sz="1800" b="0" i="1" smtClean="0">
                            <a:latin typeface="Cambria Math" charset="0"/>
                          </a:rPr>
                        </m:ctrlPr>
                      </m:sSubPr>
                      <m:e>
                        <m:r>
                          <a:rPr lang="en-US" sz="1800" b="0" i="1" smtClean="0">
                            <a:latin typeface="Cambria Math" charset="0"/>
                          </a:rPr>
                          <m:t>𝑍</m:t>
                        </m:r>
                      </m:e>
                      <m:sub>
                        <m:r>
                          <a:rPr lang="en-US" sz="1800" b="0" i="1" smtClean="0">
                            <a:latin typeface="Cambria Math" charset="0"/>
                          </a:rPr>
                          <m:t>𝑡</m:t>
                        </m:r>
                      </m:sub>
                    </m:sSub>
                    <m:r>
                      <a:rPr lang="en-US" sz="1800" b="0" i="1" smtClean="0">
                        <a:latin typeface="Cambria Math" charset="0"/>
                      </a:rPr>
                      <m:t>+</m:t>
                    </m:r>
                    <m:sSub>
                      <m:sSubPr>
                        <m:ctrlPr>
                          <a:rPr lang="en-US" sz="1800" b="0" i="1" smtClean="0">
                            <a:latin typeface="Cambria Math" charset="0"/>
                          </a:rPr>
                        </m:ctrlPr>
                      </m:sSubPr>
                      <m:e>
                        <m:r>
                          <a:rPr lang="en-US" sz="1800" b="0" i="1" smtClean="0">
                            <a:latin typeface="Cambria Math" charset="0"/>
                          </a:rPr>
                          <m:t>𝑍</m:t>
                        </m:r>
                      </m:e>
                      <m:sub>
                        <m:r>
                          <a:rPr lang="en-US" sz="1800" b="0" i="1" smtClean="0">
                            <a:latin typeface="Cambria Math" charset="0"/>
                          </a:rPr>
                          <m:t>𝑡</m:t>
                        </m:r>
                        <m:r>
                          <a:rPr lang="en-US" sz="1800" b="0" i="1" smtClean="0">
                            <a:latin typeface="Cambria Math" charset="0"/>
                          </a:rPr>
                          <m:t>−1</m:t>
                        </m:r>
                      </m:sub>
                    </m:sSub>
                    <m:r>
                      <a:rPr lang="en-US" sz="1800" b="0" i="1" smtClean="0">
                        <a:latin typeface="Cambria Math" charset="0"/>
                      </a:rPr>
                      <m:t>+</m:t>
                    </m:r>
                    <m:sSub>
                      <m:sSubPr>
                        <m:ctrlPr>
                          <a:rPr lang="en-US" sz="1800" b="0" i="1" smtClean="0">
                            <a:latin typeface="Cambria Math" charset="0"/>
                          </a:rPr>
                        </m:ctrlPr>
                      </m:sSubPr>
                      <m:e>
                        <m:r>
                          <a:rPr lang="en-US" sz="1800" b="0" i="1" smtClean="0">
                            <a:latin typeface="Cambria Math" charset="0"/>
                          </a:rPr>
                          <m:t>𝑍</m:t>
                        </m:r>
                      </m:e>
                      <m:sub>
                        <m:r>
                          <a:rPr lang="en-US" sz="1800" b="0" i="1" smtClean="0">
                            <a:latin typeface="Cambria Math" charset="0"/>
                          </a:rPr>
                          <m:t>𝑡</m:t>
                        </m:r>
                        <m:r>
                          <a:rPr lang="en-US" sz="1800" b="0" i="1" smtClean="0">
                            <a:latin typeface="Cambria Math" charset="0"/>
                          </a:rPr>
                          <m:t>−2</m:t>
                        </m:r>
                      </m:sub>
                    </m:sSub>
                    <m:r>
                      <a:rPr lang="en-US" sz="1800" b="0" i="1" smtClean="0">
                        <a:latin typeface="Cambria Math" charset="0"/>
                      </a:rPr>
                      <m:t>+</m:t>
                    </m:r>
                    <m:sSub>
                      <m:sSubPr>
                        <m:ctrlPr>
                          <a:rPr lang="en-US" sz="1800" b="0" i="1" smtClean="0">
                            <a:latin typeface="Cambria Math" charset="0"/>
                          </a:rPr>
                        </m:ctrlPr>
                      </m:sSubPr>
                      <m:e>
                        <m:r>
                          <a:rPr lang="en-US" sz="1800" b="0" i="1" smtClean="0">
                            <a:latin typeface="Cambria Math" charset="0"/>
                          </a:rPr>
                          <m:t>𝑍</m:t>
                        </m:r>
                      </m:e>
                      <m:sub>
                        <m:r>
                          <a:rPr lang="en-US" sz="1800" b="0" i="1" smtClean="0">
                            <a:latin typeface="Cambria Math" charset="0"/>
                          </a:rPr>
                          <m:t>𝑡</m:t>
                        </m:r>
                        <m:r>
                          <a:rPr lang="en-US" sz="1800" b="0" i="1" smtClean="0">
                            <a:latin typeface="Cambria Math" charset="0"/>
                          </a:rPr>
                          <m:t>−3</m:t>
                        </m:r>
                      </m:sub>
                    </m:sSub>
                    <m:r>
                      <a:rPr lang="en-US" sz="1800" b="0" i="1" smtClean="0">
                        <a:latin typeface="Cambria Math" charset="0"/>
                      </a:rPr>
                      <m:t>+</m:t>
                    </m:r>
                    <m:sSub>
                      <m:sSubPr>
                        <m:ctrlPr>
                          <a:rPr lang="en-US" sz="1800" b="0" i="1" smtClean="0">
                            <a:latin typeface="Cambria Math" charset="0"/>
                          </a:rPr>
                        </m:ctrlPr>
                      </m:sSubPr>
                      <m:e>
                        <m:r>
                          <a:rPr lang="en-US" sz="1800" b="0" i="1" smtClean="0">
                            <a:latin typeface="Cambria Math" charset="0"/>
                          </a:rPr>
                          <m:t>𝑍</m:t>
                        </m:r>
                      </m:e>
                      <m:sub>
                        <m:r>
                          <a:rPr lang="en-US" sz="1800" b="0" i="1" smtClean="0">
                            <a:latin typeface="Cambria Math" charset="0"/>
                          </a:rPr>
                          <m:t>𝑡</m:t>
                        </m:r>
                        <m:r>
                          <a:rPr lang="en-US" sz="1800" b="0" i="1" smtClean="0">
                            <a:latin typeface="Cambria Math" charset="0"/>
                          </a:rPr>
                          <m:t>−4</m:t>
                        </m:r>
                      </m:sub>
                    </m:sSub>
                    <m:r>
                      <a:rPr lang="en-US" sz="1800" b="0" i="1" smtClean="0">
                        <a:latin typeface="Cambria Math" charset="0"/>
                      </a:rPr>
                      <m:t>;</m:t>
                    </m:r>
                    <m:sSub>
                      <m:sSubPr>
                        <m:ctrlPr>
                          <a:rPr lang="en-US" sz="1800" b="0" i="1" smtClean="0">
                            <a:latin typeface="Cambria Math" charset="0"/>
                          </a:rPr>
                        </m:ctrlPr>
                      </m:sSubPr>
                      <m:e>
                        <m:r>
                          <a:rPr lang="en-US" sz="1800" b="0" i="1" smtClean="0">
                            <a:latin typeface="Cambria Math" charset="0"/>
                          </a:rPr>
                          <m:t>𝑍</m:t>
                        </m:r>
                      </m:e>
                      <m:sub>
                        <m:r>
                          <a:rPr lang="en-US" sz="1800" b="0" i="1" smtClean="0">
                            <a:latin typeface="Cambria Math" charset="0"/>
                          </a:rPr>
                          <m:t>𝑡</m:t>
                        </m:r>
                      </m:sub>
                    </m:sSub>
                    <m:r>
                      <a:rPr lang="en-US" sz="1800" b="0" i="1" smtClean="0">
                        <a:latin typeface="Cambria Math" charset="0"/>
                      </a:rPr>
                      <m:t>~</m:t>
                    </m:r>
                    <m:r>
                      <a:rPr lang="en-US" sz="1800" b="0" i="1" smtClean="0">
                        <a:latin typeface="Cambria Math" charset="0"/>
                      </a:rPr>
                      <m:t>𝑁</m:t>
                    </m:r>
                    <m:d>
                      <m:dPr>
                        <m:ctrlPr>
                          <a:rPr lang="en-US" sz="1800" b="0" i="1" smtClean="0">
                            <a:latin typeface="Cambria Math" charset="0"/>
                          </a:rPr>
                        </m:ctrlPr>
                      </m:dPr>
                      <m:e>
                        <m:r>
                          <a:rPr lang="en-US" sz="1800" b="0" i="1" smtClean="0">
                            <a:latin typeface="Cambria Math" charset="0"/>
                          </a:rPr>
                          <m:t>0,1</m:t>
                        </m:r>
                      </m:e>
                    </m:d>
                  </m:oMath>
                </a14:m>
                <a:r>
                  <a:rPr lang="en-US" sz="1800" dirty="0" smtClean="0"/>
                  <a:t>, </a:t>
                </a:r>
                <a14:m>
                  <m:oMath xmlns:m="http://schemas.openxmlformats.org/officeDocument/2006/math">
                    <m:r>
                      <a:rPr lang="en-US" sz="1800" b="0" i="1" dirty="0" smtClean="0">
                        <a:latin typeface="Cambria Math" charset="0"/>
                      </a:rPr>
                      <m:t>𝑛</m:t>
                    </m:r>
                    <m:r>
                      <a:rPr lang="en-US" sz="1800" b="0" i="1" dirty="0" smtClean="0">
                        <a:latin typeface="Cambria Math" charset="0"/>
                      </a:rPr>
                      <m:t>=5,000</m:t>
                    </m:r>
                  </m:oMath>
                </a14:m>
                <a:r>
                  <a:rPr lang="en-US" sz="1800" dirty="0" smtClean="0"/>
                  <a:t>. </a:t>
                </a:r>
                <a14:m>
                  <m:oMath xmlns:m="http://schemas.openxmlformats.org/officeDocument/2006/math">
                    <m:acc>
                      <m:accPr>
                        <m:chr m:val="̂"/>
                        <m:ctrlPr>
                          <a:rPr lang="en-US" sz="1800" b="0" i="1" dirty="0" smtClean="0">
                            <a:latin typeface="Cambria Math" charset="0"/>
                          </a:rPr>
                        </m:ctrlPr>
                      </m:accPr>
                      <m:e>
                        <m:r>
                          <a:rPr lang="en-US" sz="1800" b="0" i="1" dirty="0" smtClean="0">
                            <a:latin typeface="Cambria Math" charset="0"/>
                          </a:rPr>
                          <m:t>𝜃</m:t>
                        </m:r>
                      </m:e>
                    </m:acc>
                    <m:r>
                      <a:rPr lang="en-US" sz="1800" b="0" i="1" dirty="0" smtClean="0">
                        <a:latin typeface="Cambria Math" charset="0"/>
                      </a:rPr>
                      <m:t>=</m:t>
                    </m:r>
                    <m:nary>
                      <m:naryPr>
                        <m:chr m:val="∑"/>
                        <m:limLoc m:val="subSup"/>
                        <m:ctrlPr>
                          <a:rPr lang="is-IS" sz="1800" b="0" i="1" dirty="0" smtClean="0">
                            <a:latin typeface="Cambria Math" charset="0"/>
                          </a:rPr>
                        </m:ctrlPr>
                      </m:naryPr>
                      <m:sub>
                        <m:r>
                          <m:rPr>
                            <m:brk m:alnAt="25"/>
                          </m:rPr>
                          <a:rPr lang="en-US" sz="1800" b="0" i="1" dirty="0" smtClean="0">
                            <a:latin typeface="Cambria Math" charset="0"/>
                          </a:rPr>
                          <m:t>𝑡</m:t>
                        </m:r>
                        <m:r>
                          <a:rPr lang="en-US" sz="1800" b="0" i="1" dirty="0" smtClean="0">
                            <a:latin typeface="Cambria Math" charset="0"/>
                          </a:rPr>
                          <m:t>=1</m:t>
                        </m:r>
                      </m:sub>
                      <m:sup>
                        <m:r>
                          <a:rPr lang="en-US" sz="1800" b="0" i="1" dirty="0" smtClean="0">
                            <a:latin typeface="Cambria Math" charset="0"/>
                          </a:rPr>
                          <m:t>𝑛</m:t>
                        </m:r>
                      </m:sup>
                      <m:e>
                        <m:sSub>
                          <m:sSubPr>
                            <m:ctrlPr>
                              <a:rPr lang="en-US" sz="1800" b="0" i="1" dirty="0" smtClean="0">
                                <a:latin typeface="Cambria Math" charset="0"/>
                              </a:rPr>
                            </m:ctrlPr>
                          </m:sSubPr>
                          <m:e>
                            <m:r>
                              <a:rPr lang="en-US" sz="1800" b="0" i="1" dirty="0" smtClean="0">
                                <a:latin typeface="Cambria Math" charset="0"/>
                              </a:rPr>
                              <m:t>𝑋</m:t>
                            </m:r>
                          </m:e>
                          <m:sub>
                            <m:r>
                              <a:rPr lang="en-US" sz="1800" b="0" i="1" dirty="0" smtClean="0">
                                <a:latin typeface="Cambria Math" charset="0"/>
                              </a:rPr>
                              <m:t>𝑡</m:t>
                            </m:r>
                          </m:sub>
                        </m:sSub>
                      </m:e>
                    </m:nary>
                    <m:r>
                      <a:rPr lang="en-US" sz="1800" b="0" i="1" dirty="0" smtClean="0">
                        <a:latin typeface="Cambria Math" charset="0"/>
                      </a:rPr>
                      <m:t>/</m:t>
                    </m:r>
                    <m:rad>
                      <m:radPr>
                        <m:degHide m:val="on"/>
                        <m:ctrlPr>
                          <a:rPr lang="en-US" sz="1800" b="0" i="1" dirty="0" smtClean="0">
                            <a:latin typeface="Cambria Math" charset="0"/>
                          </a:rPr>
                        </m:ctrlPr>
                      </m:radPr>
                      <m:deg/>
                      <m:e>
                        <m:r>
                          <a:rPr lang="en-US" sz="1800" b="0" i="1" dirty="0" smtClean="0">
                            <a:latin typeface="Cambria Math" charset="0"/>
                          </a:rPr>
                          <m:t>𝑛</m:t>
                        </m:r>
                      </m:e>
                    </m:rad>
                  </m:oMath>
                </a14:m>
                <a:r>
                  <a:rPr lang="en-US" sz="1800" dirty="0" smtClean="0"/>
                  <a:t>, and </a:t>
                </a:r>
                <a14:m>
                  <m:oMath xmlns:m="http://schemas.openxmlformats.org/officeDocument/2006/math">
                    <m:r>
                      <a:rPr lang="en-US" sz="1800" i="1">
                        <a:latin typeface="Cambria Math" charset="0"/>
                      </a:rPr>
                      <m:t>𝜉</m:t>
                    </m:r>
                    <m:d>
                      <m:dPr>
                        <m:begChr m:val="{"/>
                        <m:endChr m:val="}"/>
                        <m:ctrlPr>
                          <a:rPr lang="en-US" sz="1800" i="1">
                            <a:latin typeface="Cambria Math" charset="0"/>
                          </a:rPr>
                        </m:ctrlPr>
                      </m:dPr>
                      <m:e>
                        <m:sSub>
                          <m:sSubPr>
                            <m:ctrlPr>
                              <a:rPr lang="en-US" sz="1800" i="1">
                                <a:latin typeface="Cambria Math" charset="0"/>
                              </a:rPr>
                            </m:ctrlPr>
                          </m:sSubPr>
                          <m:e>
                            <m:r>
                              <a:rPr lang="en-US" sz="1800" i="1">
                                <a:latin typeface="Cambria Math" charset="0"/>
                              </a:rPr>
                              <m:t>𝒬</m:t>
                            </m:r>
                          </m:e>
                          <m:sub>
                            <m:r>
                              <a:rPr lang="en-US" sz="1800" i="1">
                                <a:latin typeface="Cambria Math" charset="0"/>
                              </a:rPr>
                              <m:t>𝑛</m:t>
                            </m:r>
                          </m:sub>
                        </m:sSub>
                        <m:d>
                          <m:dPr>
                            <m:ctrlPr>
                              <a:rPr lang="en-US" sz="1800" i="1">
                                <a:latin typeface="Cambria Math" charset="0"/>
                              </a:rPr>
                            </m:ctrlPr>
                          </m:dPr>
                          <m:e>
                            <m:r>
                              <a:rPr lang="en-US" sz="1800" i="1">
                                <a:latin typeface="Cambria Math" charset="0"/>
                              </a:rPr>
                              <m:t>𝑃</m:t>
                            </m:r>
                          </m:e>
                        </m:d>
                      </m:e>
                    </m:d>
                    <m:r>
                      <a:rPr lang="en-US" sz="1800" b="0" i="1" smtClean="0">
                        <a:latin typeface="Cambria Math" charset="0"/>
                      </a:rPr>
                      <m:t>=</m:t>
                    </m:r>
                    <m:r>
                      <a:rPr lang="en-US" sz="1800" b="0" i="1" smtClean="0">
                        <a:latin typeface="Cambria Math" charset="0"/>
                      </a:rPr>
                      <m:t>𝑆𝐷</m:t>
                    </m:r>
                    <m:d>
                      <m:dPr>
                        <m:ctrlPr>
                          <a:rPr lang="en-US" sz="1800" b="0" i="1" smtClean="0">
                            <a:latin typeface="Cambria Math" charset="0"/>
                          </a:rPr>
                        </m:ctrlPr>
                      </m:dPr>
                      <m:e>
                        <m:acc>
                          <m:accPr>
                            <m:chr m:val="̂"/>
                            <m:ctrlPr>
                              <a:rPr lang="en-US" sz="1800" b="0" i="1" dirty="0" smtClean="0">
                                <a:latin typeface="Cambria Math" charset="0"/>
                              </a:rPr>
                            </m:ctrlPr>
                          </m:accPr>
                          <m:e>
                            <m:r>
                              <a:rPr lang="en-US" sz="1800" b="0" i="1" dirty="0" smtClean="0">
                                <a:latin typeface="Cambria Math" charset="0"/>
                              </a:rPr>
                              <m:t>𝜃</m:t>
                            </m:r>
                          </m:e>
                        </m:acc>
                      </m:e>
                    </m:d>
                  </m:oMath>
                </a14:m>
                <a:r>
                  <a:rPr lang="en-US" sz="1800" b="0" dirty="0" smtClean="0"/>
                  <a:t> (with true value </a:t>
                </a:r>
                <a14:m>
                  <m:oMath xmlns:m="http://schemas.openxmlformats.org/officeDocument/2006/math">
                    <m:r>
                      <a:rPr lang="en-US" sz="1800" i="1">
                        <a:latin typeface="Cambria Math" charset="0"/>
                      </a:rPr>
                      <m:t>𝜉</m:t>
                    </m:r>
                    <m:d>
                      <m:dPr>
                        <m:begChr m:val="{"/>
                        <m:endChr m:val="}"/>
                        <m:ctrlPr>
                          <a:rPr lang="en-US" sz="1800" i="1">
                            <a:latin typeface="Cambria Math" charset="0"/>
                          </a:rPr>
                        </m:ctrlPr>
                      </m:dPr>
                      <m:e>
                        <m:sSub>
                          <m:sSubPr>
                            <m:ctrlPr>
                              <a:rPr lang="en-US" sz="1800" i="1">
                                <a:latin typeface="Cambria Math" charset="0"/>
                              </a:rPr>
                            </m:ctrlPr>
                          </m:sSubPr>
                          <m:e>
                            <m:r>
                              <a:rPr lang="en-US" sz="1800" i="1">
                                <a:latin typeface="Cambria Math" charset="0"/>
                              </a:rPr>
                              <m:t>𝒬</m:t>
                            </m:r>
                          </m:e>
                          <m:sub>
                            <m:r>
                              <a:rPr lang="en-US" sz="1800" i="1">
                                <a:latin typeface="Cambria Math" charset="0"/>
                              </a:rPr>
                              <m:t>𝑛</m:t>
                            </m:r>
                          </m:sub>
                        </m:sSub>
                        <m:d>
                          <m:dPr>
                            <m:ctrlPr>
                              <a:rPr lang="en-US" sz="1800" i="1">
                                <a:latin typeface="Cambria Math" charset="0"/>
                              </a:rPr>
                            </m:ctrlPr>
                          </m:dPr>
                          <m:e>
                            <m:r>
                              <a:rPr lang="en-US" sz="1800" i="1">
                                <a:latin typeface="Cambria Math" charset="0"/>
                              </a:rPr>
                              <m:t>𝑃</m:t>
                            </m:r>
                          </m:e>
                        </m:d>
                      </m:e>
                    </m:d>
                    <m:r>
                      <a:rPr lang="en-US" sz="1800" b="0" i="1" smtClean="0">
                        <a:latin typeface="Cambria Math" charset="0"/>
                      </a:rPr>
                      <m:t>≈</m:t>
                    </m:r>
                    <m:r>
                      <a:rPr lang="en-US" sz="1800" b="0" i="0" smtClean="0">
                        <a:latin typeface="Cambria Math" charset="0"/>
                      </a:rPr>
                      <m:t>5</m:t>
                    </m:r>
                  </m:oMath>
                </a14:m>
                <a:r>
                  <a:rPr lang="en-US" sz="1800" b="0" dirty="0" smtClean="0"/>
                  <a:t>).</a:t>
                </a:r>
              </a:p>
              <a:p>
                <a:r>
                  <a:rPr lang="en-US" sz="1800" dirty="0" smtClean="0"/>
                  <a:t>The following table shows the results for estimating </a:t>
                </a:r>
                <a14:m>
                  <m:oMath xmlns:m="http://schemas.openxmlformats.org/officeDocument/2006/math">
                    <m:r>
                      <a:rPr lang="en-US" sz="1800" i="1">
                        <a:latin typeface="Cambria Math" charset="0"/>
                      </a:rPr>
                      <m:t>𝜉</m:t>
                    </m:r>
                    <m:d>
                      <m:dPr>
                        <m:begChr m:val="{"/>
                        <m:endChr m:val="}"/>
                        <m:ctrlPr>
                          <a:rPr lang="en-US" sz="1800" i="1">
                            <a:latin typeface="Cambria Math" charset="0"/>
                          </a:rPr>
                        </m:ctrlPr>
                      </m:dPr>
                      <m:e>
                        <m:sSub>
                          <m:sSubPr>
                            <m:ctrlPr>
                              <a:rPr lang="en-US" sz="1800" i="1">
                                <a:latin typeface="Cambria Math" charset="0"/>
                              </a:rPr>
                            </m:ctrlPr>
                          </m:sSubPr>
                          <m:e>
                            <m:r>
                              <a:rPr lang="en-US" sz="1800" i="1">
                                <a:latin typeface="Cambria Math" charset="0"/>
                              </a:rPr>
                              <m:t>𝒬</m:t>
                            </m:r>
                          </m:e>
                          <m:sub>
                            <m:r>
                              <a:rPr lang="en-US" sz="1800" i="1">
                                <a:latin typeface="Cambria Math" charset="0"/>
                              </a:rPr>
                              <m:t>𝑛</m:t>
                            </m:r>
                          </m:sub>
                        </m:sSub>
                        <m:d>
                          <m:dPr>
                            <m:ctrlPr>
                              <a:rPr lang="en-US" sz="1800" i="1">
                                <a:latin typeface="Cambria Math" charset="0"/>
                              </a:rPr>
                            </m:ctrlPr>
                          </m:dPr>
                          <m:e>
                            <m:r>
                              <a:rPr lang="en-US" sz="1800" i="1">
                                <a:latin typeface="Cambria Math" charset="0"/>
                              </a:rPr>
                              <m:t>𝑃</m:t>
                            </m:r>
                          </m:e>
                        </m:d>
                      </m:e>
                    </m:d>
                  </m:oMath>
                </a14:m>
                <a:r>
                  <a:rPr lang="en-US" sz="1800" b="0" dirty="0" smtClean="0"/>
                  <a:t>, using bootstrap, stationary bootstrap, BLB and stationary BLB:</a:t>
                </a:r>
              </a:p>
              <a:p>
                <a:endParaRPr lang="en-US" sz="1800" dirty="0" smtClean="0"/>
              </a:p>
              <a:p>
                <a:endParaRPr lang="en-US" sz="1800" dirty="0"/>
              </a:p>
              <a:p>
                <a:endParaRPr lang="en-US" sz="1800" dirty="0" smtClean="0"/>
              </a:p>
              <a:p>
                <a:endParaRPr lang="en-US" sz="1800" dirty="0"/>
              </a:p>
              <a:p>
                <a:endParaRPr lang="en-US" sz="1800" dirty="0" smtClean="0"/>
              </a:p>
              <a:p>
                <a:r>
                  <a:rPr lang="en-US" sz="1800" dirty="0" smtClean="0"/>
                  <a:t>This </a:t>
                </a:r>
                <a:r>
                  <a:rPr lang="en-US" sz="1800" dirty="0"/>
                  <a:t>exploration of stationary BLB is intended as a proof of concept, and additional investigation would help to further elucidate and perhaps improve the performance characteristics of this BLB </a:t>
                </a:r>
                <a:r>
                  <a:rPr lang="en-US" sz="1800" dirty="0" smtClean="0"/>
                  <a:t>extension</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845734"/>
                <a:ext cx="10058400" cy="4362026"/>
              </a:xfrm>
              <a:blipFill rotWithShape="0">
                <a:blip r:embed="rId3"/>
                <a:stretch>
                  <a:fillRect l="-485" t="-1119" r="-1818"/>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3415" y="3149492"/>
            <a:ext cx="4795226" cy="2281027"/>
          </a:xfrm>
          <a:prstGeom prst="rect">
            <a:avLst/>
          </a:prstGeom>
        </p:spPr>
      </p:pic>
    </p:spTree>
    <p:extLst>
      <p:ext uri="{BB962C8B-B14F-4D97-AF65-F5344CB8AC3E}">
        <p14:creationId xmlns:p14="http://schemas.microsoft.com/office/powerpoint/2010/main" val="1596676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BLB procedure gives us </a:t>
                </a:r>
                <a:r>
                  <a:rPr lang="en-US" dirty="0" smtClean="0"/>
                  <a:t>an alternative </a:t>
                </a:r>
                <a:r>
                  <a:rPr lang="en-US" dirty="0"/>
                  <a:t>for </a:t>
                </a:r>
                <a:r>
                  <a:rPr lang="en-US" dirty="0" smtClean="0"/>
                  <a:t>assessment </a:t>
                </a:r>
                <a:r>
                  <a:rPr lang="en-US" dirty="0"/>
                  <a:t>of estimator quality that shares the favorable statistical properties (i.e., consistency and higher-order correctness) and generic applicability of the </a:t>
                </a:r>
                <a:r>
                  <a:rPr lang="en-US" dirty="0" smtClean="0"/>
                  <a:t>bootstrap.</a:t>
                </a:r>
              </a:p>
              <a:p>
                <a:r>
                  <a:rPr lang="en-US" dirty="0" smtClean="0"/>
                  <a:t>The clear advantage of the method is that it is well </a:t>
                </a:r>
                <a:r>
                  <a:rPr lang="en-US" dirty="0"/>
                  <a:t>suited to large-scale data and modern parallel and distributed computing architectures</a:t>
                </a:r>
                <a:r>
                  <a:rPr lang="en-US" dirty="0" smtClean="0"/>
                  <a:t>.</a:t>
                </a:r>
              </a:p>
              <a:p>
                <a:r>
                  <a:rPr lang="en-US" dirty="0"/>
                  <a:t>Additionally, BLB is consistently more robust than the </a:t>
                </a:r>
                <a14:m>
                  <m:oMath xmlns:m="http://schemas.openxmlformats.org/officeDocument/2006/math">
                    <m:r>
                      <a:rPr lang="en-US" i="1" dirty="0" smtClean="0">
                        <a:latin typeface="Cambria Math" charset="0"/>
                      </a:rPr>
                      <m:t>𝑚</m:t>
                    </m:r>
                  </m:oMath>
                </a14:m>
                <a:r>
                  <a:rPr lang="en-US" dirty="0"/>
                  <a:t> out of </a:t>
                </a:r>
                <a14:m>
                  <m:oMath xmlns:m="http://schemas.openxmlformats.org/officeDocument/2006/math">
                    <m:r>
                      <a:rPr lang="en-US" i="1" dirty="0" smtClean="0">
                        <a:latin typeface="Cambria Math" charset="0"/>
                      </a:rPr>
                      <m:t>𝑛</m:t>
                    </m:r>
                  </m:oMath>
                </a14:m>
                <a:r>
                  <a:rPr lang="en-US" dirty="0"/>
                  <a:t> bootstrap and subsampling to the choice of subset size and does not require the use of analytical corrections.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1667" r="-364"/>
                </a:stretch>
              </a:blipFill>
            </p:spPr>
            <p:txBody>
              <a:bodyPr/>
              <a:lstStyle/>
              <a:p>
                <a:r>
                  <a:rPr lang="en-US">
                    <a:noFill/>
                  </a:rPr>
                  <a:t> </a:t>
                </a:r>
              </a:p>
            </p:txBody>
          </p:sp>
        </mc:Fallback>
      </mc:AlternateContent>
    </p:spTree>
    <p:extLst>
      <p:ext uri="{BB962C8B-B14F-4D97-AF65-F5344CB8AC3E}">
        <p14:creationId xmlns:p14="http://schemas.microsoft.com/office/powerpoint/2010/main" val="564116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a:t>N</a:t>
            </a:r>
            <a:r>
              <a:rPr lang="en-US" dirty="0" smtClean="0"/>
              <a:t>ew Setting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Two recent trends:</a:t>
            </a:r>
          </a:p>
          <a:p>
            <a:pPr marL="457200" indent="-457200">
              <a:buFont typeface="+mj-lt"/>
              <a:buAutoNum type="arabicPeriod"/>
            </a:pPr>
            <a:r>
              <a:rPr lang="en-US" dirty="0" smtClean="0"/>
              <a:t>Accelerated growth in size of data sets (‘massive’ data)</a:t>
            </a:r>
          </a:p>
          <a:p>
            <a:pPr marL="457200" indent="-457200">
              <a:buFont typeface="+mj-lt"/>
              <a:buAutoNum type="arabicPeriod"/>
            </a:pPr>
            <a:r>
              <a:rPr lang="en-US" dirty="0" smtClean="0"/>
              <a:t>Computational resources are shifting towards parallel and distributed architecture (multicore, cloud platforms)</a:t>
            </a:r>
          </a:p>
          <a:p>
            <a:pPr marL="0" indent="0">
              <a:buNone/>
            </a:pPr>
            <a:r>
              <a:rPr lang="en-US" dirty="0" smtClean="0"/>
              <a:t>From </a:t>
            </a:r>
            <a:r>
              <a:rPr lang="en-US" dirty="0"/>
              <a:t>an inferential point of view, it is not yet clear how statistical methodology will transport to a world involving massive data on parallel and distributed computing platforms</a:t>
            </a:r>
            <a:r>
              <a:rPr lang="en-US" dirty="0" smtClean="0"/>
              <a:t>. However, there still remains the core inferential need to asses the quality of estimators.</a:t>
            </a:r>
          </a:p>
          <a:p>
            <a:pPr marL="0" indent="0">
              <a:buNone/>
            </a:pPr>
            <a:r>
              <a:rPr lang="en-US" dirty="0" smtClean="0"/>
              <a:t>The </a:t>
            </a:r>
            <a:r>
              <a:rPr lang="en-US" dirty="0"/>
              <a:t>uncertainty and biases in estimates based on large data can remain quite significant, as large datasets are often high dimensional, and can have many potential sources of bias.</a:t>
            </a:r>
            <a:endParaRPr lang="en-US" dirty="0" smtClean="0"/>
          </a:p>
          <a:p>
            <a:pPr marL="0" indent="0">
              <a:buNone/>
            </a:pPr>
            <a:r>
              <a:rPr lang="en-US" dirty="0" smtClean="0"/>
              <a:t>In the new setup, </a:t>
            </a:r>
            <a:r>
              <a:rPr lang="en-US" dirty="0"/>
              <a:t>even if sufficient data are available to allow highly accurate estimation, by efficiently assess estimator quality </a:t>
            </a:r>
            <a:r>
              <a:rPr lang="en-US" dirty="0" smtClean="0"/>
              <a:t>we can allow efficient use of available resources by processing only as much data as necessary.</a:t>
            </a:r>
            <a:endParaRPr lang="en-US" dirty="0"/>
          </a:p>
          <a:p>
            <a:pPr marL="0" indent="0">
              <a:buNone/>
            </a:pPr>
            <a:r>
              <a:rPr lang="en-US" dirty="0"/>
              <a:t>The bootstrap brings to bear various desirable features in the massive data setting, notably its relatively automatic nature and its applicability to a wide variety of inferential </a:t>
            </a:r>
            <a:r>
              <a:rPr lang="en-US" dirty="0" smtClean="0"/>
              <a:t>problems</a:t>
            </a:r>
            <a:r>
              <a:rPr lang="en-US" dirty="0"/>
              <a:t>.</a:t>
            </a:r>
            <a:endParaRPr lang="en-US" dirty="0" smtClean="0"/>
          </a:p>
          <a:p>
            <a:pPr marL="457200" indent="-457200">
              <a:buFont typeface="+mj-lt"/>
              <a:buAutoNum type="arabicPeriod"/>
            </a:pPr>
            <a:endParaRPr lang="en-US" dirty="0" smtClean="0"/>
          </a:p>
        </p:txBody>
      </p:sp>
    </p:spTree>
    <p:extLst>
      <p:ext uri="{BB962C8B-B14F-4D97-AF65-F5344CB8AC3E}">
        <p14:creationId xmlns:p14="http://schemas.microsoft.com/office/powerpoint/2010/main" val="1829855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Classic </a:t>
            </a:r>
            <a:r>
              <a:rPr lang="en-US" dirty="0"/>
              <a:t>B</a:t>
            </a:r>
            <a:r>
              <a:rPr lang="en-US" dirty="0" smtClean="0"/>
              <a:t>ootstrap is Problematic</a:t>
            </a:r>
            <a:endParaRPr lang="en-US" dirty="0"/>
          </a:p>
        </p:txBody>
      </p:sp>
      <p:sp>
        <p:nvSpPr>
          <p:cNvPr id="3" name="Content Placeholder 2"/>
          <p:cNvSpPr>
            <a:spLocks noGrp="1"/>
          </p:cNvSpPr>
          <p:nvPr>
            <p:ph idx="1"/>
          </p:nvPr>
        </p:nvSpPr>
        <p:spPr/>
        <p:txBody>
          <a:bodyPr>
            <a:normAutofit/>
          </a:bodyPr>
          <a:lstStyle/>
          <a:p>
            <a:r>
              <a:rPr lang="en-US" dirty="0" smtClean="0"/>
              <a:t>Recall </a:t>
            </a:r>
            <a:r>
              <a:rPr lang="mr-IN" dirty="0" smtClean="0"/>
              <a:t>–</a:t>
            </a:r>
            <a:r>
              <a:rPr lang="en-US" dirty="0" smtClean="0"/>
              <a:t> bootstrap-based quantities typically computed when the estimator in question is repeatedly applied to resample of the entire original observed data set, with the size of the order of that of the original data set, and with approximately </a:t>
            </a:r>
            <a:r>
              <a:rPr lang="en-US" dirty="0"/>
              <a:t>63% of data points appearing at least once in each resample</a:t>
            </a:r>
            <a:r>
              <a:rPr lang="en-US" dirty="0" smtClean="0"/>
              <a:t>.</a:t>
            </a:r>
          </a:p>
          <a:p>
            <a:r>
              <a:rPr lang="en-US" b="1" dirty="0" smtClean="0"/>
              <a:t>In the massive data setting, computation of even a single point estimate on the full data can be quite computationally demanding.</a:t>
            </a:r>
          </a:p>
          <a:p>
            <a:r>
              <a:rPr lang="en-US" dirty="0" smtClean="0"/>
              <a:t>Can we use parallel computing? </a:t>
            </a:r>
            <a:r>
              <a:rPr lang="en-US" dirty="0"/>
              <a:t>the large size of bootstrap resamples in the massive data setting renders this approach problematic, as the cost of transferring data to independent processors or compute nodes can be overly </a:t>
            </a:r>
            <a:r>
              <a:rPr lang="en-US" dirty="0" smtClean="0"/>
              <a:t>high.</a:t>
            </a:r>
          </a:p>
        </p:txBody>
      </p:sp>
    </p:spTree>
    <p:extLst>
      <p:ext uri="{BB962C8B-B14F-4D97-AF65-F5344CB8AC3E}">
        <p14:creationId xmlns:p14="http://schemas.microsoft.com/office/powerpoint/2010/main" val="1503019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a:t>
                </a:r>
                <a:r>
                  <a:rPr lang="en-US" dirty="0"/>
                  <a:t>observe </a:t>
                </a:r>
                <a14:m>
                  <m:oMath xmlns:m="http://schemas.openxmlformats.org/officeDocument/2006/math">
                    <m:sSub>
                      <m:sSubPr>
                        <m:ctrlPr>
                          <a:rPr lang="en-US" i="1">
                            <a:latin typeface="Cambria Math" charset="0"/>
                          </a:rPr>
                        </m:ctrlPr>
                      </m:sSubPr>
                      <m:e>
                        <m:r>
                          <a:rPr lang="en-US" i="1">
                            <a:latin typeface="Cambria Math" charset="0"/>
                          </a:rPr>
                          <m:t>𝑋</m:t>
                        </m:r>
                      </m:e>
                      <m:sub>
                        <m:r>
                          <a:rPr lang="en-US" i="1">
                            <a:latin typeface="Cambria Math" charset="0"/>
                          </a:rPr>
                          <m:t>1</m:t>
                        </m:r>
                      </m:sub>
                    </m:sSub>
                    <m:r>
                      <a:rPr lang="en-US" i="1">
                        <a:latin typeface="Cambria Math" charset="0"/>
                      </a:rPr>
                      <m:t>,…,</m:t>
                    </m:r>
                    <m:sSub>
                      <m:sSubPr>
                        <m:ctrlPr>
                          <a:rPr lang="en-US" i="1">
                            <a:latin typeface="Cambria Math" charset="0"/>
                          </a:rPr>
                        </m:ctrlPr>
                      </m:sSubPr>
                      <m:e>
                        <m:r>
                          <a:rPr lang="en-US" i="1">
                            <a:latin typeface="Cambria Math" charset="0"/>
                          </a:rPr>
                          <m:t>𝑋</m:t>
                        </m:r>
                      </m:e>
                      <m:sub>
                        <m:r>
                          <a:rPr lang="en-US" i="1">
                            <a:latin typeface="Cambria Math" charset="0"/>
                          </a:rPr>
                          <m:t>𝑛</m:t>
                        </m:r>
                      </m:sub>
                    </m:sSub>
                  </m:oMath>
                </a14:m>
                <a:r>
                  <a:rPr lang="en-US" dirty="0"/>
                  <a:t> drawn IID from some unknown distribution </a:t>
                </a:r>
                <a14:m>
                  <m:oMath xmlns:m="http://schemas.openxmlformats.org/officeDocument/2006/math">
                    <m:r>
                      <a:rPr lang="en-US" i="1">
                        <a:latin typeface="Cambria Math" charset="0"/>
                      </a:rPr>
                      <m:t>𝑃</m:t>
                    </m:r>
                  </m:oMath>
                </a14:m>
                <a:r>
                  <a:rPr lang="en-US" dirty="0"/>
                  <a:t>, and forming an estimate </a:t>
                </a:r>
                <a14:m>
                  <m:oMath xmlns:m="http://schemas.openxmlformats.org/officeDocument/2006/math">
                    <m:sSub>
                      <m:sSubPr>
                        <m:ctrlPr>
                          <a:rPr lang="en-US" i="1" dirty="0">
                            <a:latin typeface="Cambria Math" charset="0"/>
                          </a:rPr>
                        </m:ctrlPr>
                      </m:sSubPr>
                      <m:e>
                        <m:acc>
                          <m:accPr>
                            <m:chr m:val="̂"/>
                            <m:ctrlPr>
                              <a:rPr lang="en-US" i="1">
                                <a:latin typeface="Cambria Math" charset="0"/>
                              </a:rPr>
                            </m:ctrlPr>
                          </m:accPr>
                          <m:e>
                            <m:r>
                              <a:rPr lang="en-US" i="1">
                                <a:latin typeface="Cambria Math" charset="0"/>
                              </a:rPr>
                              <m:t>𝜃</m:t>
                            </m:r>
                          </m:e>
                        </m:acc>
                      </m:e>
                      <m:sub>
                        <m:r>
                          <a:rPr lang="en-US" i="1" dirty="0">
                            <a:latin typeface="Cambria Math" charset="0"/>
                          </a:rPr>
                          <m:t>𝑛</m:t>
                        </m:r>
                      </m:sub>
                    </m:sSub>
                  </m:oMath>
                </a14:m>
                <a:r>
                  <a:rPr lang="en-US" dirty="0"/>
                  <a:t> based on the empirical distribution of the data </a:t>
                </a:r>
                <a14:m>
                  <m:oMath xmlns:m="http://schemas.openxmlformats.org/officeDocument/2006/math">
                    <m:sSub>
                      <m:sSubPr>
                        <m:ctrlPr>
                          <a:rPr lang="en-US" i="1">
                            <a:latin typeface="Cambria Math" charset="0"/>
                          </a:rPr>
                        </m:ctrlPr>
                      </m:sSubPr>
                      <m:e>
                        <m:r>
                          <a:rPr lang="en-US" i="1">
                            <a:latin typeface="Cambria Math" charset="0"/>
                          </a:rPr>
                          <m:t>ℙ</m:t>
                        </m:r>
                      </m:e>
                      <m:sub>
                        <m:r>
                          <a:rPr lang="en-US" i="1">
                            <a:latin typeface="Cambria Math" charset="0"/>
                          </a:rPr>
                          <m:t>𝑛</m:t>
                        </m:r>
                      </m:sub>
                    </m:sSub>
                  </m:oMath>
                </a14:m>
                <a:r>
                  <a:rPr lang="en-US" dirty="0"/>
                  <a:t>. We are interested in assessment of the quality of </a:t>
                </a:r>
                <a14:m>
                  <m:oMath xmlns:m="http://schemas.openxmlformats.org/officeDocument/2006/math">
                    <m:sSub>
                      <m:sSubPr>
                        <m:ctrlPr>
                          <a:rPr lang="en-US" i="1" dirty="0">
                            <a:latin typeface="Cambria Math" charset="0"/>
                          </a:rPr>
                        </m:ctrlPr>
                      </m:sSubPr>
                      <m:e>
                        <m:acc>
                          <m:accPr>
                            <m:chr m:val="̂"/>
                            <m:ctrlPr>
                              <a:rPr lang="en-US" i="1">
                                <a:latin typeface="Cambria Math" charset="0"/>
                              </a:rPr>
                            </m:ctrlPr>
                          </m:accPr>
                          <m:e>
                            <m:r>
                              <a:rPr lang="en-US" i="1">
                                <a:latin typeface="Cambria Math" charset="0"/>
                              </a:rPr>
                              <m:t>𝜃</m:t>
                            </m:r>
                          </m:e>
                        </m:acc>
                      </m:e>
                      <m:sub>
                        <m:r>
                          <a:rPr lang="en-US" i="1" dirty="0">
                            <a:latin typeface="Cambria Math" charset="0"/>
                          </a:rPr>
                          <m:t>𝑛</m:t>
                        </m:r>
                      </m:sub>
                    </m:sSub>
                  </m:oMath>
                </a14:m>
                <a:r>
                  <a:rPr lang="en-US" dirty="0"/>
                  <a:t>, </a:t>
                </a:r>
                <a14:m>
                  <m:oMath xmlns:m="http://schemas.openxmlformats.org/officeDocument/2006/math">
                    <m:r>
                      <a:rPr lang="en-US" i="1" dirty="0">
                        <a:latin typeface="Cambria Math" charset="0"/>
                      </a:rPr>
                      <m:t>𝜉</m:t>
                    </m:r>
                    <m:d>
                      <m:dPr>
                        <m:begChr m:val="{"/>
                        <m:endChr m:val="}"/>
                        <m:ctrlPr>
                          <a:rPr lang="en-US" i="1" dirty="0">
                            <a:latin typeface="Cambria Math" charset="0"/>
                          </a:rPr>
                        </m:ctrlPr>
                      </m:dPr>
                      <m:e>
                        <m:sSub>
                          <m:sSubPr>
                            <m:ctrlPr>
                              <a:rPr lang="en-US" i="1" dirty="0">
                                <a:latin typeface="Cambria Math" charset="0"/>
                              </a:rPr>
                            </m:ctrlPr>
                          </m:sSubPr>
                          <m:e>
                            <m:r>
                              <a:rPr lang="en-US" i="1" dirty="0">
                                <a:latin typeface="Cambria Math" charset="0"/>
                              </a:rPr>
                              <m:t>𝒬</m:t>
                            </m:r>
                          </m:e>
                          <m:sub>
                            <m:r>
                              <a:rPr lang="en-US" i="1" dirty="0">
                                <a:latin typeface="Cambria Math" charset="0"/>
                              </a:rPr>
                              <m:t>𝑛</m:t>
                            </m:r>
                          </m:sub>
                        </m:sSub>
                        <m:d>
                          <m:dPr>
                            <m:ctrlPr>
                              <a:rPr lang="en-US" i="1" dirty="0">
                                <a:latin typeface="Cambria Math" charset="0"/>
                              </a:rPr>
                            </m:ctrlPr>
                          </m:dPr>
                          <m:e>
                            <m:r>
                              <a:rPr lang="en-US" i="1" dirty="0">
                                <a:latin typeface="Cambria Math" charset="0"/>
                              </a:rPr>
                              <m:t>𝑃</m:t>
                            </m:r>
                          </m:e>
                        </m:d>
                        <m:r>
                          <a:rPr lang="en-US" b="0" i="1" dirty="0" smtClean="0">
                            <a:latin typeface="Cambria Math" charset="0"/>
                          </a:rPr>
                          <m:t>,</m:t>
                        </m:r>
                        <m:r>
                          <a:rPr lang="en-US" b="0" i="1" dirty="0" smtClean="0">
                            <a:latin typeface="Cambria Math" charset="0"/>
                          </a:rPr>
                          <m:t>𝑃</m:t>
                        </m:r>
                      </m:e>
                    </m:d>
                  </m:oMath>
                </a14:m>
                <a:r>
                  <a:rPr lang="en-US" dirty="0"/>
                  <a:t>, which is a quantity of </a:t>
                </a:r>
                <a14:m>
                  <m:oMath xmlns:m="http://schemas.openxmlformats.org/officeDocument/2006/math">
                    <m:sSub>
                      <m:sSubPr>
                        <m:ctrlPr>
                          <a:rPr lang="en-US" i="1">
                            <a:latin typeface="Cambria Math" charset="0"/>
                            <a:ea typeface="Cambria Math" charset="0"/>
                            <a:cs typeface="Cambria Math" charset="0"/>
                          </a:rPr>
                        </m:ctrlPr>
                      </m:sSubPr>
                      <m:e>
                        <m:r>
                          <a:rPr lang="en-US" i="1">
                            <a:latin typeface="Cambria Math" charset="0"/>
                            <a:ea typeface="Cambria Math" charset="0"/>
                            <a:cs typeface="Cambria Math" charset="0"/>
                          </a:rPr>
                          <m:t>𝒬</m:t>
                        </m:r>
                      </m:e>
                      <m:sub>
                        <m:r>
                          <a:rPr lang="en-US" i="1">
                            <a:latin typeface="Cambria Math" charset="0"/>
                            <a:ea typeface="Cambria Math" charset="0"/>
                            <a:cs typeface="Cambria Math" charset="0"/>
                          </a:rPr>
                          <m:t>𝑛</m:t>
                        </m:r>
                      </m:sub>
                    </m:sSub>
                    <m:r>
                      <a:rPr lang="en-US" i="1">
                        <a:latin typeface="Cambria Math" charset="0"/>
                        <a:ea typeface="Cambria Math" charset="0"/>
                        <a:cs typeface="Cambria Math" charset="0"/>
                      </a:rPr>
                      <m:t>(</m:t>
                    </m:r>
                    <m:r>
                      <a:rPr lang="en-US" i="1">
                        <a:latin typeface="Cambria Math" charset="0"/>
                        <a:ea typeface="Cambria Math" charset="0"/>
                        <a:cs typeface="Cambria Math" charset="0"/>
                      </a:rPr>
                      <m:t>𝑃</m:t>
                    </m:r>
                    <m:r>
                      <a:rPr lang="en-US" i="1">
                        <a:latin typeface="Cambria Math" charset="0"/>
                        <a:ea typeface="Cambria Math" charset="0"/>
                        <a:cs typeface="Cambria Math" charset="0"/>
                      </a:rPr>
                      <m:t>)</m:t>
                    </m:r>
                  </m:oMath>
                </a14:m>
                <a:r>
                  <a:rPr lang="en-US" dirty="0"/>
                  <a:t>, the distribution of</a:t>
                </a:r>
                <a14:m>
                  <m:oMath xmlns:m="http://schemas.openxmlformats.org/officeDocument/2006/math">
                    <m:r>
                      <a:rPr lang="en-US" dirty="0">
                        <a:latin typeface="Cambria Math" charset="0"/>
                      </a:rPr>
                      <m:t> </m:t>
                    </m:r>
                    <m:sSub>
                      <m:sSubPr>
                        <m:ctrlPr>
                          <a:rPr lang="en-US" i="1" dirty="0">
                            <a:latin typeface="Cambria Math" charset="0"/>
                          </a:rPr>
                        </m:ctrlPr>
                      </m:sSubPr>
                      <m:e>
                        <m:acc>
                          <m:accPr>
                            <m:chr m:val="̂"/>
                            <m:ctrlPr>
                              <a:rPr lang="en-US" i="1">
                                <a:latin typeface="Cambria Math" charset="0"/>
                              </a:rPr>
                            </m:ctrlPr>
                          </m:accPr>
                          <m:e>
                            <m:r>
                              <a:rPr lang="en-US" i="1">
                                <a:latin typeface="Cambria Math" charset="0"/>
                              </a:rPr>
                              <m:t>𝜃</m:t>
                            </m:r>
                          </m:e>
                        </m:acc>
                      </m:e>
                      <m:sub>
                        <m:r>
                          <a:rPr lang="en-US" i="1" dirty="0">
                            <a:latin typeface="Cambria Math" charset="0"/>
                          </a:rPr>
                          <m:t>𝑛</m:t>
                        </m:r>
                      </m:sub>
                    </m:sSub>
                  </m:oMath>
                </a14:m>
                <a:r>
                  <a:rPr lang="en-US" dirty="0" smtClean="0"/>
                  <a:t> and the underlying distribution </a:t>
                </a:r>
                <a14:m>
                  <m:oMath xmlns:m="http://schemas.openxmlformats.org/officeDocument/2006/math">
                    <m:r>
                      <a:rPr lang="en-US" b="0" i="1" smtClean="0">
                        <a:latin typeface="Cambria Math" charset="0"/>
                      </a:rPr>
                      <m:t>𝑃</m:t>
                    </m:r>
                  </m:oMath>
                </a14:m>
                <a:r>
                  <a:rPr lang="en-US" dirty="0" smtClean="0"/>
                  <a:t>.</a:t>
                </a:r>
                <a:endParaRPr lang="en-US" dirty="0"/>
              </a:p>
              <a:p>
                <a:r>
                  <a:rPr lang="en-US" dirty="0"/>
                  <a:t>For instance, </a:t>
                </a:r>
                <a14:m>
                  <m:oMath xmlns:m="http://schemas.openxmlformats.org/officeDocument/2006/math">
                    <m:r>
                      <a:rPr lang="en-US" i="1" dirty="0">
                        <a:latin typeface="Cambria Math" charset="0"/>
                      </a:rPr>
                      <m:t>𝜉</m:t>
                    </m:r>
                    <m:d>
                      <m:dPr>
                        <m:begChr m:val="{"/>
                        <m:endChr m:val="}"/>
                        <m:ctrlPr>
                          <a:rPr lang="en-US" i="1" dirty="0">
                            <a:latin typeface="Cambria Math" charset="0"/>
                          </a:rPr>
                        </m:ctrlPr>
                      </m:dPr>
                      <m:e>
                        <m:sSub>
                          <m:sSubPr>
                            <m:ctrlPr>
                              <a:rPr lang="en-US" i="1" dirty="0">
                                <a:latin typeface="Cambria Math" charset="0"/>
                              </a:rPr>
                            </m:ctrlPr>
                          </m:sSubPr>
                          <m:e>
                            <m:r>
                              <a:rPr lang="en-US" i="1" dirty="0">
                                <a:latin typeface="Cambria Math" charset="0"/>
                              </a:rPr>
                              <m:t>𝒬</m:t>
                            </m:r>
                          </m:e>
                          <m:sub>
                            <m:r>
                              <a:rPr lang="en-US" i="1" dirty="0">
                                <a:latin typeface="Cambria Math" charset="0"/>
                              </a:rPr>
                              <m:t>𝑛</m:t>
                            </m:r>
                          </m:sub>
                        </m:sSub>
                        <m:d>
                          <m:dPr>
                            <m:ctrlPr>
                              <a:rPr lang="en-US" i="1" dirty="0">
                                <a:latin typeface="Cambria Math" charset="0"/>
                              </a:rPr>
                            </m:ctrlPr>
                          </m:dPr>
                          <m:e>
                            <m:r>
                              <a:rPr lang="en-US" i="1" dirty="0">
                                <a:latin typeface="Cambria Math" charset="0"/>
                              </a:rPr>
                              <m:t>𝑃</m:t>
                            </m:r>
                          </m:e>
                        </m:d>
                      </m:e>
                    </m:d>
                    <m:r>
                      <a:rPr lang="en-US" i="1" dirty="0">
                        <a:latin typeface="Cambria Math" charset="0"/>
                      </a:rPr>
                      <m:t>=</m:t>
                    </m:r>
                    <m:r>
                      <a:rPr lang="en-US" i="1" dirty="0">
                        <a:latin typeface="Cambria Math" charset="0"/>
                      </a:rPr>
                      <m:t>𝑉𝑎𝑟</m:t>
                    </m:r>
                    <m:d>
                      <m:dPr>
                        <m:ctrlPr>
                          <a:rPr lang="en-US" i="1" dirty="0">
                            <a:latin typeface="Cambria Math" charset="0"/>
                          </a:rPr>
                        </m:ctrlPr>
                      </m:dPr>
                      <m:e>
                        <m:acc>
                          <m:accPr>
                            <m:chr m:val="̂"/>
                            <m:ctrlPr>
                              <a:rPr lang="en-US" i="1">
                                <a:latin typeface="Cambria Math" charset="0"/>
                              </a:rPr>
                            </m:ctrlPr>
                          </m:accPr>
                          <m:e>
                            <m:r>
                              <a:rPr lang="en-US" i="1">
                                <a:latin typeface="Cambria Math" charset="0"/>
                              </a:rPr>
                              <m:t>𝜃</m:t>
                            </m:r>
                          </m:e>
                        </m:acc>
                        <m:d>
                          <m:dPr>
                            <m:ctrlPr>
                              <a:rPr lang="en-US" i="1">
                                <a:latin typeface="Cambria Math" charset="0"/>
                              </a:rPr>
                            </m:ctrlPr>
                          </m:dPr>
                          <m:e>
                            <m:sSub>
                              <m:sSubPr>
                                <m:ctrlPr>
                                  <a:rPr lang="en-US" i="1">
                                    <a:latin typeface="Cambria Math" charset="0"/>
                                  </a:rPr>
                                </m:ctrlPr>
                              </m:sSubPr>
                              <m:e>
                                <m:r>
                                  <a:rPr lang="en-US" i="1">
                                    <a:latin typeface="Cambria Math" charset="0"/>
                                  </a:rPr>
                                  <m:t>ℙ</m:t>
                                </m:r>
                              </m:e>
                              <m:sub>
                                <m:r>
                                  <a:rPr lang="en-US" i="1">
                                    <a:latin typeface="Cambria Math" charset="0"/>
                                  </a:rPr>
                                  <m:t>𝑛</m:t>
                                </m:r>
                              </m:sub>
                            </m:sSub>
                          </m:e>
                        </m:d>
                      </m:e>
                    </m:d>
                  </m:oMath>
                </a14:m>
                <a:r>
                  <a:rPr lang="en-US" dirty="0"/>
                  <a:t>, or </a:t>
                </a:r>
                <a14:m>
                  <m:oMath xmlns:m="http://schemas.openxmlformats.org/officeDocument/2006/math">
                    <m:r>
                      <a:rPr lang="en-US" i="1" dirty="0">
                        <a:latin typeface="Cambria Math" charset="0"/>
                      </a:rPr>
                      <m:t>𝜉</m:t>
                    </m:r>
                    <m:d>
                      <m:dPr>
                        <m:begChr m:val="{"/>
                        <m:endChr m:val="}"/>
                        <m:ctrlPr>
                          <a:rPr lang="en-US" i="1" dirty="0">
                            <a:latin typeface="Cambria Math" charset="0"/>
                          </a:rPr>
                        </m:ctrlPr>
                      </m:dPr>
                      <m:e>
                        <m:sSub>
                          <m:sSubPr>
                            <m:ctrlPr>
                              <a:rPr lang="en-US" i="1" dirty="0">
                                <a:latin typeface="Cambria Math" charset="0"/>
                              </a:rPr>
                            </m:ctrlPr>
                          </m:sSubPr>
                          <m:e>
                            <m:r>
                              <a:rPr lang="en-US" i="1" dirty="0">
                                <a:latin typeface="Cambria Math" charset="0"/>
                              </a:rPr>
                              <m:t>𝒬</m:t>
                            </m:r>
                          </m:e>
                          <m:sub>
                            <m:r>
                              <a:rPr lang="en-US" i="1" dirty="0">
                                <a:latin typeface="Cambria Math" charset="0"/>
                              </a:rPr>
                              <m:t>𝑛</m:t>
                            </m:r>
                          </m:sub>
                        </m:sSub>
                        <m:d>
                          <m:dPr>
                            <m:ctrlPr>
                              <a:rPr lang="en-US" i="1" dirty="0">
                                <a:latin typeface="Cambria Math" charset="0"/>
                              </a:rPr>
                            </m:ctrlPr>
                          </m:dPr>
                          <m:e>
                            <m:r>
                              <a:rPr lang="en-US" i="1" dirty="0">
                                <a:latin typeface="Cambria Math" charset="0"/>
                              </a:rPr>
                              <m:t>𝑃</m:t>
                            </m:r>
                          </m:e>
                        </m:d>
                      </m:e>
                    </m:d>
                    <m:r>
                      <a:rPr lang="en-US" i="1" dirty="0">
                        <a:latin typeface="Cambria Math" charset="0"/>
                      </a:rPr>
                      <m:t>=</m:t>
                    </m:r>
                    <m:r>
                      <a:rPr lang="en-US" i="1" dirty="0">
                        <a:latin typeface="Cambria Math" charset="0"/>
                      </a:rPr>
                      <m:t>𝐸</m:t>
                    </m:r>
                    <m:d>
                      <m:dPr>
                        <m:ctrlPr>
                          <a:rPr lang="en-US" i="1" dirty="0">
                            <a:latin typeface="Cambria Math" charset="0"/>
                          </a:rPr>
                        </m:ctrlPr>
                      </m:dPr>
                      <m:e>
                        <m:sSub>
                          <m:sSubPr>
                            <m:ctrlPr>
                              <a:rPr lang="en-US" i="1" dirty="0">
                                <a:latin typeface="Cambria Math" charset="0"/>
                              </a:rPr>
                            </m:ctrlPr>
                          </m:sSubPr>
                          <m:e>
                            <m:acc>
                              <m:accPr>
                                <m:chr m:val="̂"/>
                                <m:ctrlPr>
                                  <a:rPr lang="en-US" i="1">
                                    <a:latin typeface="Cambria Math" charset="0"/>
                                  </a:rPr>
                                </m:ctrlPr>
                              </m:accPr>
                              <m:e>
                                <m:r>
                                  <a:rPr lang="en-US" i="1">
                                    <a:latin typeface="Cambria Math" charset="0"/>
                                  </a:rPr>
                                  <m:t>𝜃</m:t>
                                </m:r>
                              </m:e>
                            </m:acc>
                          </m:e>
                          <m:sub>
                            <m:r>
                              <a:rPr lang="en-US" i="1" dirty="0">
                                <a:latin typeface="Cambria Math" charset="0"/>
                              </a:rPr>
                              <m:t>𝑛</m:t>
                            </m:r>
                          </m:sub>
                        </m:sSub>
                        <m:d>
                          <m:dPr>
                            <m:ctrlPr>
                              <a:rPr lang="en-US" i="1" dirty="0">
                                <a:latin typeface="Cambria Math" charset="0"/>
                              </a:rPr>
                            </m:ctrlPr>
                          </m:dPr>
                          <m:e>
                            <m:sSub>
                              <m:sSubPr>
                                <m:ctrlPr>
                                  <a:rPr lang="en-US" i="1">
                                    <a:latin typeface="Cambria Math" charset="0"/>
                                  </a:rPr>
                                </m:ctrlPr>
                              </m:sSubPr>
                              <m:e>
                                <m:r>
                                  <a:rPr lang="en-US" i="1">
                                    <a:latin typeface="Cambria Math" charset="0"/>
                                  </a:rPr>
                                  <m:t>ℙ</m:t>
                                </m:r>
                              </m:e>
                              <m:sub>
                                <m:r>
                                  <a:rPr lang="en-US" i="1">
                                    <a:latin typeface="Cambria Math" charset="0"/>
                                  </a:rPr>
                                  <m:t>𝑛</m:t>
                                </m:r>
                              </m:sub>
                            </m:sSub>
                          </m:e>
                        </m:d>
                        <m:r>
                          <a:rPr lang="en-US" i="1">
                            <a:latin typeface="Cambria Math" charset="0"/>
                          </a:rPr>
                          <m:t>−</m:t>
                        </m:r>
                        <m:r>
                          <a:rPr lang="en-US" i="1">
                            <a:latin typeface="Cambria Math" charset="0"/>
                          </a:rPr>
                          <m:t>𝜃</m:t>
                        </m:r>
                        <m:d>
                          <m:dPr>
                            <m:ctrlPr>
                              <a:rPr lang="en-US" i="1">
                                <a:latin typeface="Cambria Math" charset="0"/>
                              </a:rPr>
                            </m:ctrlPr>
                          </m:dPr>
                          <m:e>
                            <m:r>
                              <a:rPr lang="en-US" i="1">
                                <a:latin typeface="Cambria Math" charset="0"/>
                              </a:rPr>
                              <m:t>𝑃</m:t>
                            </m:r>
                          </m:e>
                        </m:d>
                      </m:e>
                    </m:d>
                  </m:oMath>
                </a14:m>
                <a:r>
                  <a:rPr lang="en-US" dirty="0"/>
                  <a:t>.</a:t>
                </a:r>
                <a:endParaRPr lang="en-US" dirty="0" smtClean="0"/>
              </a:p>
              <a:p>
                <a:r>
                  <a:rPr lang="en-US" dirty="0"/>
                  <a:t>Under </a:t>
                </a:r>
                <a:r>
                  <a:rPr lang="en-US" dirty="0" smtClean="0"/>
                  <a:t>this notation</a:t>
                </a:r>
                <a:r>
                  <a:rPr lang="en-US" dirty="0"/>
                  <a:t>, the bootstrap simply computes the data-driven plugin </a:t>
                </a:r>
                <a:r>
                  <a:rPr lang="en-US" dirty="0" smtClean="0"/>
                  <a:t>approximation </a:t>
                </a:r>
                <a14:m>
                  <m:oMath xmlns:m="http://schemas.openxmlformats.org/officeDocument/2006/math">
                    <m:r>
                      <a:rPr lang="en-US" b="0" i="1" smtClean="0">
                        <a:latin typeface="Cambria Math" charset="0"/>
                      </a:rPr>
                      <m:t>𝜉</m:t>
                    </m:r>
                    <m:d>
                      <m:dPr>
                        <m:begChr m:val="{"/>
                        <m:endChr m:val="}"/>
                        <m:ctrlPr>
                          <a:rPr lang="en-US" i="1" dirty="0">
                            <a:latin typeface="Cambria Math" charset="0"/>
                          </a:rPr>
                        </m:ctrlPr>
                      </m:dPr>
                      <m:e>
                        <m:sSub>
                          <m:sSubPr>
                            <m:ctrlPr>
                              <a:rPr lang="en-US" i="1" dirty="0">
                                <a:latin typeface="Cambria Math" charset="0"/>
                              </a:rPr>
                            </m:ctrlPr>
                          </m:sSubPr>
                          <m:e>
                            <m:r>
                              <a:rPr lang="en-US" i="1" dirty="0">
                                <a:latin typeface="Cambria Math" charset="0"/>
                              </a:rPr>
                              <m:t>𝒬</m:t>
                            </m:r>
                          </m:e>
                          <m:sub>
                            <m:r>
                              <a:rPr lang="en-US" i="1" dirty="0">
                                <a:latin typeface="Cambria Math" charset="0"/>
                              </a:rPr>
                              <m:t>𝑛</m:t>
                            </m:r>
                          </m:sub>
                        </m:sSub>
                        <m:d>
                          <m:dPr>
                            <m:ctrlPr>
                              <a:rPr lang="en-US" i="1" dirty="0">
                                <a:latin typeface="Cambria Math" charset="0"/>
                              </a:rPr>
                            </m:ctrlPr>
                          </m:dPr>
                          <m:e>
                            <m:r>
                              <a:rPr lang="en-US" i="1" dirty="0">
                                <a:latin typeface="Cambria Math" charset="0"/>
                              </a:rPr>
                              <m:t>𝑃</m:t>
                            </m:r>
                          </m:e>
                        </m:d>
                      </m:e>
                    </m:d>
                    <m:r>
                      <a:rPr lang="en-US" b="0" i="1" dirty="0" smtClean="0">
                        <a:latin typeface="Cambria Math" charset="0"/>
                      </a:rPr>
                      <m:t>≈</m:t>
                    </m:r>
                    <m:r>
                      <a:rPr lang="en-US" i="1">
                        <a:latin typeface="Cambria Math" charset="0"/>
                      </a:rPr>
                      <m:t>𝜉</m:t>
                    </m:r>
                    <m:d>
                      <m:dPr>
                        <m:begChr m:val="{"/>
                        <m:endChr m:val="}"/>
                        <m:ctrlPr>
                          <a:rPr lang="en-US" i="1" dirty="0">
                            <a:latin typeface="Cambria Math" charset="0"/>
                          </a:rPr>
                        </m:ctrlPr>
                      </m:dPr>
                      <m:e>
                        <m:sSub>
                          <m:sSubPr>
                            <m:ctrlPr>
                              <a:rPr lang="en-US" i="1" dirty="0">
                                <a:latin typeface="Cambria Math" charset="0"/>
                              </a:rPr>
                            </m:ctrlPr>
                          </m:sSubPr>
                          <m:e>
                            <m:r>
                              <a:rPr lang="en-US" i="1" dirty="0">
                                <a:latin typeface="Cambria Math" charset="0"/>
                              </a:rPr>
                              <m:t>𝒬</m:t>
                            </m:r>
                          </m:e>
                          <m:sub>
                            <m:r>
                              <a:rPr lang="en-US" i="1" dirty="0">
                                <a:latin typeface="Cambria Math" charset="0"/>
                              </a:rPr>
                              <m:t>𝑛</m:t>
                            </m:r>
                          </m:sub>
                        </m:sSub>
                        <m:d>
                          <m:dPr>
                            <m:ctrlPr>
                              <a:rPr lang="en-US" i="1" dirty="0">
                                <a:latin typeface="Cambria Math" charset="0"/>
                              </a:rPr>
                            </m:ctrlPr>
                          </m:dPr>
                          <m:e>
                            <m:r>
                              <a:rPr lang="en-US" b="0" i="1" dirty="0" smtClean="0">
                                <a:latin typeface="Cambria Math" charset="0"/>
                              </a:rPr>
                              <m:t>ℙ</m:t>
                            </m:r>
                          </m:e>
                        </m:d>
                      </m:e>
                    </m:d>
                  </m:oMath>
                </a14:m>
                <a:r>
                  <a:rPr lang="en-US" dirty="0" smtClean="0"/>
                  <a:t>, </a:t>
                </a:r>
                <a:r>
                  <a:rPr lang="en-US" dirty="0"/>
                  <a:t>through </a:t>
                </a:r>
                <a:r>
                  <a:rPr lang="en-US" dirty="0" smtClean="0"/>
                  <a:t>the </a:t>
                </a:r>
                <a:r>
                  <a:rPr lang="en-US" dirty="0"/>
                  <a:t>empirical </a:t>
                </a:r>
                <a:r>
                  <a:rPr lang="en-US" dirty="0" smtClean="0"/>
                  <a:t>distribution </a:t>
                </a:r>
                <a14:m>
                  <m:oMath xmlns:m="http://schemas.openxmlformats.org/officeDocument/2006/math">
                    <m:sSubSup>
                      <m:sSubSupPr>
                        <m:ctrlPr>
                          <a:rPr lang="en-US" b="0" i="1" smtClean="0">
                            <a:latin typeface="Cambria Math" charset="0"/>
                          </a:rPr>
                        </m:ctrlPr>
                      </m:sSubSupPr>
                      <m:e>
                        <m:r>
                          <a:rPr lang="en-US" b="0" i="1" smtClean="0">
                            <a:latin typeface="Cambria Math" charset="0"/>
                          </a:rPr>
                          <m:t>ℚ</m:t>
                        </m:r>
                      </m:e>
                      <m:sub>
                        <m:r>
                          <a:rPr lang="en-US" b="0" i="1" smtClean="0">
                            <a:latin typeface="Cambria Math" charset="0"/>
                          </a:rPr>
                          <m:t>𝑛</m:t>
                        </m:r>
                      </m:sub>
                      <m:sup>
                        <m:r>
                          <a:rPr lang="en-US" b="0" i="1" smtClean="0">
                            <a:latin typeface="Cambria Math" charset="0"/>
                          </a:rPr>
                          <m:t>∗</m:t>
                        </m:r>
                      </m:sup>
                    </m:sSubSup>
                  </m:oMath>
                </a14:m>
                <a:r>
                  <a:rPr lang="en-US" dirty="0" smtClean="0"/>
                  <a:t> of </a:t>
                </a:r>
                <a:r>
                  <a:rPr lang="en-US" dirty="0"/>
                  <a:t>the repeatedly </a:t>
                </a:r>
                <a:r>
                  <a:rPr lang="en-US" dirty="0" smtClean="0"/>
                  <a:t>computed </a:t>
                </a:r>
                <a14:m>
                  <m:oMath xmlns:m="http://schemas.openxmlformats.org/officeDocument/2006/math">
                    <m:sSubSup>
                      <m:sSubSupPr>
                        <m:ctrlPr>
                          <a:rPr lang="en-US" b="0" i="1" dirty="0" smtClean="0">
                            <a:latin typeface="Cambria Math" charset="0"/>
                          </a:rPr>
                        </m:ctrlPr>
                      </m:sSubSupPr>
                      <m:e>
                        <m:acc>
                          <m:accPr>
                            <m:chr m:val="̂"/>
                            <m:ctrlPr>
                              <a:rPr lang="en-US" i="1">
                                <a:latin typeface="Cambria Math" charset="0"/>
                              </a:rPr>
                            </m:ctrlPr>
                          </m:accPr>
                          <m:e>
                            <m:r>
                              <a:rPr lang="en-US" i="1">
                                <a:latin typeface="Cambria Math" charset="0"/>
                              </a:rPr>
                              <m:t>𝜃</m:t>
                            </m:r>
                          </m:e>
                        </m:acc>
                      </m:e>
                      <m:sub>
                        <m:r>
                          <a:rPr lang="en-US" i="1" dirty="0">
                            <a:latin typeface="Cambria Math" charset="0"/>
                          </a:rPr>
                          <m:t>𝑛</m:t>
                        </m:r>
                      </m:sub>
                      <m:sup>
                        <m:r>
                          <a:rPr lang="en-US" b="0" i="0" dirty="0" smtClean="0">
                            <a:latin typeface="Cambria Math" charset="0"/>
                          </a:rPr>
                          <m:t>∗</m:t>
                        </m:r>
                      </m:sup>
                    </m:sSubSup>
                  </m:oMath>
                </a14:m>
                <a:r>
                  <a:rPr lang="en-US"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606" t="-1364" r="-1394"/>
                </a:stretch>
              </a:blipFill>
            </p:spPr>
            <p:txBody>
              <a:bodyPr/>
              <a:lstStyle/>
              <a:p>
                <a:r>
                  <a:rPr lang="en-US">
                    <a:noFill/>
                  </a:rPr>
                  <a:t> </a:t>
                </a:r>
              </a:p>
            </p:txBody>
          </p:sp>
        </mc:Fallback>
      </mc:AlternateContent>
    </p:spTree>
    <p:extLst>
      <p:ext uri="{BB962C8B-B14F-4D97-AF65-F5344CB8AC3E}">
        <p14:creationId xmlns:p14="http://schemas.microsoft.com/office/powerpoint/2010/main" val="588216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Solutions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 discussion of techniques for improving the computational efficiency of the bootstrap is largely devoted to </a:t>
                </a:r>
                <a:r>
                  <a:rPr lang="en-US" dirty="0" err="1" smtClean="0"/>
                  <a:t>reduc</a:t>
                </a:r>
                <a:r>
                  <a:rPr lang="en-US" dirty="0" smtClean="0"/>
                  <a:t> the sample size of those resamples.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When using resamples of size </a:t>
                </a:r>
                <a14:m>
                  <m:oMath xmlns:m="http://schemas.openxmlformats.org/officeDocument/2006/math">
                    <m:r>
                      <a:rPr lang="en-US" b="0" i="1" smtClean="0">
                        <a:latin typeface="Cambria Math" charset="0"/>
                      </a:rPr>
                      <m:t>𝑚</m:t>
                    </m:r>
                    <m:r>
                      <a:rPr lang="en-US" b="0" i="1" smtClean="0">
                        <a:latin typeface="Cambria Math" charset="0"/>
                      </a:rPr>
                      <m:t>&lt;</m:t>
                    </m:r>
                    <m:r>
                      <a:rPr lang="en-US" b="0" i="1" smtClean="0">
                        <a:latin typeface="Cambria Math" charset="0"/>
                      </a:rPr>
                      <m:t>𝑛</m:t>
                    </m:r>
                  </m:oMath>
                </a14:m>
                <a:r>
                  <a:rPr lang="en-US" dirty="0" smtClean="0"/>
                  <a:t>, we need to take into account that we are implicitly changing our goal from estimating features of </a:t>
                </a:r>
                <a14:m>
                  <m:oMath xmlns:m="http://schemas.openxmlformats.org/officeDocument/2006/math">
                    <m:sSub>
                      <m:sSubPr>
                        <m:ctrlPr>
                          <a:rPr lang="en-US" b="0" i="1" smtClean="0">
                            <a:latin typeface="Cambria Math" charset="0"/>
                          </a:rPr>
                        </m:ctrlPr>
                      </m:sSubPr>
                      <m:e>
                        <m:r>
                          <a:rPr lang="en-US" b="0" i="1" smtClean="0">
                            <a:latin typeface="Cambria Math" charset="0"/>
                          </a:rPr>
                          <m:t>𝒬</m:t>
                        </m:r>
                      </m:e>
                      <m:sub>
                        <m:r>
                          <a:rPr lang="en-US" b="0" i="1" smtClean="0">
                            <a:latin typeface="Cambria Math" charset="0"/>
                          </a:rPr>
                          <m:t>𝑛</m:t>
                        </m:r>
                      </m:sub>
                    </m:sSub>
                  </m:oMath>
                </a14:m>
                <a:r>
                  <a:rPr lang="en-US" dirty="0" smtClean="0"/>
                  <a:t> to estimating features of </a:t>
                </a:r>
                <a14:m>
                  <m:oMath xmlns:m="http://schemas.openxmlformats.org/officeDocument/2006/math">
                    <m:sSub>
                      <m:sSubPr>
                        <m:ctrlPr>
                          <a:rPr lang="en-US" b="0" i="1" smtClean="0">
                            <a:latin typeface="Cambria Math" charset="0"/>
                          </a:rPr>
                        </m:ctrlPr>
                      </m:sSubPr>
                      <m:e>
                        <m:r>
                          <a:rPr lang="en-US" b="0" i="1" smtClean="0">
                            <a:latin typeface="Cambria Math" charset="0"/>
                          </a:rPr>
                          <m:t>𝒬</m:t>
                        </m:r>
                      </m:e>
                      <m:sub>
                        <m:r>
                          <a:rPr lang="en-US" b="0" i="1" smtClean="0">
                            <a:latin typeface="Cambria Math" charset="0"/>
                          </a:rPr>
                          <m:t>𝑚</m:t>
                        </m:r>
                      </m:sub>
                    </m:sSub>
                  </m:oMath>
                </a14:m>
                <a:r>
                  <a:rPr lang="en-US" dirty="0" smtClean="0"/>
                  <a:t>.</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Moreover, these methods’ success is sensitive to the choice of the resample size </a:t>
                </a:r>
                <a14:m>
                  <m:oMath xmlns:m="http://schemas.openxmlformats.org/officeDocument/2006/math">
                    <m:r>
                      <a:rPr lang="en-US" b="0" i="1" smtClean="0">
                        <a:latin typeface="Cambria Math" charset="0"/>
                      </a:rPr>
                      <m:t>𝑚</m:t>
                    </m:r>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515" t="-909"/>
                </a:stretch>
              </a:blipFill>
            </p:spPr>
            <p:txBody>
              <a:bodyPr/>
              <a:lstStyle/>
              <a:p>
                <a:r>
                  <a:rPr lang="en-US">
                    <a:noFill/>
                  </a:rPr>
                  <a:t> </a:t>
                </a:r>
              </a:p>
            </p:txBody>
          </p:sp>
        </mc:Fallback>
      </mc:AlternateContent>
    </p:spTree>
    <p:extLst>
      <p:ext uri="{BB962C8B-B14F-4D97-AF65-F5344CB8AC3E}">
        <p14:creationId xmlns:p14="http://schemas.microsoft.com/office/powerpoint/2010/main" val="38774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Subsampling &amp; </a:t>
                </a:r>
                <a14:m>
                  <m:oMath xmlns:m="http://schemas.openxmlformats.org/officeDocument/2006/math">
                    <m:r>
                      <a:rPr lang="en-US" b="0" i="1" smtClean="0">
                        <a:latin typeface="Cambria Math" charset="0"/>
                      </a:rPr>
                      <m:t>𝑚</m:t>
                    </m:r>
                  </m:oMath>
                </a14:m>
                <a:r>
                  <a:rPr lang="en-US" dirty="0" smtClean="0"/>
                  <a:t> out of </a:t>
                </a:r>
                <a14:m>
                  <m:oMath xmlns:m="http://schemas.openxmlformats.org/officeDocument/2006/math">
                    <m:r>
                      <a:rPr lang="en-US" b="0" i="1" smtClean="0">
                        <a:latin typeface="Cambria Math" charset="0"/>
                      </a:rPr>
                      <m:t>𝑛</m:t>
                    </m:r>
                  </m:oMath>
                </a14:m>
                <a:r>
                  <a:rPr lang="en-US" dirty="0" smtClean="0"/>
                  <a:t> Bootstrap</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l="-2727" b="-226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lnSpc>
                    <a:spcPct val="100000"/>
                  </a:lnSpc>
                  <a:spcBef>
                    <a:spcPts val="0"/>
                  </a:spcBef>
                  <a:spcAft>
                    <a:spcPts val="0"/>
                  </a:spcAft>
                  <a:buClrTx/>
                  <a:buSzTx/>
                  <a:buNone/>
                </a:pPr>
                <a:r>
                  <a:rPr lang="en-US" dirty="0" smtClean="0"/>
                  <a:t>For any positive integer </a:t>
                </a:r>
                <a14:m>
                  <m:oMath xmlns:m="http://schemas.openxmlformats.org/officeDocument/2006/math">
                    <m:r>
                      <a:rPr lang="en-US" i="1" dirty="0" smtClean="0">
                        <a:latin typeface="Cambria Math" charset="0"/>
                      </a:rPr>
                      <m:t>𝑚</m:t>
                    </m:r>
                  </m:oMath>
                </a14:m>
                <a:r>
                  <a:rPr lang="en-US" dirty="0" smtClean="0"/>
                  <a:t>, let the bootstrap sample, </a:t>
                </a:r>
                <a14:m>
                  <m:oMath xmlns:m="http://schemas.openxmlformats.org/officeDocument/2006/math">
                    <m:sSubSup>
                      <m:sSubSupPr>
                        <m:ctrlPr>
                          <a:rPr lang="en-US" b="0" i="1" dirty="0" smtClean="0">
                            <a:latin typeface="Cambria Math" charset="0"/>
                          </a:rPr>
                        </m:ctrlPr>
                      </m:sSubSupPr>
                      <m:e>
                        <m:r>
                          <a:rPr lang="en-US" i="1" dirty="0" smtClean="0">
                            <a:latin typeface="Cambria Math" charset="0"/>
                          </a:rPr>
                          <m:t>𝑋</m:t>
                        </m:r>
                      </m:e>
                      <m:sub>
                        <m:r>
                          <a:rPr lang="en-US" i="1" dirty="0" smtClean="0">
                            <a:latin typeface="Cambria Math" charset="0"/>
                          </a:rPr>
                          <m:t>1</m:t>
                        </m:r>
                      </m:sub>
                      <m:sup>
                        <m:r>
                          <a:rPr lang="en-US" i="1" dirty="0" smtClean="0">
                            <a:latin typeface="Cambria Math" charset="0"/>
                          </a:rPr>
                          <m:t>∗</m:t>
                        </m:r>
                      </m:sup>
                    </m:sSubSup>
                    <m:r>
                      <a:rPr lang="en-US" i="1" dirty="0" smtClean="0">
                        <a:latin typeface="Cambria Math" charset="0"/>
                      </a:rPr>
                      <m:t> , . . . , </m:t>
                    </m:r>
                    <m:sSubSup>
                      <m:sSubSupPr>
                        <m:ctrlPr>
                          <a:rPr lang="en-US" b="0" i="1" dirty="0" smtClean="0">
                            <a:latin typeface="Cambria Math" charset="0"/>
                          </a:rPr>
                        </m:ctrlPr>
                      </m:sSubSupPr>
                      <m:e>
                        <m:r>
                          <a:rPr lang="en-US" i="1" dirty="0" smtClean="0">
                            <a:latin typeface="Cambria Math" charset="0"/>
                          </a:rPr>
                          <m:t>𝑋</m:t>
                        </m:r>
                      </m:e>
                      <m:sub>
                        <m:r>
                          <a:rPr lang="en-US" i="1" dirty="0" smtClean="0">
                            <a:latin typeface="Cambria Math" charset="0"/>
                          </a:rPr>
                          <m:t>𝑚</m:t>
                        </m:r>
                      </m:sub>
                      <m:sup>
                        <m:r>
                          <a:rPr lang="en-US" i="1" dirty="0" smtClean="0">
                            <a:latin typeface="Cambria Math" charset="0"/>
                          </a:rPr>
                          <m:t>∗</m:t>
                        </m:r>
                      </m:sup>
                    </m:sSubSup>
                  </m:oMath>
                </a14:m>
                <a:r>
                  <a:rPr lang="en-US" dirty="0"/>
                  <a:t>, be a sample drawn from </a:t>
                </a:r>
                <a14:m>
                  <m:oMath xmlns:m="http://schemas.openxmlformats.org/officeDocument/2006/math">
                    <m:sSub>
                      <m:sSubPr>
                        <m:ctrlPr>
                          <a:rPr lang="en-US" i="1">
                            <a:latin typeface="Cambria Math" charset="0"/>
                          </a:rPr>
                        </m:ctrlPr>
                      </m:sSubPr>
                      <m:e>
                        <m:r>
                          <a:rPr lang="en-US" i="1">
                            <a:latin typeface="Cambria Math" charset="0"/>
                          </a:rPr>
                          <m:t>ℙ</m:t>
                        </m:r>
                      </m:e>
                      <m:sub>
                        <m:r>
                          <a:rPr lang="en-US" i="1">
                            <a:latin typeface="Cambria Math" charset="0"/>
                          </a:rPr>
                          <m:t>𝑛</m:t>
                        </m:r>
                      </m:sub>
                    </m:sSub>
                  </m:oMath>
                </a14:m>
                <a:r>
                  <a:rPr lang="en-US" dirty="0"/>
                  <a:t>, and denote the m-bootstrap version of </a:t>
                </a:r>
                <a14:m>
                  <m:oMath xmlns:m="http://schemas.openxmlformats.org/officeDocument/2006/math">
                    <m:sSub>
                      <m:sSubPr>
                        <m:ctrlPr>
                          <a:rPr lang="en-US" i="1" dirty="0">
                            <a:latin typeface="Cambria Math" charset="0"/>
                          </a:rPr>
                        </m:ctrlPr>
                      </m:sSubPr>
                      <m:e>
                        <m:acc>
                          <m:accPr>
                            <m:chr m:val="̂"/>
                            <m:ctrlPr>
                              <a:rPr lang="en-US" i="1">
                                <a:latin typeface="Cambria Math" charset="0"/>
                              </a:rPr>
                            </m:ctrlPr>
                          </m:accPr>
                          <m:e>
                            <m:r>
                              <a:rPr lang="en-US" i="1">
                                <a:latin typeface="Cambria Math" charset="0"/>
                              </a:rPr>
                              <m:t>𝜃</m:t>
                            </m:r>
                          </m:e>
                        </m:acc>
                      </m:e>
                      <m:sub>
                        <m:r>
                          <a:rPr lang="en-US" i="1" dirty="0">
                            <a:latin typeface="Cambria Math" charset="0"/>
                          </a:rPr>
                          <m:t>𝑛</m:t>
                        </m:r>
                      </m:sub>
                    </m:sSub>
                  </m:oMath>
                </a14:m>
                <a:r>
                  <a:rPr lang="en-US" dirty="0"/>
                  <a:t> by </a:t>
                </a:r>
                <a14:m>
                  <m:oMath xmlns:m="http://schemas.openxmlformats.org/officeDocument/2006/math">
                    <m:sSubSup>
                      <m:sSubSupPr>
                        <m:ctrlPr>
                          <a:rPr lang="en-US" b="0" i="1" dirty="0" smtClean="0">
                            <a:latin typeface="Cambria Math" charset="0"/>
                          </a:rPr>
                        </m:ctrlPr>
                      </m:sSubSupPr>
                      <m:e>
                        <m:acc>
                          <m:accPr>
                            <m:chr m:val="̂"/>
                            <m:ctrlPr>
                              <a:rPr lang="en-US" i="1">
                                <a:latin typeface="Cambria Math" charset="0"/>
                              </a:rPr>
                            </m:ctrlPr>
                          </m:accPr>
                          <m:e>
                            <m:r>
                              <a:rPr lang="en-US" i="1">
                                <a:latin typeface="Cambria Math" charset="0"/>
                              </a:rPr>
                              <m:t>𝜃</m:t>
                            </m:r>
                          </m:e>
                        </m:acc>
                      </m:e>
                      <m:sub>
                        <m:r>
                          <a:rPr lang="en-US" b="0" i="1" smtClean="0">
                            <a:latin typeface="Cambria Math" charset="0"/>
                          </a:rPr>
                          <m:t>𝑚</m:t>
                        </m:r>
                      </m:sub>
                      <m:sup>
                        <m:r>
                          <a:rPr lang="en-US" b="0" i="1" dirty="0" smtClean="0">
                            <a:latin typeface="Cambria Math" charset="0"/>
                          </a:rPr>
                          <m:t>∗</m:t>
                        </m:r>
                      </m:sup>
                    </m:sSubSup>
                  </m:oMath>
                </a14:m>
                <a:r>
                  <a:rPr lang="en-US" dirty="0" smtClean="0"/>
                  <a:t>, </a:t>
                </a:r>
                <a:r>
                  <a:rPr lang="en-US" dirty="0"/>
                  <a:t>with </a:t>
                </a:r>
                <a:r>
                  <a:rPr lang="en-US" dirty="0" smtClean="0"/>
                  <a:t>distribution </a:t>
                </a:r>
                <a14:m>
                  <m:oMath xmlns:m="http://schemas.openxmlformats.org/officeDocument/2006/math">
                    <m:sSub>
                      <m:sSubPr>
                        <m:ctrlPr>
                          <a:rPr lang="en-US" i="1">
                            <a:latin typeface="Cambria Math" charset="0"/>
                            <a:ea typeface="Cambria Math" charset="0"/>
                            <a:cs typeface="Cambria Math" charset="0"/>
                          </a:rPr>
                        </m:ctrlPr>
                      </m:sSubPr>
                      <m:e>
                        <m:r>
                          <a:rPr lang="en-US" i="1">
                            <a:latin typeface="Cambria Math" charset="0"/>
                            <a:ea typeface="Cambria Math" charset="0"/>
                            <a:cs typeface="Cambria Math" charset="0"/>
                          </a:rPr>
                          <m:t>𝒬</m:t>
                        </m:r>
                      </m:e>
                      <m:sub>
                        <m:r>
                          <a:rPr lang="en-US" b="0" i="1" smtClean="0">
                            <a:latin typeface="Cambria Math" charset="0"/>
                            <a:ea typeface="Cambria Math" charset="0"/>
                            <a:cs typeface="Cambria Math" charset="0"/>
                          </a:rPr>
                          <m:t>𝑚</m:t>
                        </m:r>
                      </m:sub>
                    </m:sSub>
                    <m:d>
                      <m:dPr>
                        <m:ctrlPr>
                          <a:rPr lang="en-US" i="1">
                            <a:latin typeface="Cambria Math" charset="0"/>
                            <a:ea typeface="Cambria Math" charset="0"/>
                            <a:cs typeface="Cambria Math" charset="0"/>
                          </a:rPr>
                        </m:ctrlPr>
                      </m:dPr>
                      <m:e>
                        <m:r>
                          <a:rPr lang="en-US" i="1">
                            <a:latin typeface="Cambria Math" charset="0"/>
                            <a:ea typeface="Cambria Math" charset="0"/>
                            <a:cs typeface="Cambria Math" charset="0"/>
                          </a:rPr>
                          <m:t>𝑃</m:t>
                        </m:r>
                      </m:e>
                    </m:d>
                  </m:oMath>
                </a14:m>
                <a:r>
                  <a:rPr lang="en-US" dirty="0" smtClean="0"/>
                  <a:t>.</a:t>
                </a:r>
              </a:p>
              <a:p>
                <a:pPr marL="0" indent="0">
                  <a:lnSpc>
                    <a:spcPct val="100000"/>
                  </a:lnSpc>
                  <a:spcBef>
                    <a:spcPts val="0"/>
                  </a:spcBef>
                  <a:spcAft>
                    <a:spcPts val="0"/>
                  </a:spcAft>
                  <a:buClrTx/>
                  <a:buSzTx/>
                  <a:buNone/>
                </a:pPr>
                <a:r>
                  <a:rPr lang="en-US" dirty="0" smtClean="0"/>
                  <a:t>Assuming </a:t>
                </a:r>
                <a14:m>
                  <m:oMath xmlns:m="http://schemas.openxmlformats.org/officeDocument/2006/math">
                    <m:sSub>
                      <m:sSubPr>
                        <m:ctrlPr>
                          <a:rPr lang="en-US" i="1">
                            <a:latin typeface="Cambria Math" charset="0"/>
                          </a:rPr>
                        </m:ctrlPr>
                      </m:sSubPr>
                      <m:e>
                        <m:r>
                          <a:rPr lang="en-US" i="1">
                            <a:latin typeface="Cambria Math" charset="0"/>
                          </a:rPr>
                          <m:t>𝜏</m:t>
                        </m:r>
                      </m:e>
                      <m:sub>
                        <m:r>
                          <a:rPr lang="en-US" i="1">
                            <a:latin typeface="Cambria Math" charset="0"/>
                          </a:rPr>
                          <m:t>𝑛</m:t>
                        </m:r>
                      </m:sub>
                    </m:sSub>
                    <m:d>
                      <m:dPr>
                        <m:ctrlPr>
                          <a:rPr lang="en-US" i="1">
                            <a:latin typeface="Cambria Math" charset="0"/>
                          </a:rPr>
                        </m:ctrlPr>
                      </m:dPr>
                      <m:e>
                        <m:sSub>
                          <m:sSubPr>
                            <m:ctrlPr>
                              <a:rPr lang="en-US" i="1" dirty="0">
                                <a:latin typeface="Cambria Math" charset="0"/>
                              </a:rPr>
                            </m:ctrlPr>
                          </m:sSubPr>
                          <m:e>
                            <m:acc>
                              <m:accPr>
                                <m:chr m:val="̂"/>
                                <m:ctrlPr>
                                  <a:rPr lang="en-US" i="1">
                                    <a:latin typeface="Cambria Math" charset="0"/>
                                  </a:rPr>
                                </m:ctrlPr>
                              </m:accPr>
                              <m:e>
                                <m:r>
                                  <a:rPr lang="en-US" i="1">
                                    <a:latin typeface="Cambria Math" charset="0"/>
                                  </a:rPr>
                                  <m:t>𝜃</m:t>
                                </m:r>
                              </m:e>
                            </m:acc>
                          </m:e>
                          <m:sub>
                            <m:r>
                              <a:rPr lang="en-US" i="1" dirty="0">
                                <a:latin typeface="Cambria Math" charset="0"/>
                              </a:rPr>
                              <m:t>𝑛</m:t>
                            </m:r>
                          </m:sub>
                        </m:sSub>
                        <m:r>
                          <a:rPr lang="en-US" i="1" dirty="0">
                            <a:latin typeface="Cambria Math" charset="0"/>
                          </a:rPr>
                          <m:t>−</m:t>
                        </m:r>
                        <m:r>
                          <a:rPr lang="en-US" i="1" dirty="0">
                            <a:latin typeface="Cambria Math" charset="0"/>
                          </a:rPr>
                          <m:t>𝜃</m:t>
                        </m:r>
                      </m:e>
                    </m:d>
                    <m:groupChr>
                      <m:groupChrPr>
                        <m:chr m:val="→"/>
                        <m:vertJc m:val="bot"/>
                        <m:ctrlPr>
                          <a:rPr lang="is-IS" i="1">
                            <a:latin typeface="Cambria Math" charset="0"/>
                          </a:rPr>
                        </m:ctrlPr>
                      </m:groupChrPr>
                      <m:e>
                        <m:r>
                          <a:rPr lang="en-US" i="1">
                            <a:latin typeface="Cambria Math" charset="0"/>
                          </a:rPr>
                          <m:t>𝒟</m:t>
                        </m:r>
                      </m:e>
                    </m:groupChr>
                    <m:r>
                      <a:rPr lang="en-US" i="1">
                        <a:latin typeface="Cambria Math" charset="0"/>
                      </a:rPr>
                      <m:t>𝐹</m:t>
                    </m:r>
                  </m:oMath>
                </a14:m>
                <a:r>
                  <a:rPr lang="en-US" dirty="0" smtClean="0"/>
                  <a:t>, for </a:t>
                </a:r>
                <a:r>
                  <a:rPr lang="en-US" dirty="0"/>
                  <a:t>any </a:t>
                </a:r>
                <a14:m>
                  <m:oMath xmlns:m="http://schemas.openxmlformats.org/officeDocument/2006/math">
                    <m:r>
                      <a:rPr lang="en-US" i="1" dirty="0" smtClean="0">
                        <a:latin typeface="Cambria Math" charset="0"/>
                      </a:rPr>
                      <m:t>𝑚</m:t>
                    </m:r>
                    <m:r>
                      <a:rPr lang="en-US" i="1" dirty="0" smtClean="0">
                        <a:latin typeface="Cambria Math" charset="0"/>
                      </a:rPr>
                      <m:t>≤</m:t>
                    </m:r>
                    <m:r>
                      <a:rPr lang="en-US" i="1" dirty="0" smtClean="0">
                        <a:latin typeface="Cambria Math" charset="0"/>
                      </a:rPr>
                      <m:t>𝑛</m:t>
                    </m:r>
                  </m:oMath>
                </a14:m>
                <a:r>
                  <a:rPr lang="en-US" dirty="0"/>
                  <a:t>, bootstrap samples may be drawn with or without replacement. </a:t>
                </a:r>
                <a:endParaRPr lang="en-US" dirty="0" smtClean="0"/>
              </a:p>
              <a:p>
                <a:pPr marL="0" indent="0">
                  <a:lnSpc>
                    <a:spcPct val="100000"/>
                  </a:lnSpc>
                  <a:spcBef>
                    <a:spcPts val="0"/>
                  </a:spcBef>
                  <a:spcAft>
                    <a:spcPts val="0"/>
                  </a:spcAft>
                  <a:buClrTx/>
                  <a:buSzTx/>
                  <a:buNone/>
                </a:pPr>
                <a:r>
                  <a:rPr lang="en-US" dirty="0" smtClean="0"/>
                  <a:t>If </a:t>
                </a:r>
                <a:r>
                  <a:rPr lang="en-US" dirty="0"/>
                  <a:t>it is done without replacement (known as </a:t>
                </a:r>
                <a:r>
                  <a:rPr lang="en-US" b="1" dirty="0"/>
                  <a:t>subsampling</a:t>
                </a:r>
                <a:r>
                  <a:rPr lang="en-US" dirty="0"/>
                  <a:t>), then, </a:t>
                </a:r>
                <a14:m>
                  <m:oMath xmlns:m="http://schemas.openxmlformats.org/officeDocument/2006/math">
                    <m:sSub>
                      <m:sSubPr>
                        <m:ctrlPr>
                          <a:rPr lang="en-US" i="1">
                            <a:latin typeface="Cambria Math" charset="0"/>
                          </a:rPr>
                        </m:ctrlPr>
                      </m:sSubPr>
                      <m:e>
                        <m:r>
                          <a:rPr lang="en-US" i="1">
                            <a:latin typeface="Cambria Math" charset="0"/>
                          </a:rPr>
                          <m:t>𝜏</m:t>
                        </m:r>
                      </m:e>
                      <m:sub>
                        <m:r>
                          <a:rPr lang="en-US" i="1">
                            <a:latin typeface="Cambria Math" charset="0"/>
                          </a:rPr>
                          <m:t>𝑚</m:t>
                        </m:r>
                      </m:sub>
                    </m:sSub>
                    <m:d>
                      <m:dPr>
                        <m:ctrlPr>
                          <a:rPr lang="en-US" i="1">
                            <a:latin typeface="Cambria Math" charset="0"/>
                          </a:rPr>
                        </m:ctrlPr>
                      </m:dPr>
                      <m:e>
                        <m:sSubSup>
                          <m:sSubSupPr>
                            <m:ctrlPr>
                              <a:rPr lang="en-US" i="1">
                                <a:latin typeface="Cambria Math" charset="0"/>
                              </a:rPr>
                            </m:ctrlPr>
                          </m:sSubSupPr>
                          <m:e>
                            <m:acc>
                              <m:accPr>
                                <m:chr m:val="̂"/>
                                <m:ctrlPr>
                                  <a:rPr lang="en-US" i="1">
                                    <a:latin typeface="Cambria Math" charset="0"/>
                                  </a:rPr>
                                </m:ctrlPr>
                              </m:accPr>
                              <m:e>
                                <m:r>
                                  <a:rPr lang="en-US" i="1">
                                    <a:latin typeface="Cambria Math" charset="0"/>
                                  </a:rPr>
                                  <m:t>𝜃</m:t>
                                </m:r>
                              </m:e>
                            </m:acc>
                          </m:e>
                          <m:sub>
                            <m:r>
                              <a:rPr lang="en-US" i="1">
                                <a:latin typeface="Cambria Math" charset="0"/>
                              </a:rPr>
                              <m:t>𝑚</m:t>
                            </m:r>
                          </m:sub>
                          <m:sup>
                            <m:r>
                              <a:rPr lang="en-US" i="1">
                                <a:latin typeface="Cambria Math" charset="0"/>
                              </a:rPr>
                              <m:t>∗</m:t>
                            </m:r>
                          </m:sup>
                        </m:sSubSup>
                        <m:r>
                          <a:rPr lang="en-US" i="1" dirty="0">
                            <a:latin typeface="Cambria Math" charset="0"/>
                          </a:rPr>
                          <m:t>−</m:t>
                        </m:r>
                        <m:r>
                          <a:rPr lang="en-US" i="1" dirty="0">
                            <a:latin typeface="Cambria Math" charset="0"/>
                          </a:rPr>
                          <m:t>𝜃</m:t>
                        </m:r>
                      </m:e>
                    </m:d>
                    <m:groupChr>
                      <m:groupChrPr>
                        <m:chr m:val="→"/>
                        <m:vertJc m:val="bot"/>
                        <m:ctrlPr>
                          <a:rPr lang="is-IS" i="1">
                            <a:latin typeface="Cambria Math" charset="0"/>
                          </a:rPr>
                        </m:ctrlPr>
                      </m:groupChrPr>
                      <m:e>
                        <m:r>
                          <a:rPr lang="en-US" i="1">
                            <a:latin typeface="Cambria Math" charset="0"/>
                          </a:rPr>
                          <m:t>𝒟</m:t>
                        </m:r>
                      </m:e>
                    </m:groupChr>
                    <m:r>
                      <a:rPr lang="en-US" i="1">
                        <a:latin typeface="Cambria Math" charset="0"/>
                      </a:rPr>
                      <m:t>𝐹</m:t>
                    </m:r>
                  </m:oMath>
                </a14:m>
                <a:r>
                  <a:rPr lang="en-US" dirty="0" smtClean="0"/>
                  <a:t> under </a:t>
                </a:r>
                <a:r>
                  <a:rPr lang="en-US" dirty="0"/>
                  <a:t>minimal </a:t>
                </a:r>
                <a:r>
                  <a:rPr lang="en-US" dirty="0" smtClean="0"/>
                  <a:t>conditions. </a:t>
                </a:r>
                <a:r>
                  <a:rPr lang="en-US" dirty="0"/>
                  <a:t>If the resampling is done with replacement (</a:t>
                </a:r>
                <a14:m>
                  <m:oMath xmlns:m="http://schemas.openxmlformats.org/officeDocument/2006/math">
                    <m:r>
                      <a:rPr lang="en-US" b="1" i="1">
                        <a:latin typeface="Cambria Math" charset="0"/>
                      </a:rPr>
                      <m:t>𝒎</m:t>
                    </m:r>
                  </m:oMath>
                </a14:m>
                <a:r>
                  <a:rPr lang="en-US" b="1" dirty="0"/>
                  <a:t> out of </a:t>
                </a:r>
                <a14:m>
                  <m:oMath xmlns:m="http://schemas.openxmlformats.org/officeDocument/2006/math">
                    <m:r>
                      <a:rPr lang="en-US" b="1" i="1">
                        <a:latin typeface="Cambria Math" charset="0"/>
                      </a:rPr>
                      <m:t>𝒏</m:t>
                    </m:r>
                  </m:oMath>
                </a14:m>
                <a:r>
                  <a:rPr lang="en-US" b="1" dirty="0"/>
                  <a:t> </a:t>
                </a:r>
                <a:r>
                  <a:rPr lang="en-US" b="1" dirty="0" smtClean="0"/>
                  <a:t>Bootstrap</a:t>
                </a:r>
                <a:r>
                  <a:rPr lang="en-US" dirty="0" smtClean="0"/>
                  <a:t>), </a:t>
                </a:r>
                <a:r>
                  <a:rPr lang="en-US" dirty="0"/>
                  <a:t>then this limit holds if, in addition to the minimal conditions, </a:t>
                </a:r>
                <a14:m>
                  <m:oMath xmlns:m="http://schemas.openxmlformats.org/officeDocument/2006/math">
                    <m:sSubSup>
                      <m:sSubSupPr>
                        <m:ctrlPr>
                          <a:rPr lang="en-US" i="1">
                            <a:latin typeface="Cambria Math" charset="0"/>
                          </a:rPr>
                        </m:ctrlPr>
                      </m:sSubSupPr>
                      <m:e>
                        <m:acc>
                          <m:accPr>
                            <m:chr m:val="̂"/>
                            <m:ctrlPr>
                              <a:rPr lang="en-US" i="1">
                                <a:latin typeface="Cambria Math" charset="0"/>
                              </a:rPr>
                            </m:ctrlPr>
                          </m:accPr>
                          <m:e>
                            <m:r>
                              <a:rPr lang="en-US" i="1">
                                <a:latin typeface="Cambria Math" charset="0"/>
                              </a:rPr>
                              <m:t>𝜃</m:t>
                            </m:r>
                          </m:e>
                        </m:acc>
                      </m:e>
                      <m:sub>
                        <m:r>
                          <a:rPr lang="en-US" i="1">
                            <a:latin typeface="Cambria Math" charset="0"/>
                          </a:rPr>
                          <m:t>𝑚</m:t>
                        </m:r>
                      </m:sub>
                      <m:sup>
                        <m:r>
                          <a:rPr lang="en-US" i="1">
                            <a:latin typeface="Cambria Math" charset="0"/>
                          </a:rPr>
                          <m:t>∗</m:t>
                        </m:r>
                      </m:sup>
                    </m:sSubSup>
                  </m:oMath>
                </a14:m>
                <a:r>
                  <a:rPr lang="en-US" dirty="0" smtClean="0"/>
                  <a:t> </a:t>
                </a:r>
                <a:r>
                  <a:rPr lang="en-US" dirty="0"/>
                  <a:t>is not affected much by the order of </a:t>
                </a:r>
                <a14:m>
                  <m:oMath xmlns:m="http://schemas.openxmlformats.org/officeDocument/2006/math">
                    <m:rad>
                      <m:radPr>
                        <m:degHide m:val="on"/>
                        <m:ctrlPr>
                          <a:rPr lang="en-US" i="1" dirty="0" smtClean="0">
                            <a:latin typeface="Cambria Math" charset="0"/>
                          </a:rPr>
                        </m:ctrlPr>
                      </m:radPr>
                      <m:deg/>
                      <m:e>
                        <m:r>
                          <a:rPr lang="en-US" b="0" i="1" dirty="0" smtClean="0">
                            <a:latin typeface="Cambria Math" charset="0"/>
                          </a:rPr>
                          <m:t>𝑚</m:t>
                        </m:r>
                      </m:e>
                    </m:rad>
                  </m:oMath>
                </a14:m>
                <a:r>
                  <a:rPr lang="en-US" dirty="0" smtClean="0"/>
                  <a:t> ties. The </a:t>
                </a:r>
                <a:r>
                  <a:rPr lang="en-US" dirty="0"/>
                  <a:t>resulting estimator should be rescaled by </a:t>
                </a:r>
                <a14:m>
                  <m:oMath xmlns:m="http://schemas.openxmlformats.org/officeDocument/2006/math">
                    <m:sSub>
                      <m:sSubPr>
                        <m:ctrlPr>
                          <a:rPr lang="en-US" i="1">
                            <a:latin typeface="Cambria Math" charset="0"/>
                          </a:rPr>
                        </m:ctrlPr>
                      </m:sSubPr>
                      <m:e>
                        <m:r>
                          <a:rPr lang="en-US" i="1">
                            <a:latin typeface="Cambria Math" charset="0"/>
                          </a:rPr>
                          <m:t>𝜏</m:t>
                        </m:r>
                      </m:e>
                      <m:sub>
                        <m:r>
                          <a:rPr lang="en-US" i="1">
                            <a:latin typeface="Cambria Math" charset="0"/>
                          </a:rPr>
                          <m:t>𝑏</m:t>
                        </m:r>
                      </m:sub>
                    </m:sSub>
                    <m:r>
                      <a:rPr lang="en-US" i="1">
                        <a:latin typeface="Cambria Math" charset="0"/>
                      </a:rPr>
                      <m:t>/</m:t>
                    </m:r>
                    <m:sSub>
                      <m:sSubPr>
                        <m:ctrlPr>
                          <a:rPr lang="en-US" i="1">
                            <a:latin typeface="Cambria Math" charset="0"/>
                          </a:rPr>
                        </m:ctrlPr>
                      </m:sSubPr>
                      <m:e>
                        <m:r>
                          <a:rPr lang="en-US" i="1">
                            <a:latin typeface="Cambria Math" charset="0"/>
                          </a:rPr>
                          <m:t>𝜏</m:t>
                        </m:r>
                      </m:e>
                      <m:sub>
                        <m:r>
                          <a:rPr lang="en-US" i="1">
                            <a:latin typeface="Cambria Math" charset="0"/>
                          </a:rPr>
                          <m:t>𝑛</m:t>
                        </m:r>
                      </m:sub>
                    </m:sSub>
                  </m:oMath>
                </a14:m>
                <a:r>
                  <a:rPr lang="en-US" dirty="0"/>
                  <a:t>.</a:t>
                </a:r>
                <a:endParaRPr lang="en-US" dirty="0" smtClean="0"/>
              </a:p>
              <a:p>
                <a:pPr marL="0" indent="0">
                  <a:lnSpc>
                    <a:spcPct val="100000"/>
                  </a:lnSpc>
                  <a:spcBef>
                    <a:spcPts val="0"/>
                  </a:spcBef>
                  <a:spcAft>
                    <a:spcPts val="0"/>
                  </a:spcAft>
                  <a:buClrTx/>
                  <a:buSzTx/>
                  <a:buNone/>
                </a:pPr>
                <a:r>
                  <a:rPr lang="en-US" dirty="0"/>
                  <a:t>Thus, subsampling is more general than the </a:t>
                </a:r>
                <a14:m>
                  <m:oMath xmlns:m="http://schemas.openxmlformats.org/officeDocument/2006/math">
                    <m:r>
                      <a:rPr lang="en-US" i="1" dirty="0" smtClean="0">
                        <a:latin typeface="Cambria Math" charset="0"/>
                      </a:rPr>
                      <m:t>𝑚</m:t>
                    </m:r>
                  </m:oMath>
                </a14:m>
                <a:r>
                  <a:rPr lang="en-US" dirty="0" smtClean="0"/>
                  <a:t> out of </a:t>
                </a:r>
                <a14:m>
                  <m:oMath xmlns:m="http://schemas.openxmlformats.org/officeDocument/2006/math">
                    <m:r>
                      <a:rPr lang="en-US" b="0" i="1" smtClean="0">
                        <a:latin typeface="Cambria Math" charset="0"/>
                      </a:rPr>
                      <m:t>𝑛</m:t>
                    </m:r>
                  </m:oMath>
                </a14:m>
                <a:r>
                  <a:rPr lang="en-US" dirty="0" smtClean="0"/>
                  <a:t> bootstrap </a:t>
                </a:r>
                <a:r>
                  <a:rPr lang="en-US" dirty="0"/>
                  <a:t>since fewer assumptions are required. However, the </a:t>
                </a:r>
                <a14:m>
                  <m:oMath xmlns:m="http://schemas.openxmlformats.org/officeDocument/2006/math">
                    <m:r>
                      <a:rPr lang="en-US" i="1" dirty="0">
                        <a:latin typeface="Cambria Math" charset="0"/>
                      </a:rPr>
                      <m:t>𝑚</m:t>
                    </m:r>
                  </m:oMath>
                </a14:m>
                <a:r>
                  <a:rPr lang="en-US" dirty="0"/>
                  <a:t> out of </a:t>
                </a:r>
                <a14:m>
                  <m:oMath xmlns:m="http://schemas.openxmlformats.org/officeDocument/2006/math">
                    <m:r>
                      <a:rPr lang="en-US" i="1">
                        <a:latin typeface="Cambria Math" charset="0"/>
                      </a:rPr>
                      <m:t>𝑛</m:t>
                    </m:r>
                  </m:oMath>
                </a14:m>
                <a:r>
                  <a:rPr lang="en-US" dirty="0"/>
                  <a:t> bootstrap has the advantage that it allows for the choice of </a:t>
                </a:r>
                <a14:m>
                  <m:oMath xmlns:m="http://schemas.openxmlformats.org/officeDocument/2006/math">
                    <m:r>
                      <a:rPr lang="en-US" i="1" dirty="0" smtClean="0">
                        <a:latin typeface="Cambria Math" charset="0"/>
                      </a:rPr>
                      <m:t>𝑚</m:t>
                    </m:r>
                    <m:r>
                      <a:rPr lang="en-US" i="1" dirty="0" smtClean="0">
                        <a:latin typeface="Cambria Math" charset="0"/>
                      </a:rPr>
                      <m:t> = </m:t>
                    </m:r>
                    <m:r>
                      <a:rPr lang="en-US" i="1" dirty="0" smtClean="0">
                        <a:latin typeface="Cambria Math" charset="0"/>
                      </a:rPr>
                      <m:t>𝑛</m:t>
                    </m:r>
                  </m:oMath>
                </a14:m>
                <a:r>
                  <a:rPr lang="en-US" dirty="0" smtClean="0"/>
                  <a:t>. In that </a:t>
                </a:r>
                <a:r>
                  <a:rPr lang="en-US" dirty="0"/>
                  <a:t>case, unlike subsampling, the </a:t>
                </a:r>
                <a14:m>
                  <m:oMath xmlns:m="http://schemas.openxmlformats.org/officeDocument/2006/math">
                    <m:r>
                      <a:rPr lang="en-US" i="1" dirty="0">
                        <a:latin typeface="Cambria Math" charset="0"/>
                      </a:rPr>
                      <m:t>𝑚</m:t>
                    </m:r>
                  </m:oMath>
                </a14:m>
                <a:r>
                  <a:rPr lang="en-US" dirty="0"/>
                  <a:t> out of </a:t>
                </a:r>
                <a14:m>
                  <m:oMath xmlns:m="http://schemas.openxmlformats.org/officeDocument/2006/math">
                    <m:r>
                      <a:rPr lang="en-US" i="1">
                        <a:latin typeface="Cambria Math" charset="0"/>
                      </a:rPr>
                      <m:t>𝑛</m:t>
                    </m:r>
                  </m:oMath>
                </a14:m>
                <a:r>
                  <a:rPr lang="en-US" dirty="0"/>
                  <a:t> bootstrap enjoys the second order properties of the </a:t>
                </a:r>
                <a14:m>
                  <m:oMath xmlns:m="http://schemas.openxmlformats.org/officeDocument/2006/math">
                    <m:r>
                      <a:rPr lang="en-US" i="1" dirty="0" smtClean="0">
                        <a:latin typeface="Cambria Math" charset="0"/>
                      </a:rPr>
                      <m:t>𝑛</m:t>
                    </m:r>
                  </m:oMath>
                </a14:m>
                <a:r>
                  <a:rPr lang="en-US" dirty="0"/>
                  <a:t>-bootstrap.</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4"/>
                <a:stretch>
                  <a:fillRect l="-1515" t="-10000" r="-1515" b="-5606"/>
                </a:stretch>
              </a:blipFill>
            </p:spPr>
            <p:txBody>
              <a:bodyPr/>
              <a:lstStyle/>
              <a:p>
                <a:r>
                  <a:rPr lang="en-US">
                    <a:noFill/>
                  </a:rPr>
                  <a:t> </a:t>
                </a:r>
              </a:p>
            </p:txBody>
          </p:sp>
        </mc:Fallback>
      </mc:AlternateContent>
    </p:spTree>
    <p:extLst>
      <p:ext uri="{BB962C8B-B14F-4D97-AF65-F5344CB8AC3E}">
        <p14:creationId xmlns:p14="http://schemas.microsoft.com/office/powerpoint/2010/main" val="971068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94977"/>
            <a:ext cx="10058400" cy="1450757"/>
          </a:xfrm>
        </p:spPr>
        <p:txBody>
          <a:bodyPr/>
          <a:lstStyle/>
          <a:p>
            <a:r>
              <a:rPr lang="en-US" dirty="0" smtClean="0"/>
              <a:t>Bag of Little Bootstraps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Given a subset size </a:t>
                </a:r>
                <a14:m>
                  <m:oMath xmlns:m="http://schemas.openxmlformats.org/officeDocument/2006/math">
                    <m:r>
                      <a:rPr lang="en-US" b="0" i="1" smtClean="0">
                        <a:latin typeface="Cambria Math" charset="0"/>
                      </a:rPr>
                      <m:t>𝑏</m:t>
                    </m:r>
                    <m:r>
                      <a:rPr lang="en-US" b="0" i="1" smtClean="0">
                        <a:latin typeface="Cambria Math" charset="0"/>
                      </a:rPr>
                      <m:t>&lt;</m:t>
                    </m:r>
                    <m:r>
                      <a:rPr lang="en-US" b="0" i="1" smtClean="0">
                        <a:latin typeface="Cambria Math" charset="0"/>
                      </a:rPr>
                      <m:t>𝑛</m:t>
                    </m:r>
                  </m:oMath>
                </a14:m>
                <a:r>
                  <a:rPr lang="en-US" dirty="0" smtClean="0"/>
                  <a:t>, we sample </a:t>
                </a:r>
                <a:r>
                  <a:rPr lang="en-US" b="1" dirty="0" smtClean="0"/>
                  <a:t>without</a:t>
                </a:r>
                <a:r>
                  <a:rPr lang="en-US" dirty="0" smtClean="0"/>
                  <a:t> replacement </a:t>
                </a:r>
                <a14:m>
                  <m:oMath xmlns:m="http://schemas.openxmlformats.org/officeDocument/2006/math">
                    <m:r>
                      <a:rPr lang="en-US" b="0" i="1" smtClean="0">
                        <a:latin typeface="Cambria Math" charset="0"/>
                      </a:rPr>
                      <m:t>𝑠</m:t>
                    </m:r>
                  </m:oMath>
                </a14:m>
                <a:r>
                  <a:rPr lang="en-US" dirty="0" smtClean="0"/>
                  <a:t> subsets (not necessarily disjoint) of size </a:t>
                </a:r>
                <a14:m>
                  <m:oMath xmlns:m="http://schemas.openxmlformats.org/officeDocument/2006/math">
                    <m:r>
                      <a:rPr lang="en-US" b="0" i="1" smtClean="0">
                        <a:latin typeface="Cambria Math" charset="0"/>
                      </a:rPr>
                      <m:t>𝑏</m:t>
                    </m:r>
                  </m:oMath>
                </a14:m>
                <a:r>
                  <a:rPr lang="en-US" dirty="0" smtClean="0"/>
                  <a:t> from the original </a:t>
                </a:r>
                <a14:m>
                  <m:oMath xmlns:m="http://schemas.openxmlformats.org/officeDocument/2006/math">
                    <m:r>
                      <a:rPr lang="en-US" b="0" i="1" smtClean="0">
                        <a:latin typeface="Cambria Math" charset="0"/>
                      </a:rPr>
                      <m:t>𝑛</m:t>
                    </m:r>
                  </m:oMath>
                </a14:m>
                <a:r>
                  <a:rPr lang="en-US" dirty="0" smtClean="0"/>
                  <a:t> data points.</a:t>
                </a:r>
              </a:p>
              <a:p>
                <a:r>
                  <a:rPr lang="en-US" dirty="0" smtClean="0"/>
                  <a:t>Let </a:t>
                </a:r>
                <a14:m>
                  <m:oMath xmlns:m="http://schemas.openxmlformats.org/officeDocument/2006/math">
                    <m:sSub>
                      <m:sSubPr>
                        <m:ctrlPr>
                          <a:rPr lang="en-US" b="0" i="1" smtClean="0">
                            <a:latin typeface="Cambria Math" charset="0"/>
                            <a:ea typeface="Cambria Math" charset="0"/>
                            <a:cs typeface="Cambria Math" charset="0"/>
                          </a:rPr>
                        </m:ctrlPr>
                      </m:sSubPr>
                      <m:e>
                        <m:r>
                          <a:rPr lang="en-US" i="1" smtClean="0">
                            <a:latin typeface="Cambria Math" charset="0"/>
                            <a:ea typeface="Cambria Math" charset="0"/>
                            <a:cs typeface="Cambria Math" charset="0"/>
                          </a:rPr>
                          <m:t>ℐ</m:t>
                        </m:r>
                      </m:e>
                      <m:sub>
                        <m:r>
                          <a:rPr lang="en-US" b="0" i="1" smtClean="0">
                            <a:latin typeface="Cambria Math" charset="0"/>
                            <a:ea typeface="Cambria Math" charset="0"/>
                            <a:cs typeface="Cambria Math" charset="0"/>
                          </a:rPr>
                          <m:t>1</m:t>
                        </m:r>
                      </m:sub>
                    </m:sSub>
                    <m:r>
                      <a:rPr lang="en-US" b="0" i="0" smtClean="0">
                        <a:latin typeface="Cambria Math" charset="0"/>
                        <a:ea typeface="Cambria Math" charset="0"/>
                        <a:cs typeface="Cambria Math" charset="0"/>
                      </a:rPr>
                      <m:t>,…,</m:t>
                    </m:r>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ℐ</m:t>
                        </m:r>
                      </m:e>
                      <m:sub>
                        <m:r>
                          <a:rPr lang="en-US" b="0" i="1" smtClean="0">
                            <a:latin typeface="Cambria Math" charset="0"/>
                            <a:ea typeface="Cambria Math" charset="0"/>
                            <a:cs typeface="Cambria Math" charset="0"/>
                          </a:rPr>
                          <m:t>𝑠</m:t>
                        </m:r>
                      </m:sub>
                    </m:sSub>
                    <m:r>
                      <a:rPr lang="en-US" i="1">
                        <a:latin typeface="Cambria Math" charset="0"/>
                        <a:ea typeface="Cambria Math" charset="0"/>
                        <a:cs typeface="Cambria Math" charset="0"/>
                      </a:rPr>
                      <m:t>⊂</m:t>
                    </m:r>
                    <m:d>
                      <m:dPr>
                        <m:begChr m:val="{"/>
                        <m:endChr m:val="}"/>
                        <m:ctrlPr>
                          <a:rPr lang="en-US" b="0" i="1" smtClean="0">
                            <a:latin typeface="Cambria Math" charset="0"/>
                            <a:ea typeface="Cambria Math" charset="0"/>
                            <a:cs typeface="Cambria Math" charset="0"/>
                          </a:rPr>
                        </m:ctrlPr>
                      </m:dPr>
                      <m:e>
                        <m:r>
                          <a:rPr lang="en-US" b="0" i="1" smtClean="0">
                            <a:latin typeface="Cambria Math" charset="0"/>
                            <a:ea typeface="Cambria Math" charset="0"/>
                            <a:cs typeface="Cambria Math" charset="0"/>
                          </a:rPr>
                          <m:t>1,…,</m:t>
                        </m:r>
                        <m:r>
                          <a:rPr lang="en-US" b="0" i="1" smtClean="0">
                            <a:latin typeface="Cambria Math" charset="0"/>
                            <a:ea typeface="Cambria Math" charset="0"/>
                            <a:cs typeface="Cambria Math" charset="0"/>
                          </a:rPr>
                          <m:t>𝑛</m:t>
                        </m:r>
                      </m:e>
                    </m:d>
                  </m:oMath>
                </a14:m>
                <a:r>
                  <a:rPr lang="en-US" dirty="0" smtClean="0"/>
                  <a:t> be the corresponding index sets (</a:t>
                </a:r>
                <a14:m>
                  <m:oMath xmlns:m="http://schemas.openxmlformats.org/officeDocument/2006/math">
                    <m:d>
                      <m:dPr>
                        <m:begChr m:val="|"/>
                        <m:endChr m:val="|"/>
                        <m:ctrlPr>
                          <a:rPr lang="en-US" b="0" i="1" smtClean="0">
                            <a:latin typeface="Cambria Math" charset="0"/>
                          </a:rPr>
                        </m:ctrlPr>
                      </m:dPr>
                      <m:e>
                        <m:sSub>
                          <m:sSubPr>
                            <m:ctrlPr>
                              <a:rPr lang="en-US" b="0" i="1" smtClean="0">
                                <a:latin typeface="Cambria Math" charset="0"/>
                              </a:rPr>
                            </m:ctrlPr>
                          </m:sSubPr>
                          <m:e>
                            <m:r>
                              <a:rPr lang="en-US" b="0" i="1" smtClean="0">
                                <a:latin typeface="Cambria Math" charset="0"/>
                              </a:rPr>
                              <m:t>ℐ</m:t>
                            </m:r>
                          </m:e>
                          <m:sub>
                            <m:r>
                              <a:rPr lang="en-US" b="0" i="1" smtClean="0">
                                <a:latin typeface="Cambria Math" charset="0"/>
                              </a:rPr>
                              <m:t>𝑗</m:t>
                            </m:r>
                          </m:sub>
                        </m:sSub>
                      </m:e>
                    </m:d>
                    <m:r>
                      <a:rPr lang="en-US" b="0" i="1" smtClean="0">
                        <a:latin typeface="Cambria Math" charset="0"/>
                      </a:rPr>
                      <m:t>=</m:t>
                    </m:r>
                    <m:r>
                      <a:rPr lang="en-US" b="0" i="1" smtClean="0">
                        <a:latin typeface="Cambria Math" charset="0"/>
                      </a:rPr>
                      <m:t>𝑏</m:t>
                    </m:r>
                    <m:r>
                      <a:rPr lang="en-US" b="0" i="1" smtClean="0">
                        <a:latin typeface="Cambria Math" charset="0"/>
                      </a:rPr>
                      <m:t>,∀</m:t>
                    </m:r>
                    <m:r>
                      <a:rPr lang="en-US" b="0" i="1" smtClean="0">
                        <a:latin typeface="Cambria Math" charset="0"/>
                      </a:rPr>
                      <m:t>𝑗</m:t>
                    </m:r>
                  </m:oMath>
                </a14:m>
                <a:r>
                  <a:rPr lang="en-US" dirty="0" smtClean="0"/>
                  <a:t>), and let </a:t>
                </a:r>
                <a14:m>
                  <m:oMath xmlns:m="http://schemas.openxmlformats.org/officeDocument/2006/math">
                    <m:sSubSup>
                      <m:sSubSupPr>
                        <m:ctrlPr>
                          <a:rPr lang="en-US" b="0" i="1" smtClean="0">
                            <a:latin typeface="Cambria Math" charset="0"/>
                          </a:rPr>
                        </m:ctrlPr>
                      </m:sSubSupPr>
                      <m:e>
                        <m:r>
                          <a:rPr lang="en-US" b="0" i="1" smtClean="0">
                            <a:latin typeface="Cambria Math" charset="0"/>
                          </a:rPr>
                          <m:t>ℙ</m:t>
                        </m:r>
                      </m:e>
                      <m:sub>
                        <m:r>
                          <a:rPr lang="en-US" b="0" i="1" smtClean="0">
                            <a:latin typeface="Cambria Math" charset="0"/>
                          </a:rPr>
                          <m:t>𝑛</m:t>
                        </m:r>
                        <m:r>
                          <a:rPr lang="en-US" b="0" i="1" smtClean="0">
                            <a:latin typeface="Cambria Math" charset="0"/>
                          </a:rPr>
                          <m:t>,</m:t>
                        </m:r>
                        <m:r>
                          <a:rPr lang="en-US" b="0" i="1" smtClean="0">
                            <a:latin typeface="Cambria Math" charset="0"/>
                          </a:rPr>
                          <m:t>𝑏</m:t>
                        </m:r>
                      </m:sub>
                      <m:sup>
                        <m:r>
                          <a:rPr lang="en-US" b="0" i="1" smtClean="0">
                            <a:latin typeface="Cambria Math" charset="0"/>
                          </a:rPr>
                          <m:t>(</m:t>
                        </m:r>
                        <m:r>
                          <a:rPr lang="en-US" b="0" i="1" smtClean="0">
                            <a:latin typeface="Cambria Math" charset="0"/>
                          </a:rPr>
                          <m:t>𝑗</m:t>
                        </m:r>
                        <m:r>
                          <a:rPr lang="en-US" b="0" i="1" smtClean="0">
                            <a:latin typeface="Cambria Math" charset="0"/>
                          </a:rPr>
                          <m:t>)</m:t>
                        </m:r>
                      </m:sup>
                    </m:sSubSup>
                  </m:oMath>
                </a14:m>
                <a:r>
                  <a:rPr lang="en-US" dirty="0" smtClean="0"/>
                  <a:t> denote the empirical distribution corresponding to subset </a:t>
                </a:r>
                <a14:m>
                  <m:oMath xmlns:m="http://schemas.openxmlformats.org/officeDocument/2006/math">
                    <m:r>
                      <a:rPr lang="en-US" b="0" i="1" smtClean="0">
                        <a:latin typeface="Cambria Math" charset="0"/>
                      </a:rPr>
                      <m:t>𝑗</m:t>
                    </m:r>
                  </m:oMath>
                </a14:m>
                <a:r>
                  <a:rPr lang="en-US" dirty="0" smtClean="0"/>
                  <a:t>.</a:t>
                </a:r>
              </a:p>
              <a:p>
                <a:r>
                  <a:rPr lang="en-US" dirty="0" smtClean="0"/>
                  <a:t>For each </a:t>
                </a:r>
                <a14:m>
                  <m:oMath xmlns:m="http://schemas.openxmlformats.org/officeDocument/2006/math">
                    <m:r>
                      <a:rPr lang="en-US" b="0" i="1" smtClean="0">
                        <a:latin typeface="Cambria Math" charset="0"/>
                      </a:rPr>
                      <m:t>𝑗</m:t>
                    </m:r>
                  </m:oMath>
                </a14:m>
                <a:r>
                  <a:rPr lang="en-US" dirty="0" smtClean="0"/>
                  <a:t>, repeatedly resample </a:t>
                </a:r>
                <a14:m>
                  <m:oMath xmlns:m="http://schemas.openxmlformats.org/officeDocument/2006/math">
                    <m:r>
                      <a:rPr lang="en-US" b="0" i="1" smtClean="0">
                        <a:latin typeface="Cambria Math" charset="0"/>
                      </a:rPr>
                      <m:t>𝑛</m:t>
                    </m:r>
                  </m:oMath>
                </a14:m>
                <a:r>
                  <a:rPr lang="en-US" dirty="0" smtClean="0"/>
                  <a:t> points IID from </a:t>
                </a:r>
                <a14:m>
                  <m:oMath xmlns:m="http://schemas.openxmlformats.org/officeDocument/2006/math">
                    <m:sSubSup>
                      <m:sSubSupPr>
                        <m:ctrlPr>
                          <a:rPr lang="en-US" i="1">
                            <a:latin typeface="Cambria Math" charset="0"/>
                          </a:rPr>
                        </m:ctrlPr>
                      </m:sSubSupPr>
                      <m:e>
                        <m:r>
                          <a:rPr lang="en-US" i="1">
                            <a:latin typeface="Cambria Math" charset="0"/>
                          </a:rPr>
                          <m:t>ℙ</m:t>
                        </m:r>
                      </m:e>
                      <m:sub>
                        <m:r>
                          <a:rPr lang="en-US" i="1">
                            <a:latin typeface="Cambria Math" charset="0"/>
                          </a:rPr>
                          <m:t>𝑛</m:t>
                        </m:r>
                        <m:r>
                          <a:rPr lang="en-US" i="1">
                            <a:latin typeface="Cambria Math" charset="0"/>
                          </a:rPr>
                          <m:t>,</m:t>
                        </m:r>
                        <m:r>
                          <a:rPr lang="en-US" i="1">
                            <a:latin typeface="Cambria Math" charset="0"/>
                          </a:rPr>
                          <m:t>𝑏</m:t>
                        </m:r>
                      </m:sub>
                      <m:sup>
                        <m:r>
                          <a:rPr lang="en-US" i="1">
                            <a:latin typeface="Cambria Math" charset="0"/>
                          </a:rPr>
                          <m:t>(</m:t>
                        </m:r>
                        <m:r>
                          <a:rPr lang="en-US" i="1">
                            <a:latin typeface="Cambria Math" charset="0"/>
                          </a:rPr>
                          <m:t>𝑗</m:t>
                        </m:r>
                        <m:r>
                          <a:rPr lang="en-US" i="1">
                            <a:latin typeface="Cambria Math" charset="0"/>
                          </a:rPr>
                          <m:t>)</m:t>
                        </m:r>
                      </m:sup>
                    </m:sSubSup>
                  </m:oMath>
                </a14:m>
                <a:r>
                  <a:rPr lang="en-US" dirty="0" smtClean="0"/>
                  <a:t>, to form the empirical distribution </a:t>
                </a:r>
                <a14:m>
                  <m:oMath xmlns:m="http://schemas.openxmlformats.org/officeDocument/2006/math">
                    <m:sSubSup>
                      <m:sSubSupPr>
                        <m:ctrlPr>
                          <a:rPr lang="en-US" i="1">
                            <a:latin typeface="Cambria Math" charset="0"/>
                          </a:rPr>
                        </m:ctrlPr>
                      </m:sSubSupPr>
                      <m:e>
                        <m:r>
                          <a:rPr lang="en-US" i="1">
                            <a:latin typeface="Cambria Math" charset="0"/>
                          </a:rPr>
                          <m:t>ℙ</m:t>
                        </m:r>
                      </m:e>
                      <m:sub>
                        <m:r>
                          <a:rPr lang="en-US" i="1">
                            <a:latin typeface="Cambria Math" charset="0"/>
                          </a:rPr>
                          <m:t>𝑛</m:t>
                        </m:r>
                        <m:r>
                          <a:rPr lang="en-US" i="1">
                            <a:latin typeface="Cambria Math" charset="0"/>
                          </a:rPr>
                          <m:t>,</m:t>
                        </m:r>
                        <m:r>
                          <a:rPr lang="en-US" i="1">
                            <a:latin typeface="Cambria Math" charset="0"/>
                          </a:rPr>
                          <m:t>𝑏</m:t>
                        </m:r>
                      </m:sub>
                      <m:sup>
                        <m:r>
                          <a:rPr lang="en-US" b="0" i="1" smtClean="0">
                            <a:latin typeface="Cambria Math" charset="0"/>
                          </a:rPr>
                          <m:t>∗</m:t>
                        </m:r>
                      </m:sup>
                    </m:sSubSup>
                  </m:oMath>
                </a14:m>
                <a:r>
                  <a:rPr lang="en-US" dirty="0" smtClean="0"/>
                  <a:t>, and compute </a:t>
                </a:r>
                <a14:m>
                  <m:oMath xmlns:m="http://schemas.openxmlformats.org/officeDocument/2006/math">
                    <m:acc>
                      <m:accPr>
                        <m:chr m:val="̂"/>
                        <m:ctrlPr>
                          <a:rPr lang="en-US" b="0" i="1" smtClean="0">
                            <a:latin typeface="Cambria Math" charset="0"/>
                          </a:rPr>
                        </m:ctrlPr>
                      </m:accPr>
                      <m:e>
                        <m:r>
                          <a:rPr lang="en-US" b="0" i="1" smtClean="0">
                            <a:latin typeface="Cambria Math" charset="0"/>
                          </a:rPr>
                          <m:t>𝜃</m:t>
                        </m:r>
                      </m:e>
                    </m:acc>
                    <m:d>
                      <m:dPr>
                        <m:ctrlPr>
                          <a:rPr lang="en-US" b="0" i="1" smtClean="0">
                            <a:latin typeface="Cambria Math" charset="0"/>
                          </a:rPr>
                        </m:ctrlPr>
                      </m:dPr>
                      <m:e>
                        <m:sSubSup>
                          <m:sSubSupPr>
                            <m:ctrlPr>
                              <a:rPr lang="en-US" i="1">
                                <a:latin typeface="Cambria Math" charset="0"/>
                              </a:rPr>
                            </m:ctrlPr>
                          </m:sSubSupPr>
                          <m:e>
                            <m:r>
                              <a:rPr lang="en-US" i="1">
                                <a:latin typeface="Cambria Math" charset="0"/>
                              </a:rPr>
                              <m:t>ℙ</m:t>
                            </m:r>
                          </m:e>
                          <m:sub>
                            <m:r>
                              <a:rPr lang="en-US" i="1">
                                <a:latin typeface="Cambria Math" charset="0"/>
                              </a:rPr>
                              <m:t>𝑛</m:t>
                            </m:r>
                            <m:r>
                              <a:rPr lang="en-US" i="1">
                                <a:latin typeface="Cambria Math" charset="0"/>
                              </a:rPr>
                              <m:t>,</m:t>
                            </m:r>
                            <m:r>
                              <a:rPr lang="en-US" i="1">
                                <a:latin typeface="Cambria Math" charset="0"/>
                              </a:rPr>
                              <m:t>𝑏</m:t>
                            </m:r>
                          </m:sub>
                          <m:sup>
                            <m:r>
                              <a:rPr lang="en-US" b="0" i="1" smtClean="0">
                                <a:latin typeface="Cambria Math" charset="0"/>
                              </a:rPr>
                              <m:t>∗</m:t>
                            </m:r>
                          </m:sup>
                        </m:sSubSup>
                      </m:e>
                    </m:d>
                  </m:oMath>
                </a14:m>
                <a:r>
                  <a:rPr lang="en-US" dirty="0" smtClean="0"/>
                  <a:t> for each resample.</a:t>
                </a:r>
              </a:p>
              <a:p>
                <a:r>
                  <a:rPr lang="en-US" dirty="0" smtClean="0"/>
                  <a:t>Form the empirical distribution </a:t>
                </a:r>
                <a14:m>
                  <m:oMath xmlns:m="http://schemas.openxmlformats.org/officeDocument/2006/math">
                    <m:sSubSup>
                      <m:sSubSupPr>
                        <m:ctrlPr>
                          <a:rPr lang="en-US" b="0" i="1" smtClean="0">
                            <a:latin typeface="Cambria Math" charset="0"/>
                          </a:rPr>
                        </m:ctrlPr>
                      </m:sSubSupPr>
                      <m:e>
                        <m:r>
                          <a:rPr lang="en-US" b="0" i="1" smtClean="0">
                            <a:latin typeface="Cambria Math" charset="0"/>
                          </a:rPr>
                          <m:t>ℚ</m:t>
                        </m:r>
                      </m:e>
                      <m:sub>
                        <m:r>
                          <a:rPr lang="en-US" b="0" i="1" smtClean="0">
                            <a:latin typeface="Cambria Math" charset="0"/>
                          </a:rPr>
                          <m:t>𝑛</m:t>
                        </m:r>
                        <m:r>
                          <a:rPr lang="en-US" b="0" i="1" smtClean="0">
                            <a:latin typeface="Cambria Math" charset="0"/>
                          </a:rPr>
                          <m:t>,</m:t>
                        </m:r>
                        <m:r>
                          <a:rPr lang="en-US" b="0" i="1" smtClean="0">
                            <a:latin typeface="Cambria Math" charset="0"/>
                          </a:rPr>
                          <m:t>𝑗</m:t>
                        </m:r>
                      </m:sub>
                      <m:sup>
                        <m:r>
                          <a:rPr lang="en-US" b="0" i="1" smtClean="0">
                            <a:latin typeface="Cambria Math" charset="0"/>
                          </a:rPr>
                          <m:t>∗</m:t>
                        </m:r>
                      </m:sup>
                    </m:sSubSup>
                  </m:oMath>
                </a14:m>
                <a:r>
                  <a:rPr lang="en-US" dirty="0" smtClean="0"/>
                  <a:t> of the computed </a:t>
                </a:r>
                <a14:m>
                  <m:oMath xmlns:m="http://schemas.openxmlformats.org/officeDocument/2006/math">
                    <m:acc>
                      <m:accPr>
                        <m:chr m:val="̂"/>
                        <m:ctrlPr>
                          <a:rPr lang="en-US" b="0" i="1" smtClean="0">
                            <a:latin typeface="Cambria Math" charset="0"/>
                          </a:rPr>
                        </m:ctrlPr>
                      </m:accPr>
                      <m:e>
                        <m:r>
                          <a:rPr lang="en-US" b="0" i="1" smtClean="0">
                            <a:latin typeface="Cambria Math" charset="0"/>
                          </a:rPr>
                          <m:t>𝜃</m:t>
                        </m:r>
                      </m:e>
                    </m:acc>
                  </m:oMath>
                </a14:m>
                <a:r>
                  <a:rPr lang="en-US" dirty="0" smtClean="0"/>
                  <a:t>’s and compute </a:t>
                </a:r>
                <a14:m>
                  <m:oMath xmlns:m="http://schemas.openxmlformats.org/officeDocument/2006/math">
                    <m:r>
                      <a:rPr lang="en-US" b="0" i="1" smtClean="0">
                        <a:latin typeface="Cambria Math" charset="0"/>
                      </a:rPr>
                      <m:t>𝜉</m:t>
                    </m:r>
                    <m:d>
                      <m:dPr>
                        <m:ctrlPr>
                          <a:rPr lang="en-US" b="0" i="1" smtClean="0">
                            <a:latin typeface="Cambria Math" charset="0"/>
                          </a:rPr>
                        </m:ctrlPr>
                      </m:dPr>
                      <m:e>
                        <m:sSubSup>
                          <m:sSubSupPr>
                            <m:ctrlPr>
                              <a:rPr lang="en-US" i="1">
                                <a:latin typeface="Cambria Math" charset="0"/>
                              </a:rPr>
                            </m:ctrlPr>
                          </m:sSubSupPr>
                          <m:e>
                            <m:r>
                              <a:rPr lang="en-US" i="1">
                                <a:latin typeface="Cambria Math" charset="0"/>
                              </a:rPr>
                              <m:t>ℚ</m:t>
                            </m:r>
                          </m:e>
                          <m:sub>
                            <m:r>
                              <a:rPr lang="en-US" i="1">
                                <a:latin typeface="Cambria Math" charset="0"/>
                              </a:rPr>
                              <m:t>𝑛</m:t>
                            </m:r>
                            <m:r>
                              <a:rPr lang="en-US" i="1">
                                <a:latin typeface="Cambria Math" charset="0"/>
                              </a:rPr>
                              <m:t>,</m:t>
                            </m:r>
                            <m:r>
                              <a:rPr lang="en-US" i="1">
                                <a:latin typeface="Cambria Math" charset="0"/>
                              </a:rPr>
                              <m:t>𝑗</m:t>
                            </m:r>
                          </m:sub>
                          <m:sup>
                            <m:r>
                              <a:rPr lang="en-US" i="1">
                                <a:latin typeface="Cambria Math" charset="0"/>
                              </a:rPr>
                              <m:t>∗</m:t>
                            </m:r>
                          </m:sup>
                        </m:sSubSup>
                      </m:e>
                    </m:d>
                    <m:r>
                      <a:rPr lang="en-US" b="0" i="1" smtClean="0">
                        <a:latin typeface="Cambria Math" charset="0"/>
                      </a:rPr>
                      <m:t>≈</m:t>
                    </m:r>
                    <m:r>
                      <a:rPr lang="en-US" b="0" i="1" smtClean="0">
                        <a:latin typeface="Cambria Math" charset="0"/>
                      </a:rPr>
                      <m:t>𝜉</m:t>
                    </m:r>
                    <m:d>
                      <m:dPr>
                        <m:begChr m:val="{"/>
                        <m:endChr m:val="}"/>
                        <m:ctrlPr>
                          <a:rPr lang="en-US" b="0" i="1" smtClean="0">
                            <a:latin typeface="Cambria Math" charset="0"/>
                          </a:rPr>
                        </m:ctrlPr>
                      </m:dPr>
                      <m:e>
                        <m:sSub>
                          <m:sSubPr>
                            <m:ctrlPr>
                              <a:rPr lang="en-US" b="0" i="1" smtClean="0">
                                <a:latin typeface="Cambria Math" charset="0"/>
                              </a:rPr>
                            </m:ctrlPr>
                          </m:sSubPr>
                          <m:e>
                            <m:r>
                              <a:rPr lang="en-US" b="0" i="1" smtClean="0">
                                <a:latin typeface="Cambria Math" charset="0"/>
                              </a:rPr>
                              <m:t>𝒬</m:t>
                            </m:r>
                          </m:e>
                          <m:sub>
                            <m:r>
                              <a:rPr lang="en-US" b="0" i="1" smtClean="0">
                                <a:latin typeface="Cambria Math" charset="0"/>
                              </a:rPr>
                              <m:t>𝑛</m:t>
                            </m:r>
                          </m:sub>
                        </m:sSub>
                        <m:d>
                          <m:dPr>
                            <m:ctrlPr>
                              <a:rPr lang="en-US" b="0" i="1" smtClean="0">
                                <a:latin typeface="Cambria Math" charset="0"/>
                              </a:rPr>
                            </m:ctrlPr>
                          </m:dPr>
                          <m:e>
                            <m:sSubSup>
                              <m:sSubSupPr>
                                <m:ctrlPr>
                                  <a:rPr lang="en-US" i="1">
                                    <a:latin typeface="Cambria Math" charset="0"/>
                                  </a:rPr>
                                </m:ctrlPr>
                              </m:sSubSupPr>
                              <m:e>
                                <m:r>
                                  <a:rPr lang="en-US" i="1">
                                    <a:latin typeface="Cambria Math" charset="0"/>
                                  </a:rPr>
                                  <m:t>ℙ</m:t>
                                </m:r>
                              </m:e>
                              <m:sub>
                                <m:r>
                                  <a:rPr lang="en-US" i="1">
                                    <a:latin typeface="Cambria Math" charset="0"/>
                                  </a:rPr>
                                  <m:t>𝑛</m:t>
                                </m:r>
                                <m:r>
                                  <a:rPr lang="en-US" i="1">
                                    <a:latin typeface="Cambria Math" charset="0"/>
                                  </a:rPr>
                                  <m:t>,</m:t>
                                </m:r>
                                <m:r>
                                  <a:rPr lang="en-US" i="1">
                                    <a:latin typeface="Cambria Math" charset="0"/>
                                  </a:rPr>
                                  <m:t>𝑏</m:t>
                                </m:r>
                              </m:sub>
                              <m:sup>
                                <m:r>
                                  <a:rPr lang="en-US" i="1">
                                    <a:latin typeface="Cambria Math" charset="0"/>
                                  </a:rPr>
                                  <m:t>(</m:t>
                                </m:r>
                                <m:r>
                                  <a:rPr lang="en-US" i="1">
                                    <a:latin typeface="Cambria Math" charset="0"/>
                                  </a:rPr>
                                  <m:t>𝑗</m:t>
                                </m:r>
                                <m:r>
                                  <a:rPr lang="en-US" i="1">
                                    <a:latin typeface="Cambria Math" charset="0"/>
                                  </a:rPr>
                                  <m:t>)</m:t>
                                </m:r>
                              </m:sup>
                            </m:sSubSup>
                          </m:e>
                        </m:d>
                      </m:e>
                    </m:d>
                  </m:oMath>
                </a14:m>
                <a:r>
                  <a:rPr lang="en-US" dirty="0" smtClean="0"/>
                  <a:t>.</a:t>
                </a:r>
              </a:p>
              <a:p>
                <a:r>
                  <a:rPr lang="en-US" dirty="0" smtClean="0"/>
                  <a:t>The BLB’s estimate of </a:t>
                </a:r>
                <a14:m>
                  <m:oMath xmlns:m="http://schemas.openxmlformats.org/officeDocument/2006/math">
                    <m:r>
                      <a:rPr lang="en-US" b="0" i="1" smtClean="0">
                        <a:latin typeface="Cambria Math" charset="0"/>
                      </a:rPr>
                      <m:t>𝜉</m:t>
                    </m:r>
                    <m:d>
                      <m:dPr>
                        <m:begChr m:val="{"/>
                        <m:endChr m:val="}"/>
                        <m:ctrlPr>
                          <a:rPr lang="en-US" b="0" i="1" smtClean="0">
                            <a:latin typeface="Cambria Math" charset="0"/>
                          </a:rPr>
                        </m:ctrlPr>
                      </m:dPr>
                      <m:e>
                        <m:sSub>
                          <m:sSubPr>
                            <m:ctrlPr>
                              <a:rPr lang="en-US" b="0" i="1" smtClean="0">
                                <a:latin typeface="Cambria Math" charset="0"/>
                              </a:rPr>
                            </m:ctrlPr>
                          </m:sSubPr>
                          <m:e>
                            <m:r>
                              <a:rPr lang="en-US" b="0" i="1" smtClean="0">
                                <a:latin typeface="Cambria Math" charset="0"/>
                              </a:rPr>
                              <m:t>𝒬</m:t>
                            </m:r>
                          </m:e>
                          <m:sub>
                            <m:r>
                              <a:rPr lang="en-US" b="0" i="1" smtClean="0">
                                <a:latin typeface="Cambria Math" charset="0"/>
                              </a:rPr>
                              <m:t>𝑛</m:t>
                            </m:r>
                          </m:sub>
                        </m:sSub>
                        <m:d>
                          <m:dPr>
                            <m:ctrlPr>
                              <a:rPr lang="en-US" b="0" i="1" smtClean="0">
                                <a:latin typeface="Cambria Math" charset="0"/>
                              </a:rPr>
                            </m:ctrlPr>
                          </m:dPr>
                          <m:e>
                            <m:r>
                              <a:rPr lang="en-US" b="0" i="1" smtClean="0">
                                <a:latin typeface="Cambria Math" charset="0"/>
                              </a:rPr>
                              <m:t>𝑃</m:t>
                            </m:r>
                          </m:e>
                        </m:d>
                      </m:e>
                    </m:d>
                  </m:oMath>
                </a14:m>
                <a:r>
                  <a:rPr lang="en-US" dirty="0" smtClean="0"/>
                  <a:t> is then given by </a:t>
                </a:r>
                <a14:m>
                  <m:oMath xmlns:m="http://schemas.openxmlformats.org/officeDocument/2006/math">
                    <m:sSup>
                      <m:sSupPr>
                        <m:ctrlPr>
                          <a:rPr lang="en-US" b="0" i="1" smtClean="0">
                            <a:latin typeface="Cambria Math" charset="0"/>
                          </a:rPr>
                        </m:ctrlPr>
                      </m:sSupPr>
                      <m:e>
                        <m:r>
                          <a:rPr lang="en-US" b="0" i="1" smtClean="0">
                            <a:latin typeface="Cambria Math" charset="0"/>
                          </a:rPr>
                          <m:t>𝑠</m:t>
                        </m:r>
                      </m:e>
                      <m:sup>
                        <m:r>
                          <a:rPr lang="en-US" b="0" i="1" smtClean="0">
                            <a:latin typeface="Cambria Math" charset="0"/>
                          </a:rPr>
                          <m:t>−1</m:t>
                        </m:r>
                      </m:sup>
                    </m:sSup>
                    <m:nary>
                      <m:naryPr>
                        <m:chr m:val="∑"/>
                        <m:ctrlPr>
                          <a:rPr lang="en-US" b="0" i="1" smtClean="0">
                            <a:latin typeface="Cambria Math" charset="0"/>
                          </a:rPr>
                        </m:ctrlPr>
                      </m:naryPr>
                      <m:sub>
                        <m:r>
                          <a:rPr lang="en-US" b="0" i="1" smtClean="0">
                            <a:latin typeface="Cambria Math" charset="0"/>
                          </a:rPr>
                          <m:t>𝑗</m:t>
                        </m:r>
                        <m:r>
                          <a:rPr lang="en-US" b="0" i="1" smtClean="0">
                            <a:latin typeface="Cambria Math" charset="0"/>
                          </a:rPr>
                          <m:t>=1</m:t>
                        </m:r>
                      </m:sub>
                      <m:sup>
                        <m:r>
                          <a:rPr lang="en-US" b="0" i="1" smtClean="0">
                            <a:latin typeface="Cambria Math" charset="0"/>
                          </a:rPr>
                          <m:t>𝑠</m:t>
                        </m:r>
                      </m:sup>
                      <m:e>
                        <m:r>
                          <a:rPr lang="en-US" i="1">
                            <a:latin typeface="Cambria Math" charset="0"/>
                          </a:rPr>
                          <m:t>𝜉</m:t>
                        </m:r>
                        <m:d>
                          <m:dPr>
                            <m:begChr m:val="{"/>
                            <m:endChr m:val="}"/>
                            <m:ctrlPr>
                              <a:rPr lang="en-US" i="1">
                                <a:latin typeface="Cambria Math" charset="0"/>
                              </a:rPr>
                            </m:ctrlPr>
                          </m:dPr>
                          <m:e>
                            <m:sSub>
                              <m:sSubPr>
                                <m:ctrlPr>
                                  <a:rPr lang="en-US" i="1">
                                    <a:latin typeface="Cambria Math" charset="0"/>
                                  </a:rPr>
                                </m:ctrlPr>
                              </m:sSubPr>
                              <m:e>
                                <m:r>
                                  <a:rPr lang="en-US" b="0" i="1" smtClean="0">
                                    <a:latin typeface="Cambria Math" charset="0"/>
                                  </a:rPr>
                                  <m:t>𝒬</m:t>
                                </m:r>
                              </m:e>
                              <m:sub>
                                <m:r>
                                  <a:rPr lang="en-US" i="1">
                                    <a:latin typeface="Cambria Math" charset="0"/>
                                  </a:rPr>
                                  <m:t>𝑛</m:t>
                                </m:r>
                              </m:sub>
                            </m:sSub>
                            <m:d>
                              <m:dPr>
                                <m:ctrlPr>
                                  <a:rPr lang="en-US" i="1">
                                    <a:latin typeface="Cambria Math" charset="0"/>
                                  </a:rPr>
                                </m:ctrlPr>
                              </m:dPr>
                              <m:e>
                                <m:sSubSup>
                                  <m:sSubSupPr>
                                    <m:ctrlPr>
                                      <a:rPr lang="en-US" i="1">
                                        <a:latin typeface="Cambria Math" charset="0"/>
                                      </a:rPr>
                                    </m:ctrlPr>
                                  </m:sSubSupPr>
                                  <m:e>
                                    <m:r>
                                      <a:rPr lang="en-US" i="1">
                                        <a:latin typeface="Cambria Math" charset="0"/>
                                      </a:rPr>
                                      <m:t>ℙ</m:t>
                                    </m:r>
                                  </m:e>
                                  <m:sub>
                                    <m:r>
                                      <a:rPr lang="en-US" i="1">
                                        <a:latin typeface="Cambria Math" charset="0"/>
                                      </a:rPr>
                                      <m:t>𝑛</m:t>
                                    </m:r>
                                    <m:r>
                                      <a:rPr lang="en-US" i="1">
                                        <a:latin typeface="Cambria Math" charset="0"/>
                                      </a:rPr>
                                      <m:t>,</m:t>
                                    </m:r>
                                    <m:r>
                                      <a:rPr lang="en-US" i="1">
                                        <a:latin typeface="Cambria Math" charset="0"/>
                                      </a:rPr>
                                      <m:t>𝑏</m:t>
                                    </m:r>
                                  </m:sub>
                                  <m:sup>
                                    <m:r>
                                      <a:rPr lang="en-US" i="1">
                                        <a:latin typeface="Cambria Math" charset="0"/>
                                      </a:rPr>
                                      <m:t>(</m:t>
                                    </m:r>
                                    <m:r>
                                      <a:rPr lang="en-US" i="1">
                                        <a:latin typeface="Cambria Math" charset="0"/>
                                      </a:rPr>
                                      <m:t>𝑗</m:t>
                                    </m:r>
                                    <m:r>
                                      <a:rPr lang="en-US" i="1">
                                        <a:latin typeface="Cambria Math" charset="0"/>
                                      </a:rPr>
                                      <m:t>)</m:t>
                                    </m:r>
                                  </m:sup>
                                </m:sSubSup>
                              </m:e>
                            </m:d>
                          </m:e>
                        </m:d>
                      </m:e>
                    </m:nary>
                  </m:oMath>
                </a14:m>
                <a:r>
                  <a:rPr lang="en-US" dirty="0" smtClean="0"/>
                  <a:t>.</a:t>
                </a:r>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15" t="-1667" r="-364" b="-22273"/>
                </a:stretch>
              </a:blipFill>
            </p:spPr>
            <p:txBody>
              <a:bodyPr/>
              <a:lstStyle/>
              <a:p>
                <a:r>
                  <a:rPr lang="en-US">
                    <a:noFill/>
                  </a:rPr>
                  <a:t> </a:t>
                </a:r>
              </a:p>
            </p:txBody>
          </p:sp>
        </mc:Fallback>
      </mc:AlternateContent>
    </p:spTree>
    <p:extLst>
      <p:ext uri="{BB962C8B-B14F-4D97-AF65-F5344CB8AC3E}">
        <p14:creationId xmlns:p14="http://schemas.microsoft.com/office/powerpoint/2010/main" val="398126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Oval 3"/>
              <p:cNvSpPr/>
              <p:nvPr/>
            </p:nvSpPr>
            <p:spPr>
              <a:xfrm>
                <a:off x="5438698" y="127286"/>
                <a:ext cx="1176058" cy="6740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charset="0"/>
                        </a:rPr>
                        <m:t>𝑃</m:t>
                      </m:r>
                    </m:oMath>
                  </m:oMathPara>
                </a14:m>
                <a:endParaRPr lang="en-US" dirty="0"/>
              </a:p>
            </p:txBody>
          </p:sp>
        </mc:Choice>
        <mc:Fallback xmlns="">
          <p:sp>
            <p:nvSpPr>
              <p:cNvPr id="4" name="Oval 3"/>
              <p:cNvSpPr>
                <a:spLocks noRot="1" noChangeAspect="1" noMove="1" noResize="1" noEditPoints="1" noAdjustHandles="1" noChangeArrowheads="1" noChangeShapeType="1" noTextEdit="1"/>
              </p:cNvSpPr>
              <p:nvPr/>
            </p:nvSpPr>
            <p:spPr>
              <a:xfrm>
                <a:off x="5438698" y="127286"/>
                <a:ext cx="1176058" cy="674031"/>
              </a:xfrm>
              <a:prstGeom prst="ellipse">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p:cNvSpPr/>
              <p:nvPr/>
            </p:nvSpPr>
            <p:spPr>
              <a:xfrm>
                <a:off x="5494621" y="1076164"/>
                <a:ext cx="1065411" cy="618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ℙ</m:t>
                          </m:r>
                        </m:e>
                        <m:sub>
                          <m:r>
                            <a:rPr lang="en-US" b="0" i="1" smtClean="0">
                              <a:latin typeface="Cambria Math" charset="0"/>
                            </a:rPr>
                            <m:t>𝑛</m:t>
                          </m:r>
                        </m:sub>
                      </m:sSub>
                    </m:oMath>
                  </m:oMathPara>
                </a14:m>
                <a:endParaRPr lang="en-US" dirty="0"/>
              </a:p>
            </p:txBody>
          </p:sp>
        </mc:Choice>
        <mc:Fallback xmlns="">
          <p:sp>
            <p:nvSpPr>
              <p:cNvPr id="8" name="Oval 7"/>
              <p:cNvSpPr>
                <a:spLocks noRot="1" noChangeAspect="1" noMove="1" noResize="1" noEditPoints="1" noAdjustHandles="1" noChangeArrowheads="1" noChangeShapeType="1" noTextEdit="1"/>
              </p:cNvSpPr>
              <p:nvPr/>
            </p:nvSpPr>
            <p:spPr>
              <a:xfrm>
                <a:off x="5494621" y="1076164"/>
                <a:ext cx="1065411" cy="618137"/>
              </a:xfrm>
              <a:prstGeom prst="ellipse">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Diamond 12"/>
              <p:cNvSpPr/>
              <p:nvPr/>
            </p:nvSpPr>
            <p:spPr>
              <a:xfrm>
                <a:off x="8391732" y="509045"/>
                <a:ext cx="2016377" cy="89771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1400" b="0" i="1" smtClean="0">
                              <a:latin typeface="Cambria Math" charset="0"/>
                            </a:rPr>
                          </m:ctrlPr>
                        </m:accPr>
                        <m:e>
                          <m:r>
                            <a:rPr lang="en-US" sz="1400" b="0" i="1" smtClean="0">
                              <a:latin typeface="Cambria Math" charset="0"/>
                            </a:rPr>
                            <m:t>𝜃</m:t>
                          </m:r>
                        </m:e>
                      </m:acc>
                      <m:d>
                        <m:dPr>
                          <m:ctrlPr>
                            <a:rPr lang="en-US" sz="1400" b="0" i="1" smtClean="0">
                              <a:latin typeface="Cambria Math" charset="0"/>
                            </a:rPr>
                          </m:ctrlPr>
                        </m:dPr>
                        <m:e>
                          <m:sSub>
                            <m:sSubPr>
                              <m:ctrlPr>
                                <a:rPr lang="en-US" sz="1400" b="0" i="1" smtClean="0">
                                  <a:latin typeface="Cambria Math" charset="0"/>
                                </a:rPr>
                              </m:ctrlPr>
                            </m:sSubPr>
                            <m:e>
                              <m:r>
                                <a:rPr lang="en-US" sz="1400" b="0" i="1" smtClean="0">
                                  <a:latin typeface="Cambria Math" charset="0"/>
                                </a:rPr>
                                <m:t>ℙ</m:t>
                              </m:r>
                            </m:e>
                            <m:sub>
                              <m:r>
                                <a:rPr lang="en-US" sz="1400" b="0" i="1" smtClean="0">
                                  <a:latin typeface="Cambria Math" charset="0"/>
                                </a:rPr>
                                <m:t>𝑛</m:t>
                              </m:r>
                            </m:sub>
                          </m:sSub>
                        </m:e>
                      </m:d>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𝒬</m:t>
                          </m:r>
                        </m:e>
                        <m:sub>
                          <m:r>
                            <a:rPr lang="en-US" sz="1400" b="0" i="1" smtClean="0">
                              <a:latin typeface="Cambria Math" charset="0"/>
                            </a:rPr>
                            <m:t>𝑛</m:t>
                          </m:r>
                        </m:sub>
                      </m:sSub>
                      <m:d>
                        <m:dPr>
                          <m:ctrlPr>
                            <a:rPr lang="en-US" sz="1400" b="0" i="1" smtClean="0">
                              <a:latin typeface="Cambria Math" charset="0"/>
                            </a:rPr>
                          </m:ctrlPr>
                        </m:dPr>
                        <m:e>
                          <m:r>
                            <a:rPr lang="en-US" sz="1400" b="0" i="1" smtClean="0">
                              <a:latin typeface="Cambria Math" charset="0"/>
                            </a:rPr>
                            <m:t>𝑃</m:t>
                          </m:r>
                        </m:e>
                      </m:d>
                      <m:r>
                        <a:rPr lang="en-US" sz="1400" b="0" i="1" smtClean="0">
                          <a:latin typeface="Cambria Math" charset="0"/>
                        </a:rPr>
                        <m:t>→</m:t>
                      </m:r>
                      <m:r>
                        <a:rPr lang="en-US" sz="1400" b="0" i="1" smtClean="0">
                          <a:latin typeface="Cambria Math" charset="0"/>
                        </a:rPr>
                        <m:t>𝜉</m:t>
                      </m:r>
                      <m:d>
                        <m:dPr>
                          <m:begChr m:val="{"/>
                          <m:endChr m:val="}"/>
                          <m:ctrlPr>
                            <a:rPr lang="en-US" sz="1400" b="0" i="1" smtClean="0">
                              <a:latin typeface="Cambria Math" charset="0"/>
                            </a:rPr>
                          </m:ctrlPr>
                        </m:dPr>
                        <m:e>
                          <m:sSub>
                            <m:sSubPr>
                              <m:ctrlPr>
                                <a:rPr lang="en-US" sz="1400" i="1">
                                  <a:latin typeface="Cambria Math" charset="0"/>
                                </a:rPr>
                              </m:ctrlPr>
                            </m:sSubPr>
                            <m:e>
                              <m:r>
                                <a:rPr lang="en-US" sz="1400" b="0" i="1" smtClean="0">
                                  <a:latin typeface="Cambria Math" charset="0"/>
                                </a:rPr>
                                <m:t>𝒬</m:t>
                              </m:r>
                            </m:e>
                            <m:sub>
                              <m:r>
                                <a:rPr lang="en-US" sz="1400" i="1">
                                  <a:latin typeface="Cambria Math" charset="0"/>
                                </a:rPr>
                                <m:t>𝑛</m:t>
                              </m:r>
                            </m:sub>
                          </m:sSub>
                          <m:d>
                            <m:dPr>
                              <m:ctrlPr>
                                <a:rPr lang="en-US" sz="1400" i="1">
                                  <a:latin typeface="Cambria Math" charset="0"/>
                                </a:rPr>
                              </m:ctrlPr>
                            </m:dPr>
                            <m:e>
                              <m:r>
                                <a:rPr lang="en-US" sz="1400" i="1">
                                  <a:latin typeface="Cambria Math" charset="0"/>
                                </a:rPr>
                                <m:t>𝑃</m:t>
                              </m:r>
                            </m:e>
                          </m:d>
                        </m:e>
                      </m:d>
                    </m:oMath>
                  </m:oMathPara>
                </a14:m>
                <a:endParaRPr lang="en-US" sz="1400" dirty="0"/>
              </a:p>
            </p:txBody>
          </p:sp>
        </mc:Choice>
        <mc:Fallback xmlns="">
          <p:sp>
            <p:nvSpPr>
              <p:cNvPr id="13" name="Diamond 12"/>
              <p:cNvSpPr>
                <a:spLocks noRot="1" noChangeAspect="1" noMove="1" noResize="1" noEditPoints="1" noAdjustHandles="1" noChangeArrowheads="1" noChangeShapeType="1" noTextEdit="1"/>
              </p:cNvSpPr>
              <p:nvPr/>
            </p:nvSpPr>
            <p:spPr>
              <a:xfrm>
                <a:off x="8391732" y="509045"/>
                <a:ext cx="2016377" cy="897717"/>
              </a:xfrm>
              <a:prstGeom prst="diamond">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val 17"/>
              <p:cNvSpPr/>
              <p:nvPr/>
            </p:nvSpPr>
            <p:spPr>
              <a:xfrm>
                <a:off x="3649545" y="1889715"/>
                <a:ext cx="1077425" cy="6724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latin typeface="Cambria Math" charset="0"/>
                            </a:rPr>
                          </m:ctrlPr>
                        </m:sSubSupPr>
                        <m:e>
                          <m:r>
                            <a:rPr lang="en-US" b="0" i="1" smtClean="0">
                              <a:latin typeface="Cambria Math" charset="0"/>
                            </a:rPr>
                            <m:t>ℙ</m:t>
                          </m:r>
                        </m:e>
                        <m:sub>
                          <m:r>
                            <a:rPr lang="en-US" b="0" i="1" smtClean="0">
                              <a:latin typeface="Cambria Math" charset="0"/>
                            </a:rPr>
                            <m:t>𝑛</m:t>
                          </m:r>
                          <m:r>
                            <a:rPr lang="en-US" b="0" i="1" smtClean="0">
                              <a:latin typeface="Cambria Math" charset="0"/>
                            </a:rPr>
                            <m:t>,</m:t>
                          </m:r>
                          <m:r>
                            <a:rPr lang="en-US" b="0" i="1" smtClean="0">
                              <a:latin typeface="Cambria Math" charset="0"/>
                            </a:rPr>
                            <m:t>𝑏</m:t>
                          </m:r>
                        </m:sub>
                        <m:sup>
                          <m:r>
                            <a:rPr lang="en-US" b="0" i="1" smtClean="0">
                              <a:latin typeface="Cambria Math" charset="0"/>
                            </a:rPr>
                            <m:t>(1)</m:t>
                          </m:r>
                        </m:sup>
                      </m:sSubSup>
                    </m:oMath>
                  </m:oMathPara>
                </a14:m>
                <a:endParaRPr lang="en-US" dirty="0"/>
              </a:p>
            </p:txBody>
          </p:sp>
        </mc:Choice>
        <mc:Fallback xmlns="">
          <p:sp>
            <p:nvSpPr>
              <p:cNvPr id="18" name="Oval 17"/>
              <p:cNvSpPr>
                <a:spLocks noRot="1" noChangeAspect="1" noMove="1" noResize="1" noEditPoints="1" noAdjustHandles="1" noChangeArrowheads="1" noChangeShapeType="1" noTextEdit="1"/>
              </p:cNvSpPr>
              <p:nvPr/>
            </p:nvSpPr>
            <p:spPr>
              <a:xfrm>
                <a:off x="3649545" y="1889715"/>
                <a:ext cx="1077425" cy="672498"/>
              </a:xfrm>
              <a:prstGeom prst="ellipse">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674237" y="792460"/>
                <a:ext cx="1382203" cy="307777"/>
              </a:xfrm>
              <a:prstGeom prst="rect">
                <a:avLst/>
              </a:prstGeom>
              <a:noFill/>
            </p:spPr>
            <p:txBody>
              <a:bodyPr wrap="square" rtlCol="0">
                <a:spAutoFit/>
              </a:bodyPr>
              <a:lstStyle/>
              <a:p>
                <a:r>
                  <a:rPr lang="en-US" sz="1400" dirty="0" smtClean="0"/>
                  <a:t>Sample </a:t>
                </a:r>
                <a14:m>
                  <m:oMath xmlns:m="http://schemas.openxmlformats.org/officeDocument/2006/math">
                    <m:r>
                      <a:rPr lang="en-US" sz="1400" b="0" i="1" smtClean="0">
                        <a:latin typeface="Cambria Math" charset="0"/>
                      </a:rPr>
                      <m:t>𝑛</m:t>
                    </m:r>
                  </m:oMath>
                </a14:m>
                <a:r>
                  <a:rPr lang="en-US" sz="1400" dirty="0" smtClean="0"/>
                  <a:t> obs.</a:t>
                </a:r>
                <a:endParaRPr lang="en-US"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674237" y="792460"/>
                <a:ext cx="1382203" cy="307777"/>
              </a:xfrm>
              <a:prstGeom prst="rect">
                <a:avLst/>
              </a:prstGeom>
              <a:blipFill rotWithShape="0">
                <a:blip r:embed="rId6"/>
                <a:stretch>
                  <a:fillRect l="-1322"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815185" y="1420654"/>
                <a:ext cx="1838454" cy="523220"/>
              </a:xfrm>
              <a:prstGeom prst="rect">
                <a:avLst/>
              </a:prstGeom>
              <a:noFill/>
            </p:spPr>
            <p:txBody>
              <a:bodyPr wrap="square" rtlCol="0">
                <a:spAutoFit/>
              </a:bodyPr>
              <a:lstStyle/>
              <a:p>
                <a:r>
                  <a:rPr lang="en-US" sz="1400" dirty="0" smtClean="0"/>
                  <a:t>Sample </a:t>
                </a:r>
                <a14:m>
                  <m:oMath xmlns:m="http://schemas.openxmlformats.org/officeDocument/2006/math">
                    <m:r>
                      <a:rPr lang="en-US" sz="1400" b="0" i="1" smtClean="0">
                        <a:latin typeface="Cambria Math" charset="0"/>
                      </a:rPr>
                      <m:t>𝑏</m:t>
                    </m:r>
                  </m:oMath>
                </a14:m>
                <a:r>
                  <a:rPr lang="en-US" sz="1400" dirty="0" smtClean="0"/>
                  <a:t> obs. w. out replacement</a:t>
                </a:r>
                <a:endParaRPr lang="en-US"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815185" y="1420654"/>
                <a:ext cx="1838454" cy="523220"/>
              </a:xfrm>
              <a:prstGeom prst="rect">
                <a:avLst/>
              </a:prstGeom>
              <a:blipFill rotWithShape="0">
                <a:blip r:embed="rId7"/>
                <a:stretch>
                  <a:fillRect l="-997" t="-2326" b="-11628"/>
                </a:stretch>
              </a:blipFill>
            </p:spPr>
            <p:txBody>
              <a:bodyPr/>
              <a:lstStyle/>
              <a:p>
                <a:r>
                  <a:rPr lang="en-US">
                    <a:noFill/>
                  </a:rPr>
                  <a:t> </a:t>
                </a:r>
              </a:p>
            </p:txBody>
          </p:sp>
        </mc:Fallback>
      </mc:AlternateContent>
      <p:cxnSp>
        <p:nvCxnSpPr>
          <p:cNvPr id="22" name="Straight Connector 21"/>
          <p:cNvCxnSpPr/>
          <p:nvPr/>
        </p:nvCxnSpPr>
        <p:spPr>
          <a:xfrm>
            <a:off x="4830190" y="2278363"/>
            <a:ext cx="2573515" cy="0"/>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Diamond 28"/>
              <p:cNvSpPr/>
              <p:nvPr/>
            </p:nvSpPr>
            <p:spPr>
              <a:xfrm>
                <a:off x="2044070" y="3391948"/>
                <a:ext cx="1184336" cy="64166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1400" i="1" smtClean="0">
                              <a:latin typeface="Cambria Math" charset="0"/>
                            </a:rPr>
                          </m:ctrlPr>
                        </m:accPr>
                        <m:e>
                          <m:r>
                            <a:rPr lang="en-US" sz="1400" i="1">
                              <a:latin typeface="Cambria Math" charset="0"/>
                            </a:rPr>
                            <m:t>𝜃</m:t>
                          </m:r>
                        </m:e>
                      </m:acc>
                      <m:d>
                        <m:dPr>
                          <m:ctrlPr>
                            <a:rPr lang="en-US" sz="1400" i="1">
                              <a:latin typeface="Cambria Math" charset="0"/>
                            </a:rPr>
                          </m:ctrlPr>
                        </m:dPr>
                        <m:e>
                          <m:sSubSup>
                            <m:sSubSupPr>
                              <m:ctrlPr>
                                <a:rPr lang="en-US" sz="1400" i="1" smtClean="0">
                                  <a:latin typeface="Cambria Math" charset="0"/>
                                </a:rPr>
                              </m:ctrlPr>
                            </m:sSubSupPr>
                            <m:e>
                              <m:r>
                                <a:rPr lang="en-US" sz="1400" i="1">
                                  <a:latin typeface="Cambria Math" charset="0"/>
                                </a:rPr>
                                <m:t>ℙ</m:t>
                              </m:r>
                            </m:e>
                            <m:sub>
                              <m:r>
                                <a:rPr lang="en-US" sz="1400" i="1">
                                  <a:latin typeface="Cambria Math" charset="0"/>
                                </a:rPr>
                                <m:t>𝑛</m:t>
                              </m:r>
                              <m:r>
                                <a:rPr lang="en-US" sz="1400" i="1">
                                  <a:latin typeface="Cambria Math" charset="0"/>
                                </a:rPr>
                                <m:t>,1</m:t>
                              </m:r>
                            </m:sub>
                            <m:sup>
                              <m:r>
                                <a:rPr lang="en-US" sz="1400" b="0" i="1" smtClean="0">
                                  <a:latin typeface="Cambria Math" charset="0"/>
                                </a:rPr>
                                <m:t>∗</m:t>
                              </m:r>
                            </m:sup>
                          </m:sSubSup>
                        </m:e>
                      </m:d>
                    </m:oMath>
                  </m:oMathPara>
                </a14:m>
                <a:endParaRPr lang="en-US" sz="1400" dirty="0"/>
              </a:p>
            </p:txBody>
          </p:sp>
        </mc:Choice>
        <mc:Fallback xmlns="">
          <p:sp>
            <p:nvSpPr>
              <p:cNvPr id="29" name="Diamond 28"/>
              <p:cNvSpPr>
                <a:spLocks noRot="1" noChangeAspect="1" noMove="1" noResize="1" noEditPoints="1" noAdjustHandles="1" noChangeArrowheads="1" noChangeShapeType="1" noTextEdit="1"/>
              </p:cNvSpPr>
              <p:nvPr/>
            </p:nvSpPr>
            <p:spPr>
              <a:xfrm>
                <a:off x="2044070" y="3391948"/>
                <a:ext cx="1184336" cy="641663"/>
              </a:xfrm>
              <a:prstGeom prst="diamond">
                <a:avLst/>
              </a:prstGeom>
              <a:blipFill rotWithShape="0">
                <a:blip r:embed="rId8"/>
                <a:stretch>
                  <a:fillRect/>
                </a:stretch>
              </a:blipFill>
            </p:spPr>
            <p:txBody>
              <a:bodyPr/>
              <a:lstStyle/>
              <a:p>
                <a:r>
                  <a:rPr lang="en-US">
                    <a:noFill/>
                  </a:rPr>
                  <a:t> </a:t>
                </a:r>
              </a:p>
            </p:txBody>
          </p:sp>
        </mc:Fallback>
      </mc:AlternateContent>
      <p:cxnSp>
        <p:nvCxnSpPr>
          <p:cNvPr id="31" name="Straight Connector 30"/>
          <p:cNvCxnSpPr/>
          <p:nvPr/>
        </p:nvCxnSpPr>
        <p:spPr>
          <a:xfrm>
            <a:off x="3343846" y="3722204"/>
            <a:ext cx="1558096" cy="0"/>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p:cNvSpPr txBox="1"/>
              <p:nvPr/>
            </p:nvSpPr>
            <p:spPr>
              <a:xfrm>
                <a:off x="2265822" y="2163647"/>
                <a:ext cx="1414709" cy="738664"/>
              </a:xfrm>
              <a:prstGeom prst="rect">
                <a:avLst/>
              </a:prstGeom>
              <a:noFill/>
            </p:spPr>
            <p:txBody>
              <a:bodyPr wrap="square" rtlCol="0">
                <a:spAutoFit/>
              </a:bodyPr>
              <a:lstStyle/>
              <a:p>
                <a:r>
                  <a:rPr lang="en-US" sz="1400" dirty="0" smtClean="0"/>
                  <a:t>Sample </a:t>
                </a:r>
                <a14:m>
                  <m:oMath xmlns:m="http://schemas.openxmlformats.org/officeDocument/2006/math">
                    <m:r>
                      <a:rPr lang="en-US" sz="1400" b="0" i="1" smtClean="0">
                        <a:latin typeface="Cambria Math" charset="0"/>
                      </a:rPr>
                      <m:t>𝑛</m:t>
                    </m:r>
                  </m:oMath>
                </a14:m>
                <a:r>
                  <a:rPr lang="en-US" sz="1400" dirty="0" smtClean="0"/>
                  <a:t> obs.</a:t>
                </a:r>
              </a:p>
              <a:p>
                <a:r>
                  <a:rPr lang="en-US" sz="1400" dirty="0" smtClean="0"/>
                  <a:t>w. replacement</a:t>
                </a:r>
              </a:p>
              <a:p>
                <a14:m>
                  <m:oMath xmlns:m="http://schemas.openxmlformats.org/officeDocument/2006/math">
                    <m:r>
                      <a:rPr lang="en-US" sz="1400" b="0" i="1" smtClean="0">
                        <a:latin typeface="Cambria Math" charset="0"/>
                      </a:rPr>
                      <m:t>𝑟</m:t>
                    </m:r>
                  </m:oMath>
                </a14:m>
                <a:r>
                  <a:rPr lang="en-US" sz="1400" dirty="0" smtClean="0"/>
                  <a:t> times</a:t>
                </a:r>
                <a:endParaRPr lang="en-US"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2265822" y="2163647"/>
                <a:ext cx="1414709" cy="738664"/>
              </a:xfrm>
              <a:prstGeom prst="rect">
                <a:avLst/>
              </a:prstGeom>
              <a:blipFill rotWithShape="0">
                <a:blip r:embed="rId9"/>
                <a:stretch>
                  <a:fillRect l="-1293" t="-1653" b="-7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Diamond 47"/>
              <p:cNvSpPr/>
              <p:nvPr/>
            </p:nvSpPr>
            <p:spPr>
              <a:xfrm>
                <a:off x="5015086" y="3391948"/>
                <a:ext cx="1184336" cy="64166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1400" b="0" i="1" smtClean="0">
                              <a:latin typeface="Cambria Math" charset="0"/>
                            </a:rPr>
                          </m:ctrlPr>
                        </m:accPr>
                        <m:e>
                          <m:r>
                            <a:rPr lang="en-US" sz="1400" b="0" i="1" smtClean="0">
                              <a:latin typeface="Cambria Math" charset="0"/>
                            </a:rPr>
                            <m:t>𝜃</m:t>
                          </m:r>
                        </m:e>
                      </m:acc>
                      <m:d>
                        <m:dPr>
                          <m:ctrlPr>
                            <a:rPr lang="en-US" sz="1400" b="0" i="1" smtClean="0">
                              <a:latin typeface="Cambria Math" charset="0"/>
                            </a:rPr>
                          </m:ctrlPr>
                        </m:dPr>
                        <m:e>
                          <m:sSubSup>
                            <m:sSubSupPr>
                              <m:ctrlPr>
                                <a:rPr lang="en-US" sz="1400" b="0" i="1" smtClean="0">
                                  <a:latin typeface="Cambria Math" charset="0"/>
                                </a:rPr>
                              </m:ctrlPr>
                            </m:sSubSupPr>
                            <m:e>
                              <m:r>
                                <a:rPr lang="en-US" sz="1400" b="0" i="1" smtClean="0">
                                  <a:latin typeface="Cambria Math" charset="0"/>
                                </a:rPr>
                                <m:t>ℙ</m:t>
                              </m:r>
                            </m:e>
                            <m:sub>
                              <m:r>
                                <a:rPr lang="en-US" sz="1400" b="0" i="1" smtClean="0">
                                  <a:latin typeface="Cambria Math" charset="0"/>
                                </a:rPr>
                                <m:t>𝑛</m:t>
                              </m:r>
                              <m:r>
                                <a:rPr lang="en-US" sz="1400" b="0" i="1" smtClean="0">
                                  <a:latin typeface="Cambria Math" charset="0"/>
                                </a:rPr>
                                <m:t>,</m:t>
                              </m:r>
                              <m:r>
                                <a:rPr lang="en-US" sz="1400" b="0" i="1" smtClean="0">
                                  <a:latin typeface="Cambria Math" charset="0"/>
                                </a:rPr>
                                <m:t>𝑟</m:t>
                              </m:r>
                            </m:sub>
                            <m:sup>
                              <m:r>
                                <a:rPr lang="en-US" sz="1400" b="0" i="1" smtClean="0">
                                  <a:latin typeface="Cambria Math" charset="0"/>
                                </a:rPr>
                                <m:t>∗</m:t>
                              </m:r>
                            </m:sup>
                          </m:sSubSup>
                        </m:e>
                      </m:d>
                    </m:oMath>
                  </m:oMathPara>
                </a14:m>
                <a:endParaRPr lang="en-US" sz="1400" dirty="0"/>
              </a:p>
            </p:txBody>
          </p:sp>
        </mc:Choice>
        <mc:Fallback xmlns="">
          <p:sp>
            <p:nvSpPr>
              <p:cNvPr id="48" name="Diamond 47"/>
              <p:cNvSpPr>
                <a:spLocks noRot="1" noChangeAspect="1" noMove="1" noResize="1" noEditPoints="1" noAdjustHandles="1" noChangeArrowheads="1" noChangeShapeType="1" noTextEdit="1"/>
              </p:cNvSpPr>
              <p:nvPr/>
            </p:nvSpPr>
            <p:spPr>
              <a:xfrm>
                <a:off x="5015086" y="3391948"/>
                <a:ext cx="1184336" cy="641663"/>
              </a:xfrm>
              <a:prstGeom prst="diamond">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Oval 53"/>
              <p:cNvSpPr/>
              <p:nvPr/>
            </p:nvSpPr>
            <p:spPr>
              <a:xfrm>
                <a:off x="2951420" y="2710108"/>
                <a:ext cx="784853" cy="584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latin typeface="Cambria Math" charset="0"/>
                            </a:rPr>
                          </m:ctrlPr>
                        </m:sSubSupPr>
                        <m:e>
                          <m:r>
                            <a:rPr lang="en-US" b="0" i="1" smtClean="0">
                              <a:latin typeface="Cambria Math" charset="0"/>
                            </a:rPr>
                            <m:t>ℙ</m:t>
                          </m:r>
                        </m:e>
                        <m:sub>
                          <m:r>
                            <a:rPr lang="en-US" b="0" i="1" smtClean="0">
                              <a:latin typeface="Cambria Math" charset="0"/>
                            </a:rPr>
                            <m:t>𝑛</m:t>
                          </m:r>
                          <m:r>
                            <a:rPr lang="en-US" b="0" i="1" smtClean="0">
                              <a:latin typeface="Cambria Math" charset="0"/>
                            </a:rPr>
                            <m:t>,1</m:t>
                          </m:r>
                        </m:sub>
                        <m:sup>
                          <m:r>
                            <a:rPr lang="en-US" b="0" i="1" smtClean="0">
                              <a:latin typeface="Cambria Math" charset="0"/>
                            </a:rPr>
                            <m:t>∗</m:t>
                          </m:r>
                        </m:sup>
                      </m:sSubSup>
                    </m:oMath>
                  </m:oMathPara>
                </a14:m>
                <a:endParaRPr lang="en-US" dirty="0"/>
              </a:p>
            </p:txBody>
          </p:sp>
        </mc:Choice>
        <mc:Fallback xmlns="">
          <p:sp>
            <p:nvSpPr>
              <p:cNvPr id="54" name="Oval 53"/>
              <p:cNvSpPr>
                <a:spLocks noRot="1" noChangeAspect="1" noMove="1" noResize="1" noEditPoints="1" noAdjustHandles="1" noChangeArrowheads="1" noChangeShapeType="1" noTextEdit="1"/>
              </p:cNvSpPr>
              <p:nvPr/>
            </p:nvSpPr>
            <p:spPr>
              <a:xfrm>
                <a:off x="2951420" y="2710108"/>
                <a:ext cx="784853" cy="584933"/>
              </a:xfrm>
              <a:prstGeom prst="ellipse">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val 54"/>
              <p:cNvSpPr/>
              <p:nvPr/>
            </p:nvSpPr>
            <p:spPr>
              <a:xfrm>
                <a:off x="4614969" y="2667407"/>
                <a:ext cx="784853" cy="584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latin typeface="Cambria Math" charset="0"/>
                            </a:rPr>
                          </m:ctrlPr>
                        </m:sSubSupPr>
                        <m:e>
                          <m:r>
                            <a:rPr lang="en-US" b="0" i="1" smtClean="0">
                              <a:latin typeface="Cambria Math" charset="0"/>
                            </a:rPr>
                            <m:t>ℙ</m:t>
                          </m:r>
                        </m:e>
                        <m:sub>
                          <m:r>
                            <a:rPr lang="en-US" b="0" i="1" smtClean="0">
                              <a:latin typeface="Cambria Math" charset="0"/>
                            </a:rPr>
                            <m:t>𝑛</m:t>
                          </m:r>
                          <m:r>
                            <a:rPr lang="en-US" b="0" i="1" smtClean="0">
                              <a:latin typeface="Cambria Math" charset="0"/>
                            </a:rPr>
                            <m:t>,</m:t>
                          </m:r>
                          <m:r>
                            <a:rPr lang="en-US" b="0" i="1" smtClean="0">
                              <a:latin typeface="Cambria Math" charset="0"/>
                            </a:rPr>
                            <m:t>𝑟</m:t>
                          </m:r>
                        </m:sub>
                        <m:sup>
                          <m:r>
                            <a:rPr lang="en-US" b="0" i="1" smtClean="0">
                              <a:latin typeface="Cambria Math" charset="0"/>
                            </a:rPr>
                            <m:t>∗</m:t>
                          </m:r>
                        </m:sup>
                      </m:sSubSup>
                    </m:oMath>
                  </m:oMathPara>
                </a14:m>
                <a:endParaRPr lang="en-US" dirty="0"/>
              </a:p>
            </p:txBody>
          </p:sp>
        </mc:Choice>
        <mc:Fallback xmlns="">
          <p:sp>
            <p:nvSpPr>
              <p:cNvPr id="55" name="Oval 54"/>
              <p:cNvSpPr>
                <a:spLocks noRot="1" noChangeAspect="1" noMove="1" noResize="1" noEditPoints="1" noAdjustHandles="1" noChangeArrowheads="1" noChangeShapeType="1" noTextEdit="1"/>
              </p:cNvSpPr>
              <p:nvPr/>
            </p:nvSpPr>
            <p:spPr>
              <a:xfrm>
                <a:off x="4614969" y="2667407"/>
                <a:ext cx="784853" cy="584933"/>
              </a:xfrm>
              <a:prstGeom prst="ellipse">
                <a:avLst/>
              </a:prstGeom>
              <a:blipFill rotWithShape="0">
                <a:blip r:embed="rId12"/>
                <a:stretch>
                  <a:fillRect/>
                </a:stretch>
              </a:blipFill>
            </p:spPr>
            <p:txBody>
              <a:bodyPr/>
              <a:lstStyle/>
              <a:p>
                <a:r>
                  <a:rPr lang="en-US">
                    <a:noFill/>
                  </a:rPr>
                  <a:t> </a:t>
                </a:r>
              </a:p>
            </p:txBody>
          </p:sp>
        </mc:Fallback>
      </mc:AlternateContent>
      <p:cxnSp>
        <p:nvCxnSpPr>
          <p:cNvPr id="56" name="Straight Connector 55"/>
          <p:cNvCxnSpPr/>
          <p:nvPr/>
        </p:nvCxnSpPr>
        <p:spPr>
          <a:xfrm flipV="1">
            <a:off x="3834737" y="2995009"/>
            <a:ext cx="708076" cy="1"/>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 idx="4"/>
            <a:endCxn id="8" idx="0"/>
          </p:cNvCxnSpPr>
          <p:nvPr/>
        </p:nvCxnSpPr>
        <p:spPr>
          <a:xfrm>
            <a:off x="6026727" y="801317"/>
            <a:ext cx="600" cy="274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8" idx="5"/>
            <a:endCxn id="99" idx="1"/>
          </p:cNvCxnSpPr>
          <p:nvPr/>
        </p:nvCxnSpPr>
        <p:spPr>
          <a:xfrm>
            <a:off x="6404006" y="1603777"/>
            <a:ext cx="1251796" cy="397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8" idx="3"/>
            <a:endCxn id="18" idx="7"/>
          </p:cNvCxnSpPr>
          <p:nvPr/>
        </p:nvCxnSpPr>
        <p:spPr>
          <a:xfrm flipH="1">
            <a:off x="4569185" y="1603777"/>
            <a:ext cx="1081462" cy="384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8" idx="4"/>
          </p:cNvCxnSpPr>
          <p:nvPr/>
        </p:nvCxnSpPr>
        <p:spPr>
          <a:xfrm>
            <a:off x="6027327" y="1694301"/>
            <a:ext cx="23909" cy="482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18" idx="3"/>
            <a:endCxn id="54" idx="0"/>
          </p:cNvCxnSpPr>
          <p:nvPr/>
        </p:nvCxnSpPr>
        <p:spPr>
          <a:xfrm flipH="1">
            <a:off x="3343847" y="2463728"/>
            <a:ext cx="463483" cy="246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8" idx="5"/>
            <a:endCxn id="55" idx="0"/>
          </p:cNvCxnSpPr>
          <p:nvPr/>
        </p:nvCxnSpPr>
        <p:spPr>
          <a:xfrm>
            <a:off x="4569185" y="2463728"/>
            <a:ext cx="438211" cy="203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54" idx="3"/>
            <a:endCxn id="29" idx="0"/>
          </p:cNvCxnSpPr>
          <p:nvPr/>
        </p:nvCxnSpPr>
        <p:spPr>
          <a:xfrm flipH="1">
            <a:off x="2636238" y="3209380"/>
            <a:ext cx="430121" cy="182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55" idx="5"/>
            <a:endCxn id="48" idx="0"/>
          </p:cNvCxnSpPr>
          <p:nvPr/>
        </p:nvCxnSpPr>
        <p:spPr>
          <a:xfrm>
            <a:off x="5284883" y="3166679"/>
            <a:ext cx="322371" cy="225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9" name="Oval 98"/>
              <p:cNvSpPr/>
              <p:nvPr/>
            </p:nvSpPr>
            <p:spPr>
              <a:xfrm>
                <a:off x="7498017" y="1902722"/>
                <a:ext cx="1077425" cy="6724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latin typeface="Cambria Math" charset="0"/>
                            </a:rPr>
                          </m:ctrlPr>
                        </m:sSubSupPr>
                        <m:e>
                          <m:r>
                            <a:rPr lang="en-US" b="0" i="1" smtClean="0">
                              <a:latin typeface="Cambria Math" charset="0"/>
                            </a:rPr>
                            <m:t>ℙ</m:t>
                          </m:r>
                        </m:e>
                        <m:sub>
                          <m:r>
                            <a:rPr lang="en-US" b="0" i="1" smtClean="0">
                              <a:latin typeface="Cambria Math" charset="0"/>
                            </a:rPr>
                            <m:t>𝑛</m:t>
                          </m:r>
                          <m:r>
                            <a:rPr lang="en-US" b="0" i="1" smtClean="0">
                              <a:latin typeface="Cambria Math" charset="0"/>
                            </a:rPr>
                            <m:t>,</m:t>
                          </m:r>
                          <m:r>
                            <a:rPr lang="en-US" b="0" i="1" smtClean="0">
                              <a:latin typeface="Cambria Math" charset="0"/>
                            </a:rPr>
                            <m:t>𝑏</m:t>
                          </m:r>
                        </m:sub>
                        <m:sup>
                          <m:r>
                            <a:rPr lang="en-US" b="0" i="1" smtClean="0">
                              <a:latin typeface="Cambria Math" charset="0"/>
                            </a:rPr>
                            <m:t>(</m:t>
                          </m:r>
                          <m:r>
                            <a:rPr lang="en-US" b="0" i="1" smtClean="0">
                              <a:latin typeface="Cambria Math" charset="0"/>
                            </a:rPr>
                            <m:t>𝑠</m:t>
                          </m:r>
                          <m:r>
                            <a:rPr lang="en-US" b="0" i="1" smtClean="0">
                              <a:latin typeface="Cambria Math" charset="0"/>
                            </a:rPr>
                            <m:t>)</m:t>
                          </m:r>
                        </m:sup>
                      </m:sSubSup>
                    </m:oMath>
                  </m:oMathPara>
                </a14:m>
                <a:endParaRPr lang="en-US" dirty="0"/>
              </a:p>
            </p:txBody>
          </p:sp>
        </mc:Choice>
        <mc:Fallback xmlns="">
          <p:sp>
            <p:nvSpPr>
              <p:cNvPr id="99" name="Oval 98"/>
              <p:cNvSpPr>
                <a:spLocks noRot="1" noChangeAspect="1" noMove="1" noResize="1" noEditPoints="1" noAdjustHandles="1" noChangeArrowheads="1" noChangeShapeType="1" noTextEdit="1"/>
              </p:cNvSpPr>
              <p:nvPr/>
            </p:nvSpPr>
            <p:spPr>
              <a:xfrm>
                <a:off x="7498017" y="1902722"/>
                <a:ext cx="1077425" cy="672498"/>
              </a:xfrm>
              <a:prstGeom prst="ellipse">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Diamond 99"/>
              <p:cNvSpPr/>
              <p:nvPr/>
            </p:nvSpPr>
            <p:spPr>
              <a:xfrm>
                <a:off x="6375356" y="3400530"/>
                <a:ext cx="1184336" cy="64166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1400" i="1" smtClean="0">
                              <a:latin typeface="Cambria Math" charset="0"/>
                            </a:rPr>
                          </m:ctrlPr>
                        </m:accPr>
                        <m:e>
                          <m:r>
                            <a:rPr lang="en-US" sz="1400" i="1">
                              <a:latin typeface="Cambria Math" charset="0"/>
                            </a:rPr>
                            <m:t>𝜃</m:t>
                          </m:r>
                        </m:e>
                      </m:acc>
                      <m:d>
                        <m:dPr>
                          <m:ctrlPr>
                            <a:rPr lang="en-US" sz="1400" i="1">
                              <a:latin typeface="Cambria Math" charset="0"/>
                            </a:rPr>
                          </m:ctrlPr>
                        </m:dPr>
                        <m:e>
                          <m:sSubSup>
                            <m:sSubSupPr>
                              <m:ctrlPr>
                                <a:rPr lang="en-US" sz="1400" i="1">
                                  <a:latin typeface="Cambria Math" charset="0"/>
                                </a:rPr>
                              </m:ctrlPr>
                            </m:sSubSupPr>
                            <m:e>
                              <m:r>
                                <a:rPr lang="en-US" sz="1400" i="1">
                                  <a:latin typeface="Cambria Math" charset="0"/>
                                </a:rPr>
                                <m:t>ℙ</m:t>
                              </m:r>
                            </m:e>
                            <m:sub>
                              <m:r>
                                <a:rPr lang="en-US" sz="1400" i="1">
                                  <a:latin typeface="Cambria Math" charset="0"/>
                                </a:rPr>
                                <m:t>𝑛</m:t>
                              </m:r>
                              <m:r>
                                <a:rPr lang="en-US" sz="1400" i="1">
                                  <a:latin typeface="Cambria Math" charset="0"/>
                                </a:rPr>
                                <m:t>,1</m:t>
                              </m:r>
                            </m:sub>
                            <m:sup>
                              <m:r>
                                <a:rPr lang="en-US" sz="1400" i="1">
                                  <a:latin typeface="Cambria Math" charset="0"/>
                                </a:rPr>
                                <m:t>∗</m:t>
                              </m:r>
                            </m:sup>
                          </m:sSubSup>
                        </m:e>
                      </m:d>
                    </m:oMath>
                  </m:oMathPara>
                </a14:m>
                <a:endParaRPr lang="en-US" sz="1400" dirty="0"/>
              </a:p>
            </p:txBody>
          </p:sp>
        </mc:Choice>
        <mc:Fallback xmlns="">
          <p:sp>
            <p:nvSpPr>
              <p:cNvPr id="100" name="Diamond 99"/>
              <p:cNvSpPr>
                <a:spLocks noRot="1" noChangeAspect="1" noMove="1" noResize="1" noEditPoints="1" noAdjustHandles="1" noChangeArrowheads="1" noChangeShapeType="1" noTextEdit="1"/>
              </p:cNvSpPr>
              <p:nvPr/>
            </p:nvSpPr>
            <p:spPr>
              <a:xfrm>
                <a:off x="6375356" y="3400530"/>
                <a:ext cx="1184336" cy="641663"/>
              </a:xfrm>
              <a:prstGeom prst="diamond">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Diamond 100"/>
              <p:cNvSpPr/>
              <p:nvPr/>
            </p:nvSpPr>
            <p:spPr>
              <a:xfrm>
                <a:off x="9223773" y="3400529"/>
                <a:ext cx="1184336" cy="64166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1400" i="1">
                              <a:latin typeface="Cambria Math" charset="0"/>
                            </a:rPr>
                          </m:ctrlPr>
                        </m:accPr>
                        <m:e>
                          <m:r>
                            <a:rPr lang="en-US" sz="1400" i="1">
                              <a:latin typeface="Cambria Math" charset="0"/>
                            </a:rPr>
                            <m:t>𝜃</m:t>
                          </m:r>
                        </m:e>
                      </m:acc>
                      <m:d>
                        <m:dPr>
                          <m:ctrlPr>
                            <a:rPr lang="en-US" sz="1400" i="1">
                              <a:latin typeface="Cambria Math" charset="0"/>
                            </a:rPr>
                          </m:ctrlPr>
                        </m:dPr>
                        <m:e>
                          <m:sSubSup>
                            <m:sSubSupPr>
                              <m:ctrlPr>
                                <a:rPr lang="en-US" sz="1400" i="1">
                                  <a:latin typeface="Cambria Math" charset="0"/>
                                </a:rPr>
                              </m:ctrlPr>
                            </m:sSubSupPr>
                            <m:e>
                              <m:r>
                                <a:rPr lang="en-US" sz="1400" i="1">
                                  <a:latin typeface="Cambria Math" charset="0"/>
                                </a:rPr>
                                <m:t>ℙ</m:t>
                              </m:r>
                            </m:e>
                            <m:sub>
                              <m:r>
                                <a:rPr lang="en-US" sz="1400" i="1">
                                  <a:latin typeface="Cambria Math" charset="0"/>
                                </a:rPr>
                                <m:t>𝑛</m:t>
                              </m:r>
                              <m:r>
                                <a:rPr lang="en-US" sz="1400" i="1">
                                  <a:latin typeface="Cambria Math" charset="0"/>
                                </a:rPr>
                                <m:t>,</m:t>
                              </m:r>
                              <m:r>
                                <a:rPr lang="en-US" sz="1400" i="1">
                                  <a:latin typeface="Cambria Math" charset="0"/>
                                </a:rPr>
                                <m:t>𝑟</m:t>
                              </m:r>
                            </m:sub>
                            <m:sup>
                              <m:r>
                                <a:rPr lang="en-US" sz="1400" i="1">
                                  <a:latin typeface="Cambria Math" charset="0"/>
                                </a:rPr>
                                <m:t>∗</m:t>
                              </m:r>
                            </m:sup>
                          </m:sSubSup>
                        </m:e>
                      </m:d>
                    </m:oMath>
                  </m:oMathPara>
                </a14:m>
                <a:endParaRPr lang="en-US" sz="1400" dirty="0"/>
              </a:p>
            </p:txBody>
          </p:sp>
        </mc:Choice>
        <mc:Fallback xmlns="">
          <p:sp>
            <p:nvSpPr>
              <p:cNvPr id="101" name="Diamond 100"/>
              <p:cNvSpPr>
                <a:spLocks noRot="1" noChangeAspect="1" noMove="1" noResize="1" noEditPoints="1" noAdjustHandles="1" noChangeArrowheads="1" noChangeShapeType="1" noTextEdit="1"/>
              </p:cNvSpPr>
              <p:nvPr/>
            </p:nvSpPr>
            <p:spPr>
              <a:xfrm>
                <a:off x="9223773" y="3400529"/>
                <a:ext cx="1184336" cy="641663"/>
              </a:xfrm>
              <a:prstGeom prst="diamond">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Oval 101"/>
              <p:cNvSpPr/>
              <p:nvPr/>
            </p:nvSpPr>
            <p:spPr>
              <a:xfrm>
                <a:off x="6808638" y="2659880"/>
                <a:ext cx="784853" cy="584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latin typeface="Cambria Math" charset="0"/>
                            </a:rPr>
                          </m:ctrlPr>
                        </m:sSubSupPr>
                        <m:e>
                          <m:r>
                            <a:rPr lang="en-US" b="0" i="1" smtClean="0">
                              <a:latin typeface="Cambria Math" charset="0"/>
                            </a:rPr>
                            <m:t>ℙ</m:t>
                          </m:r>
                        </m:e>
                        <m:sub>
                          <m:r>
                            <a:rPr lang="en-US" b="0" i="1" smtClean="0">
                              <a:latin typeface="Cambria Math" charset="0"/>
                            </a:rPr>
                            <m:t>𝑛</m:t>
                          </m:r>
                          <m:r>
                            <a:rPr lang="en-US" b="0" i="1" smtClean="0">
                              <a:latin typeface="Cambria Math" charset="0"/>
                            </a:rPr>
                            <m:t>,1</m:t>
                          </m:r>
                        </m:sub>
                        <m:sup>
                          <m:r>
                            <a:rPr lang="en-US" b="0" i="1" smtClean="0">
                              <a:latin typeface="Cambria Math" charset="0"/>
                            </a:rPr>
                            <m:t>∗</m:t>
                          </m:r>
                        </m:sup>
                      </m:sSubSup>
                    </m:oMath>
                  </m:oMathPara>
                </a14:m>
                <a:endParaRPr lang="en-US" dirty="0"/>
              </a:p>
            </p:txBody>
          </p:sp>
        </mc:Choice>
        <mc:Fallback xmlns="">
          <p:sp>
            <p:nvSpPr>
              <p:cNvPr id="102" name="Oval 101"/>
              <p:cNvSpPr>
                <a:spLocks noRot="1" noChangeAspect="1" noMove="1" noResize="1" noEditPoints="1" noAdjustHandles="1" noChangeArrowheads="1" noChangeShapeType="1" noTextEdit="1"/>
              </p:cNvSpPr>
              <p:nvPr/>
            </p:nvSpPr>
            <p:spPr>
              <a:xfrm>
                <a:off x="6808638" y="2659880"/>
                <a:ext cx="784853" cy="584933"/>
              </a:xfrm>
              <a:prstGeom prst="ellipse">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Oval 102"/>
              <p:cNvSpPr/>
              <p:nvPr/>
            </p:nvSpPr>
            <p:spPr>
              <a:xfrm>
                <a:off x="8632484" y="2692238"/>
                <a:ext cx="784853" cy="584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latin typeface="Cambria Math" charset="0"/>
                            </a:rPr>
                          </m:ctrlPr>
                        </m:sSubSupPr>
                        <m:e>
                          <m:r>
                            <a:rPr lang="en-US" b="0" i="1" smtClean="0">
                              <a:latin typeface="Cambria Math" charset="0"/>
                            </a:rPr>
                            <m:t>ℙ</m:t>
                          </m:r>
                        </m:e>
                        <m:sub>
                          <m:r>
                            <a:rPr lang="en-US" b="0" i="1" smtClean="0">
                              <a:latin typeface="Cambria Math" charset="0"/>
                            </a:rPr>
                            <m:t>𝑛</m:t>
                          </m:r>
                          <m:r>
                            <a:rPr lang="en-US" b="0" i="1" smtClean="0">
                              <a:latin typeface="Cambria Math" charset="0"/>
                            </a:rPr>
                            <m:t>,</m:t>
                          </m:r>
                          <m:r>
                            <a:rPr lang="en-US" b="0" i="1" smtClean="0">
                              <a:latin typeface="Cambria Math" charset="0"/>
                            </a:rPr>
                            <m:t>𝑟</m:t>
                          </m:r>
                        </m:sub>
                        <m:sup>
                          <m:r>
                            <a:rPr lang="en-US" b="0" i="1" smtClean="0">
                              <a:latin typeface="Cambria Math" charset="0"/>
                            </a:rPr>
                            <m:t>∗</m:t>
                          </m:r>
                        </m:sup>
                      </m:sSubSup>
                    </m:oMath>
                  </m:oMathPara>
                </a14:m>
                <a:endParaRPr lang="en-US" dirty="0"/>
              </a:p>
            </p:txBody>
          </p:sp>
        </mc:Choice>
        <mc:Fallback xmlns="">
          <p:sp>
            <p:nvSpPr>
              <p:cNvPr id="103" name="Oval 102"/>
              <p:cNvSpPr>
                <a:spLocks noRot="1" noChangeAspect="1" noMove="1" noResize="1" noEditPoints="1" noAdjustHandles="1" noChangeArrowheads="1" noChangeShapeType="1" noTextEdit="1"/>
              </p:cNvSpPr>
              <p:nvPr/>
            </p:nvSpPr>
            <p:spPr>
              <a:xfrm>
                <a:off x="8632484" y="2692238"/>
                <a:ext cx="784853" cy="584933"/>
              </a:xfrm>
              <a:prstGeom prst="ellipse">
                <a:avLst/>
              </a:prstGeom>
              <a:blipFill rotWithShape="0">
                <a:blip r:embed="rId12"/>
                <a:stretch>
                  <a:fillRect/>
                </a:stretch>
              </a:blipFill>
            </p:spPr>
            <p:txBody>
              <a:bodyPr/>
              <a:lstStyle/>
              <a:p>
                <a:r>
                  <a:rPr lang="en-US">
                    <a:noFill/>
                  </a:rPr>
                  <a:t> </a:t>
                </a:r>
              </a:p>
            </p:txBody>
          </p:sp>
        </mc:Fallback>
      </mc:AlternateContent>
      <p:cxnSp>
        <p:nvCxnSpPr>
          <p:cNvPr id="104" name="Straight Arrow Connector 103"/>
          <p:cNvCxnSpPr>
            <a:stCxn id="99" idx="3"/>
            <a:endCxn id="102" idx="0"/>
          </p:cNvCxnSpPr>
          <p:nvPr/>
        </p:nvCxnSpPr>
        <p:spPr>
          <a:xfrm flipH="1">
            <a:off x="7201065" y="2476735"/>
            <a:ext cx="454737" cy="183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9" idx="5"/>
            <a:endCxn id="103" idx="0"/>
          </p:cNvCxnSpPr>
          <p:nvPr/>
        </p:nvCxnSpPr>
        <p:spPr>
          <a:xfrm>
            <a:off x="8417657" y="2476735"/>
            <a:ext cx="607254" cy="215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103" idx="5"/>
            <a:endCxn id="101" idx="0"/>
          </p:cNvCxnSpPr>
          <p:nvPr/>
        </p:nvCxnSpPr>
        <p:spPr>
          <a:xfrm>
            <a:off x="9302398" y="3191510"/>
            <a:ext cx="513543" cy="209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102" idx="4"/>
            <a:endCxn id="100" idx="0"/>
          </p:cNvCxnSpPr>
          <p:nvPr/>
        </p:nvCxnSpPr>
        <p:spPr>
          <a:xfrm flipH="1">
            <a:off x="6967524" y="3244813"/>
            <a:ext cx="233541" cy="155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7785831" y="2952347"/>
            <a:ext cx="708076" cy="1"/>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7651333" y="3740212"/>
            <a:ext cx="1480799" cy="0"/>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942471" y="3080651"/>
            <a:ext cx="1063440" cy="307777"/>
          </a:xfrm>
          <a:prstGeom prst="rect">
            <a:avLst/>
          </a:prstGeom>
          <a:noFill/>
        </p:spPr>
        <p:txBody>
          <a:bodyPr wrap="square" rtlCol="0">
            <a:spAutoFit/>
          </a:bodyPr>
          <a:lstStyle/>
          <a:p>
            <a:r>
              <a:rPr lang="en-US" sz="1400" dirty="0" smtClean="0"/>
              <a:t>Compute</a:t>
            </a:r>
            <a:endParaRPr lang="en-US" sz="1400" dirty="0"/>
          </a:p>
        </p:txBody>
      </p:sp>
      <p:cxnSp>
        <p:nvCxnSpPr>
          <p:cNvPr id="150" name="Straight Arrow Connector 149"/>
          <p:cNvCxnSpPr>
            <a:stCxn id="48" idx="2"/>
            <a:endCxn id="154" idx="5"/>
          </p:cNvCxnSpPr>
          <p:nvPr/>
        </p:nvCxnSpPr>
        <p:spPr>
          <a:xfrm flipH="1">
            <a:off x="4568053" y="4033611"/>
            <a:ext cx="1039201" cy="289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29" idx="2"/>
            <a:endCxn id="154" idx="1"/>
          </p:cNvCxnSpPr>
          <p:nvPr/>
        </p:nvCxnSpPr>
        <p:spPr>
          <a:xfrm>
            <a:off x="2636238" y="4033611"/>
            <a:ext cx="1013308" cy="289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4" name="Regular Pentagon 153"/>
              <p:cNvSpPr/>
              <p:nvPr/>
            </p:nvSpPr>
            <p:spPr>
              <a:xfrm>
                <a:off x="3649545" y="4059769"/>
                <a:ext cx="918509" cy="688687"/>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latin typeface="Cambria Math" charset="0"/>
                            </a:rPr>
                          </m:ctrlPr>
                        </m:sSubSupPr>
                        <m:e>
                          <m:r>
                            <a:rPr lang="en-US" b="0" i="1" smtClean="0">
                              <a:latin typeface="Cambria Math" charset="0"/>
                            </a:rPr>
                            <m:t>ℚ</m:t>
                          </m:r>
                        </m:e>
                        <m:sub>
                          <m:r>
                            <a:rPr lang="en-US" b="0" i="1" smtClean="0">
                              <a:latin typeface="Cambria Math" charset="0"/>
                            </a:rPr>
                            <m:t>𝑛</m:t>
                          </m:r>
                          <m:r>
                            <a:rPr lang="en-US" b="0" i="1" smtClean="0">
                              <a:latin typeface="Cambria Math" charset="0"/>
                            </a:rPr>
                            <m:t>,1</m:t>
                          </m:r>
                        </m:sub>
                        <m:sup>
                          <m:r>
                            <a:rPr lang="en-US" b="0" i="1" smtClean="0">
                              <a:latin typeface="Cambria Math" charset="0"/>
                            </a:rPr>
                            <m:t>∗</m:t>
                          </m:r>
                        </m:sup>
                      </m:sSubSup>
                    </m:oMath>
                  </m:oMathPara>
                </a14:m>
                <a:endParaRPr lang="en-US" dirty="0"/>
              </a:p>
            </p:txBody>
          </p:sp>
        </mc:Choice>
        <mc:Fallback xmlns="">
          <p:sp>
            <p:nvSpPr>
              <p:cNvPr id="154" name="Regular Pentagon 153"/>
              <p:cNvSpPr>
                <a:spLocks noRot="1" noChangeAspect="1" noMove="1" noResize="1" noEditPoints="1" noAdjustHandles="1" noChangeArrowheads="1" noChangeShapeType="1" noTextEdit="1"/>
              </p:cNvSpPr>
              <p:nvPr/>
            </p:nvSpPr>
            <p:spPr>
              <a:xfrm>
                <a:off x="3649545" y="4059769"/>
                <a:ext cx="918509" cy="688687"/>
              </a:xfrm>
              <a:prstGeom prst="pentagon">
                <a:avLst/>
              </a:prstGeom>
              <a:blipFill rotWithShape="0">
                <a:blip r:embed="rId17"/>
                <a:stretch>
                  <a:fillRect/>
                </a:stretch>
              </a:blipFill>
            </p:spPr>
            <p:txBody>
              <a:bodyPr/>
              <a:lstStyle/>
              <a:p>
                <a:r>
                  <a:rPr lang="en-US">
                    <a:noFill/>
                  </a:rPr>
                  <a:t> </a:t>
                </a:r>
              </a:p>
            </p:txBody>
          </p:sp>
        </mc:Fallback>
      </mc:AlternateContent>
      <p:cxnSp>
        <p:nvCxnSpPr>
          <p:cNvPr id="160" name="Straight Arrow Connector 159"/>
          <p:cNvCxnSpPr>
            <a:stCxn id="100" idx="2"/>
            <a:endCxn id="165" idx="1"/>
          </p:cNvCxnSpPr>
          <p:nvPr/>
        </p:nvCxnSpPr>
        <p:spPr>
          <a:xfrm>
            <a:off x="6967524" y="4042193"/>
            <a:ext cx="990879" cy="320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01" idx="2"/>
            <a:endCxn id="165" idx="5"/>
          </p:cNvCxnSpPr>
          <p:nvPr/>
        </p:nvCxnSpPr>
        <p:spPr>
          <a:xfrm flipH="1">
            <a:off x="8876910" y="4042192"/>
            <a:ext cx="939031" cy="320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5" name="Regular Pentagon 164"/>
              <p:cNvSpPr/>
              <p:nvPr/>
            </p:nvSpPr>
            <p:spPr>
              <a:xfrm>
                <a:off x="7958402" y="4099500"/>
                <a:ext cx="918509" cy="688687"/>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latin typeface="Cambria Math" charset="0"/>
                            </a:rPr>
                          </m:ctrlPr>
                        </m:sSubSupPr>
                        <m:e>
                          <m:r>
                            <a:rPr lang="en-US" b="0" i="1" smtClean="0">
                              <a:latin typeface="Cambria Math" charset="0"/>
                            </a:rPr>
                            <m:t>ℚ</m:t>
                          </m:r>
                        </m:e>
                        <m:sub>
                          <m:r>
                            <a:rPr lang="en-US" b="0" i="1" smtClean="0">
                              <a:latin typeface="Cambria Math" charset="0"/>
                            </a:rPr>
                            <m:t>𝑛</m:t>
                          </m:r>
                          <m:r>
                            <a:rPr lang="en-US" b="0" i="1" smtClean="0">
                              <a:latin typeface="Cambria Math" charset="0"/>
                            </a:rPr>
                            <m:t>,</m:t>
                          </m:r>
                          <m:r>
                            <a:rPr lang="en-US" b="0" i="1" smtClean="0">
                              <a:latin typeface="Cambria Math" charset="0"/>
                            </a:rPr>
                            <m:t>𝑠</m:t>
                          </m:r>
                        </m:sub>
                        <m:sup>
                          <m:r>
                            <a:rPr lang="en-US" b="0" i="1" smtClean="0">
                              <a:latin typeface="Cambria Math" charset="0"/>
                            </a:rPr>
                            <m:t>∗</m:t>
                          </m:r>
                        </m:sup>
                      </m:sSubSup>
                    </m:oMath>
                  </m:oMathPara>
                </a14:m>
                <a:endParaRPr lang="en-US" dirty="0"/>
              </a:p>
            </p:txBody>
          </p:sp>
        </mc:Choice>
        <mc:Fallback xmlns="">
          <p:sp>
            <p:nvSpPr>
              <p:cNvPr id="165" name="Regular Pentagon 164"/>
              <p:cNvSpPr>
                <a:spLocks noRot="1" noChangeAspect="1" noMove="1" noResize="1" noEditPoints="1" noAdjustHandles="1" noChangeArrowheads="1" noChangeShapeType="1" noTextEdit="1"/>
              </p:cNvSpPr>
              <p:nvPr/>
            </p:nvSpPr>
            <p:spPr>
              <a:xfrm>
                <a:off x="7958402" y="4099500"/>
                <a:ext cx="918509" cy="688687"/>
              </a:xfrm>
              <a:prstGeom prst="pentagon">
                <a:avLst/>
              </a:prstGeom>
              <a:blipFill rotWithShape="0">
                <a:blip r:embed="rId18"/>
                <a:stretch>
                  <a:fillRect/>
                </a:stretch>
              </a:blipFill>
            </p:spPr>
            <p:txBody>
              <a:bodyPr/>
              <a:lstStyle/>
              <a:p>
                <a:r>
                  <a:rPr lang="en-US">
                    <a:noFill/>
                  </a:rPr>
                  <a:t> </a:t>
                </a:r>
              </a:p>
            </p:txBody>
          </p:sp>
        </mc:Fallback>
      </mc:AlternateContent>
      <p:cxnSp>
        <p:nvCxnSpPr>
          <p:cNvPr id="172" name="Straight Arrow Connector 171"/>
          <p:cNvCxnSpPr>
            <a:stCxn id="154" idx="3"/>
            <a:endCxn id="176" idx="0"/>
          </p:cNvCxnSpPr>
          <p:nvPr/>
        </p:nvCxnSpPr>
        <p:spPr>
          <a:xfrm flipH="1">
            <a:off x="4108799" y="4748456"/>
            <a:ext cx="1" cy="175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3066359" y="4748456"/>
            <a:ext cx="884975" cy="307777"/>
          </a:xfrm>
          <a:prstGeom prst="rect">
            <a:avLst/>
          </a:prstGeom>
          <a:noFill/>
        </p:spPr>
        <p:txBody>
          <a:bodyPr wrap="square" rtlCol="0">
            <a:spAutoFit/>
          </a:bodyPr>
          <a:lstStyle/>
          <a:p>
            <a:r>
              <a:rPr lang="en-US" sz="1400" dirty="0" smtClean="0"/>
              <a:t>Compute</a:t>
            </a:r>
            <a:endParaRPr lang="en-US" sz="1600" dirty="0"/>
          </a:p>
        </p:txBody>
      </p:sp>
      <mc:AlternateContent xmlns:mc="http://schemas.openxmlformats.org/markup-compatibility/2006" xmlns:a14="http://schemas.microsoft.com/office/drawing/2010/main">
        <mc:Choice Requires="a14">
          <p:sp>
            <p:nvSpPr>
              <p:cNvPr id="176" name="Diamond 175"/>
              <p:cNvSpPr/>
              <p:nvPr/>
            </p:nvSpPr>
            <p:spPr>
              <a:xfrm>
                <a:off x="3632383" y="4923602"/>
                <a:ext cx="952831" cy="4959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100" i="1" smtClean="0">
                          <a:latin typeface="Cambria Math" charset="0"/>
                        </a:rPr>
                        <m:t>𝜉</m:t>
                      </m:r>
                      <m:d>
                        <m:dPr>
                          <m:begChr m:val="{"/>
                          <m:endChr m:val="}"/>
                          <m:ctrlPr>
                            <a:rPr lang="en-US" sz="1100" i="1">
                              <a:latin typeface="Cambria Math" charset="0"/>
                            </a:rPr>
                          </m:ctrlPr>
                        </m:dPr>
                        <m:e>
                          <m:sSubSup>
                            <m:sSubSupPr>
                              <m:ctrlPr>
                                <a:rPr lang="en-US" sz="1400" i="1">
                                  <a:latin typeface="Cambria Math" charset="0"/>
                                </a:rPr>
                              </m:ctrlPr>
                            </m:sSubSupPr>
                            <m:e>
                              <m:r>
                                <a:rPr lang="en-US" sz="1400" i="1">
                                  <a:latin typeface="Cambria Math" charset="0"/>
                                </a:rPr>
                                <m:t>ℚ</m:t>
                              </m:r>
                            </m:e>
                            <m:sub>
                              <m:r>
                                <a:rPr lang="en-US" sz="1400" i="1">
                                  <a:latin typeface="Cambria Math" charset="0"/>
                                </a:rPr>
                                <m:t>𝑛</m:t>
                              </m:r>
                              <m:r>
                                <a:rPr lang="en-US" sz="1400" i="1">
                                  <a:latin typeface="Cambria Math" charset="0"/>
                                </a:rPr>
                                <m:t>,1</m:t>
                              </m:r>
                            </m:sub>
                            <m:sup>
                              <m:r>
                                <a:rPr lang="en-US" sz="1400" i="1">
                                  <a:latin typeface="Cambria Math" charset="0"/>
                                </a:rPr>
                                <m:t>∗</m:t>
                              </m:r>
                            </m:sup>
                          </m:sSubSup>
                        </m:e>
                      </m:d>
                    </m:oMath>
                  </m:oMathPara>
                </a14:m>
                <a:endParaRPr lang="en-US" sz="2000" dirty="0"/>
              </a:p>
            </p:txBody>
          </p:sp>
        </mc:Choice>
        <mc:Fallback xmlns="">
          <p:sp>
            <p:nvSpPr>
              <p:cNvPr id="176" name="Diamond 175"/>
              <p:cNvSpPr>
                <a:spLocks noRot="1" noChangeAspect="1" noMove="1" noResize="1" noEditPoints="1" noAdjustHandles="1" noChangeArrowheads="1" noChangeShapeType="1" noTextEdit="1"/>
              </p:cNvSpPr>
              <p:nvPr/>
            </p:nvSpPr>
            <p:spPr>
              <a:xfrm>
                <a:off x="3632383" y="4923602"/>
                <a:ext cx="952831" cy="495960"/>
              </a:xfrm>
              <a:prstGeom prst="diamond">
                <a:avLst/>
              </a:prstGeom>
              <a:blipFill rotWithShape="0">
                <a:blip r:embed="rId19"/>
                <a:stretch>
                  <a:fillRect/>
                </a:stretch>
              </a:blipFill>
            </p:spPr>
            <p:txBody>
              <a:bodyPr/>
              <a:lstStyle/>
              <a:p>
                <a:r>
                  <a:rPr lang="en-US">
                    <a:noFill/>
                  </a:rPr>
                  <a:t> </a:t>
                </a:r>
              </a:p>
            </p:txBody>
          </p:sp>
        </mc:Fallback>
      </mc:AlternateContent>
      <p:cxnSp>
        <p:nvCxnSpPr>
          <p:cNvPr id="181" name="Straight Arrow Connector 180"/>
          <p:cNvCxnSpPr>
            <a:stCxn id="165" idx="3"/>
            <a:endCxn id="182" idx="0"/>
          </p:cNvCxnSpPr>
          <p:nvPr/>
        </p:nvCxnSpPr>
        <p:spPr>
          <a:xfrm>
            <a:off x="8417657" y="4788187"/>
            <a:ext cx="17161" cy="186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2" name="Diamond 181"/>
              <p:cNvSpPr/>
              <p:nvPr/>
            </p:nvSpPr>
            <p:spPr>
              <a:xfrm>
                <a:off x="7958402" y="4974939"/>
                <a:ext cx="952831" cy="4959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100" i="1" smtClean="0">
                          <a:latin typeface="Cambria Math" charset="0"/>
                        </a:rPr>
                        <m:t>𝜉</m:t>
                      </m:r>
                      <m:d>
                        <m:dPr>
                          <m:begChr m:val="{"/>
                          <m:endChr m:val="}"/>
                          <m:ctrlPr>
                            <a:rPr lang="en-US" sz="1100" i="1">
                              <a:latin typeface="Cambria Math" charset="0"/>
                            </a:rPr>
                          </m:ctrlPr>
                        </m:dPr>
                        <m:e>
                          <m:sSubSup>
                            <m:sSubSupPr>
                              <m:ctrlPr>
                                <a:rPr lang="en-US" sz="1400" i="1">
                                  <a:latin typeface="Cambria Math" charset="0"/>
                                </a:rPr>
                              </m:ctrlPr>
                            </m:sSubSupPr>
                            <m:e>
                              <m:r>
                                <a:rPr lang="en-US" sz="1400" i="1">
                                  <a:latin typeface="Cambria Math" charset="0"/>
                                </a:rPr>
                                <m:t>ℚ</m:t>
                              </m:r>
                            </m:e>
                            <m:sub>
                              <m:r>
                                <a:rPr lang="en-US" sz="1400" i="1">
                                  <a:latin typeface="Cambria Math" charset="0"/>
                                </a:rPr>
                                <m:t>𝑛</m:t>
                              </m:r>
                              <m:r>
                                <a:rPr lang="en-US" sz="1400" i="1">
                                  <a:latin typeface="Cambria Math" charset="0"/>
                                </a:rPr>
                                <m:t>,</m:t>
                              </m:r>
                              <m:r>
                                <a:rPr lang="en-US" sz="1400" b="0" i="1" smtClean="0">
                                  <a:latin typeface="Cambria Math" charset="0"/>
                                </a:rPr>
                                <m:t>𝑠</m:t>
                              </m:r>
                            </m:sub>
                            <m:sup>
                              <m:r>
                                <a:rPr lang="en-US" sz="1400" i="1">
                                  <a:latin typeface="Cambria Math" charset="0"/>
                                </a:rPr>
                                <m:t>∗</m:t>
                              </m:r>
                            </m:sup>
                          </m:sSubSup>
                        </m:e>
                      </m:d>
                    </m:oMath>
                  </m:oMathPara>
                </a14:m>
                <a:endParaRPr lang="en-US" sz="2000" dirty="0"/>
              </a:p>
            </p:txBody>
          </p:sp>
        </mc:Choice>
        <mc:Fallback xmlns="">
          <p:sp>
            <p:nvSpPr>
              <p:cNvPr id="182" name="Diamond 181"/>
              <p:cNvSpPr>
                <a:spLocks noRot="1" noChangeAspect="1" noMove="1" noResize="1" noEditPoints="1" noAdjustHandles="1" noChangeArrowheads="1" noChangeShapeType="1" noTextEdit="1"/>
              </p:cNvSpPr>
              <p:nvPr/>
            </p:nvSpPr>
            <p:spPr>
              <a:xfrm>
                <a:off x="7958402" y="4974939"/>
                <a:ext cx="952831" cy="495960"/>
              </a:xfrm>
              <a:prstGeom prst="diamond">
                <a:avLst/>
              </a:prstGeom>
              <a:blipFill rotWithShape="0">
                <a:blip r:embed="rId20"/>
                <a:stretch>
                  <a:fillRect/>
                </a:stretch>
              </a:blipFill>
            </p:spPr>
            <p:txBody>
              <a:bodyPr/>
              <a:lstStyle/>
              <a:p>
                <a:r>
                  <a:rPr lang="en-US">
                    <a:noFill/>
                  </a:rPr>
                  <a:t> </a:t>
                </a:r>
              </a:p>
            </p:txBody>
          </p:sp>
        </mc:Fallback>
      </mc:AlternateContent>
      <p:cxnSp>
        <p:nvCxnSpPr>
          <p:cNvPr id="47" name="Straight Arrow Connector 46"/>
          <p:cNvCxnSpPr/>
          <p:nvPr/>
        </p:nvCxnSpPr>
        <p:spPr>
          <a:xfrm>
            <a:off x="6254482" y="1512572"/>
            <a:ext cx="256574" cy="585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5563968" y="1383349"/>
            <a:ext cx="483843" cy="715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 idx="6"/>
            <a:endCxn id="13" idx="1"/>
          </p:cNvCxnSpPr>
          <p:nvPr/>
        </p:nvCxnSpPr>
        <p:spPr>
          <a:xfrm>
            <a:off x="6614756" y="464302"/>
            <a:ext cx="1776976" cy="493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6"/>
            <a:endCxn id="13" idx="1"/>
          </p:cNvCxnSpPr>
          <p:nvPr/>
        </p:nvCxnSpPr>
        <p:spPr>
          <a:xfrm flipV="1">
            <a:off x="6560032" y="957904"/>
            <a:ext cx="1831700" cy="427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76" idx="2"/>
            <a:endCxn id="89" idx="1"/>
          </p:cNvCxnSpPr>
          <p:nvPr/>
        </p:nvCxnSpPr>
        <p:spPr>
          <a:xfrm>
            <a:off x="4108799" y="5419562"/>
            <a:ext cx="913425" cy="508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82" idx="2"/>
            <a:endCxn id="89" idx="3"/>
          </p:cNvCxnSpPr>
          <p:nvPr/>
        </p:nvCxnSpPr>
        <p:spPr>
          <a:xfrm flipH="1">
            <a:off x="7508240" y="5470899"/>
            <a:ext cx="926578" cy="457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Rectangle 88"/>
              <p:cNvSpPr/>
              <p:nvPr/>
            </p:nvSpPr>
            <p:spPr>
              <a:xfrm>
                <a:off x="5022224" y="5603756"/>
                <a:ext cx="2486016" cy="649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1400" i="1" smtClean="0">
                              <a:latin typeface="Cambria Math" charset="0"/>
                            </a:rPr>
                          </m:ctrlPr>
                        </m:accPr>
                        <m:e>
                          <m:r>
                            <a:rPr lang="en-US" sz="1600" i="1">
                              <a:latin typeface="Cambria Math" charset="0"/>
                            </a:rPr>
                            <m:t>𝜉</m:t>
                          </m:r>
                          <m:d>
                            <m:dPr>
                              <m:begChr m:val="{"/>
                              <m:endChr m:val="}"/>
                              <m:ctrlPr>
                                <a:rPr lang="en-US" sz="1600" i="1">
                                  <a:latin typeface="Cambria Math" charset="0"/>
                                </a:rPr>
                              </m:ctrlPr>
                            </m:dPr>
                            <m:e>
                              <m:sSub>
                                <m:sSubPr>
                                  <m:ctrlPr>
                                    <a:rPr lang="en-US" sz="1600" i="1">
                                      <a:latin typeface="Cambria Math" charset="0"/>
                                    </a:rPr>
                                  </m:ctrlPr>
                                </m:sSubPr>
                                <m:e>
                                  <m:r>
                                    <a:rPr lang="en-US" sz="1600" b="0" i="1" smtClean="0">
                                      <a:latin typeface="Cambria Math" charset="0"/>
                                    </a:rPr>
                                    <m:t>𝒬</m:t>
                                  </m:r>
                                </m:e>
                                <m:sub>
                                  <m:r>
                                    <a:rPr lang="en-US" sz="1600" i="1">
                                      <a:latin typeface="Cambria Math" charset="0"/>
                                    </a:rPr>
                                    <m:t>𝑛</m:t>
                                  </m:r>
                                </m:sub>
                              </m:sSub>
                              <m:d>
                                <m:dPr>
                                  <m:ctrlPr>
                                    <a:rPr lang="en-US" sz="1600" i="1">
                                      <a:latin typeface="Cambria Math" charset="0"/>
                                    </a:rPr>
                                  </m:ctrlPr>
                                </m:dPr>
                                <m:e>
                                  <m:r>
                                    <a:rPr lang="en-US" sz="1600" i="1">
                                      <a:latin typeface="Cambria Math" charset="0"/>
                                    </a:rPr>
                                    <m:t>𝑃</m:t>
                                  </m:r>
                                </m:e>
                              </m:d>
                            </m:e>
                          </m:d>
                        </m:e>
                      </m:acc>
                      <m:r>
                        <a:rPr lang="en-US" sz="1400" i="1">
                          <a:latin typeface="Cambria Math" charset="0"/>
                        </a:rPr>
                        <m:t>=</m:t>
                      </m:r>
                      <m:sSup>
                        <m:sSupPr>
                          <m:ctrlPr>
                            <a:rPr lang="en-US" sz="1400" i="1">
                              <a:latin typeface="Cambria Math" charset="0"/>
                            </a:rPr>
                          </m:ctrlPr>
                        </m:sSupPr>
                        <m:e>
                          <m:r>
                            <a:rPr lang="en-US" sz="1400" i="1">
                              <a:latin typeface="Cambria Math" charset="0"/>
                            </a:rPr>
                            <m:t>𝑠</m:t>
                          </m:r>
                        </m:e>
                        <m:sup>
                          <m:r>
                            <a:rPr lang="en-US" sz="1400" i="1">
                              <a:latin typeface="Cambria Math" charset="0"/>
                            </a:rPr>
                            <m:t>−1</m:t>
                          </m:r>
                        </m:sup>
                      </m:sSup>
                      <m:nary>
                        <m:naryPr>
                          <m:chr m:val="∑"/>
                          <m:ctrlPr>
                            <a:rPr lang="en-US" sz="1400" i="1">
                              <a:latin typeface="Cambria Math" charset="0"/>
                            </a:rPr>
                          </m:ctrlPr>
                        </m:naryPr>
                        <m:sub>
                          <m:r>
                            <a:rPr lang="en-US" sz="1400" i="1">
                              <a:latin typeface="Cambria Math" charset="0"/>
                            </a:rPr>
                            <m:t>𝑗</m:t>
                          </m:r>
                          <m:r>
                            <a:rPr lang="en-US" sz="1400" i="1">
                              <a:latin typeface="Cambria Math" charset="0"/>
                            </a:rPr>
                            <m:t>=1</m:t>
                          </m:r>
                        </m:sub>
                        <m:sup>
                          <m:r>
                            <a:rPr lang="en-US" sz="1400" i="1">
                              <a:latin typeface="Cambria Math" charset="0"/>
                            </a:rPr>
                            <m:t>𝑠</m:t>
                          </m:r>
                        </m:sup>
                        <m:e>
                          <m:r>
                            <a:rPr lang="en-US" sz="1100" i="1">
                              <a:latin typeface="Cambria Math" charset="0"/>
                            </a:rPr>
                            <m:t>𝜉</m:t>
                          </m:r>
                          <m:d>
                            <m:dPr>
                              <m:begChr m:val="{"/>
                              <m:endChr m:val="}"/>
                              <m:ctrlPr>
                                <a:rPr lang="en-US" sz="1100" i="1">
                                  <a:latin typeface="Cambria Math" charset="0"/>
                                </a:rPr>
                              </m:ctrlPr>
                            </m:dPr>
                            <m:e>
                              <m:r>
                                <a:rPr lang="en-US" sz="1100" i="1">
                                  <a:latin typeface="Cambria Math" charset="0"/>
                                </a:rPr>
                                <m:t>𝒬</m:t>
                              </m:r>
                              <m:d>
                                <m:dPr>
                                  <m:ctrlPr>
                                    <a:rPr lang="en-US" sz="1100" i="1">
                                      <a:latin typeface="Cambria Math" charset="0"/>
                                    </a:rPr>
                                  </m:ctrlPr>
                                </m:dPr>
                                <m:e>
                                  <m:sSubSup>
                                    <m:sSubSupPr>
                                      <m:ctrlPr>
                                        <a:rPr lang="en-US" sz="1100" i="1">
                                          <a:latin typeface="Cambria Math" charset="0"/>
                                        </a:rPr>
                                      </m:ctrlPr>
                                    </m:sSubSupPr>
                                    <m:e>
                                      <m:r>
                                        <a:rPr lang="en-US" sz="1100" i="1">
                                          <a:latin typeface="Cambria Math" charset="0"/>
                                        </a:rPr>
                                        <m:t>ℙ</m:t>
                                      </m:r>
                                    </m:e>
                                    <m:sub>
                                      <m:r>
                                        <a:rPr lang="en-US" sz="1100" i="1">
                                          <a:latin typeface="Cambria Math" charset="0"/>
                                        </a:rPr>
                                        <m:t>𝑛</m:t>
                                      </m:r>
                                      <m:r>
                                        <a:rPr lang="en-US" sz="1100" i="1">
                                          <a:latin typeface="Cambria Math" charset="0"/>
                                        </a:rPr>
                                        <m:t>, </m:t>
                                      </m:r>
                                      <m:r>
                                        <a:rPr lang="en-US" sz="1100" i="1">
                                          <a:latin typeface="Cambria Math" charset="0"/>
                                        </a:rPr>
                                        <m:t>𝑏</m:t>
                                      </m:r>
                                    </m:sub>
                                    <m:sup>
                                      <m:d>
                                        <m:dPr>
                                          <m:ctrlPr>
                                            <a:rPr lang="en-US" sz="1100" i="1">
                                              <a:latin typeface="Cambria Math" charset="0"/>
                                            </a:rPr>
                                          </m:ctrlPr>
                                        </m:dPr>
                                        <m:e>
                                          <m:r>
                                            <a:rPr lang="en-US" sz="1100" i="1">
                                              <a:latin typeface="Cambria Math" charset="0"/>
                                            </a:rPr>
                                            <m:t>𝑗</m:t>
                                          </m:r>
                                        </m:e>
                                      </m:d>
                                    </m:sup>
                                  </m:sSubSup>
                                </m:e>
                              </m:d>
                            </m:e>
                          </m:d>
                          <m:r>
                            <m:rPr>
                              <m:nor/>
                            </m:rPr>
                            <a:rPr lang="en-US" sz="1600" dirty="0"/>
                            <m:t> </m:t>
                          </m:r>
                        </m:e>
                      </m:nary>
                    </m:oMath>
                  </m:oMathPara>
                </a14:m>
                <a:endParaRPr lang="en-US" sz="1200" dirty="0"/>
              </a:p>
            </p:txBody>
          </p:sp>
        </mc:Choice>
        <mc:Fallback xmlns="">
          <p:sp>
            <p:nvSpPr>
              <p:cNvPr id="89" name="Rectangle 88"/>
              <p:cNvSpPr>
                <a:spLocks noRot="1" noChangeAspect="1" noMove="1" noResize="1" noEditPoints="1" noAdjustHandles="1" noChangeArrowheads="1" noChangeShapeType="1" noTextEdit="1"/>
              </p:cNvSpPr>
              <p:nvPr/>
            </p:nvSpPr>
            <p:spPr>
              <a:xfrm>
                <a:off x="5022224" y="5603756"/>
                <a:ext cx="2486016" cy="649462"/>
              </a:xfrm>
              <a:prstGeom prst="rect">
                <a:avLst/>
              </a:prstGeom>
              <a:blipFill rotWithShape="0">
                <a:blip r:embed="rId21"/>
                <a:stretch>
                  <a:fillRect/>
                </a:stretch>
              </a:blipFill>
            </p:spPr>
            <p:txBody>
              <a:bodyPr/>
              <a:lstStyle/>
              <a:p>
                <a:r>
                  <a:rPr lang="en-US">
                    <a:noFill/>
                  </a:rPr>
                  <a:t> </a:t>
                </a:r>
              </a:p>
            </p:txBody>
          </p:sp>
        </mc:Fallback>
      </mc:AlternateContent>
      <p:cxnSp>
        <p:nvCxnSpPr>
          <p:cNvPr id="57" name="Straight Connector 56"/>
          <p:cNvCxnSpPr/>
          <p:nvPr/>
        </p:nvCxnSpPr>
        <p:spPr>
          <a:xfrm>
            <a:off x="4901942" y="5242560"/>
            <a:ext cx="2749391" cy="0"/>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186073"/>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18191</TotalTime>
  <Words>4428</Words>
  <Application>Microsoft Macintosh PowerPoint</Application>
  <PresentationFormat>Widescreen</PresentationFormat>
  <Paragraphs>228</Paragraphs>
  <Slides>23</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Cambria Math</vt:lpstr>
      <vt:lpstr>Mangal</vt:lpstr>
      <vt:lpstr>Wingdings</vt:lpstr>
      <vt:lpstr>Retrospect</vt:lpstr>
      <vt:lpstr>A Scalable Bootstrap for Massive Data</vt:lpstr>
      <vt:lpstr>Why bootstrap?</vt:lpstr>
      <vt:lpstr>A New Setting</vt:lpstr>
      <vt:lpstr>Why Classic Bootstrap is Problematic</vt:lpstr>
      <vt:lpstr>Notation</vt:lpstr>
      <vt:lpstr>Previous Solutions</vt:lpstr>
      <vt:lpstr>Subsampling &amp; m out of n Bootstrap</vt:lpstr>
      <vt:lpstr>Bag of Little Bootstraps</vt:lpstr>
      <vt:lpstr>PowerPoint Presentation</vt:lpstr>
      <vt:lpstr>Computational Benefits</vt:lpstr>
      <vt:lpstr>Consistency of the BLB</vt:lpstr>
      <vt:lpstr>Rate of Convergence of the BLB</vt:lpstr>
      <vt:lpstr>Simulation Results (Regression &amp; Classification)</vt:lpstr>
      <vt:lpstr>PowerPoint Presentation</vt:lpstr>
      <vt:lpstr>PowerPoint Presentation</vt:lpstr>
      <vt:lpstr>Relative Error VS n</vt:lpstr>
      <vt:lpstr>Computational Scalability</vt:lpstr>
      <vt:lpstr>PowerPoint Presentation</vt:lpstr>
      <vt:lpstr>Choosing s and r</vt:lpstr>
      <vt:lpstr>Real Data</vt:lpstr>
      <vt:lpstr>Time series</vt:lpstr>
      <vt:lpstr>Simulation – Time Series</vt:lpstr>
      <vt:lpstr>Conclusion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Haas, Noa</dc:creator>
  <cp:lastModifiedBy>Haas, Noa</cp:lastModifiedBy>
  <cp:revision>143</cp:revision>
  <cp:lastPrinted>2017-05-17T08:54:08Z</cp:lastPrinted>
  <dcterms:created xsi:type="dcterms:W3CDTF">2017-05-03T19:04:17Z</dcterms:created>
  <dcterms:modified xsi:type="dcterms:W3CDTF">2017-06-22T08:00:05Z</dcterms:modified>
</cp:coreProperties>
</file>