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85" r:id="rId22"/>
    <p:sldId id="286" r:id="rId23"/>
    <p:sldId id="287" r:id="rId24"/>
    <p:sldId id="288" r:id="rId25"/>
    <p:sldId id="289" r:id="rId26"/>
    <p:sldId id="276" r:id="rId27"/>
    <p:sldId id="290" r:id="rId28"/>
    <p:sldId id="277" r:id="rId29"/>
    <p:sldId id="278" r:id="rId30"/>
    <p:sldId id="279" r:id="rId31"/>
    <p:sldId id="283" r:id="rId32"/>
    <p:sldId id="280" r:id="rId33"/>
    <p:sldId id="281" r:id="rId34"/>
    <p:sldId id="282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C31883-2D47-40DE-9DF8-92119970EBF7}" type="datetimeFigureOut">
              <a:rPr lang="he-IL" smtClean="0"/>
              <a:pPr/>
              <a:t>כ"ג/ניסן/תשע"ז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996896-BF6B-48BF-B160-2CE2BDBE9DE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1.png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4.png"/><Relationship Id="rId5" Type="http://schemas.openxmlformats.org/officeDocument/2006/relationships/oleObject" Target="../embeddings/oleObject26.bin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image" Target="../media/image6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67.png"/><Relationship Id="rId4" Type="http://schemas.openxmlformats.org/officeDocument/2006/relationships/oleObject" Target="../embeddings/oleObject29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30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Based on “An Introduction to the Bootstrap” (</a:t>
            </a:r>
            <a:r>
              <a:rPr lang="en-US" dirty="0" err="1" smtClean="0"/>
              <a:t>Efron</a:t>
            </a:r>
            <a:r>
              <a:rPr lang="en-US" dirty="0" smtClean="0"/>
              <a:t> and </a:t>
            </a:r>
            <a:r>
              <a:rPr lang="en-US" dirty="0" err="1" smtClean="0"/>
              <a:t>Tibshirani</a:t>
            </a:r>
            <a:r>
              <a:rPr lang="en-US" dirty="0" smtClean="0"/>
              <a:t>)</a:t>
            </a:r>
            <a:endParaRPr lang="he-IL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620688"/>
            <a:ext cx="6915150" cy="819150"/>
          </a:xfrm>
          <a:prstGeom prst="rect">
            <a:avLst/>
          </a:prstGeom>
          <a:noFill/>
        </p:spPr>
      </p:pic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3559" name="Equation" r:id="rId4" imgW="114120" imgH="2156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779912" y="1772816"/>
            <a:ext cx="13681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 err="1" smtClean="0"/>
              <a:t>Nir</a:t>
            </a:r>
            <a:r>
              <a:rPr lang="en-US" sz="2000" dirty="0" smtClean="0"/>
              <a:t> </a:t>
            </a:r>
            <a:r>
              <a:rPr lang="en-US" sz="2000" dirty="0" err="1" smtClean="0"/>
              <a:t>Keret</a:t>
            </a:r>
            <a:endParaRPr lang="he-IL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635673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4366845"/>
            <a:ext cx="69127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There is no golden standard for the non-parametric case, but we can see that there are big differences.</a:t>
            </a:r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268760"/>
            <a:ext cx="8352928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The </a:t>
            </a:r>
            <a:r>
              <a:rPr lang="en-US" sz="2400" dirty="0" err="1" smtClean="0"/>
              <a:t>BCa</a:t>
            </a:r>
            <a:r>
              <a:rPr lang="en-US" sz="2400" dirty="0" smtClean="0"/>
              <a:t> endpoints are also based on the bootstrap distribution percentiles, but not necessarily the same ones as the regular percentile interval.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The </a:t>
            </a:r>
            <a:r>
              <a:rPr lang="en-US" sz="2400" dirty="0" err="1" smtClean="0"/>
              <a:t>BCa</a:t>
            </a:r>
            <a:r>
              <a:rPr lang="en-US" sz="2400" dirty="0" smtClean="0"/>
              <a:t> percentiles depend on two numbers:  </a:t>
            </a:r>
          </a:p>
          <a:p>
            <a:pPr algn="l" rtl="0"/>
            <a:r>
              <a:rPr lang="en-US" sz="2400" dirty="0" smtClean="0"/>
              <a:t>responsible for correcting non-stable variance (“acceleration”) and bias. </a:t>
            </a:r>
            <a:endParaRPr lang="he-IL" sz="2400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3" y="2780928"/>
            <a:ext cx="1144927" cy="432048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340768"/>
            <a:ext cx="7240903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750" y="4652963"/>
          <a:ext cx="8574088" cy="1008062"/>
        </p:xfrm>
        <a:graphic>
          <a:graphicData uri="http://schemas.openxmlformats.org/presentationml/2006/ole">
            <p:oleObj spid="_x0000_s44033" name="Equation" r:id="rId4" imgW="388620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383159"/>
            <a:ext cx="59046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Where does this formula come from?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9552" y="1825724"/>
          <a:ext cx="8075613" cy="3619500"/>
        </p:xfrm>
        <a:graphic>
          <a:graphicData uri="http://schemas.openxmlformats.org/presentationml/2006/ole">
            <p:oleObj spid="_x0000_s43009" name="Equation" r:id="rId3" imgW="3911400" imgH="1752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23527" y="1268760"/>
          <a:ext cx="8415935" cy="3960440"/>
        </p:xfrm>
        <a:graphic>
          <a:graphicData uri="http://schemas.openxmlformats.org/presentationml/2006/ole">
            <p:oleObj spid="_x0000_s49154" name="Equation" r:id="rId3" imgW="3886200" imgH="1828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794250" y="1914525"/>
          <a:ext cx="114300" cy="177800"/>
        </p:xfrm>
        <a:graphic>
          <a:graphicData uri="http://schemas.openxmlformats.org/presentationml/2006/ole">
            <p:oleObj spid="_x0000_s50178" name="Equation" r:id="rId3" imgW="114120" imgH="1774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3528" y="1196752"/>
          <a:ext cx="8093294" cy="4032448"/>
        </p:xfrm>
        <a:graphic>
          <a:graphicData uri="http://schemas.openxmlformats.org/presentationml/2006/ole">
            <p:oleObj spid="_x0000_s50179" name="Equation" r:id="rId4" imgW="3619440" imgH="1803240" progId="Equation.DSMT4">
              <p:embed/>
            </p:oleObj>
          </a:graphicData>
        </a:graphic>
      </p:graphicFrame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4725144"/>
            <a:ext cx="330872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51520" y="1628800"/>
          <a:ext cx="8767318" cy="2952328"/>
        </p:xfrm>
        <a:graphic>
          <a:graphicData uri="http://schemas.openxmlformats.org/presentationml/2006/ole">
            <p:oleObj spid="_x0000_s51202" name="Equation" r:id="rId3" imgW="4444920" imgH="1498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 - </a:t>
            </a:r>
            <a:r>
              <a:rPr lang="en-US" sz="4000" dirty="0" smtClean="0"/>
              <a:t>Bias Correction</a:t>
            </a:r>
            <a:endParaRPr lang="he-IL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7736" y="1340768"/>
          <a:ext cx="8860768" cy="2880320"/>
        </p:xfrm>
        <a:graphic>
          <a:graphicData uri="http://schemas.openxmlformats.org/presentationml/2006/ole">
            <p:oleObj spid="_x0000_s52226" name="Equation" r:id="rId3" imgW="4609800" imgH="1498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33837" y="1412776"/>
          <a:ext cx="8837012" cy="1453456"/>
        </p:xfrm>
        <a:graphic>
          <a:graphicData uri="http://schemas.openxmlformats.org/presentationml/2006/ole">
            <p:oleObj spid="_x0000_s53250" name="Equation" r:id="rId3" imgW="3860640" imgH="634680" progId="Equation.DSMT4">
              <p:embed/>
            </p:oleObj>
          </a:graphicData>
        </a:graphic>
      </p:graphicFrame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288" y="2564904"/>
            <a:ext cx="3276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5250" y="3573463"/>
          <a:ext cx="8794750" cy="2016125"/>
        </p:xfrm>
        <a:graphic>
          <a:graphicData uri="http://schemas.openxmlformats.org/presentationml/2006/ole">
            <p:oleObj spid="_x0000_s53252" name="Equation" r:id="rId5" imgW="4431960" imgH="1015920" progId="Equation.DSMT4">
              <p:embed/>
            </p:oleObj>
          </a:graphicData>
        </a:graphic>
      </p:graphicFrame>
      <p:sp>
        <p:nvSpPr>
          <p:cNvPr id="9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 - </a:t>
            </a:r>
            <a:r>
              <a:rPr lang="en-US" sz="4000" dirty="0" smtClean="0"/>
              <a:t>Bias Correction</a:t>
            </a:r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2564904"/>
            <a:ext cx="778136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1560" y="1700808"/>
            <a:ext cx="56166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Rationale for that formula</a:t>
            </a:r>
            <a:r>
              <a:rPr lang="en-US" dirty="0" smtClean="0"/>
              <a:t>:</a:t>
            </a:r>
            <a:endParaRPr lang="he-IL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 - </a:t>
            </a:r>
            <a:r>
              <a:rPr lang="en-US" sz="4000" dirty="0" smtClean="0"/>
              <a:t>Bias Correction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The Percentile Interval</a:t>
            </a:r>
            <a:endParaRPr lang="he-IL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90500" y="1403350"/>
          <a:ext cx="8845550" cy="1460500"/>
        </p:xfrm>
        <a:graphic>
          <a:graphicData uri="http://schemas.openxmlformats.org/presentationml/2006/ole">
            <p:oleObj spid="_x0000_s36866" name="Equation" r:id="rId3" imgW="4457520" imgH="736560" progId="Equation.DSMT4">
              <p:embed/>
            </p:oleObj>
          </a:graphicData>
        </a:graphic>
      </p:graphicFrame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429000"/>
            <a:ext cx="309765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 - </a:t>
            </a:r>
            <a:r>
              <a:rPr lang="en-US" sz="4000" dirty="0" smtClean="0"/>
              <a:t>Acceleration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484784"/>
            <a:ext cx="7200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One-Parameter Parametric Bootstrap</a:t>
            </a:r>
          </a:p>
          <a:p>
            <a:pPr algn="l" rtl="0"/>
            <a:endParaRPr lang="en-US" sz="28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496" y="2139726"/>
          <a:ext cx="9218612" cy="3665538"/>
        </p:xfrm>
        <a:graphic>
          <a:graphicData uri="http://schemas.openxmlformats.org/presentationml/2006/ole">
            <p:oleObj spid="_x0000_s54274" name="Equation" r:id="rId3" imgW="4089240" imgH="1625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 - </a:t>
            </a:r>
            <a:r>
              <a:rPr lang="en-US" sz="4000" dirty="0" smtClean="0"/>
              <a:t>Acceleration</a:t>
            </a:r>
            <a:endParaRPr lang="he-IL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412776"/>
            <a:ext cx="8424936" cy="523220"/>
          </a:xfrm>
          <a:prstGeom prst="rect">
            <a:avLst/>
          </a:prstGeom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Parametric bootstrap with nuisance parameters</a:t>
            </a:r>
            <a:endParaRPr lang="he-IL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23528" y="2204864"/>
            <a:ext cx="8352928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In most cases we will have more than one unknown parameter, and the former formula will not apply.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The solution is to reduce the problem to a one-parameter parametric family, and apply the formula on it.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How do we do that?</a:t>
            </a:r>
            <a:endParaRPr lang="he-IL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 - </a:t>
            </a:r>
            <a:r>
              <a:rPr lang="en-US" sz="4000" dirty="0" smtClean="0"/>
              <a:t>Acceleration</a:t>
            </a:r>
            <a:endParaRPr lang="he-IL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5472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Least Favorable Family</a:t>
            </a:r>
            <a:endParaRPr lang="he-IL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1763" y="1905000"/>
          <a:ext cx="8896350" cy="3695700"/>
        </p:xfrm>
        <a:graphic>
          <a:graphicData uri="http://schemas.openxmlformats.org/presentationml/2006/ole">
            <p:oleObj spid="_x0000_s65538" name="Equation" r:id="rId3" imgW="4800600" imgH="1993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 - </a:t>
            </a:r>
            <a:r>
              <a:rPr lang="en-US" sz="4000" dirty="0" smtClean="0"/>
              <a:t>Acceleration</a:t>
            </a:r>
            <a:endParaRPr lang="he-IL" sz="4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58750" y="1370013"/>
          <a:ext cx="8959850" cy="4335462"/>
        </p:xfrm>
        <a:graphic>
          <a:graphicData uri="http://schemas.openxmlformats.org/presentationml/2006/ole">
            <p:oleObj spid="_x0000_s66562" name="Equation" r:id="rId3" imgW="5143320" imgH="248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 - </a:t>
            </a:r>
            <a:r>
              <a:rPr lang="en-US" sz="4000" dirty="0" smtClean="0"/>
              <a:t>Acceleration</a:t>
            </a:r>
            <a:endParaRPr lang="he-IL" sz="4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9750" y="1027113"/>
          <a:ext cx="7345363" cy="3373437"/>
        </p:xfrm>
        <a:graphic>
          <a:graphicData uri="http://schemas.openxmlformats.org/presentationml/2006/ole">
            <p:oleObj spid="_x0000_s67586" name="Equation" r:id="rId3" imgW="2819160" imgH="1295280" progId="Equation.DSMT4">
              <p:embed/>
            </p:oleObj>
          </a:graphicData>
        </a:graphic>
      </p:graphicFrame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581128"/>
            <a:ext cx="27241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779912" y="4437112"/>
          <a:ext cx="4294135" cy="1080120"/>
        </p:xfrm>
        <a:graphic>
          <a:graphicData uri="http://schemas.openxmlformats.org/presentationml/2006/ole">
            <p:oleObj spid="_x0000_s67589" name="Equation" r:id="rId5" imgW="2070000" imgH="52056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707904" y="5733256"/>
          <a:ext cx="4229523" cy="864096"/>
        </p:xfrm>
        <a:graphic>
          <a:graphicData uri="http://schemas.openxmlformats.org/presentationml/2006/ole">
            <p:oleObj spid="_x0000_s67591" name="Equation" r:id="rId6" imgW="236196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 - </a:t>
            </a:r>
            <a:r>
              <a:rPr lang="en-US" sz="4000" dirty="0" smtClean="0"/>
              <a:t>Acceleration</a:t>
            </a:r>
            <a:endParaRPr lang="he-IL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322765"/>
            <a:ext cx="705678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Nonparametric Bootstrap</a:t>
            </a:r>
          </a:p>
          <a:p>
            <a:pPr algn="l" rtl="0"/>
            <a:endParaRPr lang="en-US" sz="2800" dirty="0" smtClean="0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468313" y="2282825"/>
          <a:ext cx="8351837" cy="3446463"/>
        </p:xfrm>
        <a:graphic>
          <a:graphicData uri="http://schemas.openxmlformats.org/presentationml/2006/ole">
            <p:oleObj spid="_x0000_s68610" name="Equation" r:id="rId3" imgW="4368600" imgH="1803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924944"/>
            <a:ext cx="287898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9512" y="4437112"/>
          <a:ext cx="8712101" cy="864096"/>
        </p:xfrm>
        <a:graphic>
          <a:graphicData uri="http://schemas.openxmlformats.org/presentationml/2006/ole">
            <p:oleObj spid="_x0000_s56325" name="Equation" r:id="rId4" imgW="4609800" imgH="457200" progId="Equation.DSMT4">
              <p:embed/>
            </p:oleObj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323528" y="1268760"/>
          <a:ext cx="8064896" cy="1320568"/>
        </p:xfrm>
        <a:graphic>
          <a:graphicData uri="http://schemas.openxmlformats.org/presentationml/2006/ole">
            <p:oleObj spid="_x0000_s56326" name="Equation" r:id="rId5" imgW="4343400" imgH="711000" progId="Equation.DSMT4">
              <p:embed/>
            </p:oleObj>
          </a:graphicData>
        </a:graphic>
      </p:graphicFrame>
      <p:sp>
        <p:nvSpPr>
          <p:cNvPr id="10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 - </a:t>
            </a:r>
            <a:r>
              <a:rPr lang="en-US" sz="4000" dirty="0" smtClean="0"/>
              <a:t>Acceleration</a:t>
            </a:r>
            <a:endParaRPr lang="he-IL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-99392"/>
            <a:ext cx="6300192" cy="69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 txBox="1"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Geometrical interpretation</a:t>
            </a:r>
            <a:endParaRPr lang="he-IL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4000" dirty="0" smtClean="0"/>
              <a:t>The </a:t>
            </a:r>
            <a:r>
              <a:rPr lang="en-US" sz="4000" dirty="0" err="1" smtClean="0"/>
              <a:t>BCa</a:t>
            </a:r>
            <a:r>
              <a:rPr lang="en-US" sz="4000" dirty="0" smtClean="0"/>
              <a:t> Interval - </a:t>
            </a:r>
            <a:r>
              <a:rPr lang="en-US" sz="3600" dirty="0" smtClean="0"/>
              <a:t>Influence Function</a:t>
            </a:r>
            <a:r>
              <a:rPr lang="he-IL" sz="4400" u="sng" dirty="0" smtClean="0"/>
              <a:t/>
            </a:r>
            <a:br>
              <a:rPr lang="he-IL" sz="4400" u="sng" dirty="0" smtClean="0"/>
            </a:br>
            <a:endParaRPr lang="he-IL" dirty="0"/>
          </a:p>
        </p:txBody>
      </p:sp>
      <p:sp>
        <p:nvSpPr>
          <p:cNvPr id="3" name="Rectangle 2"/>
          <p:cNvSpPr/>
          <p:nvPr/>
        </p:nvSpPr>
        <p:spPr>
          <a:xfrm>
            <a:off x="467544" y="1556792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u="sng" dirty="0" err="1" smtClean="0"/>
              <a:t>Gâteaux</a:t>
            </a:r>
            <a:r>
              <a:rPr lang="en-US" sz="2800" u="sng" dirty="0" smtClean="0"/>
              <a:t> Derivative</a:t>
            </a:r>
            <a:endParaRPr lang="en-US" sz="2800" u="sng" dirty="0"/>
          </a:p>
        </p:txBody>
      </p:sp>
      <p:sp>
        <p:nvSpPr>
          <p:cNvPr id="5" name="Rectangle 4"/>
          <p:cNvSpPr/>
          <p:nvPr/>
        </p:nvSpPr>
        <p:spPr>
          <a:xfrm>
            <a:off x="395536" y="2276873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dirty="0" err="1" smtClean="0"/>
              <a:t>G</a:t>
            </a:r>
            <a:r>
              <a:rPr lang="en-US" u="sng" dirty="0" err="1" smtClean="0"/>
              <a:t>â</a:t>
            </a:r>
            <a:r>
              <a:rPr lang="en-US" dirty="0" err="1" smtClean="0"/>
              <a:t>teaux</a:t>
            </a:r>
            <a:r>
              <a:rPr lang="en-US" dirty="0" smtClean="0"/>
              <a:t> derivative of T at F in the direction G is defined by</a:t>
            </a:r>
            <a:endParaRPr lang="he-IL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780928"/>
            <a:ext cx="50577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51520" y="4077072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Mathematically speaking, the </a:t>
            </a:r>
            <a:r>
              <a:rPr lang="en-US" dirty="0" err="1" smtClean="0"/>
              <a:t>G</a:t>
            </a:r>
            <a:r>
              <a:rPr lang="en-US" u="sng" dirty="0" err="1" smtClean="0"/>
              <a:t>â</a:t>
            </a:r>
            <a:r>
              <a:rPr lang="en-US" dirty="0" err="1" smtClean="0"/>
              <a:t>teaux</a:t>
            </a:r>
            <a:r>
              <a:rPr lang="en-US" dirty="0" smtClean="0"/>
              <a:t> derivative is a generalization of the concept of directional derivative.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Statistically speaking, it measures the rate of change in a statistical functional upon a small amount of contamination by another distribution G. </a:t>
            </a:r>
            <a:endParaRPr lang="he-I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1465620"/>
            <a:ext cx="42484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u="sng" dirty="0" smtClean="0"/>
              <a:t>The Influence Function</a:t>
            </a:r>
            <a:endParaRPr lang="he-IL" sz="2800" u="sng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79512" y="2276872"/>
          <a:ext cx="8260800" cy="2088232"/>
        </p:xfrm>
        <a:graphic>
          <a:graphicData uri="http://schemas.openxmlformats.org/presentationml/2006/ole">
            <p:oleObj spid="_x0000_s58370" name="Equation" r:id="rId3" imgW="3416040" imgH="863280" progId="Equation.DSMT4">
              <p:embed/>
            </p:oleObj>
          </a:graphicData>
        </a:graphic>
      </p:graphicFrame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3356992"/>
            <a:ext cx="589618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5496" y="4437112"/>
          <a:ext cx="8932993" cy="1008112"/>
        </p:xfrm>
        <a:graphic>
          <a:graphicData uri="http://schemas.openxmlformats.org/presentationml/2006/ole">
            <p:oleObj spid="_x0000_s58372" name="Equation" r:id="rId5" imgW="4051080" imgH="457200" progId="Equation.DSMT4">
              <p:embed/>
            </p:oleObj>
          </a:graphicData>
        </a:graphic>
      </p:graphicFrame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085184"/>
            <a:ext cx="587602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4000" dirty="0" smtClean="0"/>
              <a:t>The </a:t>
            </a:r>
            <a:r>
              <a:rPr lang="en-US" sz="4000" dirty="0" err="1" smtClean="0"/>
              <a:t>BCa</a:t>
            </a:r>
            <a:r>
              <a:rPr lang="en-US" sz="4000" dirty="0" smtClean="0"/>
              <a:t> Interval - </a:t>
            </a:r>
            <a:r>
              <a:rPr lang="en-US" sz="3600" dirty="0" smtClean="0"/>
              <a:t>Influence Function</a:t>
            </a:r>
            <a:r>
              <a:rPr lang="he-IL" sz="4400" u="sng" dirty="0" smtClean="0"/>
              <a:t/>
            </a:r>
            <a:br>
              <a:rPr lang="he-IL" sz="4400" u="sng" dirty="0" smtClean="0"/>
            </a:b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The Percentile Interval</a:t>
            </a:r>
            <a:endParaRPr lang="he-IL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7504" y="1556792"/>
          <a:ext cx="9149093" cy="2664296"/>
        </p:xfrm>
        <a:graphic>
          <a:graphicData uri="http://schemas.openxmlformats.org/presentationml/2006/ole">
            <p:oleObj spid="_x0000_s37891" name="Equation" r:id="rId3" imgW="4622760" imgH="1346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628800"/>
            <a:ext cx="33123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 smtClean="0"/>
              <a:t>Example: the mean</a:t>
            </a:r>
            <a:endParaRPr lang="he-IL" sz="2400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385712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996952"/>
            <a:ext cx="567063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645024"/>
            <a:ext cx="577150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4000" dirty="0" smtClean="0"/>
              <a:t>The </a:t>
            </a:r>
            <a:r>
              <a:rPr lang="en-US" sz="4000" dirty="0" err="1" smtClean="0"/>
              <a:t>BCa</a:t>
            </a:r>
            <a:r>
              <a:rPr lang="en-US" sz="4000" dirty="0" smtClean="0"/>
              <a:t> Interval - </a:t>
            </a:r>
            <a:r>
              <a:rPr lang="en-US" sz="3600" dirty="0" smtClean="0"/>
              <a:t>Influence Function</a:t>
            </a:r>
            <a:r>
              <a:rPr lang="he-IL" sz="4400" u="sng" dirty="0" smtClean="0"/>
              <a:t/>
            </a:r>
            <a:br>
              <a:rPr lang="he-IL" sz="4400" u="sng" dirty="0" smtClean="0"/>
            </a:br>
            <a:endParaRPr lang="he-I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628800"/>
            <a:ext cx="633670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 smtClean="0"/>
              <a:t>Example: the variance</a:t>
            </a:r>
            <a:endParaRPr lang="he-IL" sz="2400" dirty="0" smtClean="0"/>
          </a:p>
          <a:p>
            <a:pPr algn="l"/>
            <a:r>
              <a:rPr lang="en-US" sz="2400" dirty="0" smtClean="0"/>
              <a:t>We can take advantage of the chain rule:</a:t>
            </a:r>
            <a:endParaRPr lang="he-IL" sz="2400" dirty="0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2492896"/>
            <a:ext cx="7693467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4000" dirty="0" smtClean="0"/>
              <a:t>The </a:t>
            </a:r>
            <a:r>
              <a:rPr lang="en-US" sz="4000" dirty="0" err="1" smtClean="0"/>
              <a:t>BCa</a:t>
            </a:r>
            <a:r>
              <a:rPr lang="en-US" sz="4000" dirty="0" smtClean="0"/>
              <a:t> Interval - </a:t>
            </a:r>
            <a:r>
              <a:rPr lang="en-US" sz="3600" dirty="0" smtClean="0"/>
              <a:t>Influence Function</a:t>
            </a:r>
            <a:r>
              <a:rPr lang="he-IL" sz="4400" u="sng" dirty="0" smtClean="0"/>
              <a:t/>
            </a:r>
            <a:br>
              <a:rPr lang="he-IL" sz="4400" u="sng" dirty="0" smtClean="0"/>
            </a:br>
            <a:endParaRPr lang="he-I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628800"/>
            <a:ext cx="63367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Example: the variance: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412457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5" y="3501008"/>
            <a:ext cx="840093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4000" dirty="0" smtClean="0"/>
              <a:t>The </a:t>
            </a:r>
            <a:r>
              <a:rPr lang="en-US" sz="4000" dirty="0" err="1" smtClean="0"/>
              <a:t>BCa</a:t>
            </a:r>
            <a:r>
              <a:rPr lang="en-US" sz="4000" dirty="0" smtClean="0"/>
              <a:t> Interval - </a:t>
            </a:r>
            <a:r>
              <a:rPr lang="en-US" sz="3600" dirty="0" smtClean="0"/>
              <a:t>Influence Function</a:t>
            </a:r>
            <a:r>
              <a:rPr lang="he-IL" sz="4400" u="sng" dirty="0" smtClean="0"/>
              <a:t/>
            </a:r>
            <a:br>
              <a:rPr lang="he-IL" sz="4400" u="sng" dirty="0" smtClean="0"/>
            </a:br>
            <a:endParaRPr lang="he-I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412776"/>
            <a:ext cx="78488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 smtClean="0"/>
              <a:t>The influence components behave a lot like the score values:</a:t>
            </a:r>
            <a:endParaRPr lang="he-IL" sz="2400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167633"/>
            <a:ext cx="228985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3239641"/>
            <a:ext cx="3087127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5183857"/>
            <a:ext cx="46348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5039841"/>
            <a:ext cx="3061692" cy="76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95536" y="4751809"/>
            <a:ext cx="33123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For a parametric model:</a:t>
            </a:r>
            <a:endParaRPr lang="he-IL" dirty="0"/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4000" dirty="0" smtClean="0"/>
              <a:t>The </a:t>
            </a:r>
            <a:r>
              <a:rPr lang="en-US" sz="4000" dirty="0" err="1" smtClean="0"/>
              <a:t>BCa</a:t>
            </a:r>
            <a:r>
              <a:rPr lang="en-US" sz="4000" dirty="0" smtClean="0"/>
              <a:t> Interval - </a:t>
            </a:r>
            <a:r>
              <a:rPr lang="en-US" sz="3600" dirty="0" smtClean="0"/>
              <a:t>Influence Function</a:t>
            </a:r>
            <a:r>
              <a:rPr lang="he-IL" sz="4400" u="sng" dirty="0" smtClean="0"/>
              <a:t/>
            </a:r>
            <a:br>
              <a:rPr lang="he-IL" sz="4400" u="sng" dirty="0" smtClean="0"/>
            </a:br>
            <a:endParaRPr lang="he-IL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419872" y="2388419"/>
          <a:ext cx="1505318" cy="608533"/>
        </p:xfrm>
        <a:graphic>
          <a:graphicData uri="http://schemas.openxmlformats.org/presentationml/2006/ole">
            <p:oleObj spid="_x0000_s82945" name="Equation" r:id="rId7" imgW="59688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628800"/>
            <a:ext cx="698477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In practice, in order to make the method general and not functional-specific, we can take the corresponding jackknife value as an </a:t>
            </a:r>
            <a:endParaRPr lang="he-IL" sz="2400" dirty="0" smtClean="0"/>
          </a:p>
          <a:p>
            <a:pPr algn="l" rtl="0"/>
            <a:r>
              <a:rPr lang="en-US" sz="2400" dirty="0" smtClean="0"/>
              <a:t>approximation for the influence component.</a:t>
            </a:r>
          </a:p>
          <a:p>
            <a:pPr algn="l" rtl="0"/>
            <a:r>
              <a:rPr lang="en-US" sz="2400" dirty="0" smtClean="0"/>
              <a:t>The jackknife practically replaces epsilon with </a:t>
            </a:r>
            <a:endParaRPr lang="he-IL" sz="2400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3140968"/>
            <a:ext cx="12858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9552" y="3789040"/>
            <a:ext cx="56166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The jackknife approximation yields:</a:t>
            </a: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221088"/>
            <a:ext cx="398813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365104"/>
            <a:ext cx="199222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5013176"/>
            <a:ext cx="273128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4000" dirty="0" smtClean="0"/>
              <a:t>The </a:t>
            </a:r>
            <a:r>
              <a:rPr lang="en-US" sz="4000" dirty="0" err="1" smtClean="0"/>
              <a:t>BCa</a:t>
            </a:r>
            <a:r>
              <a:rPr lang="en-US" sz="4000" dirty="0" smtClean="0"/>
              <a:t> Interval - </a:t>
            </a:r>
            <a:r>
              <a:rPr lang="en-US" sz="3600" dirty="0" smtClean="0"/>
              <a:t>Influence Function</a:t>
            </a:r>
            <a:r>
              <a:rPr lang="he-IL" sz="4400" u="sng" dirty="0" smtClean="0"/>
              <a:t/>
            </a:r>
            <a:br>
              <a:rPr lang="he-IL" sz="4400" u="sng" dirty="0" smtClean="0"/>
            </a:br>
            <a:endParaRPr lang="he-I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 Intervals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340768"/>
            <a:ext cx="7848872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Stands for “Approximate Bootstrap CIs”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It tries to mimic the </a:t>
            </a:r>
            <a:r>
              <a:rPr lang="en-US" sz="2800" dirty="0" err="1" smtClean="0"/>
              <a:t>BCa</a:t>
            </a:r>
            <a:r>
              <a:rPr lang="en-US" sz="2800" dirty="0" smtClean="0"/>
              <a:t> intervals in an analytic fashion - without actually performing </a:t>
            </a:r>
            <a:r>
              <a:rPr lang="en-US" sz="2800" dirty="0" err="1" smtClean="0"/>
              <a:t>resampling</a:t>
            </a:r>
            <a:r>
              <a:rPr lang="en-US" sz="2800" dirty="0" smtClean="0"/>
              <a:t> at all. It requires second derivatives, hence works for smoothly defined parameters in exponential families or smoothly defined nonparametric problems.</a:t>
            </a:r>
            <a:endParaRPr lang="he-IL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 Intervals</a:t>
            </a:r>
            <a:endParaRPr lang="he-IL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8450" y="1196975"/>
          <a:ext cx="8732838" cy="2465388"/>
        </p:xfrm>
        <a:graphic>
          <a:graphicData uri="http://schemas.openxmlformats.org/presentationml/2006/ole">
            <p:oleObj spid="_x0000_s70658" name="Equation" r:id="rId3" imgW="3593880" imgH="1015920" progId="Equation.DSMT4">
              <p:embed/>
            </p:oleObj>
          </a:graphicData>
        </a:graphic>
      </p:graphicFrame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789040"/>
            <a:ext cx="299913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013176"/>
            <a:ext cx="57531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5517232"/>
            <a:ext cx="3076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16024" y="6182444"/>
            <a:ext cx="7468344" cy="4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 Intervals</a:t>
            </a:r>
            <a:endParaRPr lang="he-IL" dirty="0"/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719" y="3356992"/>
            <a:ext cx="627148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-47626" y="4005263"/>
          <a:ext cx="9228138" cy="360362"/>
        </p:xfrm>
        <a:graphic>
          <a:graphicData uri="http://schemas.openxmlformats.org/presentationml/2006/ole">
            <p:oleObj spid="_x0000_s71684" name="Equation" r:id="rId4" imgW="5206680" imgH="203040" progId="Equation.DSMT4">
              <p:embed/>
            </p:oleObj>
          </a:graphicData>
        </a:graphic>
      </p:graphicFrame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721743"/>
            <a:ext cx="78581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 Intervals</a:t>
            </a:r>
            <a:endParaRPr lang="he-IL" dirty="0"/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77072"/>
            <a:ext cx="74961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395535" y="1412776"/>
          <a:ext cx="8700041" cy="2448272"/>
        </p:xfrm>
        <a:graphic>
          <a:graphicData uri="http://schemas.openxmlformats.org/presentationml/2006/ole">
            <p:oleObj spid="_x0000_s72707" name="Equation" r:id="rId4" imgW="4241520" imgH="1193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1143000"/>
          </a:xfrm>
        </p:spPr>
        <p:txBody>
          <a:bodyPr/>
          <a:lstStyle/>
          <a:p>
            <a:r>
              <a:rPr lang="en-US" dirty="0" smtClean="0"/>
              <a:t>ABC Intervals</a:t>
            </a:r>
            <a:endParaRPr lang="he-IL" dirty="0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77533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4944"/>
            <a:ext cx="8754019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43672"/>
            <a:ext cx="59626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3926954"/>
            <a:ext cx="18383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2998" y="5805264"/>
            <a:ext cx="77533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The Percentile Interval</a:t>
            </a:r>
            <a:endParaRPr lang="he-IL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7504" y="1268760"/>
          <a:ext cx="9036496" cy="4491252"/>
        </p:xfrm>
        <a:graphic>
          <a:graphicData uri="http://schemas.openxmlformats.org/presentationml/2006/ole">
            <p:oleObj spid="_x0000_s38914" name="Equation" r:id="rId3" imgW="4673520" imgH="232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Convergence Order</a:t>
            </a:r>
            <a:endParaRPr lang="he-IL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504" y="1556792"/>
          <a:ext cx="8960995" cy="2520280"/>
        </p:xfrm>
        <a:graphic>
          <a:graphicData uri="http://schemas.openxmlformats.org/presentationml/2006/ole">
            <p:oleObj spid="_x0000_s74754" name="Equation" r:id="rId3" imgW="4063680" imgH="1143000" progId="Equation.DSMT4">
              <p:embed/>
            </p:oleObj>
          </a:graphicData>
        </a:graphic>
      </p:graphicFrame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2564904"/>
            <a:ext cx="3743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3789040"/>
            <a:ext cx="3486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Convergence Order</a:t>
            </a:r>
            <a:endParaRPr lang="he-IL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2088" y="1557338"/>
          <a:ext cx="8791575" cy="2519362"/>
        </p:xfrm>
        <a:graphic>
          <a:graphicData uri="http://schemas.openxmlformats.org/presentationml/2006/ole">
            <p:oleObj spid="_x0000_s75778" name="Equation" r:id="rId3" imgW="3987720" imgH="1143000" progId="Equation.DSMT4">
              <p:embed/>
            </p:oleObj>
          </a:graphicData>
        </a:graphic>
      </p:graphicFrame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36912"/>
            <a:ext cx="33242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717032"/>
            <a:ext cx="33718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7503" y="4725144"/>
            <a:ext cx="360040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/>
              <a:t>Correctness at a given level</a:t>
            </a:r>
            <a:endParaRPr lang="he-IL" sz="2000" dirty="0"/>
          </a:p>
        </p:txBody>
      </p:sp>
      <p:sp>
        <p:nvSpPr>
          <p:cNvPr id="9" name="Right Arrow 8"/>
          <p:cNvSpPr/>
          <p:nvPr/>
        </p:nvSpPr>
        <p:spPr>
          <a:xfrm>
            <a:off x="3707904" y="4725144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4716016" y="4725144"/>
            <a:ext cx="34563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/>
              <a:t>Accuracy at the same level</a:t>
            </a:r>
            <a:endParaRPr lang="he-IL" sz="2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836711"/>
          <a:ext cx="7920880" cy="280831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14828"/>
                <a:gridCol w="1153524"/>
                <a:gridCol w="1584176"/>
                <a:gridCol w="1584176"/>
                <a:gridCol w="1584176"/>
              </a:tblGrid>
              <a:tr h="936104">
                <a:tc>
                  <a:txBody>
                    <a:bodyPr/>
                    <a:lstStyle/>
                    <a:p>
                      <a:pPr algn="l" rtl="0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ABC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err="1" smtClean="0"/>
                        <a:t>BCa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Percentile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Bootstrap</a:t>
                      </a:r>
                      <a:r>
                        <a:rPr lang="en-US" baseline="0" dirty="0" smtClean="0"/>
                        <a:t> t</a:t>
                      </a:r>
                      <a:endParaRPr lang="he-IL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Second-order</a:t>
                      </a:r>
                      <a:r>
                        <a:rPr lang="en-US" baseline="0" dirty="0" smtClean="0"/>
                        <a:t> correct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Transformation - respecting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4139952" y="1844824"/>
            <a:ext cx="648072" cy="648072"/>
          </a:xfrm>
          <a:prstGeom prst="smileyFac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Smiley Face 5"/>
          <p:cNvSpPr/>
          <p:nvPr/>
        </p:nvSpPr>
        <p:spPr>
          <a:xfrm>
            <a:off x="5652120" y="1844824"/>
            <a:ext cx="648072" cy="648072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Smiley Face 6"/>
          <p:cNvSpPr/>
          <p:nvPr/>
        </p:nvSpPr>
        <p:spPr>
          <a:xfrm>
            <a:off x="1043608" y="1844824"/>
            <a:ext cx="648072" cy="648072"/>
          </a:xfrm>
          <a:prstGeom prst="smileyFac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Smiley Face 7"/>
          <p:cNvSpPr/>
          <p:nvPr/>
        </p:nvSpPr>
        <p:spPr>
          <a:xfrm>
            <a:off x="2627784" y="2780928"/>
            <a:ext cx="648072" cy="648072"/>
          </a:xfrm>
          <a:prstGeom prst="smileyFac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Smiley Face 8"/>
          <p:cNvSpPr/>
          <p:nvPr/>
        </p:nvSpPr>
        <p:spPr>
          <a:xfrm>
            <a:off x="4139952" y="2780928"/>
            <a:ext cx="648072" cy="648072"/>
          </a:xfrm>
          <a:prstGeom prst="smileyFac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Smiley Face 9"/>
          <p:cNvSpPr/>
          <p:nvPr/>
        </p:nvSpPr>
        <p:spPr>
          <a:xfrm>
            <a:off x="5652120" y="2780928"/>
            <a:ext cx="648072" cy="648072"/>
          </a:xfrm>
          <a:prstGeom prst="smileyFac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Smiley Face 10"/>
          <p:cNvSpPr/>
          <p:nvPr/>
        </p:nvSpPr>
        <p:spPr>
          <a:xfrm>
            <a:off x="2627784" y="1844824"/>
            <a:ext cx="648072" cy="648072"/>
          </a:xfrm>
          <a:prstGeom prst="smileyFace">
            <a:avLst>
              <a:gd name="adj" fmla="val -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Smiley Face 11"/>
          <p:cNvSpPr/>
          <p:nvPr/>
        </p:nvSpPr>
        <p:spPr>
          <a:xfrm>
            <a:off x="1043608" y="2780928"/>
            <a:ext cx="648072" cy="648072"/>
          </a:xfrm>
          <a:prstGeom prst="smileyFace">
            <a:avLst>
              <a:gd name="adj" fmla="val -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37520" y="2348880"/>
            <a:ext cx="2674640" cy="1143000"/>
          </a:xfrm>
        </p:spPr>
        <p:txBody>
          <a:bodyPr/>
          <a:lstStyle/>
          <a:p>
            <a:r>
              <a:rPr lang="en-US" dirty="0" smtClean="0"/>
              <a:t>Thanks!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The Percentile Interval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484784"/>
            <a:ext cx="8424936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Looks good… where does it go wrong?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Perhaps the assumption that such a transformation “m” exists is too strong an assumption? 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We require that “m” is both normalizing and variance-stabilizing. Such a transformation need not necessarily exist. 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In addition, we would like to correct for potential bias in the plug-in estimate. The percentile method does not deal with that.</a:t>
            </a:r>
            <a:endParaRPr lang="he-I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12776"/>
            <a:ext cx="7704856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The name </a:t>
            </a:r>
            <a:r>
              <a:rPr lang="en-US" sz="2400" dirty="0" err="1" smtClean="0"/>
              <a:t>BCa</a:t>
            </a:r>
            <a:r>
              <a:rPr lang="en-US" sz="2400" dirty="0" smtClean="0"/>
              <a:t> stands for “Bias-Correction and Acceleration”. It relaxes the assumption that the transformation “m” is variance-stabilizing, and in addition it corrects for potential bias in the estimate.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A motivational example:</a:t>
            </a:r>
            <a:endParaRPr lang="he-I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4016" y="1593888"/>
          <a:ext cx="8172400" cy="1259048"/>
        </p:xfrm>
        <a:graphic>
          <a:graphicData uri="http://schemas.openxmlformats.org/presentationml/2006/ole">
            <p:oleObj spid="_x0000_s39938" name="Equation" r:id="rId3" imgW="4114800" imgH="6346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0496" y="2565400"/>
          <a:ext cx="8689976" cy="2592388"/>
        </p:xfrm>
        <a:graphic>
          <a:graphicData uri="http://schemas.openxmlformats.org/presentationml/2006/ole">
            <p:oleObj spid="_x0000_s39939" name="Equation" r:id="rId4" imgW="4470120" imgH="1333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63341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365104"/>
            <a:ext cx="53530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47664" y="5517232"/>
            <a:ext cx="69127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How do </a:t>
            </a:r>
            <a:r>
              <a:rPr lang="en-US" dirty="0" err="1" smtClean="0"/>
              <a:t>BCa</a:t>
            </a:r>
            <a:r>
              <a:rPr lang="en-US" dirty="0" smtClean="0"/>
              <a:t> and ABC perform compared with the percentile?</a:t>
            </a:r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BCa</a:t>
            </a:r>
            <a:r>
              <a:rPr lang="en-US" dirty="0" smtClean="0"/>
              <a:t> Interval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484784"/>
            <a:ext cx="30243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The exact CI:</a:t>
            </a:r>
            <a:endParaRPr lang="he-IL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268760"/>
            <a:ext cx="356636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7504" y="2132856"/>
            <a:ext cx="8784976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is taking into account the fact that the mean had to be estimated, hence uses n-1 degrees of freedom for the chi-squared distribution.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 contrast, the sample variance, which we used as the plug-in estimate in the bootstrap CIs is biased. How come the </a:t>
            </a:r>
            <a:r>
              <a:rPr lang="en-US" dirty="0" err="1" smtClean="0"/>
              <a:t>BCa</a:t>
            </a:r>
            <a:r>
              <a:rPr lang="en-US" dirty="0" smtClean="0"/>
              <a:t> and ABC do not seem biased but the percentile is?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 addition, note that the shape of the percentile CI is nowhere near the exact. The right part of the CI should be about 2.5 times longer than the left part.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2665</TotalTime>
  <Words>731</Words>
  <Application>Microsoft Office PowerPoint</Application>
  <PresentationFormat>On-screen Show (4:3)</PresentationFormat>
  <Paragraphs>103</Paragraphs>
  <Slides>43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Concourse</vt:lpstr>
      <vt:lpstr>Equation</vt:lpstr>
      <vt:lpstr>MathType 6.0 Equation</vt:lpstr>
      <vt:lpstr>Slide 1</vt:lpstr>
      <vt:lpstr>The Percentile Interval</vt:lpstr>
      <vt:lpstr>The Percentile Interval</vt:lpstr>
      <vt:lpstr>The Percentile Interval</vt:lpstr>
      <vt:lpstr>The Percentile Interval</vt:lpstr>
      <vt:lpstr>The BCa Interval</vt:lpstr>
      <vt:lpstr>The BCa Interval</vt:lpstr>
      <vt:lpstr>The BCa Interval</vt:lpstr>
      <vt:lpstr>The BCa Interval</vt:lpstr>
      <vt:lpstr>The BCa Interval</vt:lpstr>
      <vt:lpstr>The BCa Interval</vt:lpstr>
      <vt:lpstr>The BCa Interval</vt:lpstr>
      <vt:lpstr>The BCa Interval</vt:lpstr>
      <vt:lpstr>The BCa Interval</vt:lpstr>
      <vt:lpstr>The BCa Interval</vt:lpstr>
      <vt:lpstr>The BCa Interval</vt:lpstr>
      <vt:lpstr>The BCa Interval - Bias Correction</vt:lpstr>
      <vt:lpstr>The BCa Interval - Bias Correction</vt:lpstr>
      <vt:lpstr>The BCa Interval - Bias Correction</vt:lpstr>
      <vt:lpstr>The BCa Interval - Acceleration</vt:lpstr>
      <vt:lpstr>The BCa Interval - Acceleration</vt:lpstr>
      <vt:lpstr>The BCa Interval - Acceleration</vt:lpstr>
      <vt:lpstr>The BCa Interval - Acceleration</vt:lpstr>
      <vt:lpstr>The BCa Interval - Acceleration</vt:lpstr>
      <vt:lpstr>The BCa Interval - Acceleration</vt:lpstr>
      <vt:lpstr>The BCa Interval - Acceleration</vt:lpstr>
      <vt:lpstr>Geometrical interpretation</vt:lpstr>
      <vt:lpstr>The BCa Interval - Influence Function </vt:lpstr>
      <vt:lpstr>The BCa Interval - Influence Function </vt:lpstr>
      <vt:lpstr>The BCa Interval - Influence Function </vt:lpstr>
      <vt:lpstr>The BCa Interval - Influence Function </vt:lpstr>
      <vt:lpstr>The BCa Interval - Influence Function </vt:lpstr>
      <vt:lpstr>The BCa Interval - Influence Function </vt:lpstr>
      <vt:lpstr>The BCa Interval - Influence Function </vt:lpstr>
      <vt:lpstr>ABC Intervals</vt:lpstr>
      <vt:lpstr>ABC Intervals</vt:lpstr>
      <vt:lpstr>ABC Intervals</vt:lpstr>
      <vt:lpstr>ABC Intervals</vt:lpstr>
      <vt:lpstr>ABC Intervals</vt:lpstr>
      <vt:lpstr>Convergence Order</vt:lpstr>
      <vt:lpstr>Convergence Order</vt:lpstr>
      <vt:lpstr>Slide 42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Nir</dc:creator>
  <cp:lastModifiedBy>Nir</cp:lastModifiedBy>
  <cp:revision>136</cp:revision>
  <dcterms:created xsi:type="dcterms:W3CDTF">2017-04-17T10:43:44Z</dcterms:created>
  <dcterms:modified xsi:type="dcterms:W3CDTF">2017-04-19T16:03:14Z</dcterms:modified>
</cp:coreProperties>
</file>