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9144000" cy="5143500" type="screen16x9"/>
  <p:notesSz cx="6858000" cy="9144000"/>
  <p:embeddedFontLst>
    <p:embeddedFont>
      <p:font typeface="Amatic SC" panose="020B0604020202020204" charset="-79"/>
      <p:regular r:id="rId28"/>
      <p:bold r:id="rId29"/>
    </p:embeddedFont>
    <p:embeddedFont>
      <p:font typeface="Source Code Pro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42" y="-14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511" y="-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962A1-B460-4B09-9741-1BD7E8F8E87A}" type="datetimeFigureOut">
              <a:rPr lang="en-US" smtClean="0"/>
              <a:t>03-May-17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62FFC-6888-4EF2-9C08-ADB4AED0B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99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19408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/>
              <a:t>אמנם זה אפשרי להתאים למודל הכללי יותר הכולל את DG, אך בהינתן הדרך בה הניסוי נערך, ניוותר עם 0 דרגות חופש לשאריות מה שלא יאפשר להעריך את מידת ההלימה (adequacy) של המודל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הליך ה-B-S המוצע ישים במידה שווה לכל המקרים הנ"ל ואולי אף לסוגים נוספים ומטרתו </a:t>
            </a:r>
            <a:r>
              <a:rPr lang="en" sz="1800" b="1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אינה </a:t>
            </a: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להעריך את היתרונות שבכל אחת משיטות ה-clustering, אלא להעריך כמה ניתן לסמוך על תוצאות ה-clustering לאור השגיאה באמידה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1">
              <a:spcBef>
                <a:spcPts val="0"/>
              </a:spcBef>
              <a:buNone/>
            </a:pPr>
            <a:r>
              <a:rPr lang="en"/>
              <a:t>באפליקציה אופיינית של Clustering החוקר יאמוד את רמת הביטוי היחסית של גנים באמצעות ratio method, יסנן החוצה גנים שאינם אינפורמטיביים ויבצע Clustering לגנים הנותרים עם אלגוריתם אותו יבחר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1">
              <a:spcBef>
                <a:spcPts val="0"/>
              </a:spcBef>
              <a:buNone/>
            </a:pPr>
            <a:r>
              <a:rPr lang="en"/>
              <a:t>כאשר רמת הדיוק גבוהה ← האמידות של ה-BS את רמת הביטוי היחסית תהיה דומה לאמידות המקוריות וה-Clustering של ה-BS יהיה דומה ל-Clustering המקורי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90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Bootstrapping cluster analysis:</a:t>
            </a:r>
          </a:p>
          <a:p>
            <a:pPr lvl="0">
              <a:spcBef>
                <a:spcPts val="0"/>
              </a:spcBef>
              <a:buNone/>
            </a:pPr>
            <a:r>
              <a:rPr lang="en" sz="4800"/>
              <a:t>Assessing the reliability of conclusions from microarray experiment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598088" y="3456787"/>
            <a:ext cx="8222100" cy="432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500050"/>
                </a:solidFill>
                <a:highlight>
                  <a:srgbClr val="FFFFFF"/>
                </a:highlight>
              </a:rPr>
              <a:t>M. Kathleen Kerr &amp; Gary A. Churchill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/>
              <a:t>רקע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dirty="0"/>
              <a:t>לקחו צ'יפ </a:t>
            </a:r>
            <a:r>
              <a:rPr lang="en" dirty="0" smtClean="0"/>
              <a:t>גנטי</a:t>
            </a:r>
            <a:r>
              <a:rPr lang="he-IL" dirty="0" smtClean="0"/>
              <a:t> </a:t>
            </a:r>
            <a:r>
              <a:rPr lang="en" dirty="0" smtClean="0"/>
              <a:t>(</a:t>
            </a:r>
            <a:r>
              <a:rPr lang="en" dirty="0"/>
              <a:t>microarray</a:t>
            </a:r>
            <a:r>
              <a:rPr lang="en" dirty="0" smtClean="0"/>
              <a:t>)</a:t>
            </a:r>
            <a:r>
              <a:rPr lang="he-IL" dirty="0" smtClean="0"/>
              <a:t> </a:t>
            </a:r>
            <a:r>
              <a:rPr lang="en" dirty="0" smtClean="0"/>
              <a:t>של </a:t>
            </a:r>
            <a:r>
              <a:rPr lang="en" dirty="0"/>
              <a:t>שמרים מסוג Saccharomyces </a:t>
            </a:r>
            <a:r>
              <a:rPr lang="en" dirty="0" smtClean="0"/>
              <a:t>cerevisiae</a:t>
            </a:r>
            <a:r>
              <a:rPr lang="he-IL" dirty="0" smtClean="0"/>
              <a:t> </a:t>
            </a:r>
            <a:r>
              <a:rPr lang="en" dirty="0" smtClean="0"/>
              <a:t>הממפה </a:t>
            </a:r>
            <a:r>
              <a:rPr lang="en" dirty="0"/>
              <a:t>97</a:t>
            </a:r>
            <a:r>
              <a:rPr lang="en" dirty="0" smtClean="0"/>
              <a:t>%</a:t>
            </a:r>
            <a:r>
              <a:rPr lang="he-IL" dirty="0" smtClean="0"/>
              <a:t> </a:t>
            </a:r>
            <a:r>
              <a:rPr lang="en" dirty="0" smtClean="0"/>
              <a:t>מן </a:t>
            </a:r>
            <a:r>
              <a:rPr lang="en" dirty="0"/>
              <a:t>הגנים הידועים שלהם</a:t>
            </a:r>
            <a:r>
              <a:rPr lang="en" dirty="0" smtClean="0"/>
              <a:t>.</a:t>
            </a:r>
            <a:r>
              <a:rPr lang="he-IL" dirty="0" smtClean="0"/>
              <a:t> </a:t>
            </a:r>
            <a:r>
              <a:rPr lang="en" dirty="0" smtClean="0"/>
              <a:t>מנסים </a:t>
            </a:r>
            <a:r>
              <a:rPr lang="en" dirty="0"/>
              <a:t>ללמוד את רמת הביטוי של הגנים בתהליך התפצלות והיווצרות נבגים </a:t>
            </a:r>
            <a:r>
              <a:rPr lang="he-IL" dirty="0" smtClean="0"/>
              <a:t>(</a:t>
            </a:r>
            <a:r>
              <a:rPr lang="en" sz="1600" dirty="0" smtClean="0"/>
              <a:t>meiosis </a:t>
            </a:r>
            <a:r>
              <a:rPr lang="en" sz="1600" dirty="0"/>
              <a:t>and spore </a:t>
            </a:r>
            <a:r>
              <a:rPr lang="en" sz="1600" dirty="0" smtClean="0"/>
              <a:t>formation</a:t>
            </a:r>
            <a:r>
              <a:rPr lang="he-IL" dirty="0" smtClean="0"/>
              <a:t>)</a:t>
            </a:r>
            <a:r>
              <a:rPr lang="en" dirty="0" smtClean="0"/>
              <a:t> </a:t>
            </a:r>
            <a:r>
              <a:rPr lang="en" dirty="0"/>
              <a:t>באמצעות תאים דלי חנקן המעודדים תהליך </a:t>
            </a:r>
            <a:r>
              <a:rPr lang="en" dirty="0" smtClean="0"/>
              <a:t>זה</a:t>
            </a:r>
            <a:endParaRPr lang="en" dirty="0"/>
          </a:p>
          <a:p>
            <a:pPr lvl="0" rtl="1">
              <a:spcBef>
                <a:spcPts val="0"/>
              </a:spcBef>
              <a:buNone/>
            </a:pPr>
            <a:r>
              <a:rPr lang="en" dirty="0"/>
              <a:t>דגמו אותם ב-7 נקודות זמן (Variety) -</a:t>
            </a:r>
            <a:r>
              <a:rPr lang="en" dirty="0">
                <a:solidFill>
                  <a:srgbClr val="FFFFFF"/>
                </a:solidFill>
              </a:rPr>
              <a:t>י</a:t>
            </a:r>
            <a:r>
              <a:rPr lang="en" dirty="0"/>
              <a:t>0, 0.5, 2, 5, 7, 9 </a:t>
            </a:r>
            <a:r>
              <a:rPr lang="en" dirty="0" smtClean="0"/>
              <a:t>ו</a:t>
            </a:r>
            <a:r>
              <a:rPr lang="he-IL" dirty="0" smtClean="0"/>
              <a:t>-</a:t>
            </a:r>
            <a:r>
              <a:rPr lang="en" dirty="0" smtClean="0"/>
              <a:t>12</a:t>
            </a:r>
            <a:r>
              <a:rPr lang="he-IL" dirty="0" smtClean="0"/>
              <a:t> </a:t>
            </a:r>
            <a:r>
              <a:rPr lang="en" dirty="0" smtClean="0"/>
              <a:t>שעות</a:t>
            </a:r>
            <a:endParaRPr lang="en" dirty="0"/>
          </a:p>
          <a:p>
            <a:pPr lvl="0" rtl="1">
              <a:spcBef>
                <a:spcPts val="0"/>
              </a:spcBef>
              <a:buNone/>
            </a:pPr>
            <a:r>
              <a:rPr lang="en" dirty="0"/>
              <a:t>7 </a:t>
            </a:r>
            <a:r>
              <a:rPr lang="en" dirty="0" smtClean="0"/>
              <a:t>microarrays</a:t>
            </a:r>
            <a:r>
              <a:rPr lang="he-IL" dirty="0" smtClean="0"/>
              <a:t> - </a:t>
            </a:r>
            <a:r>
              <a:rPr lang="en" dirty="0" smtClean="0"/>
              <a:t>אחד </a:t>
            </a:r>
            <a:r>
              <a:rPr lang="en" dirty="0"/>
              <a:t>לכל נקודת זמן</a:t>
            </a:r>
          </a:p>
          <a:p>
            <a:pPr lvl="0" rtl="1">
              <a:spcBef>
                <a:spcPts val="0"/>
              </a:spcBef>
              <a:buNone/>
            </a:pP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microarray</a:t>
            </a:r>
            <a:r>
              <a:rPr lang="he-IL" dirty="0" smtClean="0"/>
              <a:t> </a:t>
            </a:r>
            <a:r>
              <a:rPr lang="en" dirty="0" smtClean="0"/>
              <a:t>של </a:t>
            </a:r>
            <a:r>
              <a:rPr lang="en" dirty="0"/>
              <a:t>זמן </a:t>
            </a:r>
            <a:r>
              <a:rPr lang="en" dirty="0" smtClean="0"/>
              <a:t>0</a:t>
            </a:r>
            <a:r>
              <a:rPr lang="he-IL" dirty="0" smtClean="0"/>
              <a:t> </a:t>
            </a:r>
            <a:r>
              <a:rPr lang="en" dirty="0" smtClean="0"/>
              <a:t>משמש כ</a:t>
            </a:r>
            <a:r>
              <a:rPr lang="he-IL" dirty="0" smtClean="0"/>
              <a:t>-</a:t>
            </a:r>
            <a:r>
              <a:rPr lang="en" dirty="0" smtClean="0"/>
              <a:t>reference</a:t>
            </a:r>
            <a:r>
              <a:rPr lang="he-IL" dirty="0" smtClean="0"/>
              <a:t> </a:t>
            </a:r>
            <a:r>
              <a:rPr lang="en" dirty="0" smtClean="0"/>
              <a:t>לשאר </a:t>
            </a:r>
            <a:r>
              <a:rPr lang="en" dirty="0"/>
              <a:t>הדגימות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90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/>
              <a:t>המודל להערכת רמת הביטוי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66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dirty="0"/>
              <a:t>בעוד המודל של החוקרים בניסוי המקורי היה להעריך את רמת הביטוי באמצעות היחס הבא:</a:t>
            </a:r>
          </a:p>
          <a:p>
            <a:pPr lvl="0" rtl="1">
              <a:spcBef>
                <a:spcPts val="0"/>
              </a:spcBef>
              <a:buNone/>
            </a:pPr>
            <a:endParaRPr dirty="0"/>
          </a:p>
          <a:p>
            <a:pPr lvl="0" rtl="1">
              <a:spcBef>
                <a:spcPts val="0"/>
              </a:spcBef>
              <a:buNone/>
            </a:pPr>
            <a:endParaRPr dirty="0"/>
          </a:p>
          <a:p>
            <a:pPr lvl="0" rtl="1">
              <a:spcBef>
                <a:spcPts val="0"/>
              </a:spcBef>
              <a:buNone/>
            </a:pPr>
            <a:r>
              <a:rPr lang="en" dirty="0"/>
              <a:t>מודל </a:t>
            </a:r>
            <a:r>
              <a:rPr lang="en" dirty="0" smtClean="0"/>
              <a:t>ANOVA</a:t>
            </a:r>
            <a:r>
              <a:rPr lang="he-IL" dirty="0" smtClean="0"/>
              <a:t> </a:t>
            </a:r>
            <a:r>
              <a:rPr lang="en" dirty="0" smtClean="0"/>
              <a:t>ללא </a:t>
            </a:r>
            <a:r>
              <a:rPr lang="en" dirty="0"/>
              <a:t>התיקון של החסרת הרקע</a:t>
            </a:r>
            <a:r>
              <a:rPr lang="en" dirty="0" smtClean="0"/>
              <a:t>,</a:t>
            </a:r>
            <a:r>
              <a:rPr lang="he-IL" dirty="0" smtClean="0"/>
              <a:t> </a:t>
            </a:r>
            <a:r>
              <a:rPr lang="en" dirty="0" smtClean="0"/>
              <a:t>מראה </a:t>
            </a:r>
            <a:r>
              <a:rPr lang="en" dirty="0"/>
              <a:t>על </a:t>
            </a:r>
            <a:r>
              <a:rPr lang="en" dirty="0" smtClean="0"/>
              <a:t>trends</a:t>
            </a:r>
            <a:r>
              <a:rPr lang="he-IL" dirty="0" smtClean="0"/>
              <a:t> </a:t>
            </a:r>
            <a:r>
              <a:rPr lang="en" dirty="0" smtClean="0"/>
              <a:t>של ה</a:t>
            </a:r>
            <a:r>
              <a:rPr lang="he-IL" dirty="0" smtClean="0"/>
              <a:t>-</a:t>
            </a:r>
            <a:r>
              <a:rPr lang="en" dirty="0" smtClean="0"/>
              <a:t>residuals</a:t>
            </a:r>
            <a:r>
              <a:rPr lang="he-IL" dirty="0" smtClean="0"/>
              <a:t> </a:t>
            </a:r>
            <a:r>
              <a:rPr lang="en" dirty="0" smtClean="0"/>
              <a:t>מה </a:t>
            </a:r>
            <a:r>
              <a:rPr lang="en" dirty="0"/>
              <a:t>שמצביע על מודל לא מתאים </a:t>
            </a:r>
            <a:r>
              <a:rPr lang="he-IL" dirty="0" smtClean="0"/>
              <a:t>(</a:t>
            </a:r>
            <a:r>
              <a:rPr lang="en" dirty="0" smtClean="0"/>
              <a:t>המקורי</a:t>
            </a:r>
            <a:r>
              <a:rPr lang="he-IL" dirty="0"/>
              <a:t>)</a:t>
            </a:r>
            <a:endParaRPr lang="en" dirty="0"/>
          </a:p>
          <a:p>
            <a:pPr lvl="0" rtl="1">
              <a:spcBef>
                <a:spcPts val="0"/>
              </a:spcBef>
              <a:buNone/>
            </a:pPr>
            <a:r>
              <a:rPr lang="en" dirty="0"/>
              <a:t>נחקרו מספר מודלים של </a:t>
            </a:r>
            <a:r>
              <a:rPr lang="en" dirty="0" smtClean="0"/>
              <a:t>ANOVA</a:t>
            </a:r>
            <a:r>
              <a:rPr lang="he-IL" dirty="0" smtClean="0"/>
              <a:t> </a:t>
            </a:r>
            <a:r>
              <a:rPr lang="en" dirty="0" smtClean="0"/>
              <a:t>לנתונים </a:t>
            </a:r>
            <a:r>
              <a:rPr lang="en" dirty="0"/>
              <a:t>ללא התיקון הנ"ל ונמצא כי הנתונים תומכים במודל הבא:</a:t>
            </a:r>
          </a:p>
          <a:p>
            <a:pPr lvl="0" rtl="1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90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2186725" y="1721250"/>
            <a:ext cx="4723800" cy="106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(red signal - red background)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/>
              <a:t>(green signal - green background)</a:t>
            </a:r>
          </a:p>
          <a:p>
            <a:pPr lvl="0" algn="ctr" rtl="1">
              <a:spcBef>
                <a:spcPts val="0"/>
              </a:spcBef>
              <a:buNone/>
            </a:pPr>
            <a:endParaRPr b="1"/>
          </a:p>
        </p:txBody>
      </p:sp>
      <p:cxnSp>
        <p:nvCxnSpPr>
          <p:cNvPr id="161" name="Shape 161"/>
          <p:cNvCxnSpPr/>
          <p:nvPr/>
        </p:nvCxnSpPr>
        <p:spPr>
          <a:xfrm>
            <a:off x="2228747" y="2225125"/>
            <a:ext cx="4685400" cy="15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2" name="Shape 162"/>
          <p:cNvSpPr txBox="1"/>
          <p:nvPr/>
        </p:nvSpPr>
        <p:spPr>
          <a:xfrm>
            <a:off x="1622025" y="4588950"/>
            <a:ext cx="5767500" cy="49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>
                <a:solidFill>
                  <a:schemeClr val="dk2"/>
                </a:solidFill>
              </a:rPr>
              <a:t>y</a:t>
            </a:r>
            <a:r>
              <a:rPr lang="en" b="1" baseline="-25000" dirty="0">
                <a:solidFill>
                  <a:schemeClr val="dk2"/>
                </a:solidFill>
              </a:rPr>
              <a:t>ijkg</a:t>
            </a:r>
            <a:r>
              <a:rPr lang="en" b="1" dirty="0">
                <a:solidFill>
                  <a:schemeClr val="dk2"/>
                </a:solidFill>
              </a:rPr>
              <a:t> = μ + A</a:t>
            </a:r>
            <a:r>
              <a:rPr lang="en" b="1" baseline="-25000" dirty="0">
                <a:solidFill>
                  <a:schemeClr val="dk2"/>
                </a:solidFill>
              </a:rPr>
              <a:t>i</a:t>
            </a:r>
            <a:r>
              <a:rPr lang="en" b="1" dirty="0">
                <a:solidFill>
                  <a:schemeClr val="dk2"/>
                </a:solidFill>
              </a:rPr>
              <a:t> + D</a:t>
            </a:r>
            <a:r>
              <a:rPr lang="en" b="1" baseline="-25000" dirty="0">
                <a:solidFill>
                  <a:schemeClr val="dk2"/>
                </a:solidFill>
              </a:rPr>
              <a:t>j</a:t>
            </a:r>
            <a:r>
              <a:rPr lang="en" b="1" dirty="0">
                <a:solidFill>
                  <a:schemeClr val="dk2"/>
                </a:solidFill>
              </a:rPr>
              <a:t> + (AD)</a:t>
            </a:r>
            <a:r>
              <a:rPr lang="en" b="1" baseline="-25000" dirty="0">
                <a:solidFill>
                  <a:schemeClr val="dk2"/>
                </a:solidFill>
              </a:rPr>
              <a:t>ij</a:t>
            </a:r>
            <a:r>
              <a:rPr lang="en" b="1" dirty="0">
                <a:solidFill>
                  <a:schemeClr val="dk2"/>
                </a:solidFill>
              </a:rPr>
              <a:t> + G</a:t>
            </a:r>
            <a:r>
              <a:rPr lang="en" b="1" baseline="-25000" dirty="0">
                <a:solidFill>
                  <a:schemeClr val="dk2"/>
                </a:solidFill>
              </a:rPr>
              <a:t>g</a:t>
            </a:r>
            <a:r>
              <a:rPr lang="en" b="1" dirty="0">
                <a:solidFill>
                  <a:schemeClr val="dk2"/>
                </a:solidFill>
              </a:rPr>
              <a:t> + (AG)</a:t>
            </a:r>
            <a:r>
              <a:rPr lang="en" b="1" baseline="-25000" dirty="0">
                <a:solidFill>
                  <a:schemeClr val="dk2"/>
                </a:solidFill>
              </a:rPr>
              <a:t>ig</a:t>
            </a:r>
            <a:r>
              <a:rPr lang="en" b="1" dirty="0">
                <a:solidFill>
                  <a:schemeClr val="dk2"/>
                </a:solidFill>
              </a:rPr>
              <a:t> + (VG)</a:t>
            </a:r>
            <a:r>
              <a:rPr lang="en" b="1" baseline="-25000" dirty="0">
                <a:solidFill>
                  <a:schemeClr val="dk2"/>
                </a:solidFill>
              </a:rPr>
              <a:t>kg</a:t>
            </a:r>
            <a:r>
              <a:rPr lang="en" b="1" dirty="0">
                <a:solidFill>
                  <a:schemeClr val="dk2"/>
                </a:solidFill>
              </a:rPr>
              <a:t> + (DG)</a:t>
            </a:r>
            <a:r>
              <a:rPr lang="en" b="1" baseline="-25000" dirty="0">
                <a:solidFill>
                  <a:schemeClr val="dk2"/>
                </a:solidFill>
              </a:rPr>
              <a:t>jg</a:t>
            </a:r>
            <a:r>
              <a:rPr lang="en" b="1" dirty="0">
                <a:solidFill>
                  <a:schemeClr val="dk2"/>
                </a:solidFill>
              </a:rPr>
              <a:t> + ϵ</a:t>
            </a:r>
            <a:r>
              <a:rPr lang="en" b="1" baseline="-25000" dirty="0">
                <a:solidFill>
                  <a:schemeClr val="dk2"/>
                </a:solidFill>
              </a:rPr>
              <a:t>ijkg</a:t>
            </a:r>
          </a:p>
        </p:txBody>
      </p:sp>
      <p:cxnSp>
        <p:nvCxnSpPr>
          <p:cNvPr id="163" name="Shape 163"/>
          <p:cNvCxnSpPr/>
          <p:nvPr/>
        </p:nvCxnSpPr>
        <p:spPr>
          <a:xfrm>
            <a:off x="5988850" y="4578750"/>
            <a:ext cx="415200" cy="43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dirty="0"/>
              <a:t>המודל להערכת רמת הביטוי </a:t>
            </a:r>
            <a:r>
              <a:rPr lang="he-IL" dirty="0" smtClean="0"/>
              <a:t>(</a:t>
            </a:r>
            <a:r>
              <a:rPr lang="en" dirty="0" smtClean="0"/>
              <a:t>המשך</a:t>
            </a:r>
            <a:r>
              <a:rPr lang="he-IL" dirty="0"/>
              <a:t>)</a:t>
            </a:r>
            <a:endParaRPr lang="en" dirty="0"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11700" y="1780775"/>
            <a:ext cx="5448300" cy="286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 = 0,...,6 varieties (time points)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= 1,...,7 arrays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 = 1,2 dyes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 = 1,...,6118 genes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90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sp>
        <p:nvSpPr>
          <p:cNvPr id="171" name="Shape 171"/>
          <p:cNvSpPr txBox="1"/>
          <p:nvPr/>
        </p:nvSpPr>
        <p:spPr>
          <a:xfrm>
            <a:off x="1622025" y="1207175"/>
            <a:ext cx="5256300" cy="49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</a:rPr>
              <a:t>y</a:t>
            </a:r>
            <a:r>
              <a:rPr lang="en" b="1" baseline="-25000">
                <a:solidFill>
                  <a:schemeClr val="dk2"/>
                </a:solidFill>
              </a:rPr>
              <a:t>ijkg</a:t>
            </a:r>
            <a:r>
              <a:rPr lang="en" b="1">
                <a:solidFill>
                  <a:schemeClr val="dk2"/>
                </a:solidFill>
              </a:rPr>
              <a:t> = μ + A</a:t>
            </a:r>
            <a:r>
              <a:rPr lang="en" b="1" baseline="-25000">
                <a:solidFill>
                  <a:schemeClr val="dk2"/>
                </a:solidFill>
              </a:rPr>
              <a:t>i</a:t>
            </a:r>
            <a:r>
              <a:rPr lang="en" b="1">
                <a:solidFill>
                  <a:schemeClr val="dk2"/>
                </a:solidFill>
              </a:rPr>
              <a:t> + D</a:t>
            </a:r>
            <a:r>
              <a:rPr lang="en" b="1" baseline="-25000">
                <a:solidFill>
                  <a:schemeClr val="dk2"/>
                </a:solidFill>
              </a:rPr>
              <a:t>j</a:t>
            </a:r>
            <a:r>
              <a:rPr lang="en" b="1">
                <a:solidFill>
                  <a:schemeClr val="dk2"/>
                </a:solidFill>
              </a:rPr>
              <a:t> + (AD)</a:t>
            </a:r>
            <a:r>
              <a:rPr lang="en" b="1" baseline="-25000">
                <a:solidFill>
                  <a:schemeClr val="dk2"/>
                </a:solidFill>
              </a:rPr>
              <a:t>ij</a:t>
            </a:r>
            <a:r>
              <a:rPr lang="en" b="1">
                <a:solidFill>
                  <a:schemeClr val="dk2"/>
                </a:solidFill>
              </a:rPr>
              <a:t> + G</a:t>
            </a:r>
            <a:r>
              <a:rPr lang="en" b="1" baseline="-25000">
                <a:solidFill>
                  <a:schemeClr val="dk2"/>
                </a:solidFill>
              </a:rPr>
              <a:t>g</a:t>
            </a:r>
            <a:r>
              <a:rPr lang="en" b="1">
                <a:solidFill>
                  <a:schemeClr val="dk2"/>
                </a:solidFill>
              </a:rPr>
              <a:t> + (AG)</a:t>
            </a:r>
            <a:r>
              <a:rPr lang="en" b="1" baseline="-25000">
                <a:solidFill>
                  <a:schemeClr val="dk2"/>
                </a:solidFill>
              </a:rPr>
              <a:t>ig</a:t>
            </a:r>
            <a:r>
              <a:rPr lang="en" b="1">
                <a:solidFill>
                  <a:schemeClr val="dk2"/>
                </a:solidFill>
              </a:rPr>
              <a:t> + (VG)</a:t>
            </a:r>
            <a:r>
              <a:rPr lang="en" b="1" baseline="-25000">
                <a:solidFill>
                  <a:schemeClr val="dk2"/>
                </a:solidFill>
              </a:rPr>
              <a:t>kg</a:t>
            </a:r>
            <a:r>
              <a:rPr lang="en" b="1">
                <a:solidFill>
                  <a:schemeClr val="dk2"/>
                </a:solidFill>
              </a:rPr>
              <a:t> + (DG)</a:t>
            </a:r>
            <a:r>
              <a:rPr lang="en" b="1" baseline="-25000">
                <a:solidFill>
                  <a:schemeClr val="dk2"/>
                </a:solidFill>
              </a:rPr>
              <a:t>jg</a:t>
            </a:r>
            <a:r>
              <a:rPr lang="en" b="1">
                <a:solidFill>
                  <a:schemeClr val="dk2"/>
                </a:solidFill>
              </a:rPr>
              <a:t> + ϵ</a:t>
            </a:r>
            <a:r>
              <a:rPr lang="en" b="1" baseline="-25000">
                <a:solidFill>
                  <a:schemeClr val="dk2"/>
                </a:solidFill>
              </a:rPr>
              <a:t>ijkg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3725" y="2531425"/>
            <a:ext cx="4983076" cy="2336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Shape 173"/>
          <p:cNvCxnSpPr/>
          <p:nvPr/>
        </p:nvCxnSpPr>
        <p:spPr>
          <a:xfrm>
            <a:off x="5684050" y="1196975"/>
            <a:ext cx="415200" cy="43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1404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dirty="0"/>
              <a:t>מודל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Clustering</a:t>
            </a:r>
            <a:r>
              <a:rPr lang="he-IL" dirty="0" smtClean="0"/>
              <a:t> </a:t>
            </a:r>
            <a:r>
              <a:rPr lang="en" dirty="0" smtClean="0"/>
              <a:t>המקורי</a:t>
            </a:r>
            <a:endParaRPr lang="en" dirty="0"/>
          </a:p>
          <a:p>
            <a:pPr lvl="0" rtl="1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183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החוקרים מעוניינים בגנים המעוררים בתהליך ההנבגה ולכן מסננים גנים שאינם מראים עליה מינימאלית </a:t>
            </a:r>
            <a:r>
              <a:rPr lang="he-IL" dirty="0" smtClean="0"/>
              <a:t>(</a:t>
            </a:r>
            <a:r>
              <a:rPr lang="en" dirty="0" smtClean="0"/>
              <a:t>ברמת הביטוי</a:t>
            </a:r>
            <a:r>
              <a:rPr lang="he-IL" dirty="0" smtClean="0"/>
              <a:t>)</a:t>
            </a:r>
            <a:r>
              <a:rPr lang="en" dirty="0" smtClean="0"/>
              <a:t> </a:t>
            </a:r>
            <a:r>
              <a:rPr lang="en" dirty="0"/>
              <a:t>ביחס לזמן 0</a:t>
            </a:r>
          </a:p>
          <a:p>
            <a:pPr lvl="0" rtl="1">
              <a:spcBef>
                <a:spcPts val="0"/>
              </a:spcBef>
              <a:buNone/>
            </a:pPr>
            <a:r>
              <a:rPr lang="en" dirty="0"/>
              <a:t>תהליך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Clustering</a:t>
            </a:r>
            <a:r>
              <a:rPr lang="he-IL" dirty="0" smtClean="0"/>
              <a:t> </a:t>
            </a:r>
            <a:r>
              <a:rPr lang="en" dirty="0" smtClean="0"/>
              <a:t>שלהם </a:t>
            </a:r>
            <a:r>
              <a:rPr lang="en" dirty="0"/>
              <a:t>משייך את הגנים </a:t>
            </a:r>
            <a:r>
              <a:rPr lang="en" dirty="0" smtClean="0"/>
              <a:t>ל</a:t>
            </a:r>
            <a:r>
              <a:rPr lang="he-IL" dirty="0" smtClean="0"/>
              <a:t>-</a:t>
            </a:r>
            <a:r>
              <a:rPr lang="en" dirty="0" smtClean="0"/>
              <a:t>7</a:t>
            </a:r>
            <a:r>
              <a:rPr lang="he-IL" dirty="0" smtClean="0"/>
              <a:t> </a:t>
            </a:r>
            <a:r>
              <a:rPr lang="en" dirty="0" smtClean="0"/>
              <a:t>תבניות </a:t>
            </a:r>
            <a:r>
              <a:rPr lang="en" dirty="0"/>
              <a:t>של פרופילי הביטוי הבאים:</a:t>
            </a:r>
          </a:p>
          <a:p>
            <a:pPr lvl="0" rtl="1">
              <a:spcBef>
                <a:spcPts val="0"/>
              </a:spcBef>
              <a:buNone/>
            </a:pPr>
            <a:endParaRPr dirty="0"/>
          </a:p>
          <a:p>
            <a:pPr lvl="0" rtl="1">
              <a:spcBef>
                <a:spcPts val="0"/>
              </a:spcBef>
              <a:buNone/>
            </a:pPr>
            <a:endParaRPr dirty="0"/>
          </a:p>
          <a:p>
            <a:pPr lvl="0" rtl="1">
              <a:spcBef>
                <a:spcPts val="0"/>
              </a:spcBef>
              <a:buNone/>
            </a:pPr>
            <a:endParaRPr dirty="0"/>
          </a:p>
          <a:p>
            <a:pPr lvl="0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90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994575"/>
            <a:ext cx="6750650" cy="1883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609600" y="3859225"/>
            <a:ext cx="8235600" cy="11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1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גן משויך לפרופיל מסוים בתנאים הבאים:</a:t>
            </a:r>
          </a:p>
          <a:p>
            <a:pPr lvl="0" algn="r" rtl="1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א</a:t>
            </a:r>
            <a:r>
              <a:rPr lang="en" sz="1800" dirty="0" smtClean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</a:t>
            </a:r>
            <a:r>
              <a:rPr lang="he-IL" sz="1800" dirty="0" smtClean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800" dirty="0" smtClean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רמת </a:t>
            </a:r>
            <a:r>
              <a:rPr lang="en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הקורלציה הגבוהה ביותר מבין כל הפרופילים </a:t>
            </a:r>
            <a:r>
              <a:rPr lang="he-IL" sz="1800" dirty="0" smtClean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800" dirty="0" smtClean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הפרופיל </a:t>
            </a:r>
            <a:r>
              <a:rPr lang="en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המתאים </a:t>
            </a:r>
            <a:r>
              <a:rPr lang="en" sz="1800" dirty="0" smtClean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ביותר</a:t>
            </a:r>
            <a:r>
              <a:rPr lang="he-IL" sz="1800" dirty="0" smtClean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 lang="en" sz="18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r" rtl="1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ב</a:t>
            </a:r>
            <a:r>
              <a:rPr lang="en" sz="1800" dirty="0" smtClean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</a:t>
            </a:r>
            <a:r>
              <a:rPr lang="he-IL" sz="1800" dirty="0" smtClean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800" dirty="0" smtClean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רמת </a:t>
            </a:r>
            <a:r>
              <a:rPr lang="en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הקורלציה גבוהה מסף המוגדר מראש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153675" y="967725"/>
            <a:ext cx="8907300" cy="395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sz="1700" dirty="0"/>
              <a:t>שלב </a:t>
            </a:r>
            <a:r>
              <a:rPr lang="en" sz="1700" dirty="0" smtClean="0"/>
              <a:t>1</a:t>
            </a:r>
            <a:r>
              <a:rPr lang="he-IL" sz="1700" dirty="0" smtClean="0"/>
              <a:t> - </a:t>
            </a:r>
            <a:r>
              <a:rPr lang="en" sz="1700" dirty="0" smtClean="0"/>
              <a:t>אומדים </a:t>
            </a:r>
            <a:r>
              <a:rPr lang="en" sz="1700" dirty="0"/>
              <a:t>את ההפרש ברמת הביטוי של גן </a:t>
            </a:r>
            <a:r>
              <a:rPr lang="en" sz="1700" dirty="0" smtClean="0"/>
              <a:t>g</a:t>
            </a:r>
            <a:r>
              <a:rPr lang="he-IL" sz="1700" dirty="0" smtClean="0"/>
              <a:t> </a:t>
            </a:r>
            <a:r>
              <a:rPr lang="en" sz="1700" dirty="0" smtClean="0"/>
              <a:t>בזמן k</a:t>
            </a:r>
            <a:r>
              <a:rPr lang="he-IL" sz="1700" dirty="0" smtClean="0"/>
              <a:t> </a:t>
            </a:r>
            <a:r>
              <a:rPr lang="en" sz="1700" dirty="0" smtClean="0"/>
              <a:t>עם </a:t>
            </a:r>
            <a:r>
              <a:rPr lang="en" sz="1700" dirty="0"/>
              <a:t>רמת הביטוי שלו בזמן 0</a:t>
            </a:r>
          </a:p>
          <a:p>
            <a:pPr lvl="0" rtl="1">
              <a:spcBef>
                <a:spcPts val="0"/>
              </a:spcBef>
              <a:buNone/>
            </a:pPr>
            <a:endParaRPr dirty="0"/>
          </a:p>
          <a:p>
            <a:pPr lvl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שלב </a:t>
            </a:r>
            <a:r>
              <a:rPr lang="en" dirty="0" smtClean="0"/>
              <a:t>2</a:t>
            </a:r>
            <a:r>
              <a:rPr lang="he-IL" dirty="0" smtClean="0"/>
              <a:t> - </a:t>
            </a:r>
            <a:r>
              <a:rPr lang="en" dirty="0" smtClean="0"/>
              <a:t>מייצרים רווח </a:t>
            </a:r>
            <a:r>
              <a:rPr lang="en" dirty="0"/>
              <a:t>סמך של 99</a:t>
            </a:r>
            <a:r>
              <a:rPr lang="en" dirty="0" smtClean="0"/>
              <a:t>%</a:t>
            </a:r>
            <a:r>
              <a:rPr lang="he-IL" dirty="0" smtClean="0"/>
              <a:t> </a:t>
            </a:r>
            <a:r>
              <a:rPr lang="en" dirty="0" smtClean="0"/>
              <a:t>לאומדים </a:t>
            </a:r>
            <a:r>
              <a:rPr lang="en" dirty="0"/>
              <a:t>הללו</a:t>
            </a:r>
          </a:p>
          <a:p>
            <a:pPr lvl="0" rtl="1">
              <a:spcBef>
                <a:spcPts val="0"/>
              </a:spcBef>
              <a:buNone/>
            </a:pPr>
            <a:r>
              <a:rPr lang="en" dirty="0"/>
              <a:t>	 המטרה </a:t>
            </a:r>
            <a:r>
              <a:rPr lang="en" dirty="0" smtClean="0"/>
              <a:t>-</a:t>
            </a:r>
            <a:r>
              <a:rPr lang="he-IL" dirty="0" smtClean="0"/>
              <a:t> </a:t>
            </a:r>
            <a:r>
              <a:rPr lang="en" dirty="0" smtClean="0"/>
              <a:t>להימנע </a:t>
            </a:r>
            <a:r>
              <a:rPr lang="en" dirty="0"/>
              <a:t>מהנחות לגבי התפלגות </a:t>
            </a:r>
            <a:br>
              <a:rPr lang="en" dirty="0"/>
            </a:br>
            <a:r>
              <a:rPr lang="en" dirty="0"/>
              <a:t>		</a:t>
            </a:r>
            <a:r>
              <a:rPr lang="he-IL" sz="1200" dirty="0" smtClean="0"/>
              <a:t> </a:t>
            </a:r>
            <a:r>
              <a:rPr lang="en" dirty="0" smtClean="0"/>
              <a:t> </a:t>
            </a:r>
            <a:r>
              <a:rPr lang="en" sz="600" dirty="0" smtClean="0"/>
              <a:t> </a:t>
            </a:r>
            <a:r>
              <a:rPr lang="en" dirty="0"/>
              <a:t>השגיאה</a:t>
            </a:r>
          </a:p>
          <a:p>
            <a:pPr lvl="0" rtl="1">
              <a:spcBef>
                <a:spcPts val="0"/>
              </a:spcBef>
              <a:buNone/>
            </a:pPr>
            <a:r>
              <a:rPr lang="en" dirty="0"/>
              <a:t>שלב </a:t>
            </a:r>
            <a:r>
              <a:rPr lang="en" dirty="0" smtClean="0"/>
              <a:t>3</a:t>
            </a:r>
            <a:r>
              <a:rPr lang="he-IL" dirty="0" smtClean="0"/>
              <a:t> - </a:t>
            </a:r>
            <a:r>
              <a:rPr lang="en" dirty="0" smtClean="0"/>
              <a:t>השוואה ל</a:t>
            </a:r>
            <a:r>
              <a:rPr lang="he-IL" dirty="0" smtClean="0"/>
              <a:t>-</a:t>
            </a:r>
            <a:r>
              <a:rPr lang="en" dirty="0" smtClean="0"/>
              <a:t>7</a:t>
            </a:r>
            <a:r>
              <a:rPr lang="he-IL" dirty="0" smtClean="0"/>
              <a:t> </a:t>
            </a:r>
            <a:r>
              <a:rPr lang="en" dirty="0" smtClean="0"/>
              <a:t>פרופילי </a:t>
            </a:r>
            <a:r>
              <a:rPr lang="en" dirty="0"/>
              <a:t>הביטוי שלעיל</a:t>
            </a:r>
          </a:p>
          <a:p>
            <a:pPr lvl="0" rtl="1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/>
              <a:t>שלב </a:t>
            </a:r>
            <a:r>
              <a:rPr lang="en" dirty="0" smtClean="0"/>
              <a:t>4</a:t>
            </a:r>
            <a:r>
              <a:rPr lang="he-IL" dirty="0" smtClean="0"/>
              <a:t> - </a:t>
            </a:r>
            <a:r>
              <a:rPr lang="en" dirty="0" smtClean="0"/>
              <a:t>סינון </a:t>
            </a:r>
            <a:r>
              <a:rPr lang="en" dirty="0"/>
              <a:t>הגנים שאינם עומדים ב-2 התנאים הבאים:</a:t>
            </a:r>
            <a:br>
              <a:rPr lang="en" dirty="0"/>
            </a:br>
            <a:r>
              <a:rPr lang="he-IL" dirty="0" smtClean="0"/>
              <a:t> </a:t>
            </a:r>
            <a:r>
              <a:rPr lang="he-IL" dirty="0"/>
              <a:t> </a:t>
            </a:r>
            <a:r>
              <a:rPr lang="he-IL" dirty="0" smtClean="0"/>
              <a:t>  </a:t>
            </a:r>
            <a:r>
              <a:rPr lang="he-IL" dirty="0" smtClean="0"/>
              <a:t> </a:t>
            </a:r>
            <a:r>
              <a:rPr lang="en" dirty="0" smtClean="0"/>
              <a:t>1</a:t>
            </a:r>
            <a:r>
              <a:rPr lang="he-IL" dirty="0" smtClean="0"/>
              <a:t>.</a:t>
            </a:r>
            <a:r>
              <a:rPr lang="en" dirty="0" smtClean="0"/>
              <a:t> </a:t>
            </a:r>
            <a:r>
              <a:rPr lang="en" dirty="0"/>
              <a:t>לפחות בנקודת זמן אחת (≠0</a:t>
            </a:r>
            <a:r>
              <a:rPr lang="en" dirty="0" smtClean="0"/>
              <a:t>)</a:t>
            </a:r>
            <a:r>
              <a:rPr lang="he-IL" dirty="0" smtClean="0"/>
              <a:t> </a:t>
            </a:r>
            <a:r>
              <a:rPr lang="en" dirty="0" smtClean="0"/>
              <a:t>מתקיים </a:t>
            </a:r>
            <a:br>
              <a:rPr lang="en" dirty="0" smtClean="0"/>
            </a:br>
            <a:r>
              <a:rPr lang="en" sz="800" dirty="0"/>
              <a:t/>
            </a:r>
            <a:br>
              <a:rPr lang="en" sz="800" dirty="0"/>
            </a:br>
            <a:r>
              <a:rPr lang="he-IL" dirty="0" smtClean="0"/>
              <a:t>    </a:t>
            </a:r>
            <a:r>
              <a:rPr lang="he-IL" dirty="0" smtClean="0"/>
              <a:t> 2.</a:t>
            </a:r>
            <a:r>
              <a:rPr lang="en" dirty="0" smtClean="0"/>
              <a:t> עבור </a:t>
            </a:r>
            <a:r>
              <a:rPr lang="en" dirty="0"/>
              <a:t>נק</a:t>
            </a:r>
            <a:r>
              <a:rPr lang="en" dirty="0" smtClean="0"/>
              <a:t>'</a:t>
            </a:r>
            <a:r>
              <a:rPr lang="he-IL" dirty="0" smtClean="0"/>
              <a:t> </a:t>
            </a:r>
            <a:r>
              <a:rPr lang="en" dirty="0" smtClean="0"/>
              <a:t>הזמן </a:t>
            </a:r>
            <a:r>
              <a:rPr lang="en" dirty="0"/>
              <a:t>הזו</a:t>
            </a:r>
            <a:r>
              <a:rPr lang="en" dirty="0" smtClean="0"/>
              <a:t>,</a:t>
            </a:r>
            <a:r>
              <a:rPr lang="he-IL" dirty="0" smtClean="0"/>
              <a:t> </a:t>
            </a:r>
            <a:r>
              <a:rPr lang="en" dirty="0" smtClean="0"/>
              <a:t>רווח </a:t>
            </a:r>
            <a:r>
              <a:rPr lang="en" dirty="0"/>
              <a:t>הסמך (99</a:t>
            </a:r>
            <a:r>
              <a:rPr lang="en" dirty="0" smtClean="0"/>
              <a:t>%)</a:t>
            </a:r>
            <a:r>
              <a:rPr lang="he-IL" dirty="0" smtClean="0"/>
              <a:t> </a:t>
            </a:r>
            <a:r>
              <a:rPr lang="en" dirty="0" smtClean="0"/>
              <a:t>של          </a:t>
            </a:r>
            <a:r>
              <a:rPr lang="en" dirty="0"/>
              <a:t>אינו כולל את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0</a:t>
            </a:r>
            <a:endParaRPr lang="en" dirty="0"/>
          </a:p>
        </p:txBody>
      </p:sp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1404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dirty="0"/>
              <a:t>מודל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Clustering</a:t>
            </a:r>
            <a:r>
              <a:rPr lang="he-IL" dirty="0" smtClean="0"/>
              <a:t> </a:t>
            </a:r>
            <a:r>
              <a:rPr lang="en" dirty="0" smtClean="0"/>
              <a:t>בו </a:t>
            </a:r>
            <a:r>
              <a:rPr lang="en" dirty="0"/>
              <a:t>השתמשו לטובת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BS</a:t>
            </a:r>
            <a:endParaRPr lang="en" dirty="0"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90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55" y="1761433"/>
            <a:ext cx="3473545" cy="200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Shape 191"/>
          <p:cNvGrpSpPr/>
          <p:nvPr/>
        </p:nvGrpSpPr>
        <p:grpSpPr>
          <a:xfrm>
            <a:off x="3429000" y="1276350"/>
            <a:ext cx="3000000" cy="596620"/>
            <a:chOff x="3429000" y="1710611"/>
            <a:chExt cx="3000000" cy="596620"/>
          </a:xfrm>
        </p:grpSpPr>
        <p:sp>
          <p:nvSpPr>
            <p:cNvPr id="192" name="Shape 192"/>
            <p:cNvSpPr txBox="1"/>
            <p:nvPr/>
          </p:nvSpPr>
          <p:spPr>
            <a:xfrm>
              <a:off x="3429000" y="1719532"/>
              <a:ext cx="3000000" cy="587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b="1">
                  <a:solidFill>
                    <a:schemeClr val="dk2"/>
                  </a:solidFill>
                </a:rPr>
                <a:t>(VG)</a:t>
              </a:r>
              <a:r>
                <a:rPr lang="en" b="1" baseline="-25000">
                  <a:solidFill>
                    <a:schemeClr val="dk2"/>
                  </a:solidFill>
                </a:rPr>
                <a:t>kg</a:t>
              </a:r>
              <a:r>
                <a:rPr lang="en" b="1">
                  <a:solidFill>
                    <a:schemeClr val="dk2"/>
                  </a:solidFill>
                </a:rPr>
                <a:t> - (VG)</a:t>
              </a:r>
              <a:r>
                <a:rPr lang="en" b="1" baseline="-25000">
                  <a:solidFill>
                    <a:schemeClr val="dk2"/>
                  </a:solidFill>
                </a:rPr>
                <a:t>0g</a:t>
              </a:r>
            </a:p>
          </p:txBody>
        </p:sp>
        <p:sp>
          <p:nvSpPr>
            <p:cNvPr id="193" name="Shape 193"/>
            <p:cNvSpPr txBox="1"/>
            <p:nvPr/>
          </p:nvSpPr>
          <p:spPr>
            <a:xfrm>
              <a:off x="4213898" y="1710611"/>
              <a:ext cx="6045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600">
                  <a:solidFill>
                    <a:schemeClr val="dk2"/>
                  </a:solidFill>
                </a:rPr>
                <a:t>^</a:t>
              </a:r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4878132" y="1710611"/>
              <a:ext cx="6045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600">
                  <a:solidFill>
                    <a:schemeClr val="dk2"/>
                  </a:solidFill>
                </a:rPr>
                <a:t>^</a:t>
              </a:r>
            </a:p>
          </p:txBody>
        </p:sp>
      </p:grpSp>
      <p:grpSp>
        <p:nvGrpSpPr>
          <p:cNvPr id="195" name="Shape 195"/>
          <p:cNvGrpSpPr/>
          <p:nvPr/>
        </p:nvGrpSpPr>
        <p:grpSpPr>
          <a:xfrm>
            <a:off x="1339300" y="4372530"/>
            <a:ext cx="3000000" cy="596620"/>
            <a:chOff x="2216629" y="4486160"/>
            <a:chExt cx="3000000" cy="596620"/>
          </a:xfrm>
        </p:grpSpPr>
        <p:sp>
          <p:nvSpPr>
            <p:cNvPr id="196" name="Shape 196"/>
            <p:cNvSpPr txBox="1"/>
            <p:nvPr/>
          </p:nvSpPr>
          <p:spPr>
            <a:xfrm>
              <a:off x="2216629" y="4495081"/>
              <a:ext cx="3000000" cy="587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b="1" dirty="0">
                  <a:solidFill>
                    <a:schemeClr val="dk2"/>
                  </a:solidFill>
                </a:rPr>
                <a:t>(VG)</a:t>
              </a:r>
              <a:r>
                <a:rPr lang="en" b="1" baseline="-25000" dirty="0">
                  <a:solidFill>
                    <a:schemeClr val="dk2"/>
                  </a:solidFill>
                </a:rPr>
                <a:t>kg</a:t>
              </a:r>
              <a:r>
                <a:rPr lang="en" b="1" dirty="0">
                  <a:solidFill>
                    <a:schemeClr val="dk2"/>
                  </a:solidFill>
                </a:rPr>
                <a:t> - (VG)</a:t>
              </a:r>
              <a:r>
                <a:rPr lang="en" b="1" baseline="-25000" dirty="0">
                  <a:solidFill>
                    <a:schemeClr val="dk2"/>
                  </a:solidFill>
                </a:rPr>
                <a:t>0g</a:t>
              </a:r>
            </a:p>
          </p:txBody>
        </p:sp>
        <p:sp>
          <p:nvSpPr>
            <p:cNvPr id="197" name="Shape 197"/>
            <p:cNvSpPr txBox="1"/>
            <p:nvPr/>
          </p:nvSpPr>
          <p:spPr>
            <a:xfrm>
              <a:off x="3001527" y="4486160"/>
              <a:ext cx="6045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600">
                  <a:solidFill>
                    <a:schemeClr val="dk2"/>
                  </a:solidFill>
                </a:rPr>
                <a:t>^</a:t>
              </a:r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3665761" y="4486160"/>
              <a:ext cx="6045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600" dirty="0">
                  <a:solidFill>
                    <a:schemeClr val="dk2"/>
                  </a:solidFill>
                </a:rPr>
                <a:t>^</a:t>
              </a:r>
            </a:p>
          </p:txBody>
        </p:sp>
      </p:grpSp>
      <p:grpSp>
        <p:nvGrpSpPr>
          <p:cNvPr id="199" name="Shape 199"/>
          <p:cNvGrpSpPr/>
          <p:nvPr/>
        </p:nvGrpSpPr>
        <p:grpSpPr>
          <a:xfrm>
            <a:off x="1612500" y="3935829"/>
            <a:ext cx="3000000" cy="596621"/>
            <a:chOff x="3477000" y="1710611"/>
            <a:chExt cx="3000000" cy="596621"/>
          </a:xfrm>
        </p:grpSpPr>
        <p:sp>
          <p:nvSpPr>
            <p:cNvPr id="200" name="Shape 200"/>
            <p:cNvSpPr txBox="1"/>
            <p:nvPr/>
          </p:nvSpPr>
          <p:spPr>
            <a:xfrm>
              <a:off x="3477000" y="1719532"/>
              <a:ext cx="3000000" cy="587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b="1" dirty="0">
                  <a:solidFill>
                    <a:schemeClr val="dk2"/>
                  </a:solidFill>
                </a:rPr>
                <a:t>(VG)</a:t>
              </a:r>
              <a:r>
                <a:rPr lang="en" b="1" baseline="-25000" dirty="0">
                  <a:solidFill>
                    <a:schemeClr val="dk2"/>
                  </a:solidFill>
                </a:rPr>
                <a:t>kg</a:t>
              </a:r>
              <a:r>
                <a:rPr lang="en" b="1" dirty="0">
                  <a:solidFill>
                    <a:schemeClr val="dk2"/>
                  </a:solidFill>
                </a:rPr>
                <a:t> - (VG)</a:t>
              </a:r>
              <a:r>
                <a:rPr lang="en" b="1" baseline="-25000" dirty="0">
                  <a:solidFill>
                    <a:schemeClr val="dk2"/>
                  </a:solidFill>
                </a:rPr>
                <a:t>0g</a:t>
              </a:r>
              <a:r>
                <a:rPr lang="en" b="1" dirty="0">
                  <a:solidFill>
                    <a:schemeClr val="dk2"/>
                  </a:solidFill>
                </a:rPr>
                <a:t> &gt; 0</a:t>
              </a:r>
            </a:p>
          </p:txBody>
        </p:sp>
        <p:sp>
          <p:nvSpPr>
            <p:cNvPr id="201" name="Shape 201"/>
            <p:cNvSpPr txBox="1"/>
            <p:nvPr/>
          </p:nvSpPr>
          <p:spPr>
            <a:xfrm>
              <a:off x="4089174" y="1710611"/>
              <a:ext cx="6045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600">
                  <a:solidFill>
                    <a:schemeClr val="dk2"/>
                  </a:solidFill>
                </a:rPr>
                <a:t>^</a:t>
              </a:r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4753408" y="1710611"/>
              <a:ext cx="6045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600" dirty="0">
                  <a:solidFill>
                    <a:schemeClr val="dk2"/>
                  </a:solidFill>
                </a:rPr>
                <a:t>^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dirty="0"/>
              <a:t>מודל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Clustering</a:t>
            </a:r>
            <a:r>
              <a:rPr lang="he-IL" dirty="0" smtClean="0"/>
              <a:t> </a:t>
            </a:r>
            <a:r>
              <a:rPr lang="en" dirty="0" smtClean="0"/>
              <a:t>בו </a:t>
            </a:r>
            <a:r>
              <a:rPr lang="en" dirty="0"/>
              <a:t>השתמשו לטובת </a:t>
            </a:r>
            <a:r>
              <a:rPr lang="en" dirty="0" smtClean="0"/>
              <a:t>ה</a:t>
            </a:r>
            <a:r>
              <a:rPr lang="he-IL" dirty="0"/>
              <a:t>-</a:t>
            </a:r>
            <a:r>
              <a:rPr lang="en" dirty="0" smtClean="0"/>
              <a:t>BS</a:t>
            </a:r>
            <a:endParaRPr lang="en" dirty="0"/>
          </a:p>
          <a:p>
            <a:pPr lvl="0" rtl="1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152400" y="1228675"/>
            <a:ext cx="87630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sz="1700" dirty="0"/>
              <a:t>שלב </a:t>
            </a:r>
            <a:r>
              <a:rPr lang="en" sz="1700" dirty="0" smtClean="0"/>
              <a:t>5</a:t>
            </a:r>
            <a:r>
              <a:rPr lang="he-IL" sz="1700" dirty="0" smtClean="0"/>
              <a:t> - ל</a:t>
            </a:r>
            <a:r>
              <a:rPr lang="en" sz="1700" dirty="0" smtClean="0"/>
              <a:t>כל </a:t>
            </a:r>
            <a:r>
              <a:rPr lang="en" sz="1700" dirty="0"/>
              <a:t>גן שעבר את הפילטר</a:t>
            </a:r>
            <a:r>
              <a:rPr lang="en" sz="1700" dirty="0" smtClean="0"/>
              <a:t>,</a:t>
            </a:r>
            <a:r>
              <a:rPr lang="he-IL" sz="1700" dirty="0" smtClean="0"/>
              <a:t> </a:t>
            </a:r>
            <a:r>
              <a:rPr lang="en" sz="1700" dirty="0" smtClean="0"/>
              <a:t>מחשבים </a:t>
            </a:r>
            <a:r>
              <a:rPr lang="en" sz="1700" dirty="0"/>
              <a:t>את מקדם הקורלציה </a:t>
            </a:r>
            <a:r>
              <a:rPr lang="en" sz="1700" dirty="0" smtClean="0"/>
              <a:t>r</a:t>
            </a:r>
            <a:r>
              <a:rPr lang="en" sz="1700" baseline="-25000" dirty="0" smtClean="0"/>
              <a:t>gp</a:t>
            </a:r>
            <a:r>
              <a:rPr lang="he-IL" sz="1700" baseline="-25000" dirty="0" smtClean="0"/>
              <a:t> </a:t>
            </a:r>
            <a:r>
              <a:rPr lang="en" sz="1700" dirty="0" smtClean="0"/>
              <a:t>עם 7</a:t>
            </a:r>
            <a:r>
              <a:rPr lang="he-IL" sz="1700" dirty="0" smtClean="0"/>
              <a:t> </a:t>
            </a:r>
            <a:r>
              <a:rPr lang="en" sz="1700" dirty="0" smtClean="0"/>
              <a:t>הפרופילים</a:t>
            </a:r>
            <a:br>
              <a:rPr lang="en" sz="1700" dirty="0" smtClean="0"/>
            </a:br>
            <a:r>
              <a:rPr lang="en" sz="1100" dirty="0" smtClean="0"/>
              <a:t/>
            </a:r>
            <a:br>
              <a:rPr lang="en" sz="1100" dirty="0" smtClean="0"/>
            </a:br>
            <a:r>
              <a:rPr lang="he-IL" sz="1100" dirty="0" smtClean="0"/>
              <a:t>	 </a:t>
            </a:r>
            <a:r>
              <a:rPr lang="en" sz="1700" dirty="0" smtClean="0"/>
              <a:t>גן g</a:t>
            </a:r>
            <a:r>
              <a:rPr lang="he-IL" sz="1700" dirty="0" smtClean="0"/>
              <a:t> </a:t>
            </a:r>
            <a:r>
              <a:rPr lang="en" sz="1700" dirty="0" smtClean="0"/>
              <a:t>משויך </a:t>
            </a:r>
            <a:r>
              <a:rPr lang="en" sz="1700" dirty="0"/>
              <a:t>לפרופיל </a:t>
            </a:r>
            <a:r>
              <a:rPr lang="en" sz="1700" dirty="0" smtClean="0"/>
              <a:t>p</a:t>
            </a:r>
            <a:r>
              <a:rPr lang="he-IL" sz="1700" dirty="0" smtClean="0"/>
              <a:t> </a:t>
            </a:r>
            <a:r>
              <a:rPr lang="en" sz="1700" dirty="0" smtClean="0"/>
              <a:t>במידה ו</a:t>
            </a:r>
            <a:r>
              <a:rPr lang="he-IL" sz="1700" dirty="0" smtClean="0"/>
              <a:t>- </a:t>
            </a:r>
            <a:r>
              <a:rPr lang="en" sz="1700" dirty="0" smtClean="0"/>
              <a:t>r</a:t>
            </a:r>
            <a:r>
              <a:rPr lang="en" sz="1700" baseline="-25000" dirty="0" smtClean="0"/>
              <a:t>gp</a:t>
            </a:r>
            <a:r>
              <a:rPr lang="en" sz="1700" dirty="0" smtClean="0"/>
              <a:t>&gt;0.9</a:t>
            </a:r>
            <a:r>
              <a:rPr lang="he-IL" sz="1700" dirty="0" smtClean="0"/>
              <a:t> </a:t>
            </a:r>
            <a:r>
              <a:rPr lang="en" sz="1700" dirty="0" smtClean="0"/>
              <a:t>וגם </a:t>
            </a:r>
            <a:r>
              <a:rPr lang="en" sz="1700" dirty="0"/>
              <a:t>r</a:t>
            </a:r>
            <a:r>
              <a:rPr lang="en" sz="1700" baseline="-25000" dirty="0"/>
              <a:t>gp</a:t>
            </a:r>
            <a:r>
              <a:rPr lang="en" sz="1700" dirty="0"/>
              <a:t>=max{r</a:t>
            </a:r>
            <a:r>
              <a:rPr lang="en" sz="1700" baseline="-25000" dirty="0"/>
              <a:t>g1,...,</a:t>
            </a:r>
            <a:r>
              <a:rPr lang="en" sz="1700" dirty="0"/>
              <a:t>r</a:t>
            </a:r>
            <a:r>
              <a:rPr lang="en" sz="1700" baseline="-25000" dirty="0"/>
              <a:t>g7</a:t>
            </a:r>
            <a:r>
              <a:rPr lang="en" sz="1700" dirty="0" smtClean="0"/>
              <a:t>}</a:t>
            </a:r>
            <a:r>
              <a:rPr lang="he-IL" sz="1700" dirty="0" smtClean="0">
                <a:solidFill>
                  <a:srgbClr val="FFFFFF"/>
                </a:solidFill>
              </a:rPr>
              <a:t> </a:t>
            </a:r>
            <a:endParaRPr lang="en" sz="1700" dirty="0">
              <a:solidFill>
                <a:srgbClr val="FFFFFF"/>
              </a:solidFill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90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824" y="2387500"/>
            <a:ext cx="4312576" cy="26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/>
          <p:nvPr/>
        </p:nvSpPr>
        <p:spPr>
          <a:xfrm>
            <a:off x="3425394" y="2836075"/>
            <a:ext cx="548700" cy="1536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4306719" y="2836000"/>
            <a:ext cx="548700" cy="1536600"/>
          </a:xfrm>
          <a:prstGeom prst="rect">
            <a:avLst/>
          </a:prstGeom>
          <a:noFill/>
          <a:ln w="9525" cap="flat" cmpd="sng">
            <a:solidFill>
              <a:srgbClr val="A61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5225796" y="2836000"/>
            <a:ext cx="1332000" cy="15366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sz="3600" dirty="0"/>
              <a:t>שימוש </a:t>
            </a:r>
            <a:r>
              <a:rPr lang="en" sz="3600" dirty="0" smtClean="0"/>
              <a:t>ב</a:t>
            </a:r>
            <a:r>
              <a:rPr lang="he-IL" sz="3600" dirty="0" smtClean="0"/>
              <a:t>-</a:t>
            </a:r>
            <a:r>
              <a:rPr lang="en" sz="3600" dirty="0" smtClean="0"/>
              <a:t>BS</a:t>
            </a:r>
            <a:r>
              <a:rPr lang="he-IL" sz="3600" dirty="0" smtClean="0"/>
              <a:t> </a:t>
            </a:r>
            <a:r>
              <a:rPr lang="en" sz="3600" dirty="0" smtClean="0"/>
              <a:t>להערכת </a:t>
            </a:r>
            <a:r>
              <a:rPr lang="en" sz="3600" dirty="0"/>
              <a:t>רמת המהימנות של </a:t>
            </a:r>
            <a:r>
              <a:rPr lang="en" sz="3600" dirty="0" smtClean="0"/>
              <a:t>ה</a:t>
            </a:r>
            <a:r>
              <a:rPr lang="he-IL" sz="3600" dirty="0" smtClean="0"/>
              <a:t>-</a:t>
            </a:r>
            <a:r>
              <a:rPr lang="en" sz="3600" dirty="0" smtClean="0"/>
              <a:t>Clustering</a:t>
            </a:r>
            <a:endParaRPr lang="en" sz="3600" dirty="0"/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74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dirty="0"/>
              <a:t>שלב </a:t>
            </a:r>
            <a:r>
              <a:rPr lang="en" dirty="0" smtClean="0"/>
              <a:t>1</a:t>
            </a:r>
            <a:r>
              <a:rPr lang="he-IL" dirty="0" smtClean="0"/>
              <a:t> - </a:t>
            </a:r>
            <a:r>
              <a:rPr lang="en" dirty="0" smtClean="0"/>
              <a:t>מייצרים 499</a:t>
            </a:r>
            <a:r>
              <a:rPr lang="he-IL" dirty="0" smtClean="0"/>
              <a:t> </a:t>
            </a:r>
            <a:r>
              <a:rPr lang="en" dirty="0" smtClean="0"/>
              <a:t>מערכי </a:t>
            </a:r>
            <a:r>
              <a:rPr lang="en" dirty="0"/>
              <a:t>נתונים </a:t>
            </a:r>
            <a:r>
              <a:rPr lang="en" sz="1400" b="1" dirty="0" smtClean="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" sz="1400" b="1" baseline="-25000" dirty="0" smtClean="0">
                <a:latin typeface="Arial"/>
                <a:ea typeface="Arial"/>
                <a:cs typeface="Arial"/>
                <a:sym typeface="Arial"/>
              </a:rPr>
              <a:t>ijkg</a:t>
            </a:r>
            <a:r>
              <a:rPr lang="he-IL" dirty="0" smtClean="0"/>
              <a:t> </a:t>
            </a:r>
            <a:r>
              <a:rPr lang="en" dirty="0" smtClean="0"/>
              <a:t>באמצעות </a:t>
            </a:r>
            <a:r>
              <a:rPr lang="en" dirty="0"/>
              <a:t>תהליך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BS</a:t>
            </a:r>
            <a:r>
              <a:rPr lang="he-IL" dirty="0" smtClean="0"/>
              <a:t> </a:t>
            </a:r>
            <a:r>
              <a:rPr lang="en" dirty="0" smtClean="0"/>
              <a:t>שתואר </a:t>
            </a:r>
            <a:r>
              <a:rPr lang="en" dirty="0"/>
              <a:t>קודם לכן</a:t>
            </a:r>
          </a:p>
          <a:p>
            <a:pPr lvl="0" rtl="1">
              <a:spcBef>
                <a:spcPts val="0"/>
              </a:spcBef>
              <a:buNone/>
            </a:pPr>
            <a:r>
              <a:rPr lang="en" dirty="0"/>
              <a:t>שלב </a:t>
            </a:r>
            <a:r>
              <a:rPr lang="en" dirty="0" smtClean="0"/>
              <a:t>2</a:t>
            </a:r>
            <a:r>
              <a:rPr lang="he-IL" dirty="0" smtClean="0"/>
              <a:t> - </a:t>
            </a:r>
            <a:r>
              <a:rPr lang="en" dirty="0" smtClean="0"/>
              <a:t>לכל </a:t>
            </a:r>
            <a:r>
              <a:rPr lang="en" dirty="0"/>
              <a:t>גן</a:t>
            </a:r>
            <a:r>
              <a:rPr lang="en" dirty="0" smtClean="0"/>
              <a:t>,</a:t>
            </a:r>
            <a:r>
              <a:rPr lang="he-IL" dirty="0" smtClean="0"/>
              <a:t> </a:t>
            </a:r>
            <a:r>
              <a:rPr lang="en" dirty="0" smtClean="0"/>
              <a:t>בכל </a:t>
            </a:r>
            <a:r>
              <a:rPr lang="en" dirty="0"/>
              <a:t>אחד ממערכי הנתונים שנוצרו</a:t>
            </a:r>
            <a:r>
              <a:rPr lang="en" dirty="0" smtClean="0"/>
              <a:t>,</a:t>
            </a:r>
            <a:r>
              <a:rPr lang="he-IL" dirty="0" smtClean="0"/>
              <a:t> </a:t>
            </a:r>
            <a:r>
              <a:rPr lang="en" dirty="0" smtClean="0"/>
              <a:t>מייצרים </a:t>
            </a:r>
            <a:r>
              <a:rPr lang="en" dirty="0"/>
              <a:t>תבנית המבוססת על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he-IL" dirty="0" smtClean="0"/>
              <a:t>	 </a:t>
            </a:r>
            <a:r>
              <a:rPr lang="en" dirty="0" smtClean="0"/>
              <a:t>האומדים</a:t>
            </a:r>
            <a:r>
              <a:rPr lang="he-IL" dirty="0" smtClean="0"/>
              <a:t> </a:t>
            </a:r>
            <a:r>
              <a:rPr lang="en" dirty="0" smtClean="0"/>
              <a:t>של </a:t>
            </a:r>
            <a:endParaRPr lang="en" dirty="0"/>
          </a:p>
          <a:p>
            <a:pPr marL="0" lvl="0" indent="0" rtl="1">
              <a:spcBef>
                <a:spcPts val="0"/>
              </a:spcBef>
              <a:buNone/>
            </a:pPr>
            <a:r>
              <a:rPr lang="en" dirty="0"/>
              <a:t>שלב </a:t>
            </a:r>
            <a:r>
              <a:rPr lang="en" dirty="0" smtClean="0"/>
              <a:t>3</a:t>
            </a:r>
            <a:r>
              <a:rPr lang="he-IL" dirty="0" smtClean="0"/>
              <a:t> - </a:t>
            </a:r>
            <a:r>
              <a:rPr lang="en" dirty="0" smtClean="0"/>
              <a:t>חוזרים </a:t>
            </a:r>
            <a:r>
              <a:rPr lang="en" dirty="0"/>
              <a:t>על תהליכי הסינון והשיוך שתוארו לעיל</a:t>
            </a:r>
          </a:p>
          <a:p>
            <a:pPr marL="0" lvl="0" indent="0" rtl="1">
              <a:spcBef>
                <a:spcPts val="0"/>
              </a:spcBef>
              <a:buNone/>
            </a:pPr>
            <a:r>
              <a:rPr lang="en" dirty="0" smtClean="0"/>
              <a:t>התוצאה</a:t>
            </a:r>
            <a:r>
              <a:rPr lang="he-IL" dirty="0" smtClean="0"/>
              <a:t> – </a:t>
            </a:r>
            <a:r>
              <a:rPr lang="en" dirty="0" smtClean="0"/>
              <a:t>500</a:t>
            </a:r>
            <a:r>
              <a:rPr lang="he-IL" dirty="0" smtClean="0"/>
              <a:t> </a:t>
            </a:r>
            <a:r>
              <a:rPr lang="en" dirty="0" smtClean="0"/>
              <a:t>Clusterings</a:t>
            </a:r>
            <a:r>
              <a:rPr lang="he-IL" dirty="0"/>
              <a:t>,</a:t>
            </a:r>
            <a:r>
              <a:rPr lang="he-IL" dirty="0" smtClean="0"/>
              <a:t> </a:t>
            </a:r>
            <a:r>
              <a:rPr lang="en" dirty="0" smtClean="0"/>
              <a:t>מתוכם 1</a:t>
            </a:r>
            <a:r>
              <a:rPr lang="he-IL" dirty="0" smtClean="0"/>
              <a:t> </a:t>
            </a:r>
            <a:r>
              <a:rPr lang="en" dirty="0" smtClean="0"/>
              <a:t>מבוסס </a:t>
            </a:r>
            <a:r>
              <a:rPr lang="en" dirty="0"/>
              <a:t>על הנתונים המקוריים </a:t>
            </a:r>
            <a:r>
              <a:rPr lang="en" dirty="0" smtClean="0"/>
              <a:t>ו</a:t>
            </a:r>
            <a:r>
              <a:rPr lang="he-IL" dirty="0" smtClean="0"/>
              <a:t>-</a:t>
            </a:r>
            <a:r>
              <a:rPr lang="en" dirty="0" smtClean="0"/>
              <a:t>499</a:t>
            </a:r>
            <a:r>
              <a:rPr lang="he-IL" dirty="0" smtClean="0"/>
              <a:t> </a:t>
            </a:r>
            <a:r>
              <a:rPr lang="en" dirty="0" smtClean="0"/>
              <a:t>על </a:t>
            </a:r>
            <a:r>
              <a:rPr lang="en" dirty="0"/>
              <a:t/>
            </a:r>
            <a:br>
              <a:rPr lang="en" dirty="0"/>
            </a:br>
            <a:r>
              <a:rPr lang="en" dirty="0"/>
              <a:t>	</a:t>
            </a:r>
            <a:r>
              <a:rPr lang="he-IL" dirty="0" smtClean="0"/>
              <a:t> </a:t>
            </a:r>
            <a:r>
              <a:rPr lang="he-IL" sz="1000" dirty="0" smtClean="0"/>
              <a:t> </a:t>
            </a:r>
            <a:r>
              <a:rPr lang="en" dirty="0" smtClean="0"/>
              <a:t>הנתונים </a:t>
            </a:r>
            <a:r>
              <a:rPr lang="en" dirty="0"/>
              <a:t>שסומלצו באמצעות תהליך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BS</a:t>
            </a:r>
            <a:endParaRPr lang="en" dirty="0"/>
          </a:p>
          <a:p>
            <a:pPr marL="0" lvl="0" indent="0" rtl="1">
              <a:spcBef>
                <a:spcPts val="0"/>
              </a:spcBef>
              <a:buNone/>
            </a:pPr>
            <a:r>
              <a:rPr lang="en" dirty="0"/>
              <a:t>הגדרה </a:t>
            </a:r>
            <a:r>
              <a:rPr lang="he-IL" dirty="0" smtClean="0"/>
              <a:t>- </a:t>
            </a:r>
            <a:r>
              <a:rPr lang="en" dirty="0" smtClean="0"/>
              <a:t>שיוך </a:t>
            </a:r>
            <a:r>
              <a:rPr lang="en" dirty="0"/>
              <a:t>של גן לפרופיל מוגדר להיות יציב ברמה של 95</a:t>
            </a:r>
            <a:r>
              <a:rPr lang="en" dirty="0" smtClean="0"/>
              <a:t>%</a:t>
            </a:r>
            <a:r>
              <a:rPr lang="he-IL" dirty="0" smtClean="0"/>
              <a:t> </a:t>
            </a:r>
            <a:r>
              <a:rPr lang="en" dirty="0" smtClean="0"/>
              <a:t>במידה </a:t>
            </a:r>
            <a:r>
              <a:rPr lang="en" dirty="0"/>
              <a:t>והוא מופיע בפרופיל הזה </a:t>
            </a:r>
            <a:r>
              <a:rPr lang="en" dirty="0" smtClean="0"/>
              <a:t>ב</a:t>
            </a:r>
            <a:r>
              <a:rPr lang="he-IL" dirty="0" smtClean="0"/>
              <a:t>-</a:t>
            </a:r>
            <a:r>
              <a:rPr lang="en" dirty="0" smtClean="0"/>
              <a:t>Clustering</a:t>
            </a:r>
            <a:r>
              <a:rPr lang="he-IL" dirty="0" smtClean="0"/>
              <a:t> </a:t>
            </a:r>
            <a:r>
              <a:rPr lang="en" dirty="0" smtClean="0"/>
              <a:t>של </a:t>
            </a:r>
            <a:r>
              <a:rPr lang="en" dirty="0"/>
              <a:t>הנתונים המקוריים ולפחות </a:t>
            </a:r>
            <a:r>
              <a:rPr lang="en" dirty="0" smtClean="0"/>
              <a:t>ב</a:t>
            </a:r>
            <a:r>
              <a:rPr lang="he-IL" dirty="0" smtClean="0"/>
              <a:t>-</a:t>
            </a:r>
            <a:r>
              <a:rPr lang="en" dirty="0" smtClean="0"/>
              <a:t>95%</a:t>
            </a:r>
            <a:r>
              <a:rPr lang="he-IL" dirty="0" smtClean="0"/>
              <a:t> </a:t>
            </a:r>
            <a:r>
              <a:rPr lang="en" dirty="0" smtClean="0"/>
              <a:t>מתוך </a:t>
            </a:r>
            <a:br>
              <a:rPr lang="en" dirty="0" smtClean="0"/>
            </a:b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BS</a:t>
            </a:r>
            <a:r>
              <a:rPr lang="en-US" dirty="0" smtClean="0"/>
              <a:t>-</a:t>
            </a:r>
            <a:r>
              <a:rPr lang="en" dirty="0" smtClean="0"/>
              <a:t>Clusterings</a:t>
            </a:r>
            <a:endParaRPr lang="en" dirty="0"/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90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sp>
        <p:nvSpPr>
          <p:cNvPr id="221" name="Shape 221"/>
          <p:cNvSpPr txBox="1"/>
          <p:nvPr/>
        </p:nvSpPr>
        <p:spPr>
          <a:xfrm>
            <a:off x="4495800" y="1108430"/>
            <a:ext cx="604500" cy="4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300" b="1" dirty="0">
                <a:solidFill>
                  <a:schemeClr val="dk2"/>
                </a:solidFill>
              </a:rPr>
              <a:t>*</a:t>
            </a:r>
          </a:p>
        </p:txBody>
      </p:sp>
      <p:grpSp>
        <p:nvGrpSpPr>
          <p:cNvPr id="222" name="Shape 222"/>
          <p:cNvGrpSpPr/>
          <p:nvPr/>
        </p:nvGrpSpPr>
        <p:grpSpPr>
          <a:xfrm>
            <a:off x="4738500" y="1898927"/>
            <a:ext cx="1890900" cy="596623"/>
            <a:chOff x="5971479" y="1993126"/>
            <a:chExt cx="1890900" cy="596623"/>
          </a:xfrm>
        </p:grpSpPr>
        <p:grpSp>
          <p:nvGrpSpPr>
            <p:cNvPr id="223" name="Shape 223"/>
            <p:cNvGrpSpPr/>
            <p:nvPr/>
          </p:nvGrpSpPr>
          <p:grpSpPr>
            <a:xfrm>
              <a:off x="5971479" y="1993126"/>
              <a:ext cx="1890900" cy="596623"/>
              <a:chOff x="3983091" y="1710611"/>
              <a:chExt cx="1890900" cy="596623"/>
            </a:xfrm>
          </p:grpSpPr>
          <p:sp>
            <p:nvSpPr>
              <p:cNvPr id="224" name="Shape 224"/>
              <p:cNvSpPr txBox="1"/>
              <p:nvPr/>
            </p:nvSpPr>
            <p:spPr>
              <a:xfrm>
                <a:off x="3983091" y="1719534"/>
                <a:ext cx="1890900" cy="58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b="1">
                    <a:solidFill>
                      <a:schemeClr val="dk2"/>
                    </a:solidFill>
                  </a:rPr>
                  <a:t>(VG)</a:t>
                </a:r>
                <a:r>
                  <a:rPr lang="en" b="1" baseline="-25000">
                    <a:solidFill>
                      <a:schemeClr val="dk2"/>
                    </a:solidFill>
                  </a:rPr>
                  <a:t>kg</a:t>
                </a:r>
                <a:r>
                  <a:rPr lang="en" b="1">
                    <a:solidFill>
                      <a:schemeClr val="dk2"/>
                    </a:solidFill>
                  </a:rPr>
                  <a:t> - (VG)</a:t>
                </a:r>
                <a:r>
                  <a:rPr lang="en" b="1" baseline="-25000">
                    <a:solidFill>
                      <a:schemeClr val="dk2"/>
                    </a:solidFill>
                  </a:rPr>
                  <a:t>0g</a:t>
                </a:r>
              </a:p>
            </p:txBody>
          </p:sp>
          <p:sp>
            <p:nvSpPr>
              <p:cNvPr id="225" name="Shape 225"/>
              <p:cNvSpPr txBox="1"/>
              <p:nvPr/>
            </p:nvSpPr>
            <p:spPr>
              <a:xfrm>
                <a:off x="4213898" y="1710611"/>
                <a:ext cx="604500" cy="43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600">
                    <a:solidFill>
                      <a:schemeClr val="dk2"/>
                    </a:solidFill>
                  </a:rPr>
                  <a:t>^</a:t>
                </a:r>
              </a:p>
            </p:txBody>
          </p:sp>
          <p:sp>
            <p:nvSpPr>
              <p:cNvPr id="226" name="Shape 226"/>
              <p:cNvSpPr txBox="1"/>
              <p:nvPr/>
            </p:nvSpPr>
            <p:spPr>
              <a:xfrm>
                <a:off x="4878132" y="1710611"/>
                <a:ext cx="604500" cy="43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600">
                    <a:solidFill>
                      <a:schemeClr val="dk2"/>
                    </a:solidFill>
                  </a:rPr>
                  <a:t>^</a:t>
                </a:r>
              </a:p>
            </p:txBody>
          </p:sp>
        </p:grpSp>
        <p:sp>
          <p:nvSpPr>
            <p:cNvPr id="227" name="Shape 227"/>
            <p:cNvSpPr txBox="1"/>
            <p:nvPr/>
          </p:nvSpPr>
          <p:spPr>
            <a:xfrm>
              <a:off x="6432881" y="2066681"/>
              <a:ext cx="604499" cy="43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 b="1">
                  <a:solidFill>
                    <a:schemeClr val="dk2"/>
                  </a:solidFill>
                </a:rPr>
                <a:t>*</a:t>
              </a:r>
            </a:p>
          </p:txBody>
        </p:sp>
        <p:sp>
          <p:nvSpPr>
            <p:cNvPr id="228" name="Shape 228"/>
            <p:cNvSpPr txBox="1"/>
            <p:nvPr/>
          </p:nvSpPr>
          <p:spPr>
            <a:xfrm>
              <a:off x="7091723" y="2066681"/>
              <a:ext cx="6045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 b="1">
                  <a:solidFill>
                    <a:schemeClr val="dk2"/>
                  </a:solidFill>
                </a:rPr>
                <a:t>*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sz="3600" dirty="0"/>
              <a:t>שימוש </a:t>
            </a:r>
            <a:r>
              <a:rPr lang="en" sz="3600" dirty="0" smtClean="0"/>
              <a:t>ב</a:t>
            </a:r>
            <a:r>
              <a:rPr lang="he-IL" sz="3600" dirty="0" smtClean="0"/>
              <a:t>-</a:t>
            </a:r>
            <a:r>
              <a:rPr lang="en" sz="3600" dirty="0" smtClean="0"/>
              <a:t>BS</a:t>
            </a:r>
            <a:r>
              <a:rPr lang="he-IL" sz="3600" dirty="0" smtClean="0"/>
              <a:t> </a:t>
            </a:r>
            <a:r>
              <a:rPr lang="en" sz="3600" dirty="0" smtClean="0"/>
              <a:t>להערכת </a:t>
            </a:r>
            <a:r>
              <a:rPr lang="en" sz="3600" dirty="0"/>
              <a:t>רמת המהימנות של </a:t>
            </a:r>
            <a:r>
              <a:rPr lang="en" sz="3600" dirty="0" smtClean="0"/>
              <a:t>ה</a:t>
            </a:r>
            <a:r>
              <a:rPr lang="he-IL" sz="3600" dirty="0" smtClean="0"/>
              <a:t>-</a:t>
            </a:r>
            <a:r>
              <a:rPr lang="en" sz="3600" dirty="0" smtClean="0"/>
              <a:t>Clustering</a:t>
            </a:r>
            <a:endParaRPr lang="en" sz="3600" dirty="0"/>
          </a:p>
          <a:p>
            <a:pPr lvl="0" rtl="1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90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238" y="1188573"/>
            <a:ext cx="7510921" cy="3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dirty="0" smtClean="0"/>
              <a:t>BS</a:t>
            </a:r>
            <a:r>
              <a:rPr lang="he-IL" dirty="0" smtClean="0"/>
              <a:t> - </a:t>
            </a:r>
            <a:r>
              <a:rPr lang="en" dirty="0" smtClean="0"/>
              <a:t>אנקדוטות </a:t>
            </a:r>
            <a:r>
              <a:rPr lang="en" dirty="0"/>
              <a:t>על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Clustering</a:t>
            </a:r>
            <a:endParaRPr lang="en" dirty="0"/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76200" y="971550"/>
            <a:ext cx="8763000" cy="382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dirty="0"/>
              <a:t>כאשר בין הפרופילים לבין עצמם יש קורלציה גבוהה היינו מצפים שלגנים עם רמת התאמה גבוהה לפרופיל מסוים תהיה גם רמת התאמה גבוהה לפרופיל האחר</a:t>
            </a:r>
          </a:p>
          <a:p>
            <a:pPr lvl="0" rtl="1">
              <a:spcBef>
                <a:spcPts val="0"/>
              </a:spcBef>
              <a:buNone/>
            </a:pPr>
            <a:r>
              <a:rPr lang="en" dirty="0"/>
              <a:t>מתוך </a:t>
            </a:r>
            <a:r>
              <a:rPr lang="en" dirty="0" smtClean="0"/>
              <a:t>21</a:t>
            </a:r>
            <a:r>
              <a:rPr lang="he-IL" dirty="0" smtClean="0"/>
              <a:t> </a:t>
            </a:r>
            <a:r>
              <a:rPr lang="en" dirty="0" smtClean="0"/>
              <a:t>הזוגות </a:t>
            </a:r>
            <a:r>
              <a:rPr lang="en" dirty="0"/>
              <a:t>האפשריים של הפרופילים (1-2, 1-3,..., 6-7</a:t>
            </a:r>
            <a:r>
              <a:rPr lang="en" dirty="0" smtClean="0"/>
              <a:t>)</a:t>
            </a:r>
            <a:r>
              <a:rPr lang="he-IL" dirty="0" smtClean="0"/>
              <a:t>,</a:t>
            </a:r>
            <a:r>
              <a:rPr lang="en" dirty="0" smtClean="0"/>
              <a:t> ל</a:t>
            </a:r>
            <a:r>
              <a:rPr lang="he-IL" dirty="0" smtClean="0"/>
              <a:t>-</a:t>
            </a:r>
            <a:r>
              <a:rPr lang="en" dirty="0" smtClean="0"/>
              <a:t>8</a:t>
            </a:r>
            <a:r>
              <a:rPr lang="he-IL" dirty="0" smtClean="0"/>
              <a:t> </a:t>
            </a:r>
            <a:r>
              <a:rPr lang="en" dirty="0" smtClean="0"/>
              <a:t>זוגות </a:t>
            </a:r>
            <a:r>
              <a:rPr lang="en" dirty="0"/>
              <a:t>יש </a:t>
            </a:r>
            <a:br>
              <a:rPr lang="en" dirty="0"/>
            </a:br>
            <a:r>
              <a:rPr lang="en" dirty="0"/>
              <a:t>רמת התאמה הגבוהה </a:t>
            </a:r>
            <a:r>
              <a:rPr lang="en" dirty="0" smtClean="0"/>
              <a:t>מ</a:t>
            </a:r>
            <a:r>
              <a:rPr lang="he-IL" dirty="0" smtClean="0"/>
              <a:t>-</a:t>
            </a:r>
            <a:r>
              <a:rPr lang="en" dirty="0" smtClean="0"/>
              <a:t>0.75</a:t>
            </a:r>
            <a:endParaRPr lang="en" dirty="0"/>
          </a:p>
          <a:p>
            <a:pPr lvl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לדוגמא</a:t>
            </a:r>
            <a:r>
              <a:rPr lang="he-IL" dirty="0" smtClean="0"/>
              <a:t> - </a:t>
            </a:r>
            <a:r>
              <a:rPr lang="en" dirty="0" smtClean="0"/>
              <a:t>לזוג 4-5</a:t>
            </a:r>
            <a:r>
              <a:rPr lang="he-IL" dirty="0" smtClean="0"/>
              <a:t> </a:t>
            </a:r>
            <a:r>
              <a:rPr lang="en" dirty="0" smtClean="0"/>
              <a:t>יש </a:t>
            </a:r>
            <a:r>
              <a:rPr lang="en" dirty="0"/>
              <a:t>את רמת ההתאמה הגבוהה </a:t>
            </a:r>
            <a:r>
              <a:rPr lang="en" dirty="0" smtClean="0"/>
              <a:t>ביותר</a:t>
            </a:r>
            <a:r>
              <a:rPr lang="he-IL" dirty="0" smtClean="0"/>
              <a:t> - </a:t>
            </a:r>
            <a:r>
              <a:rPr lang="en" dirty="0" smtClean="0"/>
              <a:t>0.95</a:t>
            </a:r>
            <a:r>
              <a:rPr lang="en" dirty="0"/>
              <a:t/>
            </a:r>
            <a:br>
              <a:rPr lang="en" dirty="0"/>
            </a:br>
            <a:r>
              <a:rPr lang="en" dirty="0" smtClean="0"/>
              <a:t>58%</a:t>
            </a:r>
            <a:r>
              <a:rPr lang="he-IL" dirty="0" smtClean="0"/>
              <a:t> </a:t>
            </a:r>
            <a:r>
              <a:rPr lang="en" dirty="0" smtClean="0"/>
              <a:t>מן </a:t>
            </a:r>
            <a:r>
              <a:rPr lang="en" dirty="0"/>
              <a:t>הגנים המשויכים לפרופיל </a:t>
            </a:r>
            <a:r>
              <a:rPr lang="en" dirty="0" smtClean="0"/>
              <a:t>4</a:t>
            </a:r>
            <a:r>
              <a:rPr lang="he-IL" dirty="0" smtClean="0"/>
              <a:t> </a:t>
            </a:r>
            <a:r>
              <a:rPr lang="en" dirty="0" smtClean="0"/>
              <a:t>משויכים </a:t>
            </a:r>
            <a:r>
              <a:rPr lang="en" dirty="0"/>
              <a:t>לפרופיל </a:t>
            </a:r>
            <a:r>
              <a:rPr lang="en" dirty="0" smtClean="0"/>
              <a:t>5</a:t>
            </a:r>
            <a:r>
              <a:rPr lang="he-IL" dirty="0" smtClean="0"/>
              <a:t> </a:t>
            </a:r>
            <a:r>
              <a:rPr lang="en" dirty="0" smtClean="0"/>
              <a:t>ביותר מ</a:t>
            </a:r>
            <a:r>
              <a:rPr lang="he-IL" dirty="0" smtClean="0"/>
              <a:t>-</a:t>
            </a:r>
            <a:r>
              <a:rPr lang="en" dirty="0" smtClean="0"/>
              <a:t>5%</a:t>
            </a:r>
            <a:r>
              <a:rPr lang="he-IL" dirty="0" smtClean="0"/>
              <a:t> מ</a:t>
            </a:r>
            <a:r>
              <a:rPr lang="en" dirty="0" smtClean="0"/>
              <a:t>איטרציות ה</a:t>
            </a:r>
            <a:r>
              <a:rPr lang="he-IL" dirty="0" smtClean="0"/>
              <a:t>-</a:t>
            </a:r>
            <a:r>
              <a:rPr lang="en" dirty="0" smtClean="0"/>
              <a:t>BS</a:t>
            </a:r>
            <a:endParaRPr lang="en" dirty="0"/>
          </a:p>
          <a:p>
            <a:pPr lvl="0" rtl="1">
              <a:spcBef>
                <a:spcPts val="0"/>
              </a:spcBef>
              <a:buNone/>
            </a:pPr>
            <a:r>
              <a:rPr lang="en" dirty="0" smtClean="0"/>
              <a:t>27%</a:t>
            </a:r>
            <a:r>
              <a:rPr lang="he-IL" dirty="0" smtClean="0"/>
              <a:t> </a:t>
            </a:r>
            <a:r>
              <a:rPr lang="en" dirty="0" smtClean="0"/>
              <a:t>מן </a:t>
            </a:r>
            <a:r>
              <a:rPr lang="en" dirty="0"/>
              <a:t>הגנים המשויכים לפרופיל </a:t>
            </a:r>
            <a:r>
              <a:rPr lang="en" dirty="0" smtClean="0"/>
              <a:t>5</a:t>
            </a:r>
            <a:r>
              <a:rPr lang="he-IL" dirty="0" smtClean="0"/>
              <a:t> </a:t>
            </a:r>
            <a:r>
              <a:rPr lang="en" dirty="0" smtClean="0"/>
              <a:t>משויכים </a:t>
            </a:r>
            <a:r>
              <a:rPr lang="en" dirty="0"/>
              <a:t>לפרופיל </a:t>
            </a:r>
            <a:r>
              <a:rPr lang="en" dirty="0" smtClean="0"/>
              <a:t>4</a:t>
            </a:r>
            <a:r>
              <a:rPr lang="he-IL" dirty="0" smtClean="0"/>
              <a:t> </a:t>
            </a:r>
            <a:r>
              <a:rPr lang="en" dirty="0" smtClean="0"/>
              <a:t>ביותר מ</a:t>
            </a:r>
            <a:r>
              <a:rPr lang="he-IL" dirty="0" smtClean="0"/>
              <a:t>-</a:t>
            </a:r>
            <a:r>
              <a:rPr lang="en" dirty="0" smtClean="0"/>
              <a:t>5%</a:t>
            </a:r>
            <a:r>
              <a:rPr lang="he-IL" dirty="0" smtClean="0"/>
              <a:t> </a:t>
            </a:r>
            <a:r>
              <a:rPr lang="en" dirty="0" smtClean="0"/>
              <a:t>מאיטרציות ה</a:t>
            </a:r>
            <a:r>
              <a:rPr lang="he-IL" dirty="0" smtClean="0"/>
              <a:t>-</a:t>
            </a:r>
            <a:r>
              <a:rPr lang="en" dirty="0" smtClean="0"/>
              <a:t>BS</a:t>
            </a:r>
            <a:r>
              <a:rPr lang="en" dirty="0"/>
              <a:t/>
            </a:r>
            <a:br>
              <a:rPr lang="en" dirty="0"/>
            </a:br>
            <a:r>
              <a:rPr lang="en" dirty="0" smtClean="0"/>
              <a:t>כתוצאה מכך</a:t>
            </a:r>
            <a:r>
              <a:rPr lang="he-IL" dirty="0" smtClean="0"/>
              <a:t>,</a:t>
            </a:r>
            <a:r>
              <a:rPr lang="en" dirty="0" smtClean="0"/>
              <a:t> </a:t>
            </a:r>
            <a:r>
              <a:rPr lang="en" dirty="0"/>
              <a:t>גנים רבים נכשלים בשיוך לפרופיל </a:t>
            </a:r>
            <a:r>
              <a:rPr lang="en" dirty="0" smtClean="0"/>
              <a:t>4</a:t>
            </a:r>
            <a:r>
              <a:rPr lang="he-IL" dirty="0" smtClean="0"/>
              <a:t> </a:t>
            </a:r>
            <a:r>
              <a:rPr lang="en" dirty="0" smtClean="0"/>
              <a:t>ברמת </a:t>
            </a:r>
            <a:r>
              <a:rPr lang="en" dirty="0"/>
              <a:t>יציבות של 95</a:t>
            </a:r>
            <a:r>
              <a:rPr lang="en" dirty="0" smtClean="0"/>
              <a:t>%</a:t>
            </a:r>
            <a:r>
              <a:rPr lang="he-IL" dirty="0" smtClean="0"/>
              <a:t> </a:t>
            </a:r>
            <a:r>
              <a:rPr lang="en" dirty="0" smtClean="0"/>
              <a:t>רק בגלל</a:t>
            </a:r>
            <a:r>
              <a:rPr lang="he-IL" dirty="0" smtClean="0"/>
              <a:t> </a:t>
            </a:r>
            <a:r>
              <a:rPr lang="en" dirty="0" smtClean="0"/>
              <a:t>הנוכחות </a:t>
            </a:r>
            <a:r>
              <a:rPr lang="en" dirty="0"/>
              <a:t>של פרופיל </a:t>
            </a:r>
            <a:r>
              <a:rPr lang="en" dirty="0" smtClean="0"/>
              <a:t>5</a:t>
            </a:r>
            <a:r>
              <a:rPr lang="he-IL" dirty="0" smtClean="0"/>
              <a:t> </a:t>
            </a:r>
            <a:r>
              <a:rPr lang="en" dirty="0" smtClean="0"/>
              <a:t>ולהיפך.</a:t>
            </a:r>
            <a:r>
              <a:rPr lang="he-IL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השורה התחתונה - </a:t>
            </a:r>
            <a:r>
              <a:rPr lang="en" dirty="0" smtClean="0"/>
              <a:t>בהינתן </a:t>
            </a:r>
            <a:r>
              <a:rPr lang="en" dirty="0"/>
              <a:t>רמת הרעש </a:t>
            </a:r>
            <a:r>
              <a:rPr lang="en" dirty="0" smtClean="0"/>
              <a:t>שבנתונים</a:t>
            </a:r>
            <a:r>
              <a:rPr lang="he-IL" dirty="0" smtClean="0"/>
              <a:t>,</a:t>
            </a:r>
            <a:r>
              <a:rPr lang="en" dirty="0" smtClean="0"/>
              <a:t> 2 הפרופילים </a:t>
            </a:r>
            <a:r>
              <a:rPr lang="en" dirty="0"/>
              <a:t>הללו דומים </a:t>
            </a:r>
            <a:r>
              <a:rPr lang="en" dirty="0" smtClean="0"/>
              <a:t>מדיי </a:t>
            </a:r>
            <a:r>
              <a:rPr lang="en" dirty="0"/>
              <a:t>מכדי שניתן יהיה להבחין ביניהם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90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/>
              <a:t>באופן כללי יותר..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87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dirty="0"/>
              <a:t>המטרה של </a:t>
            </a:r>
            <a:r>
              <a:rPr lang="en" dirty="0" smtClean="0"/>
              <a:t>BS</a:t>
            </a:r>
            <a:r>
              <a:rPr lang="he-IL" dirty="0" smtClean="0"/>
              <a:t> </a:t>
            </a:r>
            <a:r>
              <a:rPr lang="en" dirty="0" smtClean="0"/>
              <a:t>הינה </a:t>
            </a:r>
            <a:r>
              <a:rPr lang="en" dirty="0"/>
              <a:t>לבצע הסקה סטטיסטית על מבנה דיסקרטי </a:t>
            </a:r>
            <a:r>
              <a:rPr lang="he-IL" dirty="0" smtClean="0"/>
              <a:t>–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Clustering</a:t>
            </a:r>
            <a:r>
              <a:rPr lang="en" dirty="0" smtClean="0">
                <a:solidFill>
                  <a:srgbClr val="FFFFFF"/>
                </a:solidFill>
              </a:rPr>
              <a:t>י </a:t>
            </a:r>
            <a:r>
              <a:rPr lang="en" dirty="0"/>
              <a:t>- C אותו אנו אומדים באמצעות C</a:t>
            </a:r>
          </a:p>
          <a:p>
            <a:pPr lvl="0" rtl="1">
              <a:spcBef>
                <a:spcPts val="0"/>
              </a:spcBef>
              <a:buNone/>
            </a:pPr>
            <a:r>
              <a:rPr lang="en" dirty="0" smtClean="0"/>
              <a:t>ל</a:t>
            </a:r>
            <a:r>
              <a:rPr lang="he-IL" dirty="0" smtClean="0"/>
              <a:t>-</a:t>
            </a:r>
            <a:r>
              <a:rPr lang="en" dirty="0" smtClean="0"/>
              <a:t>C</a:t>
            </a:r>
            <a:r>
              <a:rPr lang="he-IL" dirty="0" smtClean="0"/>
              <a:t> </a:t>
            </a:r>
            <a:r>
              <a:rPr lang="en" dirty="0" smtClean="0"/>
              <a:t>יש </a:t>
            </a:r>
            <a:r>
              <a:rPr lang="en" dirty="0"/>
              <a:t>מספר התפלגויות דגימה שאינן ידועות סביב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Clustering</a:t>
            </a:r>
            <a:r>
              <a:rPr lang="he-IL" dirty="0" smtClean="0"/>
              <a:t> </a:t>
            </a:r>
            <a:r>
              <a:rPr lang="en" dirty="0" smtClean="0"/>
              <a:t>האמיתי </a:t>
            </a:r>
            <a:r>
              <a:rPr lang="en" dirty="0"/>
              <a:t>C</a:t>
            </a:r>
          </a:p>
          <a:p>
            <a:pPr lvl="0" rtl="1">
              <a:spcBef>
                <a:spcPts val="0"/>
              </a:spcBef>
              <a:buNone/>
            </a:pPr>
            <a:r>
              <a:rPr lang="en" dirty="0"/>
              <a:t>באמצעות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BS</a:t>
            </a:r>
            <a:r>
              <a:rPr lang="he-IL" dirty="0" smtClean="0"/>
              <a:t> </a:t>
            </a:r>
            <a:r>
              <a:rPr lang="en" dirty="0" smtClean="0"/>
              <a:t>אנו </a:t>
            </a:r>
            <a:r>
              <a:rPr lang="en" dirty="0"/>
              <a:t>מקבלים את התפלגות הדגימה של </a:t>
            </a:r>
            <a:r>
              <a:rPr lang="en" dirty="0" smtClean="0"/>
              <a:t>C</a:t>
            </a:r>
            <a:r>
              <a:rPr lang="he-IL" dirty="0" smtClean="0"/>
              <a:t> </a:t>
            </a:r>
            <a:r>
              <a:rPr lang="en" dirty="0" smtClean="0"/>
              <a:t>סביב C</a:t>
            </a:r>
            <a:r>
              <a:rPr lang="he-IL" dirty="0" smtClean="0"/>
              <a:t> </a:t>
            </a:r>
            <a:r>
              <a:rPr lang="en" dirty="0" smtClean="0"/>
              <a:t>וממנה </a:t>
            </a:r>
            <a:r>
              <a:rPr lang="en" dirty="0"/>
              <a:t>מסיקים את התפלגות הדגימה </a:t>
            </a:r>
            <a:r>
              <a:rPr lang="en" dirty="0" smtClean="0"/>
              <a:t>של</a:t>
            </a:r>
            <a:r>
              <a:rPr lang="he-IL" dirty="0" smtClean="0"/>
              <a:t> </a:t>
            </a:r>
            <a:r>
              <a:rPr lang="en" dirty="0" smtClean="0"/>
              <a:t>C</a:t>
            </a:r>
            <a:r>
              <a:rPr lang="he-IL" dirty="0" smtClean="0"/>
              <a:t> </a:t>
            </a:r>
            <a:r>
              <a:rPr lang="en" dirty="0" smtClean="0"/>
              <a:t>סביב </a:t>
            </a:r>
            <a:r>
              <a:rPr lang="en" dirty="0"/>
              <a:t>C</a:t>
            </a:r>
          </a:p>
          <a:p>
            <a:pPr lvl="0" rtl="1">
              <a:spcBef>
                <a:spcPts val="0"/>
              </a:spcBef>
              <a:buNone/>
            </a:pPr>
            <a:r>
              <a:rPr lang="en" dirty="0"/>
              <a:t>אמנם לא נשתמש במונחים הרשמיים "רמת סמך</a:t>
            </a:r>
            <a:r>
              <a:rPr lang="en" dirty="0" smtClean="0"/>
              <a:t>"</a:t>
            </a:r>
            <a:r>
              <a:rPr lang="he-IL" dirty="0" smtClean="0"/>
              <a:t> </a:t>
            </a:r>
            <a:r>
              <a:rPr lang="en" dirty="0" smtClean="0"/>
              <a:t>ו</a:t>
            </a:r>
            <a:r>
              <a:rPr lang="he-IL" dirty="0" smtClean="0"/>
              <a:t>-</a:t>
            </a:r>
            <a:r>
              <a:rPr lang="en" dirty="0" smtClean="0"/>
              <a:t>"</a:t>
            </a:r>
            <a:r>
              <a:rPr lang="en" dirty="0"/>
              <a:t>מובהקות</a:t>
            </a:r>
            <a:r>
              <a:rPr lang="en" dirty="0" smtClean="0"/>
              <a:t>"</a:t>
            </a:r>
            <a:r>
              <a:rPr lang="he-IL" dirty="0" smtClean="0"/>
              <a:t> </a:t>
            </a:r>
            <a:r>
              <a:rPr lang="en" dirty="0" smtClean="0"/>
              <a:t>משום </a:t>
            </a:r>
            <a:r>
              <a:rPr lang="en" dirty="0"/>
              <a:t>שטכנית אינם נכונים </a:t>
            </a:r>
            <a:r>
              <a:rPr lang="en" dirty="0" smtClean="0"/>
              <a:t>ב</a:t>
            </a:r>
            <a:r>
              <a:rPr lang="he-IL" dirty="0" smtClean="0"/>
              <a:t>-</a:t>
            </a:r>
            <a:r>
              <a:rPr lang="en" dirty="0" smtClean="0"/>
              <a:t>settings</a:t>
            </a:r>
            <a:r>
              <a:rPr lang="he-IL" dirty="0" smtClean="0"/>
              <a:t> </a:t>
            </a:r>
            <a:r>
              <a:rPr lang="en" dirty="0" smtClean="0"/>
              <a:t>הזה</a:t>
            </a:r>
            <a:r>
              <a:rPr lang="he-IL" dirty="0" smtClean="0"/>
              <a:t>,</a:t>
            </a:r>
            <a:r>
              <a:rPr lang="en" dirty="0" smtClean="0"/>
              <a:t> </a:t>
            </a:r>
            <a:r>
              <a:rPr lang="en" dirty="0"/>
              <a:t>אבל </a:t>
            </a:r>
            <a:r>
              <a:rPr lang="he-IL" dirty="0" smtClean="0"/>
              <a:t>ההגדרה -</a:t>
            </a:r>
            <a:r>
              <a:rPr lang="en" dirty="0" smtClean="0"/>
              <a:t>'היציבות</a:t>
            </a:r>
            <a:r>
              <a:rPr lang="he-IL" dirty="0" smtClean="0"/>
              <a:t>'</a:t>
            </a:r>
            <a:r>
              <a:rPr lang="en" dirty="0" smtClean="0"/>
              <a:t> </a:t>
            </a:r>
            <a:r>
              <a:rPr lang="en" dirty="0"/>
              <a:t>של גן </a:t>
            </a:r>
            <a:r>
              <a:rPr lang="he-IL" dirty="0" smtClean="0"/>
              <a:t>-</a:t>
            </a:r>
            <a:r>
              <a:rPr lang="en" dirty="0" smtClean="0"/>
              <a:t> </a:t>
            </a:r>
            <a:r>
              <a:rPr lang="en" dirty="0"/>
              <a:t>% המקרים מתוך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BS-Clusterings</a:t>
            </a:r>
            <a:r>
              <a:rPr lang="he-IL" dirty="0" smtClean="0"/>
              <a:t> </a:t>
            </a:r>
            <a:r>
              <a:rPr lang="en" dirty="0" smtClean="0"/>
              <a:t>בו </a:t>
            </a:r>
            <a:r>
              <a:rPr lang="en" dirty="0"/>
              <a:t>הוא משוייך לאותו ה-Clster - הינו קירוב ראשוני סביר למידה בה ניתן לסמוך על השיוך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90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19</a:t>
            </a:fld>
            <a:endParaRPr lang="en"/>
          </a:p>
        </p:txBody>
      </p:sp>
      <p:grpSp>
        <p:nvGrpSpPr>
          <p:cNvPr id="251" name="Shape 251"/>
          <p:cNvGrpSpPr/>
          <p:nvPr/>
        </p:nvGrpSpPr>
        <p:grpSpPr>
          <a:xfrm>
            <a:off x="2101800" y="1313058"/>
            <a:ext cx="6638722" cy="1796192"/>
            <a:chOff x="2101800" y="1313058"/>
            <a:chExt cx="6638722" cy="1796192"/>
          </a:xfrm>
        </p:grpSpPr>
        <p:sp>
          <p:nvSpPr>
            <p:cNvPr id="252" name="Shape 252"/>
            <p:cNvSpPr txBox="1"/>
            <p:nvPr/>
          </p:nvSpPr>
          <p:spPr>
            <a:xfrm>
              <a:off x="5158700" y="1313058"/>
              <a:ext cx="6045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600" dirty="0">
                  <a:solidFill>
                    <a:schemeClr val="dk2"/>
                  </a:solidFill>
                </a:rPr>
                <a:t>^</a:t>
              </a:r>
            </a:p>
          </p:txBody>
        </p:sp>
        <p:sp>
          <p:nvSpPr>
            <p:cNvPr id="253" name="Shape 253"/>
            <p:cNvSpPr txBox="1"/>
            <p:nvPr/>
          </p:nvSpPr>
          <p:spPr>
            <a:xfrm>
              <a:off x="8136022" y="1824892"/>
              <a:ext cx="6045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600">
                  <a:solidFill>
                    <a:schemeClr val="dk2"/>
                  </a:solidFill>
                </a:rPr>
                <a:t>^</a:t>
              </a:r>
            </a:p>
          </p:txBody>
        </p:sp>
        <p:sp>
          <p:nvSpPr>
            <p:cNvPr id="254" name="Shape 254"/>
            <p:cNvSpPr txBox="1"/>
            <p:nvPr/>
          </p:nvSpPr>
          <p:spPr>
            <a:xfrm>
              <a:off x="2101800" y="2358517"/>
              <a:ext cx="6045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600" dirty="0">
                  <a:solidFill>
                    <a:schemeClr val="dk2"/>
                  </a:solidFill>
                </a:rPr>
                <a:t>^</a:t>
              </a:r>
            </a:p>
          </p:txBody>
        </p:sp>
        <p:sp>
          <p:nvSpPr>
            <p:cNvPr id="255" name="Shape 255"/>
            <p:cNvSpPr txBox="1"/>
            <p:nvPr/>
          </p:nvSpPr>
          <p:spPr>
            <a:xfrm>
              <a:off x="2921200" y="2342117"/>
              <a:ext cx="6045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600" dirty="0">
                  <a:solidFill>
                    <a:schemeClr val="dk2"/>
                  </a:solidFill>
                </a:rPr>
                <a:t>^</a:t>
              </a:r>
            </a:p>
          </p:txBody>
        </p:sp>
        <p:sp>
          <p:nvSpPr>
            <p:cNvPr id="256" name="Shape 256"/>
            <p:cNvSpPr txBox="1"/>
            <p:nvPr/>
          </p:nvSpPr>
          <p:spPr>
            <a:xfrm>
              <a:off x="6210100" y="2677250"/>
              <a:ext cx="6045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600" dirty="0" smtClean="0">
                  <a:solidFill>
                    <a:schemeClr val="dk2"/>
                  </a:solidFill>
                </a:rPr>
                <a:t>^</a:t>
              </a:r>
              <a:endParaRPr lang="en" sz="1600" dirty="0">
                <a:solidFill>
                  <a:schemeClr val="dk2"/>
                </a:solidFill>
              </a:endParaRPr>
            </a:p>
          </p:txBody>
        </p:sp>
        <p:sp>
          <p:nvSpPr>
            <p:cNvPr id="257" name="Shape 257"/>
            <p:cNvSpPr txBox="1"/>
            <p:nvPr/>
          </p:nvSpPr>
          <p:spPr>
            <a:xfrm>
              <a:off x="3032600" y="2413645"/>
              <a:ext cx="6045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600" dirty="0">
                  <a:solidFill>
                    <a:schemeClr val="dk2"/>
                  </a:solidFill>
                </a:rPr>
                <a:t>*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r="50663"/>
          <a:stretch/>
        </p:blipFill>
        <p:spPr>
          <a:xfrm>
            <a:off x="291276" y="524475"/>
            <a:ext cx="1380525" cy="253727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1">
              <a:spcBef>
                <a:spcPts val="0"/>
              </a:spcBef>
              <a:buNone/>
            </a:pPr>
            <a:r>
              <a:rPr lang="en" dirty="0"/>
              <a:t>רקע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06550" y="1228675"/>
            <a:ext cx="74304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r" rtl="1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 dirty="0"/>
              <a:t>צ'יפ גנטי (microarray) - מערך בו בכל תא יש גן</a:t>
            </a:r>
          </a:p>
          <a:p>
            <a:pPr marL="457200" lvl="0" indent="-228600" algn="r" rtl="1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 dirty="0"/>
              <a:t>רמת ביטוי/התבטאות של גן - עצמת התגובה של גן לגירוי מסוים המתבטאת ברמת הבהירות של התא בו הוא נמצא</a:t>
            </a:r>
          </a:p>
          <a:p>
            <a:pPr marL="457200" lvl="0" indent="-228600" algn="r" rtl="1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 dirty="0"/>
              <a:t>מטרת הניסוי </a:t>
            </a:r>
          </a:p>
          <a:p>
            <a:pPr marL="914400" lvl="1" indent="-228600" algn="r" rtl="1">
              <a:lnSpc>
                <a:spcPct val="150000"/>
              </a:lnSpc>
              <a:spcBef>
                <a:spcPts val="0"/>
              </a:spcBef>
              <a:buChar char="○"/>
            </a:pPr>
            <a:r>
              <a:rPr lang="en" dirty="0"/>
              <a:t>לבדוק אילו גנים הם </a:t>
            </a:r>
            <a:r>
              <a:rPr lang="en" dirty="0" smtClean="0"/>
              <a:t>cluster</a:t>
            </a:r>
            <a:r>
              <a:rPr lang="he-IL" dirty="0" smtClean="0"/>
              <a:t> </a:t>
            </a:r>
            <a:r>
              <a:rPr lang="en" dirty="0" smtClean="0"/>
              <a:t>עבור </a:t>
            </a:r>
            <a:r>
              <a:rPr lang="en" dirty="0"/>
              <a:t>גירויים </a:t>
            </a:r>
            <a:r>
              <a:rPr lang="en" dirty="0" smtClean="0"/>
              <a:t>מוגדרי</a:t>
            </a:r>
            <a:r>
              <a:rPr lang="he-IL" dirty="0" smtClean="0"/>
              <a:t>ם.</a:t>
            </a:r>
            <a:r>
              <a:rPr lang="en" dirty="0" smtClean="0"/>
              <a:t> כאשר </a:t>
            </a:r>
            <a:r>
              <a:rPr lang="en" dirty="0"/>
              <a:t>הדרך למצוא </a:t>
            </a:r>
            <a:r>
              <a:rPr lang="he-IL" dirty="0" smtClean="0"/>
              <a:t>     </a:t>
            </a:r>
            <a:r>
              <a:rPr lang="en" dirty="0" smtClean="0"/>
              <a:t>cluster</a:t>
            </a:r>
            <a:r>
              <a:rPr lang="he-IL" dirty="0" smtClean="0"/>
              <a:t> </a:t>
            </a:r>
            <a:r>
              <a:rPr lang="en" dirty="0" smtClean="0"/>
              <a:t>גנים </a:t>
            </a:r>
            <a:r>
              <a:rPr lang="en" dirty="0"/>
              <a:t>היא ע"י השוואת רמת הביטוי שלהם </a:t>
            </a:r>
            <a:r>
              <a:rPr lang="he-IL" dirty="0" smtClean="0"/>
              <a:t>(</a:t>
            </a:r>
            <a:r>
              <a:rPr lang="en" dirty="0" smtClean="0"/>
              <a:t>מניחים </a:t>
            </a:r>
            <a:r>
              <a:rPr lang="en" dirty="0"/>
              <a:t>כי גנים בעלי 'פרופיל ביטוי' דומה שייכים לאותו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cluster</a:t>
            </a:r>
            <a:r>
              <a:rPr lang="he-IL" dirty="0"/>
              <a:t>)</a:t>
            </a:r>
            <a:endParaRPr lang="en" dirty="0"/>
          </a:p>
        </p:txBody>
      </p:sp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025" y="3314350"/>
            <a:ext cx="1440525" cy="14405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90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311700" y="1404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dirty="0"/>
              <a:t>אפשרויות </a:t>
            </a:r>
            <a:r>
              <a:rPr lang="en" dirty="0" smtClean="0"/>
              <a:t>Clustering</a:t>
            </a:r>
            <a:r>
              <a:rPr lang="he-IL" dirty="0" smtClean="0"/>
              <a:t> </a:t>
            </a:r>
            <a:r>
              <a:rPr lang="en" dirty="0" smtClean="0"/>
              <a:t>נוספות</a:t>
            </a:r>
            <a:endParaRPr lang="en" dirty="0"/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311700" y="847674"/>
            <a:ext cx="8520600" cy="4162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sz="1600" dirty="0"/>
              <a:t>ניתחנו את ביצועי </a:t>
            </a:r>
            <a:r>
              <a:rPr lang="en" sz="1600" dirty="0" smtClean="0"/>
              <a:t>ה</a:t>
            </a:r>
            <a:r>
              <a:rPr lang="he-IL" sz="1600" dirty="0" smtClean="0"/>
              <a:t>-</a:t>
            </a:r>
            <a:r>
              <a:rPr lang="en" sz="1600" dirty="0" smtClean="0"/>
              <a:t>Clustering</a:t>
            </a:r>
            <a:r>
              <a:rPr lang="he-IL" sz="1600" dirty="0" smtClean="0"/>
              <a:t> </a:t>
            </a:r>
            <a:r>
              <a:rPr lang="en" sz="1600" dirty="0" smtClean="0"/>
              <a:t>כאשר </a:t>
            </a:r>
            <a:r>
              <a:rPr lang="en" sz="1600" dirty="0"/>
              <a:t>השתמשנו במודל </a:t>
            </a:r>
            <a:r>
              <a:rPr lang="en" sz="1600" dirty="0" smtClean="0"/>
              <a:t>ה</a:t>
            </a:r>
            <a:r>
              <a:rPr lang="he-IL" sz="1600" dirty="0" smtClean="0"/>
              <a:t>-</a:t>
            </a:r>
            <a:r>
              <a:rPr lang="en" sz="1600" dirty="0" smtClean="0"/>
              <a:t>1</a:t>
            </a:r>
            <a:r>
              <a:rPr lang="he-IL" sz="1600" dirty="0" smtClean="0"/>
              <a:t> </a:t>
            </a:r>
            <a:r>
              <a:rPr lang="en" sz="1600" dirty="0" smtClean="0"/>
              <a:t>שהוא </a:t>
            </a:r>
            <a:r>
              <a:rPr lang="en" sz="1600" dirty="0"/>
              <a:t>הפשוט ביותר</a:t>
            </a:r>
          </a:p>
          <a:p>
            <a:pPr lvl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במודל השני </a:t>
            </a:r>
            <a:r>
              <a:rPr lang="en" sz="1600" dirty="0" smtClean="0"/>
              <a:t>ל</a:t>
            </a:r>
            <a:r>
              <a:rPr lang="he-IL" sz="1600" dirty="0" smtClean="0"/>
              <a:t>-</a:t>
            </a:r>
            <a:r>
              <a:rPr lang="en" sz="1600" dirty="0" smtClean="0"/>
              <a:t>Clustering</a:t>
            </a:r>
            <a:r>
              <a:rPr lang="he-IL" sz="1600" dirty="0" smtClean="0"/>
              <a:t> - </a:t>
            </a:r>
            <a:r>
              <a:rPr lang="en" sz="1600" dirty="0" smtClean="0"/>
              <a:t>אין </a:t>
            </a:r>
            <a:r>
              <a:rPr lang="en" sz="1600" dirty="0"/>
              <a:t>בידינו פרופילים ידועים אליהם יש לשייך את </a:t>
            </a:r>
            <a:r>
              <a:rPr lang="en" sz="1600" dirty="0" smtClean="0"/>
              <a:t>הגנים</a:t>
            </a:r>
            <a:r>
              <a:rPr lang="he-IL" sz="1600" dirty="0" smtClean="0"/>
              <a:t>, </a:t>
            </a:r>
            <a:r>
              <a:rPr lang="en" sz="1600" dirty="0" smtClean="0"/>
              <a:t>אך </a:t>
            </a:r>
            <a:r>
              <a:rPr lang="en" sz="1600" dirty="0"/>
              <a:t>ניתן לשקול את הגישה הבאה:</a:t>
            </a:r>
          </a:p>
          <a:p>
            <a:pPr marL="457200" lvl="0" indent="-228600" rtl="1">
              <a:spcBef>
                <a:spcPts val="0"/>
              </a:spcBef>
              <a:buChar char="-"/>
            </a:pPr>
            <a:r>
              <a:rPr lang="en" sz="1600" dirty="0"/>
              <a:t>נבדוק זוגות גנים ששויכו לאותו </a:t>
            </a:r>
            <a:r>
              <a:rPr lang="en" sz="1600" dirty="0" smtClean="0"/>
              <a:t>ה</a:t>
            </a:r>
            <a:r>
              <a:rPr lang="he-IL" sz="1600" dirty="0" smtClean="0"/>
              <a:t>-</a:t>
            </a:r>
            <a:r>
              <a:rPr lang="en" sz="1600" dirty="0" smtClean="0"/>
              <a:t>Cluster</a:t>
            </a:r>
            <a:r>
              <a:rPr lang="he-IL" sz="1600" dirty="0" smtClean="0"/>
              <a:t> </a:t>
            </a:r>
            <a:r>
              <a:rPr lang="en" sz="1600" dirty="0" smtClean="0"/>
              <a:t>ב</a:t>
            </a:r>
            <a:r>
              <a:rPr lang="he-IL" sz="1600" dirty="0" smtClean="0"/>
              <a:t>-</a:t>
            </a:r>
            <a:r>
              <a:rPr lang="en" sz="1600" dirty="0" smtClean="0"/>
              <a:t>C</a:t>
            </a:r>
            <a:r>
              <a:rPr lang="he-IL" sz="1600" dirty="0" smtClean="0"/>
              <a:t> </a:t>
            </a:r>
            <a:r>
              <a:rPr lang="en" sz="1600" dirty="0" smtClean="0"/>
              <a:t>ונחשב </a:t>
            </a:r>
            <a:r>
              <a:rPr lang="en" sz="1600" dirty="0"/>
              <a:t>את התדירות בה זוג כזה שויך לאותו </a:t>
            </a:r>
            <a:r>
              <a:rPr lang="en" sz="1600" dirty="0" smtClean="0"/>
              <a:t>ה</a:t>
            </a:r>
            <a:r>
              <a:rPr lang="he-IL" sz="1600" dirty="0" smtClean="0"/>
              <a:t>-</a:t>
            </a:r>
            <a:r>
              <a:rPr lang="en" sz="1600" dirty="0" smtClean="0"/>
              <a:t>Cluster</a:t>
            </a:r>
            <a:r>
              <a:rPr lang="he-IL" sz="1600" dirty="0" smtClean="0"/>
              <a:t> </a:t>
            </a:r>
            <a:r>
              <a:rPr lang="en" sz="1600" dirty="0" smtClean="0"/>
              <a:t>ב</a:t>
            </a:r>
            <a:r>
              <a:rPr lang="he-IL" sz="1600" dirty="0" smtClean="0"/>
              <a:t>-</a:t>
            </a:r>
            <a:r>
              <a:rPr lang="en" sz="1600" dirty="0" smtClean="0"/>
              <a:t>C</a:t>
            </a:r>
            <a:r>
              <a:rPr lang="he-IL" sz="1600" dirty="0"/>
              <a:t>.</a:t>
            </a:r>
            <a:r>
              <a:rPr lang="en" sz="1600" dirty="0" smtClean="0"/>
              <a:t> </a:t>
            </a:r>
            <a:r>
              <a:rPr lang="en" sz="1600" dirty="0"/>
              <a:t>נותר לקוות כי </a:t>
            </a:r>
            <a:r>
              <a:rPr lang="en" sz="1600" dirty="0" smtClean="0"/>
              <a:t>Clusters</a:t>
            </a:r>
            <a:r>
              <a:rPr lang="he-IL" sz="1600" dirty="0" smtClean="0"/>
              <a:t> </a:t>
            </a:r>
            <a:r>
              <a:rPr lang="en" sz="1600" dirty="0" smtClean="0"/>
              <a:t>יציבים </a:t>
            </a:r>
            <a:r>
              <a:rPr lang="en" sz="1600" dirty="0"/>
              <a:t>של גנים יתגלו בהינתן שכל זוג חברים מתאחד בצורה מהימנה </a:t>
            </a:r>
          </a:p>
          <a:p>
            <a:pPr lvl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המודל השלישי </a:t>
            </a:r>
            <a:r>
              <a:rPr lang="en" sz="1600" dirty="0" smtClean="0"/>
              <a:t>ל</a:t>
            </a:r>
            <a:r>
              <a:rPr lang="he-IL" sz="1600" dirty="0" smtClean="0"/>
              <a:t>-</a:t>
            </a:r>
            <a:r>
              <a:rPr lang="en" sz="1600" dirty="0" smtClean="0"/>
              <a:t>Clustering</a:t>
            </a:r>
            <a:r>
              <a:rPr lang="he-IL" sz="1600" dirty="0" smtClean="0"/>
              <a:t> </a:t>
            </a:r>
            <a:r>
              <a:rPr lang="en" sz="1600" dirty="0" smtClean="0"/>
              <a:t>דומה </a:t>
            </a:r>
            <a:r>
              <a:rPr lang="en" sz="1600" dirty="0"/>
              <a:t>למודל העצים הפילוגנטיים - </a:t>
            </a:r>
            <a:r>
              <a:rPr lang="en" sz="1600" b="1" dirty="0"/>
              <a:t>Clustering היררכי</a:t>
            </a:r>
          </a:p>
          <a:p>
            <a:pPr marL="457200" lvl="0" indent="-228600" rtl="1">
              <a:spcBef>
                <a:spcPts val="0"/>
              </a:spcBef>
              <a:buChar char="-"/>
            </a:pPr>
            <a:r>
              <a:rPr lang="en" sz="1600" dirty="0"/>
              <a:t>נתייחס לקבוצת גנים היורדת מצומת משותפת בתור </a:t>
            </a:r>
            <a:r>
              <a:rPr lang="en" sz="1600" dirty="0" smtClean="0"/>
              <a:t>Clade</a:t>
            </a:r>
            <a:r>
              <a:rPr lang="he-IL" sz="1600" dirty="0" smtClean="0"/>
              <a:t>.</a:t>
            </a:r>
            <a:r>
              <a:rPr lang="en" sz="1600" dirty="0" smtClean="0"/>
              <a:t> </a:t>
            </a:r>
            <a:r>
              <a:rPr lang="en" sz="1600" dirty="0"/>
              <a:t>ע"מ לסכם את תוצאות </a:t>
            </a:r>
            <a:r>
              <a:rPr lang="en" sz="1600" dirty="0" smtClean="0"/>
              <a:t>ה</a:t>
            </a:r>
            <a:r>
              <a:rPr lang="he-IL" sz="1600" dirty="0" smtClean="0"/>
              <a:t>-</a:t>
            </a:r>
            <a:r>
              <a:rPr lang="en" sz="1600" dirty="0" smtClean="0"/>
              <a:t>BS</a:t>
            </a:r>
            <a:r>
              <a:rPr lang="he-IL" sz="1600" dirty="0" smtClean="0"/>
              <a:t>,</a:t>
            </a:r>
            <a:r>
              <a:rPr lang="en" sz="1600" dirty="0" smtClean="0"/>
              <a:t> </a:t>
            </a:r>
            <a:r>
              <a:rPr lang="en" sz="1600" dirty="0"/>
              <a:t>נספור את מספר ההופעות של כל </a:t>
            </a:r>
            <a:r>
              <a:rPr lang="en" sz="1600" dirty="0" smtClean="0"/>
              <a:t>Clade</a:t>
            </a:r>
            <a:r>
              <a:rPr lang="he-IL" sz="1600" dirty="0" smtClean="0"/>
              <a:t> </a:t>
            </a:r>
            <a:r>
              <a:rPr lang="en" sz="1600" dirty="0" smtClean="0"/>
              <a:t>בעץ </a:t>
            </a:r>
            <a:r>
              <a:rPr lang="en" sz="1600" dirty="0"/>
              <a:t>הנצפה </a:t>
            </a:r>
            <a:r>
              <a:rPr lang="en" sz="1600" dirty="0" smtClean="0"/>
              <a:t>T</a:t>
            </a:r>
            <a:r>
              <a:rPr lang="he-IL" sz="1600" dirty="0" smtClean="0"/>
              <a:t> </a:t>
            </a:r>
            <a:r>
              <a:rPr lang="en" sz="1600" dirty="0" smtClean="0"/>
              <a:t>מתוך </a:t>
            </a:r>
            <a:r>
              <a:rPr lang="en" sz="1600" dirty="0"/>
              <a:t>אוסף </a:t>
            </a:r>
            <a:r>
              <a:rPr lang="en" sz="1600" dirty="0" smtClean="0"/>
              <a:t>דגימות </a:t>
            </a:r>
            <a:r>
              <a:rPr lang="he-IL" sz="1600" dirty="0" smtClean="0"/>
              <a:t>(</a:t>
            </a:r>
            <a:r>
              <a:rPr lang="en" sz="1600" dirty="0" smtClean="0"/>
              <a:t>העצים</a:t>
            </a:r>
            <a:r>
              <a:rPr lang="he-IL" sz="1600" dirty="0" smtClean="0"/>
              <a:t>)</a:t>
            </a:r>
            <a:r>
              <a:rPr lang="en" sz="1600" dirty="0" smtClean="0"/>
              <a:t> </a:t>
            </a:r>
            <a:r>
              <a:rPr lang="en" sz="1600" dirty="0"/>
              <a:t>שנוצרו בתהליך </a:t>
            </a:r>
            <a:r>
              <a:rPr lang="en" sz="1600" dirty="0" smtClean="0"/>
              <a:t>ה</a:t>
            </a:r>
            <a:r>
              <a:rPr lang="he-IL" sz="1600" dirty="0" smtClean="0"/>
              <a:t>-</a:t>
            </a:r>
            <a:r>
              <a:rPr lang="en" sz="1600" dirty="0" smtClean="0"/>
              <a:t>BS</a:t>
            </a:r>
            <a:r>
              <a:rPr lang="he-IL" sz="1600" dirty="0" smtClean="0"/>
              <a:t>  - {</a:t>
            </a:r>
            <a:r>
              <a:rPr lang="en" sz="1600" dirty="0" smtClean="0">
                <a:solidFill>
                  <a:srgbClr val="FFFFFF"/>
                </a:solidFill>
              </a:rPr>
              <a:t>ג</a:t>
            </a:r>
            <a:r>
              <a:rPr lang="en" sz="1600" dirty="0" smtClean="0"/>
              <a:t>T</a:t>
            </a:r>
            <a:r>
              <a:rPr lang="he-IL" sz="500" dirty="0" smtClean="0"/>
              <a:t> </a:t>
            </a:r>
            <a:r>
              <a:rPr lang="he-IL" sz="1600" dirty="0" smtClean="0"/>
              <a:t>}</a:t>
            </a:r>
            <a:r>
              <a:rPr lang="en" sz="1600" dirty="0" smtClean="0"/>
              <a:t>. </a:t>
            </a:r>
            <a:r>
              <a:rPr lang="en" sz="1600" dirty="0"/>
              <a:t>נחשב את תדירות ההופעה של כל Clade ואת המספר שקיבלנו נשים בצומת המסמנת את </a:t>
            </a:r>
            <a:r>
              <a:rPr lang="en" sz="1600" dirty="0" smtClean="0"/>
              <a:t>ה</a:t>
            </a:r>
            <a:r>
              <a:rPr lang="he-IL" sz="1600" dirty="0" smtClean="0"/>
              <a:t>-</a:t>
            </a:r>
            <a:r>
              <a:rPr lang="en" sz="1600" dirty="0" smtClean="0"/>
              <a:t>Clade</a:t>
            </a:r>
            <a:r>
              <a:rPr lang="he-IL" sz="1600" dirty="0" smtClean="0"/>
              <a:t> </a:t>
            </a:r>
            <a:r>
              <a:rPr lang="en" sz="1600" dirty="0" smtClean="0"/>
              <a:t>הזה</a:t>
            </a:r>
            <a:r>
              <a:rPr lang="he-IL" sz="1600" dirty="0" smtClean="0"/>
              <a:t>.</a:t>
            </a:r>
            <a:r>
              <a:rPr lang="en" sz="1600" dirty="0" smtClean="0"/>
              <a:t> </a:t>
            </a:r>
            <a:r>
              <a:rPr lang="en" sz="1600" dirty="0"/>
              <a:t>התדירויות הללו מספקות דרך לאמוד את המובהקות המקורבת של כל רכיב בעץ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90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  <p:grpSp>
        <p:nvGrpSpPr>
          <p:cNvPr id="265" name="Shape 265"/>
          <p:cNvGrpSpPr/>
          <p:nvPr/>
        </p:nvGrpSpPr>
        <p:grpSpPr>
          <a:xfrm>
            <a:off x="3697314" y="1817950"/>
            <a:ext cx="2835037" cy="796600"/>
            <a:chOff x="3202490" y="2678767"/>
            <a:chExt cx="2577304" cy="796600"/>
          </a:xfrm>
        </p:grpSpPr>
        <p:sp>
          <p:nvSpPr>
            <p:cNvPr id="266" name="Shape 266"/>
            <p:cNvSpPr txBox="1"/>
            <p:nvPr/>
          </p:nvSpPr>
          <p:spPr>
            <a:xfrm>
              <a:off x="3202490" y="2678767"/>
              <a:ext cx="6045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dirty="0">
                  <a:solidFill>
                    <a:schemeClr val="dk2"/>
                  </a:solidFill>
                </a:rPr>
                <a:t>^</a:t>
              </a:r>
            </a:p>
          </p:txBody>
        </p:sp>
        <p:sp>
          <p:nvSpPr>
            <p:cNvPr id="267" name="Shape 267"/>
            <p:cNvSpPr txBox="1"/>
            <p:nvPr/>
          </p:nvSpPr>
          <p:spPr>
            <a:xfrm>
              <a:off x="5333006" y="2983567"/>
              <a:ext cx="310204" cy="431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chemeClr val="dk2"/>
                  </a:solidFill>
                </a:rPr>
                <a:t>^</a:t>
              </a:r>
            </a:p>
          </p:txBody>
        </p:sp>
        <p:sp>
          <p:nvSpPr>
            <p:cNvPr id="268" name="Shape 268"/>
            <p:cNvSpPr txBox="1"/>
            <p:nvPr/>
          </p:nvSpPr>
          <p:spPr>
            <a:xfrm>
              <a:off x="5175294" y="3043367"/>
              <a:ext cx="6045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dirty="0">
                  <a:solidFill>
                    <a:schemeClr val="dk2"/>
                  </a:solidFill>
                </a:rPr>
                <a:t>*</a:t>
              </a:r>
            </a:p>
          </p:txBody>
        </p:sp>
      </p:grpSp>
      <p:grpSp>
        <p:nvGrpSpPr>
          <p:cNvPr id="269" name="Shape 269"/>
          <p:cNvGrpSpPr/>
          <p:nvPr/>
        </p:nvGrpSpPr>
        <p:grpSpPr>
          <a:xfrm>
            <a:off x="4439963" y="3714750"/>
            <a:ext cx="737277" cy="860491"/>
            <a:chOff x="5484478" y="2707975"/>
            <a:chExt cx="737277" cy="860491"/>
          </a:xfrm>
        </p:grpSpPr>
        <p:sp>
          <p:nvSpPr>
            <p:cNvPr id="270" name="Shape 270"/>
            <p:cNvSpPr txBox="1"/>
            <p:nvPr/>
          </p:nvSpPr>
          <p:spPr>
            <a:xfrm>
              <a:off x="5540315" y="2707975"/>
              <a:ext cx="6045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600" dirty="0">
                  <a:solidFill>
                    <a:schemeClr val="dk2"/>
                  </a:solidFill>
                </a:rPr>
                <a:t>^</a:t>
              </a:r>
            </a:p>
          </p:txBody>
        </p:sp>
        <p:sp>
          <p:nvSpPr>
            <p:cNvPr id="271" name="Shape 271"/>
            <p:cNvSpPr txBox="1"/>
            <p:nvPr/>
          </p:nvSpPr>
          <p:spPr>
            <a:xfrm>
              <a:off x="5484478" y="3136466"/>
              <a:ext cx="6045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600">
                  <a:solidFill>
                    <a:schemeClr val="dk2"/>
                  </a:solidFill>
                </a:rPr>
                <a:t>^</a:t>
              </a:r>
            </a:p>
          </p:txBody>
        </p:sp>
        <p:sp>
          <p:nvSpPr>
            <p:cNvPr id="272" name="Shape 272"/>
            <p:cNvSpPr txBox="1"/>
            <p:nvPr/>
          </p:nvSpPr>
          <p:spPr>
            <a:xfrm>
              <a:off x="5617255" y="2780676"/>
              <a:ext cx="604500" cy="431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600" dirty="0">
                  <a:solidFill>
                    <a:schemeClr val="dk2"/>
                  </a:solidFill>
                </a:rPr>
                <a:t>*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dirty="0"/>
              <a:t>גישה נוספת </a:t>
            </a:r>
            <a:r>
              <a:rPr lang="he-IL" dirty="0" smtClean="0"/>
              <a:t>(</a:t>
            </a:r>
            <a:r>
              <a:rPr lang="en" dirty="0" smtClean="0"/>
              <a:t>אחרת</a:t>
            </a:r>
            <a:r>
              <a:rPr lang="he-IL" dirty="0" smtClean="0"/>
              <a:t>)</a:t>
            </a:r>
            <a:r>
              <a:rPr lang="en" dirty="0" smtClean="0"/>
              <a:t> </a:t>
            </a:r>
            <a:r>
              <a:rPr lang="en" dirty="0"/>
              <a:t>לחישוב רמת הביטוי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152400" y="1228675"/>
            <a:ext cx="8679900" cy="364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dirty="0"/>
              <a:t>הגישה בה נקטו החוקרים וגם לפיה בוצע </a:t>
            </a:r>
            <a:r>
              <a:rPr lang="en" dirty="0" smtClean="0"/>
              <a:t>הניתוח</a:t>
            </a:r>
            <a:r>
              <a:rPr lang="he-IL" dirty="0" smtClean="0"/>
              <a:t>,</a:t>
            </a:r>
            <a:r>
              <a:rPr lang="en" dirty="0" smtClean="0"/>
              <a:t> </a:t>
            </a:r>
            <a:r>
              <a:rPr lang="en" dirty="0"/>
              <a:t>מחשבת את רמת הביטוי בכל נקודת זמן באמצעות השוואה לרמת הביטוי </a:t>
            </a:r>
            <a:r>
              <a:rPr lang="en" dirty="0" smtClean="0"/>
              <a:t>בזמן</a:t>
            </a:r>
            <a:r>
              <a:rPr lang="he-IL" dirty="0" smtClean="0"/>
              <a:t> 0. </a:t>
            </a:r>
            <a:r>
              <a:rPr lang="en" dirty="0" smtClean="0"/>
              <a:t>החיסרון </a:t>
            </a:r>
            <a:r>
              <a:rPr lang="en" dirty="0"/>
              <a:t>של גישה זו טמון בכך שאם מאיזושהי סיבה המערך </a:t>
            </a:r>
            <a:r>
              <a:rPr lang="he-IL" dirty="0" smtClean="0"/>
              <a:t>(</a:t>
            </a:r>
            <a:r>
              <a:rPr lang="en" dirty="0" smtClean="0"/>
              <a:t>זמן</a:t>
            </a:r>
            <a:r>
              <a:rPr lang="he-IL" dirty="0" smtClean="0"/>
              <a:t> </a:t>
            </a:r>
            <a:r>
              <a:rPr lang="en" dirty="0" smtClean="0"/>
              <a:t>0</a:t>
            </a:r>
            <a:r>
              <a:rPr lang="he-IL" dirty="0" smtClean="0"/>
              <a:t>)</a:t>
            </a:r>
            <a:r>
              <a:rPr lang="en" dirty="0" smtClean="0"/>
              <a:t> </a:t>
            </a:r>
            <a:r>
              <a:rPr lang="en" dirty="0"/>
              <a:t>אליו משווים את שאר המערכים </a:t>
            </a:r>
            <a:r>
              <a:rPr lang="en" b="1" dirty="0"/>
              <a:t>אינו אופייני לניסוי</a:t>
            </a:r>
            <a:r>
              <a:rPr lang="en" dirty="0"/>
              <a:t>, אנו עלולים לטעות ולהביא את רמת השונות הגבוהה גם לשאר המערכים</a:t>
            </a:r>
          </a:p>
          <a:p>
            <a:pPr lvl="0" rtl="1">
              <a:spcBef>
                <a:spcPts val="0"/>
              </a:spcBef>
              <a:buNone/>
            </a:pPr>
            <a:r>
              <a:rPr lang="en" dirty="0"/>
              <a:t>הגישה </a:t>
            </a:r>
            <a:r>
              <a:rPr lang="en" dirty="0" smtClean="0"/>
              <a:t>החלופית</a:t>
            </a:r>
            <a:r>
              <a:rPr lang="he-IL" dirty="0" smtClean="0"/>
              <a:t> - </a:t>
            </a:r>
            <a:r>
              <a:rPr lang="en" dirty="0" smtClean="0"/>
              <a:t>חישוב </a:t>
            </a:r>
            <a:r>
              <a:rPr lang="en" dirty="0"/>
              <a:t>הפרשים של רמת הביטוי 'במעגל</a:t>
            </a:r>
            <a:r>
              <a:rPr lang="en" dirty="0" smtClean="0"/>
              <a:t>'</a:t>
            </a:r>
            <a:r>
              <a:rPr lang="he-IL" dirty="0" smtClean="0"/>
              <a:t> (</a:t>
            </a:r>
            <a:r>
              <a:rPr lang="en" dirty="0" smtClean="0"/>
              <a:t>בין </a:t>
            </a:r>
            <a:r>
              <a:rPr lang="en" dirty="0"/>
              <a:t>נקודות זמן </a:t>
            </a:r>
            <a:r>
              <a:rPr lang="en" dirty="0" smtClean="0"/>
              <a:t>סמוכות</a:t>
            </a:r>
            <a:r>
              <a:rPr lang="he-IL" dirty="0" smtClean="0"/>
              <a:t>)</a:t>
            </a:r>
            <a:r>
              <a:rPr lang="en" dirty="0"/>
              <a:t/>
            </a:r>
            <a:br>
              <a:rPr lang="en" dirty="0"/>
            </a:br>
            <a:r>
              <a:rPr lang="en" dirty="0" smtClean="0"/>
              <a:t>יתרון </a:t>
            </a:r>
            <a:r>
              <a:rPr lang="en" dirty="0"/>
              <a:t>משמעותי לגישה זו הינו הקטנת השונות </a:t>
            </a:r>
            <a:r>
              <a:rPr lang="he-IL" dirty="0" smtClean="0"/>
              <a:t>-</a:t>
            </a:r>
            <a:r>
              <a:rPr lang="en" dirty="0" smtClean="0"/>
              <a:t> </a:t>
            </a:r>
            <a:r>
              <a:rPr lang="en" dirty="0"/>
              <a:t>לאומד </a:t>
            </a:r>
            <a:r>
              <a:rPr lang="he-IL" dirty="0" smtClean="0"/>
              <a:t>ש</a:t>
            </a:r>
            <a:r>
              <a:rPr lang="en" dirty="0" smtClean="0"/>
              <a:t>ל</a:t>
            </a:r>
            <a:r>
              <a:rPr lang="he-IL" dirty="0" smtClean="0"/>
              <a:t>          </a:t>
            </a:r>
            <a:r>
              <a:rPr lang="en" dirty="0" smtClean="0"/>
              <a:t>  </a:t>
            </a:r>
            <a:r>
              <a:rPr lang="en" dirty="0"/>
              <a:t>יש שונות שהיא 85.7</a:t>
            </a:r>
            <a:r>
              <a:rPr lang="en" dirty="0" smtClean="0"/>
              <a:t>%</a:t>
            </a:r>
            <a:r>
              <a:rPr lang="he-IL" dirty="0" smtClean="0"/>
              <a:t> </a:t>
            </a:r>
            <a:r>
              <a:rPr lang="en" dirty="0" smtClean="0"/>
              <a:t>מן </a:t>
            </a:r>
            <a:r>
              <a:rPr lang="en" dirty="0"/>
              <a:t>השונות של </a:t>
            </a:r>
            <a:br>
              <a:rPr lang="en" dirty="0"/>
            </a:br>
            <a:endParaRPr lang="en"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90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  <p:sp>
        <p:nvSpPr>
          <p:cNvPr id="280" name="Shape 280"/>
          <p:cNvSpPr txBox="1"/>
          <p:nvPr/>
        </p:nvSpPr>
        <p:spPr>
          <a:xfrm>
            <a:off x="1233300" y="2974650"/>
            <a:ext cx="1890900" cy="58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>
                <a:solidFill>
                  <a:schemeClr val="dk2"/>
                </a:solidFill>
              </a:rPr>
              <a:t>(VG)</a:t>
            </a:r>
            <a:r>
              <a:rPr lang="en" b="1" baseline="-25000" dirty="0">
                <a:solidFill>
                  <a:schemeClr val="dk2"/>
                </a:solidFill>
              </a:rPr>
              <a:t>k+1g</a:t>
            </a:r>
            <a:r>
              <a:rPr lang="en" b="1" dirty="0">
                <a:solidFill>
                  <a:schemeClr val="dk2"/>
                </a:solidFill>
              </a:rPr>
              <a:t> - (VG)</a:t>
            </a:r>
            <a:r>
              <a:rPr lang="en" b="1" baseline="-25000" dirty="0">
                <a:solidFill>
                  <a:schemeClr val="dk2"/>
                </a:solidFill>
              </a:rPr>
              <a:t>kg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4267200" y="3257550"/>
            <a:ext cx="1890900" cy="58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>
                <a:solidFill>
                  <a:schemeClr val="dk2"/>
                </a:solidFill>
              </a:rPr>
              <a:t>(VG)</a:t>
            </a:r>
            <a:r>
              <a:rPr lang="en" b="1" baseline="-25000" dirty="0">
                <a:solidFill>
                  <a:schemeClr val="dk2"/>
                </a:solidFill>
              </a:rPr>
              <a:t>kg</a:t>
            </a:r>
            <a:r>
              <a:rPr lang="en" b="1" dirty="0">
                <a:solidFill>
                  <a:schemeClr val="dk2"/>
                </a:solidFill>
              </a:rPr>
              <a:t> - (VG)</a:t>
            </a:r>
            <a:r>
              <a:rPr lang="en" b="1" baseline="-25000" dirty="0">
                <a:solidFill>
                  <a:schemeClr val="dk2"/>
                </a:solidFill>
              </a:rPr>
              <a:t>0g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dirty="0"/>
              <a:t>גישה נוספת </a:t>
            </a:r>
            <a:r>
              <a:rPr lang="he-IL" dirty="0" smtClean="0"/>
              <a:t>(</a:t>
            </a:r>
            <a:r>
              <a:rPr lang="en" dirty="0" smtClean="0"/>
              <a:t>אחרת</a:t>
            </a:r>
            <a:r>
              <a:rPr lang="he-IL" dirty="0" smtClean="0"/>
              <a:t>)</a:t>
            </a:r>
            <a:r>
              <a:rPr lang="en" dirty="0" smtClean="0"/>
              <a:t> </a:t>
            </a:r>
            <a:r>
              <a:rPr lang="en" dirty="0"/>
              <a:t>לחישוב רמת הביטוי</a:t>
            </a:r>
          </a:p>
          <a:p>
            <a:pPr lvl="0" rtl="1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90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252" y="1228674"/>
            <a:ext cx="4676374" cy="374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00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/>
              <a:t>סיכום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79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dirty="0"/>
              <a:t>בניסויים מדעיים, התוצאות תלויות בתכנון הניסוי, שיניב:</a:t>
            </a:r>
          </a:p>
          <a:p>
            <a:pPr marL="457200" lvl="0" indent="-228600" rtl="1">
              <a:spcBef>
                <a:spcPts val="0"/>
              </a:spcBef>
              <a:buAutoNum type="arabicPeriod"/>
            </a:pPr>
            <a:r>
              <a:rPr lang="en" dirty="0"/>
              <a:t>אומדים מדויקים על הגדלים בהם אנו מעוניינים</a:t>
            </a:r>
          </a:p>
          <a:p>
            <a:pPr marL="457200" lvl="0" indent="-228600" rtl="1">
              <a:spcBef>
                <a:spcPts val="0"/>
              </a:spcBef>
              <a:buAutoNum type="arabicPeriod"/>
            </a:pPr>
            <a:r>
              <a:rPr lang="en" dirty="0"/>
              <a:t>אומדים על רמת הדיוק המושגת</a:t>
            </a:r>
          </a:p>
          <a:p>
            <a:pPr lvl="0" rtl="1">
              <a:spcBef>
                <a:spcPts val="0"/>
              </a:spcBef>
              <a:buNone/>
            </a:pPr>
            <a:r>
              <a:rPr lang="en" dirty="0" smtClean="0"/>
              <a:t>ללא </a:t>
            </a:r>
            <a:r>
              <a:rPr lang="en" dirty="0"/>
              <a:t>הערכה של מהימנות תוצאות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clustering</a:t>
            </a:r>
            <a:r>
              <a:rPr lang="he-IL" dirty="0" smtClean="0"/>
              <a:t> </a:t>
            </a:r>
            <a:r>
              <a:rPr lang="en" b="1" dirty="0" smtClean="0"/>
              <a:t>לא </a:t>
            </a:r>
            <a:r>
              <a:rPr lang="en" b="1" dirty="0"/>
              <a:t>ניתן להסיק מסקנות תקפות לגבי גנים המתנהגים בצורה דומה</a:t>
            </a:r>
            <a:r>
              <a:rPr lang="en" dirty="0"/>
              <a:t>.</a:t>
            </a:r>
            <a:br>
              <a:rPr lang="en" dirty="0"/>
            </a:br>
            <a:r>
              <a:rPr lang="en" sz="600" dirty="0"/>
              <a:t> </a:t>
            </a:r>
            <a:r>
              <a:rPr lang="en" dirty="0"/>
              <a:t/>
            </a:r>
            <a:br>
              <a:rPr lang="en" dirty="0"/>
            </a:br>
            <a:r>
              <a:rPr lang="en" b="1" dirty="0"/>
              <a:t>לכל סוג אלגוריתם </a:t>
            </a:r>
            <a:r>
              <a:rPr lang="en" b="1" dirty="0" smtClean="0"/>
              <a:t>clustering</a:t>
            </a:r>
            <a:r>
              <a:rPr lang="he-IL" b="1" dirty="0" smtClean="0"/>
              <a:t> </a:t>
            </a:r>
            <a:r>
              <a:rPr lang="en" b="1" dirty="0" smtClean="0"/>
              <a:t>שנבחר</a:t>
            </a:r>
            <a:r>
              <a:rPr lang="he-IL" b="1" dirty="0" smtClean="0"/>
              <a:t>,</a:t>
            </a:r>
            <a:r>
              <a:rPr lang="en" b="1" dirty="0" smtClean="0"/>
              <a:t> </a:t>
            </a:r>
            <a:r>
              <a:rPr lang="en" b="1" dirty="0"/>
              <a:t>זה הכרחי להעריך האם התוצאות הן אמינות ביחס לרמת הרעש שבנתונים </a:t>
            </a:r>
            <a:r>
              <a:rPr lang="en" b="1" dirty="0" smtClean="0"/>
              <a:t>ו</a:t>
            </a:r>
            <a:r>
              <a:rPr lang="he-IL" b="1" dirty="0" smtClean="0"/>
              <a:t>-</a:t>
            </a:r>
            <a:r>
              <a:rPr lang="en" b="1" dirty="0" smtClean="0"/>
              <a:t>BS</a:t>
            </a:r>
            <a:r>
              <a:rPr lang="he-IL" b="1" dirty="0" smtClean="0"/>
              <a:t> (</a:t>
            </a:r>
            <a:r>
              <a:rPr lang="en" b="1" dirty="0" smtClean="0"/>
              <a:t>בשיטה שהראינו</a:t>
            </a:r>
            <a:r>
              <a:rPr lang="he-IL" b="1" smtClean="0"/>
              <a:t>)</a:t>
            </a:r>
            <a:r>
              <a:rPr lang="en" b="1" smtClean="0"/>
              <a:t> </a:t>
            </a:r>
            <a:r>
              <a:rPr lang="en" b="1" dirty="0"/>
              <a:t>הינו כלי שימושי לבצע זאת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90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85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r" rtl="1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 dirty="0"/>
              <a:t>שיוך גנים לקבוצות מוגדרות מראש</a:t>
            </a:r>
          </a:p>
          <a:p>
            <a:pPr marL="914400" lvl="1" indent="-228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 smtClean="0"/>
              <a:t>השיטה</a:t>
            </a:r>
            <a:r>
              <a:rPr lang="he-IL" dirty="0" smtClean="0"/>
              <a:t> - </a:t>
            </a:r>
            <a:r>
              <a:rPr lang="en" dirty="0" smtClean="0"/>
              <a:t>השוואת </a:t>
            </a:r>
            <a:r>
              <a:rPr lang="en" dirty="0"/>
              <a:t>פרופילי רמות תגובה לפרופילי מטרה ידועים וקבועים</a:t>
            </a:r>
          </a:p>
          <a:p>
            <a:pPr marL="457200" lvl="0" indent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600" dirty="0"/>
              <a:t>השיטה אליה מתייחסת הדוגמא לשימוש </a:t>
            </a:r>
            <a:r>
              <a:rPr lang="en" sz="1600" dirty="0" smtClean="0"/>
              <a:t>ב</a:t>
            </a:r>
            <a:r>
              <a:rPr lang="he-IL" sz="1600" dirty="0" smtClean="0"/>
              <a:t>-</a:t>
            </a:r>
            <a:r>
              <a:rPr lang="en" sz="1600" dirty="0" smtClean="0"/>
              <a:t>B-S</a:t>
            </a:r>
            <a:r>
              <a:rPr lang="he-IL" sz="1600" dirty="0" smtClean="0"/>
              <a:t> </a:t>
            </a:r>
            <a:r>
              <a:rPr lang="en" sz="1600" dirty="0" smtClean="0"/>
              <a:t>בהמשך </a:t>
            </a:r>
            <a:r>
              <a:rPr lang="en" sz="1600" dirty="0"/>
              <a:t>המאמר</a:t>
            </a:r>
          </a:p>
          <a:p>
            <a:pPr lvl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600" dirty="0"/>
          </a:p>
          <a:p>
            <a:pPr marL="457200" lvl="0" indent="-22860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" dirty="0"/>
              <a:t>חלוקת הגנים לקבוצות ללא זהות ידועה מראש </a:t>
            </a:r>
            <a:r>
              <a:rPr lang="he-IL" dirty="0" smtClean="0"/>
              <a:t>(</a:t>
            </a:r>
            <a:r>
              <a:rPr lang="en" dirty="0" smtClean="0"/>
              <a:t>ללא </a:t>
            </a:r>
            <a:r>
              <a:rPr lang="en" dirty="0"/>
              <a:t>'פרופילי מטרה</a:t>
            </a:r>
            <a:r>
              <a:rPr lang="en" dirty="0" smtClean="0"/>
              <a:t>'</a:t>
            </a:r>
            <a:r>
              <a:rPr lang="he-IL" dirty="0" smtClean="0"/>
              <a:t>)</a:t>
            </a:r>
            <a:endParaRPr lang="en" dirty="0"/>
          </a:p>
          <a:p>
            <a:pPr lvl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600" dirty="0"/>
          </a:p>
          <a:p>
            <a:pPr marL="457200" lvl="0" indent="-228600" algn="r" rtl="1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 dirty="0"/>
              <a:t>Clustering </a:t>
            </a:r>
            <a:r>
              <a:rPr lang="he-IL" dirty="0" smtClean="0"/>
              <a:t> </a:t>
            </a:r>
            <a:r>
              <a:rPr lang="en" dirty="0" smtClean="0"/>
              <a:t>היררכי</a:t>
            </a:r>
            <a:endParaRPr lang="en" dirty="0"/>
          </a:p>
          <a:p>
            <a:pPr marL="914400" lvl="1" indent="-228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/>
              <a:t>סידור הגנים במבנה של עץ מפוצל </a:t>
            </a:r>
            <a:r>
              <a:rPr lang="he-IL" dirty="0" smtClean="0"/>
              <a:t>(</a:t>
            </a:r>
            <a:r>
              <a:rPr lang="en" dirty="0" smtClean="0"/>
              <a:t>בדומה </a:t>
            </a:r>
            <a:r>
              <a:rPr lang="en" dirty="0"/>
              <a:t>לעצים </a:t>
            </a:r>
            <a:r>
              <a:rPr lang="en" dirty="0" smtClean="0"/>
              <a:t>פילוגנטיים</a:t>
            </a:r>
            <a:r>
              <a:rPr lang="he-IL" dirty="0" smtClean="0"/>
              <a:t>)</a:t>
            </a:r>
            <a:endParaRPr lang="en" dirty="0"/>
          </a:p>
          <a:p>
            <a:pPr lvl="0" algn="r" rtl="1">
              <a:lnSpc>
                <a:spcPct val="150000"/>
              </a:lnSpc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844450" y="292850"/>
            <a:ext cx="39879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/>
              <a:t>סוגי clustering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90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87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r" rtl="1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 dirty="0"/>
              <a:t>הרעיון הוא להשתמש </a:t>
            </a:r>
            <a:r>
              <a:rPr lang="en" dirty="0" smtClean="0"/>
              <a:t>ב</a:t>
            </a:r>
            <a:r>
              <a:rPr lang="he-IL" dirty="0" smtClean="0"/>
              <a:t>-</a:t>
            </a:r>
            <a:r>
              <a:rPr lang="en" dirty="0" smtClean="0"/>
              <a:t>B-S</a:t>
            </a:r>
            <a:r>
              <a:rPr lang="he-IL" dirty="0" smtClean="0"/>
              <a:t> </a:t>
            </a:r>
            <a:r>
              <a:rPr lang="en" dirty="0" smtClean="0"/>
              <a:t>ע"מ </a:t>
            </a:r>
            <a:r>
              <a:rPr lang="en" dirty="0"/>
              <a:t>להעריך את רמת המהימנות (</a:t>
            </a:r>
            <a:r>
              <a:rPr lang="en" dirty="0">
                <a:solidFill>
                  <a:schemeClr val="accent1"/>
                </a:solidFill>
              </a:rPr>
              <a:t>reliability</a:t>
            </a:r>
            <a:r>
              <a:rPr lang="en" dirty="0"/>
              <a:t>) </a:t>
            </a:r>
            <a:r>
              <a:rPr lang="he-IL" dirty="0" smtClean="0"/>
              <a:t> </a:t>
            </a:r>
            <a:r>
              <a:rPr lang="en" dirty="0" smtClean="0"/>
              <a:t>של </a:t>
            </a:r>
            <a:r>
              <a:rPr lang="en" dirty="0"/>
              <a:t>תהליך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clustering</a:t>
            </a:r>
            <a:endParaRPr lang="en" dirty="0"/>
          </a:p>
          <a:p>
            <a:pPr marL="457200" lvl="0" indent="-228600" algn="r" rtl="1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 dirty="0"/>
              <a:t>המודל:</a:t>
            </a:r>
          </a:p>
          <a:p>
            <a:pPr lvl="0" algn="r" rtl="1">
              <a:spcBef>
                <a:spcPts val="0"/>
              </a:spcBef>
              <a:buNone/>
            </a:pPr>
            <a:endParaRPr dirty="0"/>
          </a:p>
          <a:p>
            <a:pPr marL="457200" lvl="0" indent="-228600" algn="r" rtl="1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he-IL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" dirty="0"/>
              <a:t>ה</a:t>
            </a:r>
            <a:r>
              <a:rPr lang="en" dirty="0" smtClean="0"/>
              <a:t>נתונים </a:t>
            </a:r>
            <a:r>
              <a:rPr lang="en" dirty="0"/>
              <a:t>הגולמיים</a:t>
            </a:r>
          </a:p>
          <a:p>
            <a:pPr lvl="0" algn="r" rtl="1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  <a:p>
            <a:pPr marL="457200" lvl="0" indent="-228600" algn="r" rtl="1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he-IL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he-IL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en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/>
              <a:t>אומד לרמת הביטוי היחסית של הגנים (בדגימות ה-mRNA)</a:t>
            </a:r>
          </a:p>
          <a:p>
            <a: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  <a:p>
            <a:pPr marL="457200" lvl="0" indent="-228600" algn="r" rtl="1">
              <a:spcBef>
                <a:spcPts val="0"/>
              </a:spcBef>
              <a:buChar char="●"/>
            </a:pPr>
            <a:r>
              <a:rPr lang="he-IL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he-IL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" dirty="0" smtClean="0"/>
              <a:t>אומד ל</a:t>
            </a:r>
            <a:r>
              <a:rPr lang="he-IL" dirty="0" smtClean="0"/>
              <a:t>-</a:t>
            </a:r>
            <a:r>
              <a:rPr lang="en" dirty="0" smtClean="0"/>
              <a:t>Clustering</a:t>
            </a:r>
            <a:endParaRPr lang="en" dirty="0"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1">
              <a:spcBef>
                <a:spcPts val="0"/>
              </a:spcBef>
              <a:buNone/>
            </a:pPr>
            <a:r>
              <a:rPr lang="en" dirty="0"/>
              <a:t>רקע</a:t>
            </a:r>
          </a:p>
        </p:txBody>
      </p:sp>
      <p:grpSp>
        <p:nvGrpSpPr>
          <p:cNvPr id="80" name="Shape 80"/>
          <p:cNvGrpSpPr/>
          <p:nvPr/>
        </p:nvGrpSpPr>
        <p:grpSpPr>
          <a:xfrm>
            <a:off x="2526500" y="2227663"/>
            <a:ext cx="3368700" cy="843761"/>
            <a:chOff x="2678900" y="1999063"/>
            <a:chExt cx="3368700" cy="843761"/>
          </a:xfrm>
        </p:grpSpPr>
        <p:sp>
          <p:nvSpPr>
            <p:cNvPr id="81" name="Shape 81"/>
            <p:cNvSpPr txBox="1"/>
            <p:nvPr/>
          </p:nvSpPr>
          <p:spPr>
            <a:xfrm>
              <a:off x="4043802" y="2045944"/>
              <a:ext cx="6045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b="1"/>
                <a:t>^</a:t>
              </a:r>
            </a:p>
          </p:txBody>
        </p:sp>
        <p:sp>
          <p:nvSpPr>
            <p:cNvPr id="82" name="Shape 82"/>
            <p:cNvSpPr txBox="1"/>
            <p:nvPr/>
          </p:nvSpPr>
          <p:spPr>
            <a:xfrm>
              <a:off x="2678900" y="2092825"/>
              <a:ext cx="3368700" cy="750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2800" b="1"/>
                <a:t>y   →   r   →   C</a:t>
              </a:r>
            </a:p>
          </p:txBody>
        </p:sp>
        <p:sp>
          <p:nvSpPr>
            <p:cNvPr id="83" name="Shape 83"/>
            <p:cNvSpPr txBox="1"/>
            <p:nvPr/>
          </p:nvSpPr>
          <p:spPr>
            <a:xfrm>
              <a:off x="5173408" y="1999063"/>
              <a:ext cx="6045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b="1"/>
                <a:t>^</a:t>
              </a:r>
            </a:p>
          </p:txBody>
        </p:sp>
      </p:grpSp>
      <p:sp>
        <p:nvSpPr>
          <p:cNvPr id="84" name="Shape 84"/>
          <p:cNvSpPr txBox="1"/>
          <p:nvPr/>
        </p:nvSpPr>
        <p:spPr>
          <a:xfrm>
            <a:off x="7964700" y="3382687"/>
            <a:ext cx="264900" cy="39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/>
              <a:t>^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7952500" y="3999050"/>
            <a:ext cx="346800" cy="4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 smtClean="0"/>
              <a:t>^</a:t>
            </a:r>
            <a:endParaRPr lang="en" sz="1800" b="1" dirty="0"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90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sp>
        <p:nvSpPr>
          <p:cNvPr id="11" name="Shape 85"/>
          <p:cNvSpPr txBox="1"/>
          <p:nvPr/>
        </p:nvSpPr>
        <p:spPr>
          <a:xfrm>
            <a:off x="7891000" y="4501350"/>
            <a:ext cx="346800" cy="4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 smtClean="0"/>
              <a:t>^</a:t>
            </a:r>
            <a:endParaRPr lang="en" sz="1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dirty="0"/>
              <a:t>המודל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210200" y="1428750"/>
            <a:ext cx="8622000" cy="353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 smtClean="0"/>
              <a:t>y</a:t>
            </a:r>
            <a:r>
              <a:rPr lang="he-IL" sz="1400" dirty="0" smtClean="0"/>
              <a:t> -</a:t>
            </a:r>
            <a:r>
              <a:rPr lang="en" sz="1400" dirty="0" smtClean="0"/>
              <a:t> </a:t>
            </a:r>
            <a:r>
              <a:rPr lang="en" sz="1400" dirty="0"/>
              <a:t>רמת הבהירות שנמדדה במערך (A)</a:t>
            </a:r>
            <a:r>
              <a:rPr lang="en" sz="1400" dirty="0">
                <a:solidFill>
                  <a:srgbClr val="FFFFFF"/>
                </a:solidFill>
              </a:rPr>
              <a:t>י</a:t>
            </a:r>
            <a:r>
              <a:rPr lang="en" sz="1400" dirty="0"/>
              <a:t>- i, צבע (D)</a:t>
            </a:r>
            <a:r>
              <a:rPr lang="en" sz="1400" dirty="0">
                <a:solidFill>
                  <a:srgbClr val="FFFFFF"/>
                </a:solidFill>
              </a:rPr>
              <a:t>י</a:t>
            </a:r>
            <a:r>
              <a:rPr lang="en" sz="1400" dirty="0"/>
              <a:t>- j,</a:t>
            </a:r>
            <a:r>
              <a:rPr lang="en" sz="1400" dirty="0">
                <a:solidFill>
                  <a:srgbClr val="FFFFFF"/>
                </a:solidFill>
              </a:rPr>
              <a:t>י</a:t>
            </a:r>
            <a:r>
              <a:rPr lang="en" sz="1400" dirty="0"/>
              <a:t>variety</a:t>
            </a:r>
            <a:r>
              <a:rPr lang="en" sz="1400" dirty="0">
                <a:solidFill>
                  <a:srgbClr val="FFFFFF"/>
                </a:solidFill>
              </a:rPr>
              <a:t>י</a:t>
            </a:r>
            <a:r>
              <a:rPr lang="en" sz="1400" dirty="0"/>
              <a:t>(V)-</a:t>
            </a:r>
            <a:r>
              <a:rPr lang="en" sz="1400" dirty="0">
                <a:solidFill>
                  <a:srgbClr val="FFFFFF"/>
                </a:solidFill>
              </a:rPr>
              <a:t>י</a:t>
            </a:r>
            <a:r>
              <a:rPr lang="en" sz="1400" dirty="0"/>
              <a:t>k וגן (G)</a:t>
            </a:r>
            <a:r>
              <a:rPr lang="en" sz="1400" dirty="0">
                <a:solidFill>
                  <a:srgbClr val="FFFFFF"/>
                </a:solidFill>
              </a:rPr>
              <a:t>י</a:t>
            </a:r>
            <a:r>
              <a:rPr lang="en" sz="1400" dirty="0"/>
              <a:t>- g בסקלה לוגריתמית</a:t>
            </a:r>
          </a:p>
          <a:p>
            <a:pPr lvl="0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 smtClean="0"/>
              <a:t>A,D,AD</a:t>
            </a:r>
            <a:r>
              <a:rPr lang="he-IL" dirty="0" smtClean="0"/>
              <a:t> - </a:t>
            </a:r>
            <a:r>
              <a:rPr lang="en" dirty="0" smtClean="0"/>
              <a:t>כלל </a:t>
            </a:r>
            <a:r>
              <a:rPr lang="en" dirty="0"/>
              <a:t>האפקטים שאינם קשורים לגן הספציפי</a:t>
            </a:r>
          </a:p>
          <a:p>
            <a:pPr lvl="0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 smtClean="0"/>
              <a:t>G</a:t>
            </a:r>
            <a:r>
              <a:rPr lang="he-IL" dirty="0" smtClean="0"/>
              <a:t> - </a:t>
            </a:r>
            <a:r>
              <a:rPr lang="en" dirty="0" smtClean="0"/>
              <a:t>רמות </a:t>
            </a:r>
            <a:r>
              <a:rPr lang="en" dirty="0"/>
              <a:t>הביטוי הממוצעות של הגן g</a:t>
            </a:r>
          </a:p>
          <a:p>
            <a:pPr lvl="0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 smtClean="0"/>
              <a:t>AG</a:t>
            </a:r>
            <a:r>
              <a:rPr lang="he-IL" dirty="0" smtClean="0"/>
              <a:t> - </a:t>
            </a:r>
            <a:r>
              <a:rPr lang="en" dirty="0" smtClean="0"/>
              <a:t>יחסי </a:t>
            </a:r>
            <a:r>
              <a:rPr lang="en" dirty="0"/>
              <a:t>הגומלין בין הגן למערך </a:t>
            </a:r>
            <a:r>
              <a:rPr lang="he-IL" dirty="0" smtClean="0"/>
              <a:t>(</a:t>
            </a:r>
            <a:r>
              <a:rPr lang="en" dirty="0" smtClean="0"/>
              <a:t>גודל </a:t>
            </a:r>
            <a:r>
              <a:rPr lang="en" dirty="0"/>
              <a:t>התא בו נמצא הגן </a:t>
            </a:r>
            <a:r>
              <a:rPr lang="en" dirty="0" smtClean="0"/>
              <a:t>לדוגמא</a:t>
            </a:r>
            <a:r>
              <a:rPr lang="he-IL" dirty="0" smtClean="0"/>
              <a:t>)</a:t>
            </a:r>
            <a:endParaRPr lang="en" dirty="0"/>
          </a:p>
          <a:p>
            <a:pPr lvl="0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 smtClean="0"/>
              <a:t>DG</a:t>
            </a:r>
            <a:r>
              <a:rPr lang="he-IL" dirty="0" smtClean="0"/>
              <a:t> - </a:t>
            </a:r>
            <a:r>
              <a:rPr lang="en" dirty="0" smtClean="0"/>
              <a:t>אפקטים </a:t>
            </a:r>
            <a:r>
              <a:rPr lang="en" dirty="0"/>
              <a:t>הנובעים מיחסי הגומלין שבין גן לבין צבע</a:t>
            </a:r>
          </a:p>
          <a:p>
            <a:pPr lvl="0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 dirty="0" smtClean="0"/>
              <a:t>VG</a:t>
            </a:r>
            <a:r>
              <a:rPr lang="he-IL" b="1" dirty="0" smtClean="0"/>
              <a:t> - </a:t>
            </a:r>
            <a:r>
              <a:rPr lang="en" b="1" dirty="0" smtClean="0"/>
              <a:t>יחסי </a:t>
            </a:r>
            <a:r>
              <a:rPr lang="en" b="1" dirty="0"/>
              <a:t>הגומלין שבין הגן לבין </a:t>
            </a:r>
            <a:r>
              <a:rPr lang="en" b="1" dirty="0" smtClean="0"/>
              <a:t>ה</a:t>
            </a:r>
            <a:r>
              <a:rPr lang="he-IL" b="1" dirty="0" smtClean="0"/>
              <a:t>-</a:t>
            </a:r>
            <a:r>
              <a:rPr lang="en" b="1" dirty="0" smtClean="0"/>
              <a:t>variety</a:t>
            </a:r>
            <a:endParaRPr lang="en" b="1" dirty="0"/>
          </a:p>
          <a:p>
            <a: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ϵ</a:t>
            </a:r>
            <a:r>
              <a:rPr lang="he-IL" dirty="0"/>
              <a:t> </a:t>
            </a:r>
            <a:r>
              <a:rPr lang="he-IL" dirty="0" smtClean="0"/>
              <a:t>- </a:t>
            </a:r>
            <a:r>
              <a:rPr lang="en" dirty="0" smtClean="0"/>
              <a:t>שגיאת </a:t>
            </a:r>
            <a:r>
              <a:rPr lang="en" dirty="0"/>
              <a:t>המדידה. מניחים כי היא בעלת ממוצע אפס ושונות </a:t>
            </a:r>
            <a:r>
              <a:rPr lang="en" dirty="0" smtClean="0"/>
              <a:t>של</a:t>
            </a:r>
            <a:r>
              <a:rPr lang="he-IL" dirty="0" smtClean="0"/>
              <a:t> </a:t>
            </a:r>
            <a:r>
              <a:rPr lang="en" dirty="0" smtClean="0"/>
              <a:t>σ</a:t>
            </a:r>
            <a:r>
              <a:rPr lang="en" baseline="30000" dirty="0" smtClean="0"/>
              <a:t>2</a:t>
            </a:r>
            <a:r>
              <a:rPr lang="he-IL" dirty="0" smtClean="0"/>
              <a:t>.</a:t>
            </a:r>
            <a:r>
              <a:rPr lang="en" dirty="0" smtClean="0"/>
              <a:t> </a:t>
            </a:r>
            <a:r>
              <a:rPr lang="en" dirty="0"/>
              <a:t>לא מניחים הנחות נוספות לגבי ההתפלגות שלה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90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sp>
        <p:nvSpPr>
          <p:cNvPr id="94" name="Shape 94"/>
          <p:cNvSpPr txBox="1"/>
          <p:nvPr/>
        </p:nvSpPr>
        <p:spPr>
          <a:xfrm>
            <a:off x="1622025" y="1054775"/>
            <a:ext cx="5767500" cy="49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y</a:t>
            </a:r>
            <a:r>
              <a:rPr lang="en" b="1" baseline="-25000"/>
              <a:t>ijkg</a:t>
            </a:r>
            <a:r>
              <a:rPr lang="en" b="1"/>
              <a:t> = μ + A</a:t>
            </a:r>
            <a:r>
              <a:rPr lang="en" b="1" baseline="-25000"/>
              <a:t>i</a:t>
            </a:r>
            <a:r>
              <a:rPr lang="en" b="1"/>
              <a:t> + D</a:t>
            </a:r>
            <a:r>
              <a:rPr lang="en" b="1" baseline="-25000"/>
              <a:t>j</a:t>
            </a:r>
            <a:r>
              <a:rPr lang="en" b="1"/>
              <a:t> + (AD)</a:t>
            </a:r>
            <a:r>
              <a:rPr lang="en" b="1" baseline="-25000"/>
              <a:t>ij</a:t>
            </a:r>
            <a:r>
              <a:rPr lang="en" b="1"/>
              <a:t> + G</a:t>
            </a:r>
            <a:r>
              <a:rPr lang="en" b="1" baseline="-25000"/>
              <a:t>g</a:t>
            </a:r>
            <a:r>
              <a:rPr lang="en" b="1"/>
              <a:t> + (AG)</a:t>
            </a:r>
            <a:r>
              <a:rPr lang="en" b="1" baseline="-25000"/>
              <a:t>ig</a:t>
            </a:r>
            <a:r>
              <a:rPr lang="en" b="1"/>
              <a:t> + (VG)</a:t>
            </a:r>
            <a:r>
              <a:rPr lang="en" b="1" baseline="-25000"/>
              <a:t>kg</a:t>
            </a:r>
            <a:r>
              <a:rPr lang="en" b="1"/>
              <a:t> + (DG)</a:t>
            </a:r>
            <a:r>
              <a:rPr lang="en" b="1" baseline="-25000"/>
              <a:t>jg</a:t>
            </a:r>
            <a:r>
              <a:rPr lang="en" b="1"/>
              <a:t> + ϵ</a:t>
            </a:r>
            <a:r>
              <a:rPr lang="en" b="1" baseline="-25000"/>
              <a:t>ijkg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/>
              <a:t>Bootstrap Clustering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dirty="0"/>
              <a:t>הגישה בה נקטו לאמוד את רמת הביטוי היחסית הינה </a:t>
            </a:r>
            <a:r>
              <a:rPr lang="en" dirty="0" smtClean="0"/>
              <a:t>ANOVA</a:t>
            </a:r>
            <a:r>
              <a:rPr lang="he-IL" dirty="0" smtClean="0"/>
              <a:t> </a:t>
            </a:r>
            <a:r>
              <a:rPr lang="en" dirty="0" smtClean="0"/>
              <a:t>ולא </a:t>
            </a:r>
            <a:r>
              <a:rPr lang="en" dirty="0"/>
              <a:t>בשיטת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Ratio</a:t>
            </a:r>
            <a:r>
              <a:rPr lang="he-IL" dirty="0" smtClean="0"/>
              <a:t> </a:t>
            </a:r>
            <a:r>
              <a:rPr lang="en" dirty="0" smtClean="0"/>
              <a:t>כפי </a:t>
            </a:r>
            <a:r>
              <a:rPr lang="en" dirty="0"/>
              <a:t>שאולי היינו מצפים</a:t>
            </a:r>
          </a:p>
          <a:p>
            <a:pPr lvl="0" rtl="1">
              <a:spcBef>
                <a:spcPts val="0"/>
              </a:spcBef>
              <a:buNone/>
            </a:pPr>
            <a:r>
              <a:rPr lang="en" b="1" dirty="0"/>
              <a:t>היתרונות של ANOVA</a:t>
            </a:r>
          </a:p>
          <a:p>
            <a:pPr marL="457200" lvl="0" indent="-228600" rtl="1">
              <a:spcBef>
                <a:spcPts val="0"/>
              </a:spcBef>
              <a:buAutoNum type="arabicPeriod"/>
            </a:pPr>
            <a:r>
              <a:rPr lang="en" dirty="0"/>
              <a:t>אמידה של רמת הביטוי </a:t>
            </a:r>
            <a:r>
              <a:rPr lang="en" dirty="0" smtClean="0"/>
              <a:t>היחסית</a:t>
            </a:r>
            <a:r>
              <a:rPr lang="he-IL" dirty="0" smtClean="0"/>
              <a:t> </a:t>
            </a:r>
            <a:r>
              <a:rPr lang="en" dirty="0" smtClean="0"/>
              <a:t>+</a:t>
            </a:r>
            <a:r>
              <a:rPr lang="he-IL" dirty="0" smtClean="0"/>
              <a:t> </a:t>
            </a:r>
            <a:r>
              <a:rPr lang="en" dirty="0" smtClean="0"/>
              <a:t>כימות </a:t>
            </a:r>
            <a:r>
              <a:rPr lang="en" dirty="0"/>
              <a:t>מקורות נוספים לשונות</a:t>
            </a:r>
          </a:p>
          <a:p>
            <a:pPr marL="457200" lvl="0" indent="-228600" rtl="1">
              <a:spcBef>
                <a:spcPts val="0"/>
              </a:spcBef>
              <a:buAutoNum type="arabicPeriod"/>
            </a:pP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residuals</a:t>
            </a:r>
            <a:r>
              <a:rPr lang="he-IL" dirty="0" smtClean="0"/>
              <a:t> </a:t>
            </a:r>
            <a:r>
              <a:rPr lang="en" dirty="0" smtClean="0"/>
              <a:t>מאפשרים </a:t>
            </a:r>
            <a:r>
              <a:rPr lang="en" dirty="0"/>
              <a:t>אמידה כמותית של התפלגות השגיאות </a:t>
            </a:r>
            <a:r>
              <a:rPr lang="he-IL" dirty="0" smtClean="0"/>
              <a:t>(</a:t>
            </a:r>
            <a:r>
              <a:rPr lang="en" dirty="0" smtClean="0"/>
              <a:t>"</a:t>
            </a:r>
            <a:r>
              <a:rPr lang="en" dirty="0"/>
              <a:t>הרעש</a:t>
            </a:r>
            <a:r>
              <a:rPr lang="en" dirty="0" smtClean="0"/>
              <a:t>"</a:t>
            </a:r>
            <a:r>
              <a:rPr lang="he-IL" dirty="0" smtClean="0"/>
              <a:t> </a:t>
            </a:r>
            <a:r>
              <a:rPr lang="en" dirty="0" smtClean="0"/>
              <a:t>בנתונים</a:t>
            </a:r>
            <a:r>
              <a:rPr lang="he-IL" dirty="0" smtClean="0"/>
              <a:t>)</a:t>
            </a:r>
            <a:endParaRPr lang="en" dirty="0"/>
          </a:p>
          <a:p>
            <a:pPr lvl="0" rtl="1">
              <a:spcBef>
                <a:spcPts val="0"/>
              </a:spcBef>
              <a:buNone/>
            </a:pPr>
            <a:r>
              <a:rPr lang="en" dirty="0"/>
              <a:t>היתרון השני הינו הבסיס להוספת צעד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Bootstrap</a:t>
            </a:r>
            <a:r>
              <a:rPr lang="he-IL" dirty="0" smtClean="0"/>
              <a:t> </a:t>
            </a:r>
            <a:r>
              <a:rPr lang="en" dirty="0" smtClean="0"/>
              <a:t>המאפשר </a:t>
            </a:r>
            <a:r>
              <a:rPr lang="en" b="1" dirty="0"/>
              <a:t>להעריך את תוצאות </a:t>
            </a:r>
            <a:r>
              <a:rPr lang="en" b="1" dirty="0" smtClean="0"/>
              <a:t>ה</a:t>
            </a:r>
            <a:r>
              <a:rPr lang="he-IL" b="1" dirty="0" smtClean="0"/>
              <a:t>-</a:t>
            </a:r>
            <a:r>
              <a:rPr lang="en" b="1" dirty="0" smtClean="0"/>
              <a:t>Clustering</a:t>
            </a:r>
            <a:endParaRPr lang="en" b="1" dirty="0"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90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1">
              <a:spcBef>
                <a:spcPts val="0"/>
              </a:spcBef>
              <a:buNone/>
            </a:pPr>
            <a:r>
              <a:rPr lang="en" dirty="0"/>
              <a:t>תהליך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BS</a:t>
            </a:r>
            <a:endParaRPr lang="en" dirty="0"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806450"/>
            <a:ext cx="8520600" cy="40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1">
              <a:spcBef>
                <a:spcPts val="0"/>
              </a:spcBef>
              <a:buNone/>
            </a:pPr>
            <a:r>
              <a:rPr lang="en" b="1" dirty="0"/>
              <a:t>צעד </a:t>
            </a:r>
            <a:r>
              <a:rPr lang="en" b="1" dirty="0" smtClean="0"/>
              <a:t>1</a:t>
            </a:r>
            <a:r>
              <a:rPr lang="he-IL" b="1" dirty="0" smtClean="0"/>
              <a:t> - </a:t>
            </a:r>
            <a:r>
              <a:rPr lang="en" b="1" dirty="0" smtClean="0"/>
              <a:t>יצירת </a:t>
            </a:r>
            <a:r>
              <a:rPr lang="en" b="1" dirty="0"/>
              <a:t>בסיס הנתונים</a:t>
            </a:r>
            <a:r>
              <a:rPr lang="en" sz="4200" b="1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</a:p>
          <a:p>
            <a:pPr lvl="0" algn="r" rtl="1">
              <a:spcBef>
                <a:spcPts val="0"/>
              </a:spcBef>
              <a:buNone/>
            </a:pPr>
            <a:r>
              <a:rPr lang="en" b="1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/>
            </a:r>
            <a:br>
              <a:rPr lang="en" b="1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n" dirty="0">
                <a:solidFill>
                  <a:srgbClr val="666666"/>
                </a:solidFill>
              </a:rPr>
              <a:t>משמעות</a:t>
            </a:r>
            <a:r>
              <a:rPr lang="en" dirty="0">
                <a:solidFill>
                  <a:srgbClr val="FF0000"/>
                </a:solidFill>
              </a:rPr>
              <a:t> </a:t>
            </a:r>
            <a:r>
              <a:rPr lang="en" dirty="0" smtClean="0"/>
              <a:t>ה</a:t>
            </a:r>
            <a:r>
              <a:rPr lang="he-IL" dirty="0" smtClean="0"/>
              <a:t>- </a:t>
            </a:r>
            <a:r>
              <a:rPr lang="en" dirty="0" smtClean="0"/>
              <a:t> </a:t>
            </a:r>
            <a:r>
              <a:rPr lang="en" dirty="0"/>
              <a:t>היא אמידה מתוך המודל המקורי </a:t>
            </a:r>
          </a:p>
          <a:p>
            <a: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ϵ</a:t>
            </a:r>
            <a:r>
              <a:rPr lang="en" sz="1400" b="1" baseline="-2500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ijkg</a:t>
            </a:r>
            <a:r>
              <a:rPr lang="he-IL" sz="1400" b="1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" dirty="0" smtClean="0"/>
              <a:t>מוגרל </a:t>
            </a:r>
            <a:r>
              <a:rPr lang="en" dirty="0"/>
              <a:t>עם החלפה </a:t>
            </a:r>
            <a:r>
              <a:rPr lang="en" dirty="0" smtClean="0"/>
              <a:t>מ</a:t>
            </a:r>
            <a:r>
              <a:rPr lang="he-IL" dirty="0" smtClean="0"/>
              <a:t>- </a:t>
            </a:r>
            <a:r>
              <a:rPr lang="en" dirty="0" smtClean="0"/>
              <a:t>studentized residuals</a:t>
            </a:r>
            <a:r>
              <a:rPr lang="he-IL" dirty="0" smtClean="0"/>
              <a:t> (</a:t>
            </a:r>
            <a:r>
              <a:rPr lang="en" dirty="0" smtClean="0"/>
              <a:t>חלוקה </a:t>
            </a:r>
            <a:r>
              <a:rPr lang="en" dirty="0"/>
              <a:t>של השאריות </a:t>
            </a:r>
            <a:r>
              <a:rPr lang="he-IL" dirty="0" smtClean="0"/>
              <a:t>	</a:t>
            </a:r>
            <a:r>
              <a:rPr lang="en" dirty="0" smtClean="0"/>
              <a:t>באומדן של </a:t>
            </a:r>
            <a:r>
              <a:rPr lang="en" dirty="0"/>
              <a:t>סטיית </a:t>
            </a:r>
            <a:r>
              <a:rPr lang="en" dirty="0" smtClean="0"/>
              <a:t>התקן</a:t>
            </a:r>
            <a:r>
              <a:rPr lang="he-IL" dirty="0" smtClean="0"/>
              <a:t>) </a:t>
            </a:r>
            <a:r>
              <a:rPr lang="en" dirty="0" smtClean="0"/>
              <a:t>ו</a:t>
            </a:r>
            <a:r>
              <a:rPr lang="he-IL" dirty="0" smtClean="0"/>
              <a:t>-</a:t>
            </a:r>
            <a:r>
              <a:rPr lang="en" dirty="0" smtClean="0"/>
              <a:t>rescale</a:t>
            </a:r>
            <a:r>
              <a:rPr lang="he-IL" dirty="0" smtClean="0"/>
              <a:t> </a:t>
            </a:r>
            <a:r>
              <a:rPr lang="en" dirty="0" smtClean="0"/>
              <a:t>לקבלת </a:t>
            </a:r>
            <a:r>
              <a:rPr lang="en" dirty="0"/>
              <a:t>השונות המתאימה להתפלגות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he-IL" dirty="0" smtClean="0"/>
              <a:t>	</a:t>
            </a:r>
            <a:r>
              <a:rPr lang="en" dirty="0" smtClean="0"/>
              <a:t>התאורטית</a:t>
            </a:r>
            <a:endParaRPr lang="en" dirty="0"/>
          </a:p>
          <a:p>
            <a: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צעד</a:t>
            </a:r>
            <a:r>
              <a:rPr lang="he-IL" b="1" dirty="0" smtClean="0"/>
              <a:t> </a:t>
            </a:r>
            <a:r>
              <a:rPr lang="en" b="1" dirty="0" smtClean="0"/>
              <a:t>2</a:t>
            </a:r>
            <a:r>
              <a:rPr lang="he-IL" b="1" dirty="0" smtClean="0"/>
              <a:t> - </a:t>
            </a:r>
            <a:r>
              <a:rPr lang="en" b="1" dirty="0" smtClean="0"/>
              <a:t>חזרה </a:t>
            </a:r>
            <a:r>
              <a:rPr lang="en" b="1" dirty="0"/>
              <a:t>על תהליך </a:t>
            </a:r>
            <a:r>
              <a:rPr lang="en" b="1" dirty="0" smtClean="0"/>
              <a:t>ה</a:t>
            </a:r>
            <a:r>
              <a:rPr lang="he-IL" b="1" dirty="0" smtClean="0"/>
              <a:t>-</a:t>
            </a:r>
            <a:r>
              <a:rPr lang="en" b="1" dirty="0" smtClean="0"/>
              <a:t>Clustering</a:t>
            </a:r>
            <a:r>
              <a:rPr lang="he-IL" b="1" dirty="0" smtClean="0"/>
              <a:t> </a:t>
            </a:r>
            <a:r>
              <a:rPr lang="en" b="1" dirty="0" smtClean="0"/>
              <a:t>עבור </a:t>
            </a:r>
            <a:r>
              <a:rPr lang="en" b="1" dirty="0"/>
              <a:t>כל בסיס נתונים שיצרנו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90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sp>
        <p:nvSpPr>
          <p:cNvPr id="109" name="Shape 109"/>
          <p:cNvSpPr txBox="1"/>
          <p:nvPr/>
        </p:nvSpPr>
        <p:spPr>
          <a:xfrm>
            <a:off x="7325100" y="2084050"/>
            <a:ext cx="302250" cy="4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300" b="1" dirty="0"/>
              <a:t>^</a:t>
            </a:r>
          </a:p>
        </p:txBody>
      </p:sp>
      <p:grpSp>
        <p:nvGrpSpPr>
          <p:cNvPr id="110" name="Shape 110"/>
          <p:cNvGrpSpPr/>
          <p:nvPr/>
        </p:nvGrpSpPr>
        <p:grpSpPr>
          <a:xfrm>
            <a:off x="1622025" y="1588744"/>
            <a:ext cx="5767500" cy="573030"/>
            <a:chOff x="1622025" y="1207744"/>
            <a:chExt cx="5767500" cy="573030"/>
          </a:xfrm>
        </p:grpSpPr>
        <p:sp>
          <p:nvSpPr>
            <p:cNvPr id="111" name="Shape 111"/>
            <p:cNvSpPr txBox="1"/>
            <p:nvPr/>
          </p:nvSpPr>
          <p:spPr>
            <a:xfrm>
              <a:off x="1622025" y="1283375"/>
              <a:ext cx="5767500" cy="497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b="1"/>
                <a:t>y</a:t>
              </a:r>
              <a:r>
                <a:rPr lang="en" b="1" baseline="-25000"/>
                <a:t>ijkg</a:t>
              </a:r>
              <a:r>
                <a:rPr lang="en" b="1"/>
                <a:t> = μ + A</a:t>
              </a:r>
              <a:r>
                <a:rPr lang="en" b="1" baseline="-25000"/>
                <a:t>i</a:t>
              </a:r>
              <a:r>
                <a:rPr lang="en" b="1"/>
                <a:t> + D</a:t>
              </a:r>
              <a:r>
                <a:rPr lang="en" b="1" baseline="-25000"/>
                <a:t>j</a:t>
              </a:r>
              <a:r>
                <a:rPr lang="en" b="1"/>
                <a:t> + (AD)</a:t>
              </a:r>
              <a:r>
                <a:rPr lang="en" b="1" baseline="-25000"/>
                <a:t>ij</a:t>
              </a:r>
              <a:r>
                <a:rPr lang="en" b="1"/>
                <a:t> + G</a:t>
              </a:r>
              <a:r>
                <a:rPr lang="en" b="1" baseline="-25000"/>
                <a:t>g</a:t>
              </a:r>
              <a:r>
                <a:rPr lang="en" b="1"/>
                <a:t> + (AG)</a:t>
              </a:r>
              <a:r>
                <a:rPr lang="en" b="1" baseline="-25000"/>
                <a:t>ig</a:t>
              </a:r>
              <a:r>
                <a:rPr lang="en" b="1"/>
                <a:t> + (VG)</a:t>
              </a:r>
              <a:r>
                <a:rPr lang="en" b="1" baseline="-25000"/>
                <a:t>kg</a:t>
              </a:r>
              <a:r>
                <a:rPr lang="en" b="1"/>
                <a:t> + (DG)</a:t>
              </a:r>
              <a:r>
                <a:rPr lang="en" b="1" baseline="-25000"/>
                <a:t>jg</a:t>
              </a:r>
              <a:r>
                <a:rPr lang="en" b="1"/>
                <a:t> + ϵ</a:t>
              </a:r>
              <a:r>
                <a:rPr lang="en" b="1" baseline="-25000"/>
                <a:t>ijkg</a:t>
              </a:r>
            </a:p>
          </p:txBody>
        </p:sp>
        <p:sp>
          <p:nvSpPr>
            <p:cNvPr id="112" name="Shape 112"/>
            <p:cNvSpPr txBox="1"/>
            <p:nvPr/>
          </p:nvSpPr>
          <p:spPr>
            <a:xfrm>
              <a:off x="2291202" y="1207744"/>
              <a:ext cx="604500" cy="431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 b="1"/>
                <a:t>^</a:t>
              </a:r>
            </a:p>
          </p:txBody>
        </p:sp>
        <p:sp>
          <p:nvSpPr>
            <p:cNvPr id="113" name="Shape 113"/>
            <p:cNvSpPr txBox="1"/>
            <p:nvPr/>
          </p:nvSpPr>
          <p:spPr>
            <a:xfrm>
              <a:off x="2619116" y="1207744"/>
              <a:ext cx="604500" cy="431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 b="1"/>
                <a:t>^</a:t>
              </a:r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2971104" y="1207744"/>
              <a:ext cx="604500" cy="431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 b="1"/>
                <a:t>^</a:t>
              </a:r>
            </a:p>
          </p:txBody>
        </p:sp>
        <p:sp>
          <p:nvSpPr>
            <p:cNvPr id="115" name="Shape 115"/>
            <p:cNvSpPr txBox="1"/>
            <p:nvPr/>
          </p:nvSpPr>
          <p:spPr>
            <a:xfrm>
              <a:off x="3440581" y="1207744"/>
              <a:ext cx="604500" cy="431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 b="1"/>
                <a:t>^</a:t>
              </a:r>
            </a:p>
          </p:txBody>
        </p:sp>
        <p:sp>
          <p:nvSpPr>
            <p:cNvPr id="116" name="Shape 116"/>
            <p:cNvSpPr txBox="1"/>
            <p:nvPr/>
          </p:nvSpPr>
          <p:spPr>
            <a:xfrm>
              <a:off x="3974462" y="1207744"/>
              <a:ext cx="604500" cy="431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 b="1"/>
                <a:t>^</a:t>
              </a:r>
            </a:p>
          </p:txBody>
        </p:sp>
        <p:sp>
          <p:nvSpPr>
            <p:cNvPr id="117" name="Shape 117"/>
            <p:cNvSpPr txBox="1"/>
            <p:nvPr/>
          </p:nvSpPr>
          <p:spPr>
            <a:xfrm>
              <a:off x="4490647" y="1207744"/>
              <a:ext cx="604500" cy="431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 b="1"/>
                <a:t>^</a:t>
              </a:r>
            </a:p>
          </p:txBody>
        </p:sp>
        <p:sp>
          <p:nvSpPr>
            <p:cNvPr id="118" name="Shape 118"/>
            <p:cNvSpPr txBox="1"/>
            <p:nvPr/>
          </p:nvSpPr>
          <p:spPr>
            <a:xfrm>
              <a:off x="5170549" y="1207744"/>
              <a:ext cx="604500" cy="431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 b="1"/>
                <a:t>^</a:t>
              </a:r>
            </a:p>
          </p:txBody>
        </p:sp>
        <p:sp>
          <p:nvSpPr>
            <p:cNvPr id="119" name="Shape 119"/>
            <p:cNvSpPr txBox="1"/>
            <p:nvPr/>
          </p:nvSpPr>
          <p:spPr>
            <a:xfrm>
              <a:off x="5874044" y="1207744"/>
              <a:ext cx="604500" cy="431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 b="1"/>
                <a:t>^</a:t>
              </a:r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6501340" y="1260830"/>
              <a:ext cx="6045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 b="1"/>
                <a:t>*</a:t>
              </a:r>
            </a:p>
          </p:txBody>
        </p:sp>
        <p:sp>
          <p:nvSpPr>
            <p:cNvPr id="121" name="Shape 121"/>
            <p:cNvSpPr txBox="1"/>
            <p:nvPr/>
          </p:nvSpPr>
          <p:spPr>
            <a:xfrm>
              <a:off x="1893949" y="1260830"/>
              <a:ext cx="6045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 b="1"/>
                <a:t>*</a:t>
              </a:r>
            </a:p>
          </p:txBody>
        </p:sp>
      </p:grpSp>
      <p:grpSp>
        <p:nvGrpSpPr>
          <p:cNvPr id="122" name="Shape 122"/>
          <p:cNvGrpSpPr/>
          <p:nvPr/>
        </p:nvGrpSpPr>
        <p:grpSpPr>
          <a:xfrm>
            <a:off x="2755100" y="4208863"/>
            <a:ext cx="3368700" cy="843761"/>
            <a:chOff x="2678900" y="1999063"/>
            <a:chExt cx="3368700" cy="843761"/>
          </a:xfrm>
        </p:grpSpPr>
        <p:sp>
          <p:nvSpPr>
            <p:cNvPr id="123" name="Shape 123"/>
            <p:cNvSpPr txBox="1"/>
            <p:nvPr/>
          </p:nvSpPr>
          <p:spPr>
            <a:xfrm>
              <a:off x="4043802" y="2045944"/>
              <a:ext cx="6045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b="1"/>
                <a:t>^</a:t>
              </a:r>
            </a:p>
          </p:txBody>
        </p:sp>
        <p:sp>
          <p:nvSpPr>
            <p:cNvPr id="124" name="Shape 124"/>
            <p:cNvSpPr txBox="1"/>
            <p:nvPr/>
          </p:nvSpPr>
          <p:spPr>
            <a:xfrm>
              <a:off x="2678900" y="2092825"/>
              <a:ext cx="3368700" cy="750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2800" b="1"/>
                <a:t>y   →   r   →   C</a:t>
              </a:r>
            </a:p>
          </p:txBody>
        </p:sp>
        <p:sp>
          <p:nvSpPr>
            <p:cNvPr id="125" name="Shape 125"/>
            <p:cNvSpPr txBox="1"/>
            <p:nvPr/>
          </p:nvSpPr>
          <p:spPr>
            <a:xfrm>
              <a:off x="5173408" y="1999063"/>
              <a:ext cx="6045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b="1"/>
                <a:t>^</a:t>
              </a:r>
            </a:p>
          </p:txBody>
        </p:sp>
      </p:grpSp>
      <p:sp>
        <p:nvSpPr>
          <p:cNvPr id="126" name="Shape 126"/>
          <p:cNvSpPr txBox="1"/>
          <p:nvPr/>
        </p:nvSpPr>
        <p:spPr>
          <a:xfrm>
            <a:off x="3153958" y="4355538"/>
            <a:ext cx="604500" cy="4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*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4232555" y="4355538"/>
            <a:ext cx="604500" cy="4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*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5416363" y="4314248"/>
            <a:ext cx="604500" cy="4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dirty="0"/>
              <a:t>תהליך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BS</a:t>
            </a:r>
            <a:endParaRPr lang="en" dirty="0"/>
          </a:p>
          <a:p>
            <a:pPr lvl="0" rtl="1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228674"/>
            <a:ext cx="8520600" cy="37052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dirty="0"/>
              <a:t>התוצרים של התהליך:</a:t>
            </a:r>
          </a:p>
          <a:p>
            <a:pPr lvl="0" rtl="1">
              <a:spcBef>
                <a:spcPts val="0"/>
              </a:spcBef>
              <a:buNone/>
            </a:pPr>
            <a:r>
              <a:rPr lang="en" dirty="0" smtClean="0"/>
              <a:t>C</a:t>
            </a:r>
            <a:r>
              <a:rPr lang="he-IL" dirty="0" smtClean="0"/>
              <a:t> –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Clustering</a:t>
            </a:r>
            <a:r>
              <a:rPr lang="he-IL" dirty="0" smtClean="0"/>
              <a:t> </a:t>
            </a:r>
            <a:r>
              <a:rPr lang="en" dirty="0" smtClean="0"/>
              <a:t>של </a:t>
            </a:r>
            <a:r>
              <a:rPr lang="en" dirty="0"/>
              <a:t>הנתונים המקוריים</a:t>
            </a:r>
          </a:p>
          <a:p>
            <a:pPr lvl="0" rtl="1">
              <a:spcBef>
                <a:spcPts val="0"/>
              </a:spcBef>
              <a:buNone/>
            </a:pPr>
            <a:r>
              <a:rPr lang="en" dirty="0" smtClean="0"/>
              <a:t>{C</a:t>
            </a:r>
            <a:r>
              <a:rPr lang="en-US" sz="1100" dirty="0" smtClean="0"/>
              <a:t> </a:t>
            </a:r>
            <a:r>
              <a:rPr lang="en" dirty="0" smtClean="0"/>
              <a:t>}</a:t>
            </a:r>
            <a:r>
              <a:rPr lang="he-IL" dirty="0" smtClean="0"/>
              <a:t> - </a:t>
            </a:r>
            <a:r>
              <a:rPr lang="en" dirty="0" smtClean="0"/>
              <a:t>תוצאות ה</a:t>
            </a:r>
            <a:r>
              <a:rPr lang="he-IL" dirty="0" smtClean="0"/>
              <a:t>-</a:t>
            </a:r>
            <a:r>
              <a:rPr lang="en" dirty="0" smtClean="0"/>
              <a:t>Clustering</a:t>
            </a:r>
            <a:r>
              <a:rPr lang="he-IL" dirty="0" smtClean="0"/>
              <a:t> </a:t>
            </a:r>
            <a:r>
              <a:rPr lang="en" dirty="0" smtClean="0"/>
              <a:t>של </a:t>
            </a:r>
            <a:r>
              <a:rPr lang="en" dirty="0"/>
              <a:t>הנתונים שמתקבלים מתהליך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BS</a:t>
            </a:r>
            <a:endParaRPr lang="en" dirty="0"/>
          </a:p>
          <a:p>
            <a:pPr lvl="0" rtl="1">
              <a:spcBef>
                <a:spcPts val="0"/>
              </a:spcBef>
              <a:buNone/>
            </a:pPr>
            <a:r>
              <a:rPr lang="en" dirty="0" smtClean="0"/>
              <a:t>השאיפה</a:t>
            </a:r>
            <a:r>
              <a:rPr lang="he-IL" dirty="0" smtClean="0"/>
              <a:t> - </a:t>
            </a:r>
            <a:r>
              <a:rPr lang="en" dirty="0" smtClean="0"/>
              <a:t>תוצאות ה</a:t>
            </a:r>
            <a:r>
              <a:rPr lang="he-IL" dirty="0" smtClean="0"/>
              <a:t>-</a:t>
            </a:r>
            <a:r>
              <a:rPr lang="en" dirty="0" smtClean="0"/>
              <a:t>Clustering</a:t>
            </a:r>
            <a:r>
              <a:rPr lang="he-IL" dirty="0" smtClean="0"/>
              <a:t> </a:t>
            </a:r>
            <a:r>
              <a:rPr lang="en" dirty="0" smtClean="0"/>
              <a:t>המגיעות </a:t>
            </a:r>
            <a:r>
              <a:rPr lang="en" dirty="0"/>
              <a:t>מתהליך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BS</a:t>
            </a:r>
            <a:r>
              <a:rPr lang="he-IL" dirty="0" smtClean="0"/>
              <a:t> </a:t>
            </a:r>
            <a:r>
              <a:rPr lang="en" dirty="0" smtClean="0"/>
              <a:t>קרובות ל</a:t>
            </a:r>
            <a:r>
              <a:rPr lang="he-IL" dirty="0" smtClean="0"/>
              <a:t>-</a:t>
            </a:r>
            <a:r>
              <a:rPr lang="en" dirty="0" smtClean="0"/>
              <a:t>C</a:t>
            </a:r>
            <a:r>
              <a:rPr lang="he-IL" dirty="0" smtClean="0"/>
              <a:t> </a:t>
            </a:r>
            <a:r>
              <a:rPr lang="en" dirty="0" smtClean="0"/>
              <a:t>במרחב </a:t>
            </a:r>
            <a:r>
              <a:rPr lang="en" dirty="0"/>
              <a:t>כל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Clustering</a:t>
            </a:r>
            <a:r>
              <a:rPr lang="he-IL" dirty="0" smtClean="0"/>
              <a:t> </a:t>
            </a:r>
            <a:r>
              <a:rPr lang="en" dirty="0" smtClean="0"/>
              <a:t>האפשריים</a:t>
            </a:r>
            <a:endParaRPr lang="en" dirty="0"/>
          </a:p>
          <a:p>
            <a:pPr lvl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רמת הקירבה הנ"ל נקבעת ע"י:</a:t>
            </a:r>
          </a:p>
          <a:p>
            <a:pPr marL="457200" lvl="0" indent="-228600" rtl="1">
              <a:spcBef>
                <a:spcPts val="0"/>
              </a:spcBef>
              <a:buAutoNum type="arabicPeriod"/>
            </a:pPr>
            <a:r>
              <a:rPr lang="en" dirty="0"/>
              <a:t>רמת הדיוק של אמידת רמת הביטוי </a:t>
            </a:r>
            <a:r>
              <a:rPr lang="en" dirty="0" smtClean="0"/>
              <a:t>r</a:t>
            </a:r>
            <a:r>
              <a:rPr lang="he-IL" dirty="0" smtClean="0"/>
              <a:t> (</a:t>
            </a:r>
            <a:r>
              <a:rPr lang="en" dirty="0" smtClean="0"/>
              <a:t>תלויה </a:t>
            </a:r>
            <a:r>
              <a:rPr lang="en" dirty="0"/>
              <a:t>ברמת הרעש </a:t>
            </a:r>
            <a:r>
              <a:rPr lang="en" dirty="0" smtClean="0"/>
              <a:t>שבנתונים</a:t>
            </a:r>
            <a:r>
              <a:rPr lang="he-IL" dirty="0" smtClean="0"/>
              <a:t>)</a:t>
            </a:r>
            <a:endParaRPr lang="en" dirty="0"/>
          </a:p>
          <a:p>
            <a:pPr marL="457200" lvl="0" indent="-228600" rtl="1">
              <a:spcBef>
                <a:spcPts val="0"/>
              </a:spcBef>
              <a:buAutoNum type="arabicPeriod"/>
            </a:pPr>
            <a:r>
              <a:rPr lang="en" dirty="0"/>
              <a:t>שיטת </a:t>
            </a:r>
            <a:r>
              <a:rPr lang="en" dirty="0" smtClean="0"/>
              <a:t>ה</a:t>
            </a:r>
            <a:r>
              <a:rPr lang="he-IL" dirty="0" smtClean="0"/>
              <a:t>-</a:t>
            </a:r>
            <a:r>
              <a:rPr lang="en" dirty="0" smtClean="0"/>
              <a:t>Clustering</a:t>
            </a:r>
            <a:endParaRPr lang="en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90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136" name="Shape 136"/>
          <p:cNvSpPr txBox="1"/>
          <p:nvPr/>
        </p:nvSpPr>
        <p:spPr>
          <a:xfrm>
            <a:off x="8375405" y="1664944"/>
            <a:ext cx="604500" cy="4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solidFill>
                  <a:schemeClr val="dk2"/>
                </a:solidFill>
              </a:rPr>
              <a:t>^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8161216" y="2198869"/>
            <a:ext cx="604500" cy="4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solidFill>
                  <a:schemeClr val="dk2"/>
                </a:solidFill>
              </a:rPr>
              <a:t>^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8234700" y="2294786"/>
            <a:ext cx="604500" cy="3927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solidFill>
                  <a:schemeClr val="dk2"/>
                </a:solidFill>
              </a:rPr>
              <a:t>*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1250300" y="2709636"/>
            <a:ext cx="604500" cy="4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dk2"/>
                </a:solidFill>
              </a:rPr>
              <a:t>^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/>
              <a:t>דוגמא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1615</Words>
  <Application>Microsoft Office PowerPoint</Application>
  <PresentationFormat>‫הצגה על המסך (16:9)</PresentationFormat>
  <Paragraphs>210</Paragraphs>
  <Slides>24</Slides>
  <Notes>23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8" baseType="lpstr">
      <vt:lpstr>Arial</vt:lpstr>
      <vt:lpstr>Amatic SC</vt:lpstr>
      <vt:lpstr>Source Code Pro</vt:lpstr>
      <vt:lpstr>beach-day</vt:lpstr>
      <vt:lpstr>Bootstrapping cluster analysis: Assessing the reliability of conclusions from microarray experiment</vt:lpstr>
      <vt:lpstr>רקע</vt:lpstr>
      <vt:lpstr>סוגי clustering</vt:lpstr>
      <vt:lpstr>רקע</vt:lpstr>
      <vt:lpstr>המודל</vt:lpstr>
      <vt:lpstr>Bootstrap Clustering</vt:lpstr>
      <vt:lpstr>תהליך ה-BS</vt:lpstr>
      <vt:lpstr>תהליך ה-BS </vt:lpstr>
      <vt:lpstr>דוגמא</vt:lpstr>
      <vt:lpstr>רקע</vt:lpstr>
      <vt:lpstr>המודל להערכת רמת הביטוי</vt:lpstr>
      <vt:lpstr>המודל להערכת רמת הביטוי (המשך)</vt:lpstr>
      <vt:lpstr>מודל ה-Clustering המקורי </vt:lpstr>
      <vt:lpstr>מודל ה-Clustering בו השתמשו לטובת ה-BS</vt:lpstr>
      <vt:lpstr>מודל ה-Clustering בו השתמשו לטובת ה-BS </vt:lpstr>
      <vt:lpstr>שימוש ב-BS להערכת רמת המהימנות של ה-Clustering</vt:lpstr>
      <vt:lpstr>שימוש ב-BS להערכת רמת המהימנות של ה-Clustering </vt:lpstr>
      <vt:lpstr>BS - אנקדוטות על ה-Clustering</vt:lpstr>
      <vt:lpstr>באופן כללי יותר..</vt:lpstr>
      <vt:lpstr>אפשרויות Clustering נוספות</vt:lpstr>
      <vt:lpstr>גישה נוספת (אחרת) לחישוב רמת הביטוי</vt:lpstr>
      <vt:lpstr>גישה נוספת (אחרת) לחישוב רמת הביטוי </vt:lpstr>
      <vt:lpstr>סיכום</vt:lpstr>
      <vt:lpstr>סיכום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Bootstrapping cluster analysis: Assessing the reliability of conclusions from microarray experiment</dc:title>
  <dc:creator>Haim Aharon</dc:creator>
  <cp:lastModifiedBy>Haim Aharon</cp:lastModifiedBy>
  <cp:revision>15</cp:revision>
  <dcterms:modified xsi:type="dcterms:W3CDTF">2017-05-03T14:15:07Z</dcterms:modified>
</cp:coreProperties>
</file>