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69" r:id="rId3"/>
    <p:sldId id="258" r:id="rId4"/>
    <p:sldId id="260" r:id="rId5"/>
    <p:sldId id="270" r:id="rId6"/>
    <p:sldId id="259" r:id="rId7"/>
    <p:sldId id="280" r:id="rId8"/>
    <p:sldId id="281" r:id="rId9"/>
    <p:sldId id="264" r:id="rId10"/>
    <p:sldId id="262" r:id="rId11"/>
    <p:sldId id="263" r:id="rId12"/>
    <p:sldId id="282" r:id="rId13"/>
    <p:sldId id="284" r:id="rId14"/>
    <p:sldId id="265" r:id="rId15"/>
    <p:sldId id="283" r:id="rId16"/>
    <p:sldId id="266" r:id="rId17"/>
    <p:sldId id="285" r:id="rId18"/>
    <p:sldId id="286" r:id="rId19"/>
    <p:sldId id="287" r:id="rId20"/>
    <p:sldId id="288" r:id="rId21"/>
    <p:sldId id="271" r:id="rId22"/>
    <p:sldId id="289" r:id="rId23"/>
    <p:sldId id="268" r:id="rId24"/>
    <p:sldId id="290" r:id="rId25"/>
    <p:sldId id="291" r:id="rId26"/>
    <p:sldId id="272" r:id="rId27"/>
    <p:sldId id="292" r:id="rId28"/>
    <p:sldId id="293" r:id="rId29"/>
    <p:sldId id="294" r:id="rId30"/>
    <p:sldId id="295" r:id="rId31"/>
    <p:sldId id="296" r:id="rId32"/>
    <p:sldId id="274" r:id="rId33"/>
    <p:sldId id="297" r:id="rId34"/>
    <p:sldId id="299" r:id="rId35"/>
    <p:sldId id="298" r:id="rId36"/>
    <p:sldId id="300" r:id="rId37"/>
    <p:sldId id="275" r:id="rId38"/>
    <p:sldId id="301" r:id="rId39"/>
    <p:sldId id="276" r:id="rId40"/>
    <p:sldId id="304" r:id="rId41"/>
    <p:sldId id="305" r:id="rId42"/>
    <p:sldId id="306" r:id="rId43"/>
    <p:sldId id="307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  <a:srgbClr val="6A92C2"/>
    <a:srgbClr val="385C88"/>
    <a:srgbClr val="4674AC"/>
    <a:srgbClr val="D5E1EF"/>
    <a:srgbClr val="709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4717" autoAdjust="0"/>
  </p:normalViewPr>
  <p:slideViewPr>
    <p:cSldViewPr>
      <p:cViewPr>
        <p:scale>
          <a:sx n="75" d="100"/>
          <a:sy n="75" d="100"/>
        </p:scale>
        <p:origin x="-1317" y="-525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D1F2CA2-589F-4236-BB00-5A613630BDF5}" type="datetimeFigureOut">
              <a:rPr lang="he-IL" smtClean="0"/>
              <a:t>ג'/תמוז/תשע"ז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94A04E3-5CB2-4E1E-A091-78347827451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1885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A04E3-5CB2-4E1E-A091-783478274512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3882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A04E3-5CB2-4E1E-A091-783478274512}" type="slidenum">
              <a:rPr lang="he-IL" smtClean="0"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2953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27-Jun-17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27-Jun-17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27-Jun-17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27-Jun-17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27-Jun-17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0.png"/><Relationship Id="rId7" Type="http://schemas.openxmlformats.org/officeDocument/2006/relationships/image" Target="../media/image14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120.png"/><Relationship Id="rId4" Type="http://schemas.openxmlformats.org/officeDocument/2006/relationships/image" Target="../media/image13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3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3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3.png"/><Relationship Id="rId7" Type="http://schemas.openxmlformats.org/officeDocument/2006/relationships/image" Target="../media/image48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4.png"/><Relationship Id="rId9" Type="http://schemas.openxmlformats.org/officeDocument/2006/relationships/image" Target="../media/image5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image" Target="../media/image54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3.png"/><Relationship Id="rId4" Type="http://schemas.openxmlformats.org/officeDocument/2006/relationships/image" Target="../media/image82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7" Type="http://schemas.openxmlformats.org/officeDocument/2006/relationships/image" Target="../media/image4.emf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5" Type="http://schemas.openxmlformats.org/officeDocument/2006/relationships/image" Target="../media/image98.png"/><Relationship Id="rId4" Type="http://schemas.openxmlformats.org/officeDocument/2006/relationships/image" Target="../media/image9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035175"/>
            <a:ext cx="8305800" cy="1470025"/>
          </a:xfrm>
        </p:spPr>
        <p:txBody>
          <a:bodyPr/>
          <a:lstStyle/>
          <a:p>
            <a:r>
              <a:rPr lang="en-US" b="1" dirty="0"/>
              <a:t>Bootstrapping time series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i="1" dirty="0"/>
              <a:t>Hongyi Li &amp; G.S. Maddala'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2. General guidelines for using the bootstrap approach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14425" y="914400"/>
            <a:ext cx="8143776" cy="160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/>
              <a:t>Methods to Construct Confidence intervals</a:t>
            </a:r>
          </a:p>
          <a:p>
            <a:pPr>
              <a:buNone/>
            </a:pPr>
            <a:endParaRPr lang="en-US" sz="600" b="1" dirty="0"/>
          </a:p>
          <a:p>
            <a:pPr marL="457200" indent="-457200">
              <a:lnSpc>
                <a:spcPct val="170000"/>
              </a:lnSpc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1.</a:t>
            </a:r>
            <a:r>
              <a:rPr lang="en-US" sz="1400" dirty="0">
                <a:noFill/>
              </a:rPr>
              <a:t>.</a:t>
            </a:r>
            <a:r>
              <a:rPr lang="en-US" sz="1400" dirty="0"/>
              <a:t>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ounded Rectangle 4"/>
              <p:cNvSpPr/>
              <p:nvPr/>
            </p:nvSpPr>
            <p:spPr>
              <a:xfrm>
                <a:off x="1752600" y="2819400"/>
                <a:ext cx="3810000" cy="1600200"/>
              </a:xfrm>
              <a:prstGeom prst="roundRect">
                <a:avLst>
                  <a:gd name="adj" fmla="val 10417"/>
                </a:avLst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The two-sided confidence interval is:</a:t>
                </a:r>
              </a:p>
              <a:p>
                <a:pPr algn="ctr"/>
                <a:endParaRPr lang="en-US" b="1" dirty="0"/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z-Cyrl-AZ" sz="3200" b="1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az-Cyrl-AZ" sz="3200" b="1" i="1" dirty="0" smtClean="0">
                            <a:latin typeface="Cambria Math"/>
                            <a:ea typeface="Cambria Math"/>
                          </a:rPr>
                          <m:t>𝜽</m:t>
                        </m:r>
                      </m:e>
                    </m:acc>
                  </m:oMath>
                </a14:m>
                <a:r>
                  <a:rPr lang="en-US" sz="3200" b="1" dirty="0"/>
                  <a:t> ± z</a:t>
                </a:r>
                <a:r>
                  <a:rPr lang="el-GR" sz="3200" b="1" baseline="-25000" dirty="0"/>
                  <a:t>α</a:t>
                </a:r>
                <a:r>
                  <a:rPr lang="en-US" sz="3200" b="1" dirty="0"/>
                  <a:t>·SE(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z-Cyrl-AZ" sz="3200" b="1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az-Cyrl-AZ" sz="3200" b="1" i="1" dirty="0">
                            <a:latin typeface="Cambria Math"/>
                            <a:ea typeface="Cambria Math"/>
                          </a:rPr>
                          <m:t>𝜽</m:t>
                        </m:r>
                      </m:e>
                    </m:acc>
                  </m:oMath>
                </a14:m>
                <a:r>
                  <a:rPr lang="en-US" sz="3200" b="1" dirty="0"/>
                  <a:t>)</a:t>
                </a:r>
              </a:p>
            </p:txBody>
          </p:sp>
        </mc:Choice>
        <mc:Fallback xmlns="">
          <p:sp>
            <p:nvSpPr>
              <p:cNvPr id="5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819400"/>
                <a:ext cx="3810000" cy="1600200"/>
              </a:xfrm>
              <a:prstGeom prst="roundRect">
                <a:avLst>
                  <a:gd name="adj" fmla="val 10417"/>
                </a:avLst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62000" y="1600200"/>
                <a:ext cx="3886200" cy="8382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Use the asymptotic distribution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z-Cyrl-AZ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az-Cyrl-AZ" b="1" i="1" dirty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𝜽</m:t>
                        </m:r>
                      </m:e>
                    </m:acc>
                  </m:oMath>
                </a14:m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600200"/>
                <a:ext cx="3886200" cy="8382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28600" y="4800600"/>
            <a:ext cx="38100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ysClr val="windowText" lastClr="000000"/>
                </a:solidFill>
              </a:rPr>
              <a:t>z</a:t>
            </a:r>
            <a:r>
              <a:rPr lang="el-GR" b="1" baseline="-25000" dirty="0">
                <a:solidFill>
                  <a:sysClr val="windowText" lastClr="000000"/>
                </a:solidFill>
              </a:rPr>
              <a:t>α</a:t>
            </a:r>
            <a:r>
              <a:rPr lang="en-US" dirty="0">
                <a:solidFill>
                  <a:sysClr val="windowText" lastClr="000000"/>
                </a:solidFill>
              </a:rPr>
              <a:t>  - the (100 - </a:t>
            </a:r>
            <a:r>
              <a:rPr lang="el-GR" dirty="0">
                <a:solidFill>
                  <a:sysClr val="windowText" lastClr="000000"/>
                </a:solidFill>
              </a:rPr>
              <a:t>α</a:t>
            </a:r>
            <a:r>
              <a:rPr lang="en-US" dirty="0">
                <a:solidFill>
                  <a:sysClr val="windowText" lastClr="000000"/>
                </a:solidFill>
              </a:rPr>
              <a:t>) percentile from the standard normal distribution</a:t>
            </a:r>
            <a:endParaRPr lang="en-US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77000" y="2895600"/>
            <a:ext cx="2209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Symmetric Interval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867400" y="3429000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3124200" y="4419600"/>
            <a:ext cx="533400" cy="7620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V="1">
            <a:off x="3924300" y="4305300"/>
            <a:ext cx="685800" cy="45720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477000" y="3733800"/>
            <a:ext cx="25146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Coverage error = O(n-1/2)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419600" y="4800600"/>
                <a:ext cx="2514600" cy="8382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b="1" dirty="0">
                    <a:solidFill>
                      <a:sysClr val="windowText" lastClr="000000"/>
                    </a:solidFill>
                  </a:rPr>
                  <a:t>SE(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z-Cyrl-AZ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az-Cyrl-AZ" b="1" i="1" dirty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𝜽</m:t>
                        </m:r>
                      </m:e>
                    </m:acc>
                  </m:oMath>
                </a14:m>
                <a:r>
                  <a:rPr lang="en-US" b="1" dirty="0">
                    <a:solidFill>
                      <a:sysClr val="windowText" lastClr="000000"/>
                    </a:solidFill>
                  </a:rPr>
                  <a:t>) </a:t>
                </a:r>
                <a:r>
                  <a:rPr lang="en-US" dirty="0">
                    <a:solidFill>
                      <a:sysClr val="windowText" lastClr="000000"/>
                    </a:solidFill>
                  </a:rPr>
                  <a:t>- the asymptotic standard error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z-Cyrl-AZ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az-Cyrl-AZ" b="1" i="1" dirty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𝜽</m:t>
                        </m:r>
                      </m:e>
                    </m:acc>
                  </m:oMath>
                </a14:m>
                <a:endParaRPr lang="en-US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800600"/>
                <a:ext cx="2514600" cy="8382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2. General guidelines for using the bootstrap approach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14425" y="914400"/>
            <a:ext cx="8143776" cy="160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/>
              <a:t>Methods to Construct Confidence intervals</a:t>
            </a:r>
          </a:p>
          <a:p>
            <a:pPr>
              <a:buNone/>
            </a:pPr>
            <a:endParaRPr lang="en-US" sz="600" b="1" dirty="0"/>
          </a:p>
          <a:p>
            <a:pPr marL="457200" indent="-457200">
              <a:lnSpc>
                <a:spcPct val="170000"/>
              </a:lnSpc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The percentile method </a:t>
            </a:r>
          </a:p>
          <a:p>
            <a:pPr marL="457200" indent="-457200">
              <a:lnSpc>
                <a:spcPct val="170000"/>
              </a:lnSpc>
              <a:buNone/>
            </a:pPr>
            <a:r>
              <a:rPr lang="en-US" sz="14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ounded Rectangle 4"/>
              <p:cNvSpPr/>
              <p:nvPr/>
            </p:nvSpPr>
            <p:spPr>
              <a:xfrm>
                <a:off x="1143000" y="3505200"/>
                <a:ext cx="4038600" cy="1828800"/>
              </a:xfrm>
              <a:prstGeom prst="roundRect">
                <a:avLst>
                  <a:gd name="adj" fmla="val 10417"/>
                </a:avLst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indent="-514350" algn="ctr">
                  <a:lnSpc>
                    <a:spcPct val="170000"/>
                  </a:lnSpc>
                  <a:buNone/>
                </a:pPr>
                <a:r>
                  <a:rPr lang="en-US" dirty="0"/>
                  <a:t>The two-sided (100 - 2·</a:t>
                </a:r>
                <a:r>
                  <a:rPr lang="el-GR" dirty="0"/>
                  <a:t>α</a:t>
                </a:r>
                <a:r>
                  <a:rPr lang="en-US" dirty="0"/>
                  <a:t>) confidence interval for </a:t>
                </a:r>
                <a:r>
                  <a:rPr lang="el-GR" dirty="0"/>
                  <a:t>θ</a:t>
                </a:r>
                <a:r>
                  <a:rPr lang="en-US" dirty="0"/>
                  <a:t> is </a:t>
                </a:r>
                <a:br>
                  <a:rPr lang="en-US" dirty="0"/>
                </a:br>
                <a:r>
                  <a:rPr lang="en-US" sz="3200" b="1" dirty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z-Cyrl-AZ" sz="3200" b="1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az-Cyrl-AZ" sz="3200" b="1" i="1" dirty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𝜽</m:t>
                        </m:r>
                      </m:e>
                    </m:acc>
                  </m:oMath>
                </a14:m>
                <a:r>
                  <a:rPr lang="en-US" sz="3200" b="1" dirty="0"/>
                  <a:t> – z*</a:t>
                </a:r>
                <a:r>
                  <a:rPr lang="en-US" sz="3200" b="1" baseline="-25000" dirty="0"/>
                  <a:t>1-</a:t>
                </a:r>
                <a:r>
                  <a:rPr lang="el-GR" sz="3200" b="1" baseline="-25000" dirty="0"/>
                  <a:t>α</a:t>
                </a:r>
                <a:r>
                  <a:rPr lang="en-US" sz="3200" b="1" dirty="0"/>
                  <a:t> 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z-Cyrl-AZ" sz="3200" b="1" i="1" dirty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az-Cyrl-AZ" sz="3200" b="1" i="1" dirty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𝜽</m:t>
                        </m:r>
                      </m:e>
                    </m:acc>
                  </m:oMath>
                </a14:m>
                <a:r>
                  <a:rPr lang="en-US" sz="3200" b="1" dirty="0"/>
                  <a:t> + z*</a:t>
                </a:r>
                <a:r>
                  <a:rPr lang="el-GR" sz="3200" b="1" baseline="-25000" dirty="0"/>
                  <a:t>α</a:t>
                </a:r>
                <a:r>
                  <a:rPr lang="en-US" sz="3200" b="1" dirty="0"/>
                  <a:t>) </a:t>
                </a:r>
              </a:p>
              <a:p>
                <a:pPr algn="ctr"/>
                <a:endParaRPr lang="en-US" b="1" dirty="0"/>
              </a:p>
            </p:txBody>
          </p:sp>
        </mc:Choice>
        <mc:Fallback xmlns="">
          <p:sp>
            <p:nvSpPr>
              <p:cNvPr id="5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505200"/>
                <a:ext cx="4038600" cy="1828800"/>
              </a:xfrm>
              <a:prstGeom prst="roundRect">
                <a:avLst>
                  <a:gd name="adj" fmla="val 10417"/>
                </a:avLst>
              </a:prstGeom>
              <a:blipFill rotWithShape="1">
                <a:blip r:embed="rId2"/>
                <a:stretch>
                  <a:fillRect t="-161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38200" y="2438400"/>
                <a:ext cx="3886200" cy="8382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ysClr val="windowText" lastClr="000000"/>
                    </a:solidFill>
                  </a:rPr>
                  <a:t>Use the bootstrap distribution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z-Cyrl-AZ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az-Cyrl-AZ" b="1" i="1" dirty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𝜽</m:t>
                        </m:r>
                      </m:e>
                    </m:acc>
                    <m:r>
                      <a:rPr lang="az-Cyrl-AZ" b="1" i="1" dirty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ysClr val="windowText" lastClr="000000"/>
                    </a:solidFill>
                  </a:rPr>
                  <a:t>*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438400"/>
                <a:ext cx="3886200" cy="8382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5791200" y="4343400"/>
            <a:ext cx="32004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The nominal coverage </a:t>
            </a:r>
            <a:r>
              <a:rPr lang="en-US" dirty="0">
                <a:solidFill>
                  <a:schemeClr val="tx1"/>
                </a:solidFill>
              </a:rPr>
              <a:t>of this interval is </a:t>
            </a:r>
            <a:r>
              <a:rPr lang="en-US" b="1" dirty="0">
                <a:solidFill>
                  <a:schemeClr val="tx1"/>
                </a:solidFill>
              </a:rPr>
              <a:t>(100 - 2</a:t>
            </a:r>
            <a:r>
              <a:rPr lang="el-GR" b="1" dirty="0">
                <a:solidFill>
                  <a:schemeClr val="tx1"/>
                </a:solidFill>
              </a:rPr>
              <a:t>α</a:t>
            </a:r>
            <a:r>
              <a:rPr lang="en-US" b="1" dirty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24000" y="5791200"/>
                <a:ext cx="3162300" cy="8382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z*</a:t>
                </a:r>
                <a:r>
                  <a:rPr lang="el-GR" b="1" baseline="-25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α</a:t>
                </a:r>
                <a:r>
                  <a:rPr lang="el-GR" baseline="-25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</a:t>
                </a:r>
                <a:r>
                  <a: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- the 100</a:t>
                </a:r>
                <a:r>
                  <a:rPr lang="el-GR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α</a:t>
                </a:r>
                <a:r>
                  <a:rPr 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percentile of the distribution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az-Cyrl-AZ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az-Cyrl-AZ" b="1" i="1" dirty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az-Cyrl-AZ" b="1" i="1" dirty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𝜽</m:t>
                            </m:r>
                          </m:e>
                        </m:acc>
                      </m:e>
                      <m:sup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i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 -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z-Cyrl-AZ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az-Cyrl-AZ" b="1" i="1" dirty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𝜽</m:t>
                        </m:r>
                      </m:e>
                    </m:acc>
                  </m:oMath>
                </a14:m>
                <a:endParaRPr lang="en-US" dirty="0">
                  <a:solidFill>
                    <a:schemeClr val="tx1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791200"/>
                <a:ext cx="3162300" cy="8382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5791200" y="3352800"/>
            <a:ext cx="32004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Two-sided equal-tailed interval (often non-symmetric)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257800" y="3810000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V="1">
            <a:off x="2095500" y="5372100"/>
            <a:ext cx="838200" cy="15240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590800" y="5029200"/>
            <a:ext cx="1447800" cy="83820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23"/>
          <p:cNvSpPr/>
          <p:nvPr/>
        </p:nvSpPr>
        <p:spPr>
          <a:xfrm>
            <a:off x="5791200" y="5334000"/>
            <a:ext cx="32004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Coverage error = O(n-1/2)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2. General guidelines for using the bootstrap approach</a:t>
            </a:r>
          </a:p>
        </p:txBody>
      </p:sp>
      <p:sp>
        <p:nvSpPr>
          <p:cNvPr id="5" name="Content Placeholder 10"/>
          <p:cNvSpPr>
            <a:spLocks noGrp="1"/>
          </p:cNvSpPr>
          <p:nvPr>
            <p:ph idx="1"/>
          </p:nvPr>
        </p:nvSpPr>
        <p:spPr>
          <a:xfrm>
            <a:off x="314425" y="914400"/>
            <a:ext cx="8143776" cy="533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/>
              <a:t>Hypothesis Testing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ounded Rectangle 4"/>
              <p:cNvSpPr/>
              <p:nvPr/>
            </p:nvSpPr>
            <p:spPr>
              <a:xfrm>
                <a:off x="1226346" y="4129118"/>
                <a:ext cx="582713" cy="678641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7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az-Cyrl-AZ" sz="3000" b="1" i="1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az-Cyrl-AZ" sz="3000" b="1" i="1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  <a:ea typeface="Cambria Math"/>
                            </a:rPr>
                            <m:t>𝜽</m:t>
                          </m:r>
                        </m:e>
                        <m:sub>
                          <m:r>
                            <a:rPr lang="en-US" sz="3000" b="1" i="1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sz="30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6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346" y="4129118"/>
                <a:ext cx="582713" cy="678641"/>
              </a:xfrm>
              <a:prstGeom prst="roundRect">
                <a:avLst>
                  <a:gd name="adj" fmla="val 0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ounded Rectangle 4"/>
              <p:cNvSpPr/>
              <p:nvPr/>
            </p:nvSpPr>
            <p:spPr>
              <a:xfrm>
                <a:off x="1114425" y="4731559"/>
                <a:ext cx="582713" cy="678641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7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ysClr val="windowText" lastClr="00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z-Cyrl-AZ" sz="3000" b="1" i="1" dirty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az-Cyrl-AZ" sz="3000" b="1" i="1" dirty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  <m:t>𝜽</m:t>
                        </m:r>
                      </m:e>
                    </m:acc>
                  </m:oMath>
                </a14:m>
                <a:endParaRPr lang="en-US" sz="30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7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425" y="4731559"/>
                <a:ext cx="582713" cy="678641"/>
              </a:xfrm>
              <a:prstGeom prst="roundRect">
                <a:avLst>
                  <a:gd name="adj" fmla="val 0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4"/>
              <p:cNvSpPr/>
              <p:nvPr/>
            </p:nvSpPr>
            <p:spPr>
              <a:xfrm>
                <a:off x="1226346" y="5417359"/>
                <a:ext cx="582713" cy="678641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7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az-Cyrl-AZ" sz="3000" b="1" i="1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az-Cyrl-AZ" sz="3000" b="1" i="1" dirty="0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az-Cyrl-AZ" sz="3000" b="1" i="1" dirty="0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  <a:ea typeface="Cambria Math"/>
                                </a:rPr>
                                <m:t>𝜽</m:t>
                              </m:r>
                            </m:e>
                          </m:acc>
                        </m:e>
                        <m:sup>
                          <m:r>
                            <a:rPr lang="en-US" sz="3000" b="1" i="1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30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8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346" y="5417359"/>
                <a:ext cx="582713" cy="678641"/>
              </a:xfrm>
              <a:prstGeom prst="roundRect">
                <a:avLst>
                  <a:gd name="adj" fmla="val 0"/>
                </a:avLst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5"/>
          <p:cNvSpPr/>
          <p:nvPr/>
        </p:nvSpPr>
        <p:spPr>
          <a:xfrm>
            <a:off x="1905000" y="4214843"/>
            <a:ext cx="5486400" cy="52045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ysClr val="windowText" lastClr="000000"/>
                </a:solidFill>
              </a:rPr>
              <a:t>- The parameter’s value under the null hypothesis</a:t>
            </a:r>
          </a:p>
        </p:txBody>
      </p:sp>
      <p:sp>
        <p:nvSpPr>
          <p:cNvPr id="10" name="Rectangle 5"/>
          <p:cNvSpPr/>
          <p:nvPr/>
        </p:nvSpPr>
        <p:spPr>
          <a:xfrm>
            <a:off x="1972056" y="4820703"/>
            <a:ext cx="6638544" cy="52045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ysClr val="windowText" lastClr="000000"/>
                </a:solidFill>
              </a:rPr>
              <a:t>- An estimation of the parameter’s value using the original samples</a:t>
            </a:r>
          </a:p>
        </p:txBody>
      </p:sp>
      <p:sp>
        <p:nvSpPr>
          <p:cNvPr id="11" name="Rectangle 5"/>
          <p:cNvSpPr/>
          <p:nvPr/>
        </p:nvSpPr>
        <p:spPr>
          <a:xfrm>
            <a:off x="1971675" y="5506503"/>
            <a:ext cx="6477000" cy="52045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ysClr val="windowText" lastClr="000000"/>
                </a:solidFill>
              </a:rPr>
              <a:t>- An estimation of the parameter’s value using the BS resamples</a:t>
            </a:r>
          </a:p>
        </p:txBody>
      </p:sp>
      <p:sp>
        <p:nvSpPr>
          <p:cNvPr id="2" name="Rectangle 1"/>
          <p:cNvSpPr/>
          <p:nvPr/>
        </p:nvSpPr>
        <p:spPr>
          <a:xfrm>
            <a:off x="568745" y="3667453"/>
            <a:ext cx="14600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i="1" dirty="0"/>
              <a:t>Reminder: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ounded Rectangle 4"/>
              <p:cNvSpPr/>
              <p:nvPr/>
            </p:nvSpPr>
            <p:spPr>
              <a:xfrm>
                <a:off x="1635921" y="1622107"/>
                <a:ext cx="2326479" cy="678641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7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az-Cyrl-AZ" sz="3000" b="1" i="1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az-Cyrl-AZ" sz="3000" b="1" i="1" dirty="0" smtClean="0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000" b="1" i="1" dirty="0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sz="3000" b="1" i="1" dirty="0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3000" b="1" i="1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en-US" sz="3000" b="1" i="1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  <m:r>
                            <a:rPr lang="en-US" sz="3000" b="1" i="1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az-Cyrl-AZ" sz="3000" b="1" i="1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  <a:ea typeface="Cambria Math"/>
                            </a:rPr>
                            <m:t>𝜽</m:t>
                          </m:r>
                        </m:e>
                        <m:sub>
                          <m:r>
                            <a:rPr lang="en-US" sz="3000" b="1" i="1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sz="30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2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5921" y="1622107"/>
                <a:ext cx="2326479" cy="678641"/>
              </a:xfrm>
              <a:prstGeom prst="roundRect">
                <a:avLst>
                  <a:gd name="adj" fmla="val 0"/>
                </a:avLst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ounded Rectangle 4"/>
              <p:cNvSpPr/>
              <p:nvPr/>
            </p:nvSpPr>
            <p:spPr>
              <a:xfrm>
                <a:off x="1626089" y="2400987"/>
                <a:ext cx="2326479" cy="678641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7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az-Cyrl-AZ" sz="3000" b="1" i="1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az-Cyrl-AZ" sz="3000" b="1" i="1" dirty="0" smtClean="0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000" b="1" i="1" dirty="0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sz="3000" b="1" i="1" dirty="0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3000" b="1" i="1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en-US" sz="3000" b="1" i="1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  <m:r>
                            <a:rPr lang="en-US" sz="3000" b="1" i="1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r>
                            <a:rPr lang="az-Cyrl-AZ" sz="3000" b="1" i="1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  <a:ea typeface="Cambria Math"/>
                            </a:rPr>
                            <m:t>𝜽</m:t>
                          </m:r>
                        </m:e>
                        <m:sub>
                          <m:r>
                            <a:rPr lang="en-US" sz="3000" b="1" i="1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sz="30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3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6089" y="2400987"/>
                <a:ext cx="2326479" cy="678641"/>
              </a:xfrm>
              <a:prstGeom prst="roundRect">
                <a:avLst>
                  <a:gd name="adj" fmla="val 0"/>
                </a:avLst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2870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2. General guidelines for using the bootstrap approach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14425" y="914400"/>
            <a:ext cx="8143776" cy="541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/>
              <a:t>Hypothesis Testing</a:t>
            </a:r>
          </a:p>
          <a:p>
            <a:r>
              <a:rPr lang="en-US" sz="2400" dirty="0"/>
              <a:t>Two important issues concerning hypothesis testing using bootstrap methods relate to the questions about:</a:t>
            </a:r>
          </a:p>
          <a:p>
            <a:pPr marL="0" indent="0">
              <a:buNone/>
            </a:pPr>
            <a:endParaRPr lang="en-US" sz="1200" dirty="0"/>
          </a:p>
          <a:p>
            <a:pPr marL="857250" lvl="1" indent="-457200">
              <a:buFont typeface="+mj-lt"/>
              <a:buAutoNum type="alphaLcParenR"/>
            </a:pPr>
            <a:r>
              <a:rPr lang="en-US" sz="2000" dirty="0"/>
              <a:t>What test statistic to bootstrap?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2000" dirty="0"/>
              <a:t>How to generate the bootstrap samples?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27631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2. General guidelines for using the bootstrap approach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14425" y="914400"/>
            <a:ext cx="8143776" cy="541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/>
              <a:t>Hypothesis Testing</a:t>
            </a:r>
          </a:p>
          <a:p>
            <a:r>
              <a:rPr lang="en-US" sz="2400" dirty="0"/>
              <a:t>Two important issues concerning hypothesis testing using bootstrap methods relate to the questions about:</a:t>
            </a:r>
          </a:p>
          <a:p>
            <a:pPr marL="0" indent="0">
              <a:buNone/>
            </a:pPr>
            <a:endParaRPr lang="en-US" sz="1200" dirty="0"/>
          </a:p>
          <a:p>
            <a:pPr marL="857250" lvl="1" indent="-457200">
              <a:buFont typeface="+mj-lt"/>
              <a:buAutoNum type="alphaLcParenR"/>
            </a:pPr>
            <a:r>
              <a:rPr lang="en-US" sz="2000" b="1" dirty="0"/>
              <a:t>What test statistic to bootstrap?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2000" dirty="0"/>
              <a:t>How to generate the bootstrap samples?</a:t>
            </a:r>
            <a:endParaRPr lang="en-US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ounded Rectangle 4"/>
              <p:cNvSpPr/>
              <p:nvPr/>
            </p:nvSpPr>
            <p:spPr>
              <a:xfrm>
                <a:off x="3576853" y="3736016"/>
                <a:ext cx="1511405" cy="678641"/>
              </a:xfrm>
              <a:prstGeom prst="roundRect">
                <a:avLst>
                  <a:gd name="adj" fmla="val 0"/>
                </a:avLst>
              </a:prstGeom>
              <a:solidFill>
                <a:srgbClr val="7099CA"/>
              </a:solidFill>
              <a:ln>
                <a:solidFill>
                  <a:srgbClr val="6A92C2"/>
                </a:solidFill>
              </a:ln>
              <a:scene3d>
                <a:camera prst="orthographicFront"/>
                <a:lightRig rig="threePt" dir="t"/>
              </a:scene3d>
              <a:sp3d>
                <a:bevelT w="127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acc>
                              <m:accPr>
                                <m:chr m:val="̂"/>
                                <m:ctrlPr>
                                  <a:rPr lang="az-Cyrl-AZ" sz="2800" i="1" dirty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az-Cyrl-AZ" sz="2800" dirty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𝜽</m:t>
                                </m:r>
                              </m:e>
                            </m:acc>
                          </m:e>
                          <m:sup>
                            <m:r>
                              <a:rPr lang="en-US" sz="280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∗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bg1"/>
                            </a:solidFill>
                          </a:rPr>
                          <m:t>− </m:t>
                        </m:r>
                        <m:acc>
                          <m:accPr>
                            <m:chr m:val="̂"/>
                            <m:ctrlPr>
                              <a:rPr lang="az-Cyrl-AZ" sz="2800" i="1" dirty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az-Cyrl-AZ" sz="2800" dirty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acc>
                      </m:e>
                    </m:d>
                  </m:oMath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853" y="3736016"/>
                <a:ext cx="1511405" cy="678641"/>
              </a:xfrm>
              <a:prstGeom prst="roundRect">
                <a:avLst>
                  <a:gd name="adj" fmla="val 0"/>
                </a:avLst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rgbClr val="6A92C2"/>
                </a:solidFill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ounded Rectangle 4"/>
              <p:cNvSpPr/>
              <p:nvPr/>
            </p:nvSpPr>
            <p:spPr>
              <a:xfrm>
                <a:off x="7310003" y="3734192"/>
                <a:ext cx="1586347" cy="678641"/>
              </a:xfrm>
              <a:prstGeom prst="roundRect">
                <a:avLst>
                  <a:gd name="adj" fmla="val 0"/>
                </a:avLst>
              </a:prstGeom>
              <a:solidFill>
                <a:srgbClr val="7099CA"/>
              </a:solidFill>
              <a:ln>
                <a:solidFill>
                  <a:srgbClr val="6A92C2"/>
                </a:solidFill>
              </a:ln>
              <a:scene3d>
                <a:camera prst="orthographicFront"/>
                <a:lightRig rig="threePt" dir="t"/>
              </a:scene3d>
              <a:sp3d>
                <a:bevelT w="127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acc>
                              <m:accPr>
                                <m:chr m:val="̂"/>
                                <m:ctrlPr>
                                  <a:rPr lang="az-Cyrl-AZ" sz="2800" i="1" dirty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az-Cyrl-AZ" sz="2800" dirty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𝜽</m:t>
                                </m:r>
                              </m:e>
                            </m:acc>
                          </m:e>
                          <m:sup>
                            <m:r>
                              <a:rPr lang="en-US" sz="280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∗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bg1"/>
                            </a:solidFill>
                          </a:rPr>
                          <m:t>− </m:t>
                        </m:r>
                        <m:sSub>
                          <m:sSubPr>
                            <m:ctrlPr>
                              <a:rPr lang="en-US" sz="2800" i="1" dirty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az-Cyrl-AZ" sz="2800" dirty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  <m:sub>
                            <m:r>
                              <a:rPr lang="en-US" sz="2800" dirty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</m:e>
                    </m:d>
                  </m:oMath>
                </a14:m>
                <a:endParaRPr 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003" y="3734192"/>
                <a:ext cx="1586347" cy="678641"/>
              </a:xfrm>
              <a:prstGeom prst="roundRect">
                <a:avLst>
                  <a:gd name="adj" fmla="val 0"/>
                </a:avLst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rgbClr val="6A92C2"/>
                </a:solidFill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842321" y="5562600"/>
            <a:ext cx="1447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BUT NOT:</a:t>
            </a:r>
            <a:endParaRPr lang="he-IL" sz="2400" b="1" dirty="0"/>
          </a:p>
        </p:txBody>
      </p:sp>
      <p:sp>
        <p:nvSpPr>
          <p:cNvPr id="9" name="Rectangle 5"/>
          <p:cNvSpPr/>
          <p:nvPr/>
        </p:nvSpPr>
        <p:spPr>
          <a:xfrm>
            <a:off x="457200" y="5562600"/>
            <a:ext cx="3733800" cy="5204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ysClr val="windowText" lastClr="000000"/>
                </a:solidFill>
              </a:rPr>
              <a:t>Use the properly </a:t>
            </a:r>
            <a:r>
              <a:rPr lang="en-US" dirty="0" err="1">
                <a:solidFill>
                  <a:sysClr val="windowText" lastClr="000000"/>
                </a:solidFill>
              </a:rPr>
              <a:t>studentized</a:t>
            </a:r>
            <a:r>
              <a:rPr lang="en-US" dirty="0">
                <a:solidFill>
                  <a:sysClr val="windowText" lastClr="000000"/>
                </a:solidFill>
              </a:rPr>
              <a:t> statistic: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ounded Rectangle 4"/>
              <p:cNvSpPr/>
              <p:nvPr/>
            </p:nvSpPr>
            <p:spPr>
              <a:xfrm>
                <a:off x="4343400" y="5412249"/>
                <a:ext cx="1249095" cy="821156"/>
              </a:xfrm>
              <a:prstGeom prst="roundRect">
                <a:avLst>
                  <a:gd name="adj" fmla="val 0"/>
                </a:avLst>
              </a:prstGeom>
              <a:solidFill>
                <a:srgbClr val="7099CA"/>
              </a:solidFill>
              <a:ln>
                <a:solidFill>
                  <a:srgbClr val="6A92C2"/>
                </a:solidFill>
              </a:ln>
              <a:scene3d>
                <a:camera prst="orthographicFront"/>
                <a:lightRig rig="threePt" dir="t"/>
              </a:scene3d>
              <a:sp3d>
                <a:bevelT w="127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az-Cyrl-AZ" sz="2400" i="1" dirty="0">
                                            <a:solidFill>
                                              <a:schemeClr val="bg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az-Cyrl-AZ" sz="2400" dirty="0">
                                            <a:solidFill>
                                              <a:schemeClr val="bg1"/>
                                            </a:solidFill>
                                            <a:latin typeface="Cambria Math"/>
                                          </a:rPr>
                                          <m:t>𝜽</m:t>
                                        </m:r>
                                      </m:e>
                                    </m:acc>
                                  </m:e>
                                  <m:sup>
                                    <m:r>
                                      <a:rPr lang="en-US" sz="240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∗</m:t>
                                    </m:r>
                                  </m:sup>
                                </m:sSup>
                                <m:r>
                                  <m:rPr>
                                    <m:nor/>
                                  </m:rPr>
                                  <a:rPr lang="en-US" sz="2400" dirty="0">
                                    <a:solidFill>
                                      <a:schemeClr val="bg1"/>
                                    </a:solidFill>
                                  </a:rPr>
                                  <m:t>− </m:t>
                                </m:r>
                                <m:acc>
                                  <m:accPr>
                                    <m:chr m:val="̂"/>
                                    <m:ctrlPr>
                                      <a:rPr lang="az-Cyrl-AZ" sz="2400" i="1" dirty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az-Cyrl-AZ" sz="2400" dirty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𝜽</m:t>
                                    </m:r>
                                  </m:e>
                                </m:acc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40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𝝈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en-US" sz="240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∗</m:t>
                                </m:r>
                              </m:sup>
                            </m:sSup>
                          </m:den>
                        </m:f>
                      </m:e>
                    </m:box>
                  </m:oMath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412249"/>
                <a:ext cx="1249095" cy="821156"/>
              </a:xfrm>
              <a:prstGeom prst="roundRect">
                <a:avLst>
                  <a:gd name="adj" fmla="val 0"/>
                </a:avLst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rgbClr val="6A92C2"/>
                </a:solidFill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791200" y="3842681"/>
            <a:ext cx="1447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/>
              <a:t>BUT NOT:</a:t>
            </a:r>
            <a:endParaRPr lang="he-IL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ounded Rectangle 4"/>
              <p:cNvSpPr/>
              <p:nvPr/>
            </p:nvSpPr>
            <p:spPr>
              <a:xfrm>
                <a:off x="7677149" y="6026959"/>
                <a:ext cx="1249096" cy="678641"/>
              </a:xfrm>
              <a:prstGeom prst="roundRect">
                <a:avLst>
                  <a:gd name="adj" fmla="val 0"/>
                </a:avLst>
              </a:prstGeom>
              <a:solidFill>
                <a:srgbClr val="7099CA"/>
              </a:solidFill>
              <a:ln>
                <a:solidFill>
                  <a:srgbClr val="6A92C2"/>
                </a:solidFill>
              </a:ln>
              <a:scene3d>
                <a:camera prst="orthographicFront"/>
                <a:lightRig rig="threePt" dir="t"/>
              </a:scene3d>
              <a:sp3d>
                <a:bevelT w="127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acc>
                              <m:accPr>
                                <m:chr m:val="̂"/>
                                <m:ctrlPr>
                                  <a:rPr lang="az-Cyrl-AZ" sz="2400" i="1" dirty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az-Cyrl-AZ" sz="2400" dirty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𝜽</m:t>
                                </m:r>
                              </m:e>
                            </m:acc>
                          </m:e>
                          <m:sup>
                            <m:r>
                              <a:rPr lang="en-US" sz="240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∗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bg1"/>
                            </a:solidFill>
                          </a:rPr>
                          <m:t>− </m:t>
                        </m:r>
                        <m:acc>
                          <m:accPr>
                            <m:chr m:val="̂"/>
                            <m:ctrlPr>
                              <a:rPr lang="az-Cyrl-AZ" sz="2400" i="1" dirty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az-Cyrl-AZ" sz="2400" dirty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acc>
                      </m:e>
                    </m:d>
                  </m:oMath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149" y="6026959"/>
                <a:ext cx="1249096" cy="678641"/>
              </a:xfrm>
              <a:prstGeom prst="roundRect">
                <a:avLst>
                  <a:gd name="adj" fmla="val 0"/>
                </a:avLst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rgbClr val="6A92C2"/>
                </a:solidFill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ounded Rectangle 4"/>
              <p:cNvSpPr/>
              <p:nvPr/>
            </p:nvSpPr>
            <p:spPr>
              <a:xfrm>
                <a:off x="7677150" y="4876800"/>
                <a:ext cx="1249095" cy="821156"/>
              </a:xfrm>
              <a:prstGeom prst="roundRect">
                <a:avLst>
                  <a:gd name="adj" fmla="val 0"/>
                </a:avLst>
              </a:prstGeom>
              <a:solidFill>
                <a:srgbClr val="7099CA"/>
              </a:solidFill>
              <a:ln>
                <a:solidFill>
                  <a:srgbClr val="6A92C2"/>
                </a:solidFill>
              </a:ln>
              <a:scene3d>
                <a:camera prst="orthographicFront"/>
                <a:lightRig rig="threePt" dir="t"/>
              </a:scene3d>
              <a:sp3d>
                <a:bevelT w="127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400" i="1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az-Cyrl-AZ" sz="2400" i="1" dirty="0">
                                            <a:solidFill>
                                              <a:schemeClr val="bg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az-Cyrl-AZ" sz="2400" dirty="0">
                                            <a:solidFill>
                                              <a:schemeClr val="bg1"/>
                                            </a:solidFill>
                                            <a:latin typeface="Cambria Math"/>
                                          </a:rPr>
                                          <m:t>𝜽</m:t>
                                        </m:r>
                                      </m:e>
                                    </m:acc>
                                  </m:e>
                                  <m:sup>
                                    <m:r>
                                      <a:rPr lang="en-US" sz="240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∗</m:t>
                                    </m:r>
                                  </m:sup>
                                </m:sSup>
                                <m:r>
                                  <m:rPr>
                                    <m:nor/>
                                  </m:rPr>
                                  <a:rPr lang="en-US" sz="2400" dirty="0">
                                    <a:solidFill>
                                      <a:schemeClr val="bg1"/>
                                    </a:solidFill>
                                  </a:rPr>
                                  <m:t>− </m:t>
                                </m:r>
                                <m:acc>
                                  <m:accPr>
                                    <m:chr m:val="̂"/>
                                    <m:ctrlPr>
                                      <a:rPr lang="az-Cyrl-AZ" sz="2400" i="1" dirty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az-Cyrl-AZ" sz="2400" dirty="0">
                                        <a:solidFill>
                                          <a:schemeClr val="bg1"/>
                                        </a:solidFill>
                                        <a:latin typeface="Cambria Math"/>
                                      </a:rPr>
                                      <m:t>𝜽</m:t>
                                    </m:r>
                                  </m:e>
                                </m:acc>
                              </m:e>
                            </m:d>
                          </m:num>
                          <m:den>
                            <m:acc>
                              <m:accPr>
                                <m:chr m:val="̂"/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40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𝝈</m:t>
                                </m:r>
                              </m:e>
                            </m:acc>
                          </m:den>
                        </m:f>
                      </m:e>
                    </m:box>
                  </m:oMath>
                </a14:m>
                <a:endParaRPr lang="en-US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150" y="4876800"/>
                <a:ext cx="1249095" cy="821156"/>
              </a:xfrm>
              <a:prstGeom prst="roundRect">
                <a:avLst>
                  <a:gd name="adj" fmla="val 0"/>
                </a:avLst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rgbClr val="6A92C2"/>
                </a:solidFill>
              </a:ln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מחבר חץ ישר 14"/>
          <p:cNvCxnSpPr/>
          <p:nvPr/>
        </p:nvCxnSpPr>
        <p:spPr>
          <a:xfrm flipV="1">
            <a:off x="7233352" y="5383865"/>
            <a:ext cx="319973" cy="319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6"/>
          <p:cNvCxnSpPr/>
          <p:nvPr/>
        </p:nvCxnSpPr>
        <p:spPr>
          <a:xfrm>
            <a:off x="7234672" y="5929168"/>
            <a:ext cx="319973" cy="319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צורה חופשית 18"/>
          <p:cNvSpPr/>
          <p:nvPr/>
        </p:nvSpPr>
        <p:spPr>
          <a:xfrm rot="21238997">
            <a:off x="76009" y="2112808"/>
            <a:ext cx="857152" cy="3467820"/>
          </a:xfrm>
          <a:custGeom>
            <a:avLst/>
            <a:gdLst>
              <a:gd name="connsiteX0" fmla="*/ 476266 w 476266"/>
              <a:gd name="connsiteY0" fmla="*/ 207996 h 1436721"/>
              <a:gd name="connsiteX1" fmla="*/ 133366 w 476266"/>
              <a:gd name="connsiteY1" fmla="*/ 55596 h 1436721"/>
              <a:gd name="connsiteX2" fmla="*/ 16 w 476266"/>
              <a:gd name="connsiteY2" fmla="*/ 1036671 h 1436721"/>
              <a:gd name="connsiteX3" fmla="*/ 123841 w 476266"/>
              <a:gd name="connsiteY3" fmla="*/ 1436721 h 1436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6266" h="1436721">
                <a:moveTo>
                  <a:pt x="476266" y="207996"/>
                </a:moveTo>
                <a:cubicBezTo>
                  <a:pt x="344503" y="62740"/>
                  <a:pt x="212741" y="-82516"/>
                  <a:pt x="133366" y="55596"/>
                </a:cubicBezTo>
                <a:cubicBezTo>
                  <a:pt x="53991" y="193708"/>
                  <a:pt x="1603" y="806484"/>
                  <a:pt x="16" y="1036671"/>
                </a:cubicBezTo>
                <a:cubicBezTo>
                  <a:pt x="-1572" y="1266859"/>
                  <a:pt x="111141" y="1403384"/>
                  <a:pt x="123841" y="1436721"/>
                </a:cubicBezTo>
              </a:path>
            </a:pathLst>
          </a:custGeom>
          <a:noFill/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ectangle 5"/>
          <p:cNvSpPr/>
          <p:nvPr/>
        </p:nvSpPr>
        <p:spPr>
          <a:xfrm>
            <a:off x="504585" y="3814106"/>
            <a:ext cx="2709129" cy="5204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solidFill>
                  <a:sysClr val="windowText" lastClr="000000"/>
                </a:solidFill>
              </a:rPr>
              <a:t>Use the BS distribution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6"/>
              <p:cNvSpPr/>
              <p:nvPr/>
            </p:nvSpPr>
            <p:spPr>
              <a:xfrm>
                <a:off x="3048000" y="6369764"/>
                <a:ext cx="3946225" cy="43012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acc>
                          <m:accPr>
                            <m:chr m:val="̂"/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𝝈</m:t>
                            </m:r>
                          </m:e>
                        </m:acc>
                      </m:e>
                      <m:sup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600" b="1" dirty="0">
                    <a:solidFill>
                      <a:sysClr val="windowText" lastClr="000000"/>
                    </a:solidFill>
                  </a:rPr>
                  <a:t> </a:t>
                </a:r>
                <a:r>
                  <a:rPr lang="en-US" sz="1600" dirty="0">
                    <a:solidFill>
                      <a:sysClr val="windowText" lastClr="000000"/>
                    </a:solidFill>
                  </a:rPr>
                  <a:t>- the estimate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𝝈</m:t>
                        </m:r>
                      </m:e>
                    </m:acc>
                  </m:oMath>
                </a14:m>
                <a:r>
                  <a:rPr lang="en-US" sz="1600" dirty="0">
                    <a:solidFill>
                      <a:sysClr val="windowText" lastClr="000000"/>
                    </a:solidFill>
                  </a:rPr>
                  <a:t> from the BS sample</a:t>
                </a:r>
                <a:endParaRPr lang="en-US" sz="1600" dirty="0"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6369764"/>
                <a:ext cx="3946225" cy="430129"/>
              </a:xfrm>
              <a:prstGeom prst="rect">
                <a:avLst/>
              </a:prstGeom>
              <a:blipFill rotWithShape="1">
                <a:blip r:embed="rId8"/>
                <a:stretch>
                  <a:fillRect b="-8571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צורה חופשית 17"/>
          <p:cNvSpPr/>
          <p:nvPr/>
        </p:nvSpPr>
        <p:spPr>
          <a:xfrm rot="21238997">
            <a:off x="314624" y="2337583"/>
            <a:ext cx="538891" cy="1683413"/>
          </a:xfrm>
          <a:custGeom>
            <a:avLst/>
            <a:gdLst>
              <a:gd name="connsiteX0" fmla="*/ 476266 w 476266"/>
              <a:gd name="connsiteY0" fmla="*/ 207996 h 1436721"/>
              <a:gd name="connsiteX1" fmla="*/ 133366 w 476266"/>
              <a:gd name="connsiteY1" fmla="*/ 55596 h 1436721"/>
              <a:gd name="connsiteX2" fmla="*/ 16 w 476266"/>
              <a:gd name="connsiteY2" fmla="*/ 1036671 h 1436721"/>
              <a:gd name="connsiteX3" fmla="*/ 123841 w 476266"/>
              <a:gd name="connsiteY3" fmla="*/ 1436721 h 1436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6266" h="1436721">
                <a:moveTo>
                  <a:pt x="476266" y="207996"/>
                </a:moveTo>
                <a:cubicBezTo>
                  <a:pt x="344503" y="62740"/>
                  <a:pt x="212741" y="-82516"/>
                  <a:pt x="133366" y="55596"/>
                </a:cubicBezTo>
                <a:cubicBezTo>
                  <a:pt x="53991" y="193708"/>
                  <a:pt x="1603" y="806484"/>
                  <a:pt x="16" y="1036671"/>
                </a:cubicBezTo>
                <a:cubicBezTo>
                  <a:pt x="-1572" y="1266859"/>
                  <a:pt x="111141" y="1403384"/>
                  <a:pt x="123841" y="1436721"/>
                </a:cubicBezTo>
              </a:path>
            </a:pathLst>
          </a:custGeom>
          <a:noFill/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2. General guidelines for using the bootstrap approach</a:t>
            </a:r>
          </a:p>
        </p:txBody>
      </p:sp>
      <p:sp>
        <p:nvSpPr>
          <p:cNvPr id="5" name="Content Placeholder 10"/>
          <p:cNvSpPr>
            <a:spLocks noGrp="1"/>
          </p:cNvSpPr>
          <p:nvPr>
            <p:ph idx="1"/>
          </p:nvPr>
        </p:nvSpPr>
        <p:spPr>
          <a:xfrm>
            <a:off x="314425" y="914400"/>
            <a:ext cx="8143776" cy="541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/>
              <a:t>Hypothesis Testing</a:t>
            </a:r>
          </a:p>
          <a:p>
            <a:r>
              <a:rPr lang="en-US" sz="2400" dirty="0"/>
              <a:t>Two important issues concerning hypothesis testing using bootstrap methods relate to the questions about:</a:t>
            </a:r>
          </a:p>
          <a:p>
            <a:pPr marL="0" indent="0">
              <a:buNone/>
            </a:pPr>
            <a:endParaRPr lang="en-US" sz="1200" dirty="0"/>
          </a:p>
          <a:p>
            <a:pPr marL="857250" lvl="1" indent="-457200">
              <a:buFont typeface="+mj-lt"/>
              <a:buAutoNum type="alphaLcParenR"/>
            </a:pPr>
            <a:r>
              <a:rPr lang="en-US" sz="2000" dirty="0"/>
              <a:t>What test statistic to bootstrap?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2000" b="1" dirty="0"/>
              <a:t>How to generate the bootstrap samples?</a:t>
            </a:r>
          </a:p>
        </p:txBody>
      </p:sp>
      <p:sp>
        <p:nvSpPr>
          <p:cNvPr id="6" name="Rectangle 5"/>
          <p:cNvSpPr/>
          <p:nvPr/>
        </p:nvSpPr>
        <p:spPr>
          <a:xfrm>
            <a:off x="568745" y="3352800"/>
            <a:ext cx="5915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i="1" dirty="0"/>
              <a:t>The Model we’ll discuss is </a:t>
            </a:r>
            <a:r>
              <a:rPr lang="en-US" sz="2400" b="1" i="1" dirty="0"/>
              <a:t>simple regression: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ounded Rectangle 4"/>
              <p:cNvSpPr/>
              <p:nvPr/>
            </p:nvSpPr>
            <p:spPr>
              <a:xfrm>
                <a:off x="2261165" y="4045759"/>
                <a:ext cx="5435035" cy="678641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7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000" b="1" i="1" dirty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000" b="1" i="1" dirty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000" b="1" i="1" dirty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en-US" sz="3000" b="1" i="1" dirty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3000" b="1" i="1" dirty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000" b="1" i="1" dirty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𝜺</m:t>
                      </m:r>
                      <m:r>
                        <a:rPr lang="en-US" sz="3000" b="1" i="1" dirty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US" sz="3000" b="1" i="1" dirty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𝜺</m:t>
                      </m:r>
                      <m:r>
                        <a:rPr lang="en-US" sz="3000" b="1" i="1" dirty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3000" b="1" i="1" dirty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𝒊𝒊𝒅</m:t>
                      </m:r>
                      <m:r>
                        <a:rPr lang="en-US" sz="3000" b="1" i="1" dirty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3000" b="1" i="1" dirty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3000" b="1" i="1" dirty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3000" b="1" i="1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1" i="1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𝝈</m:t>
                          </m:r>
                        </m:e>
                        <m:sup>
                          <m:r>
                            <a:rPr lang="en-US" sz="3000" b="1" i="1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000" b="1" i="1" dirty="0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0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7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1165" y="4045759"/>
                <a:ext cx="5435035" cy="678641"/>
              </a:xfrm>
              <a:prstGeom prst="roundRect">
                <a:avLst>
                  <a:gd name="adj" fmla="val 0"/>
                </a:avLst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33400" y="4897478"/>
                <a:ext cx="6169061" cy="16510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 dirty="0" smtClean="0">
                            <a:solidFill>
                              <a:sysClr val="windowText" lastClr="00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</m:e>
                    </m:acc>
                    <m:r>
                      <a:rPr lang="en-US" sz="2400" b="1" i="1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acc>
                      <m:accPr>
                        <m:chr m:val="̂"/>
                        <m:ctrlPr>
                          <a:rPr lang="en-US" sz="2400" b="1" i="1" dirty="0">
                            <a:solidFill>
                              <a:sysClr val="windowText" lastClr="00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dirty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𝝈</m:t>
                        </m:r>
                      </m:e>
                    </m:acc>
                    <m:r>
                      <a:rPr lang="en-US" sz="2400" b="1" i="1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i="1" dirty="0"/>
                  <a:t>are OLS estimators for</a:t>
                </a:r>
              </a:p>
              <a:p>
                <a:pPr>
                  <a:buNone/>
                </a:pPr>
                <a:r>
                  <a:rPr lang="en-US" sz="1400" i="1" dirty="0"/>
                  <a:t/>
                </a:r>
                <a:br>
                  <a:rPr lang="en-US" sz="1400" i="1" dirty="0"/>
                </a:b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 dirty="0">
                            <a:solidFill>
                              <a:sysClr val="windowText" lastClr="00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dirty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𝜺</m:t>
                        </m:r>
                      </m:e>
                    </m:acc>
                  </m:oMath>
                </a14:m>
                <a:r>
                  <a:rPr lang="en-US" sz="2400" i="1" dirty="0"/>
                  <a:t> - the OLS residuals</a:t>
                </a:r>
              </a:p>
              <a:p>
                <a:pPr>
                  <a:buNone/>
                </a:pPr>
                <a:r>
                  <a:rPr lang="en-US" sz="1400" i="1" dirty="0"/>
                  <a:t/>
                </a:r>
                <a:br>
                  <a:rPr lang="en-US" sz="1400" i="1" dirty="0"/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 smtClean="0">
                            <a:solidFill>
                              <a:sysClr val="windowText" lastClr="00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𝜺</m:t>
                        </m:r>
                      </m:e>
                      <m:sup>
                        <m:r>
                          <a:rPr lang="en-US" sz="2400" b="1" i="1" dirty="0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1" i="1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sz="2400" b="1" i="1" dirty="0"/>
                  <a:t> </a:t>
                </a:r>
                <a:r>
                  <a:rPr lang="en-US" sz="2400" i="1" dirty="0"/>
                  <a:t>the BS residuals, obtained by resampling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sz="2400" b="1" i="1" dirty="0">
                            <a:solidFill>
                              <a:sysClr val="windowText" lastClr="000000"/>
                            </a:solidFill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1" i="1" dirty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𝜺</m:t>
                        </m:r>
                      </m:e>
                    </m:acc>
                  </m:oMath>
                </a14:m>
                <a:endParaRPr lang="en-US" sz="1400" i="1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897478"/>
                <a:ext cx="6169061" cy="1651029"/>
              </a:xfrm>
              <a:prstGeom prst="rect">
                <a:avLst/>
              </a:prstGeom>
              <a:blipFill>
                <a:blip r:embed="rId4"/>
                <a:stretch>
                  <a:fillRect l="-99" t="-1845" r="-5440" b="-73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eform: Shape 8"/>
          <p:cNvSpPr/>
          <p:nvPr/>
        </p:nvSpPr>
        <p:spPr>
          <a:xfrm>
            <a:off x="3529780" y="4630994"/>
            <a:ext cx="649423" cy="553991"/>
          </a:xfrm>
          <a:custGeom>
            <a:avLst/>
            <a:gdLst>
              <a:gd name="connsiteX0" fmla="*/ 432619 w 649423"/>
              <a:gd name="connsiteY0" fmla="*/ 550606 h 553991"/>
              <a:gd name="connsiteX1" fmla="*/ 629265 w 649423"/>
              <a:gd name="connsiteY1" fmla="*/ 471948 h 553991"/>
              <a:gd name="connsiteX2" fmla="*/ 0 w 649423"/>
              <a:gd name="connsiteY2" fmla="*/ 0 h 553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9423" h="553991">
                <a:moveTo>
                  <a:pt x="432619" y="550606"/>
                </a:moveTo>
                <a:cubicBezTo>
                  <a:pt x="566993" y="557161"/>
                  <a:pt x="701368" y="563716"/>
                  <a:pt x="629265" y="471948"/>
                </a:cubicBezTo>
                <a:cubicBezTo>
                  <a:pt x="557162" y="380180"/>
                  <a:pt x="278581" y="190090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/>
          <p:cNvSpPr/>
          <p:nvPr/>
        </p:nvSpPr>
        <p:spPr>
          <a:xfrm>
            <a:off x="3957077" y="4548768"/>
            <a:ext cx="3424491" cy="814728"/>
          </a:xfrm>
          <a:custGeom>
            <a:avLst/>
            <a:gdLst>
              <a:gd name="connsiteX0" fmla="*/ 0 w 3424491"/>
              <a:gd name="connsiteY0" fmla="*/ 570271 h 673329"/>
              <a:gd name="connsiteX1" fmla="*/ 3146323 w 3424491"/>
              <a:gd name="connsiteY1" fmla="*/ 629265 h 673329"/>
              <a:gd name="connsiteX2" fmla="*/ 3067665 w 3424491"/>
              <a:gd name="connsiteY2" fmla="*/ 0 h 673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4491" h="673329">
                <a:moveTo>
                  <a:pt x="0" y="570271"/>
                </a:moveTo>
                <a:cubicBezTo>
                  <a:pt x="1317523" y="647290"/>
                  <a:pt x="2635046" y="724310"/>
                  <a:pt x="3146323" y="629265"/>
                </a:cubicBezTo>
                <a:cubicBezTo>
                  <a:pt x="3657600" y="534220"/>
                  <a:pt x="3362632" y="267110"/>
                  <a:pt x="3067665" y="0"/>
                </a:cubicBezTo>
              </a:path>
            </a:pathLst>
          </a:custGeom>
          <a:noFill/>
          <a:ln w="952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28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2. General guidelines for using the bootstrap approach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14425" y="914400"/>
            <a:ext cx="8143776" cy="609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/>
              <a:t>Methods of BS Samples Generation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16002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Consider two sampling schemes for the generation of the bootstrap samples: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ounded Rectangle 4"/>
              <p:cNvSpPr/>
              <p:nvPr/>
            </p:nvSpPr>
            <p:spPr>
              <a:xfrm>
                <a:off x="2310551" y="2052891"/>
                <a:ext cx="3606235" cy="1909509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7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000" b="1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0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30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30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:  </m:t>
                    </m:r>
                    <m:sSup>
                      <m:sSupPr>
                        <m:ctrlPr>
                          <a:rPr lang="en-US" sz="3000" b="1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0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30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30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̂"/>
                        <m:ctrlPr>
                          <a:rPr lang="en-US" sz="3000" b="1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30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</m:e>
                    </m:acc>
                    <m:r>
                      <a:rPr lang="en-US" sz="30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3000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sz="3000" b="1" i="1" smtClean="0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0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𝜺</m:t>
                        </m:r>
                      </m:e>
                      <m:sup>
                        <m:r>
                          <a:rPr lang="en-US" sz="3000" b="1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3000" b="1" dirty="0">
                    <a:solidFill>
                      <a:sysClr val="windowText" lastClr="000000"/>
                    </a:solidFill>
                  </a:rPr>
                  <a:t> </a:t>
                </a:r>
              </a:p>
              <a:p>
                <a:endParaRPr lang="en-US" sz="3000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000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sz="30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000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sSup>
                        <m:sSupPr>
                          <m:ctrlPr>
                            <a:rPr lang="en-US" sz="3000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000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000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3000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3000" b="1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000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sz="30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sz="30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000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sz="3000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000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𝜺</m:t>
                          </m:r>
                        </m:e>
                        <m:sup>
                          <m:r>
                            <a:rPr lang="en-US" sz="3000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30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6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551" y="2052891"/>
                <a:ext cx="3606235" cy="1909509"/>
              </a:xfrm>
              <a:prstGeom prst="roundRect">
                <a:avLst>
                  <a:gd name="adj" fmla="val 0"/>
                </a:avLst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>
            <a:cxnSpLocks/>
          </p:cNvCxnSpPr>
          <p:nvPr/>
        </p:nvCxnSpPr>
        <p:spPr>
          <a:xfrm flipH="1" flipV="1">
            <a:off x="5510951" y="2731533"/>
            <a:ext cx="762000" cy="942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cxnSpLocks/>
          </p:cNvCxnSpPr>
          <p:nvPr/>
        </p:nvCxnSpPr>
        <p:spPr>
          <a:xfrm flipH="1" flipV="1">
            <a:off x="5567487" y="3569515"/>
            <a:ext cx="685800" cy="310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272951" y="3669268"/>
                <a:ext cx="12708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Both use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2951" y="3669268"/>
                <a:ext cx="1270849" cy="369332"/>
              </a:xfrm>
              <a:prstGeom prst="rect">
                <a:avLst/>
              </a:prstGeom>
              <a:blipFill>
                <a:blip r:embed="rId4"/>
                <a:stretch>
                  <a:fillRect l="-3828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762000" y="42672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</a:t>
            </a:r>
            <a:r>
              <a:rPr lang="en-US" b="1" dirty="0"/>
              <a:t>each</a:t>
            </a:r>
            <a:r>
              <a:rPr lang="en-US" dirty="0"/>
              <a:t> sampling scheme, consider two test t-statistics: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ounded Rectangle 4"/>
              <p:cNvSpPr/>
              <p:nvPr/>
            </p:nvSpPr>
            <p:spPr>
              <a:xfrm>
                <a:off x="2286000" y="4796091"/>
                <a:ext cx="5334000" cy="1909509"/>
              </a:xfrm>
              <a:prstGeom prst="roundRect">
                <a:avLst>
                  <a:gd name="adj" fmla="val 0"/>
                </a:avLst>
              </a:prstGeom>
              <a:noFill/>
              <a:ln>
                <a:noFill/>
              </a:ln>
              <a:scene3d>
                <a:camera prst="orthographicFront"/>
                <a:lightRig rig="threePt" dir="t"/>
              </a:scene3d>
              <a:sp3d>
                <a:bevelT w="12700" h="254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b="1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0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sz="30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30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sz="30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sz="3000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3000" b="1" i="1" smtClean="0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3000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</m:acc>
                        </m:e>
                      </m:d>
                      <m:r>
                        <a:rPr lang="en-US" sz="3000" b="1" i="1" smtClean="0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sz="3000" b="1" i="1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3000" b="1" i="1" smtClean="0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3000" b="1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3000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3000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sz="3000" b="1" i="1" smtClean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3000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̂"/>
                                  <m:ctrlPr>
                                    <a:rPr lang="en-US" sz="3000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3000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3000" b="1" i="1" smtClean="0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3200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3200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3000" b="1" i="1" smtClean="0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000" b="1" dirty="0">
                  <a:solidFill>
                    <a:sysClr val="windowText" lastClr="000000"/>
                  </a:solidFill>
                </a:endParaRPr>
              </a:p>
              <a:p>
                <a:endParaRPr lang="en-US" sz="3000" b="1" dirty="0">
                  <a:solidFill>
                    <a:sysClr val="windowText" lastClr="00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000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sz="3000" b="1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3000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sz="3000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sz="3000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000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000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en-US" sz="3000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3000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sz="3000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3000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3000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3000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3000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sz="3000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sz="3000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3000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3000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n-US" sz="3000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3000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3200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3200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3000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000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5" name="Rounded 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4796091"/>
                <a:ext cx="5334000" cy="1909509"/>
              </a:xfrm>
              <a:prstGeom prst="roundRect">
                <a:avLst>
                  <a:gd name="adj" fmla="val 0"/>
                </a:avLst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5450" y="76200"/>
            <a:ext cx="8915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/>
              <a:t>2. General guidelines for using the bootstrap approach</a:t>
            </a:r>
            <a:endParaRPr lang="en-US" sz="3000" b="1" dirty="0"/>
          </a:p>
        </p:txBody>
      </p:sp>
      <p:sp>
        <p:nvSpPr>
          <p:cNvPr id="2" name="Arrow: Right 1"/>
          <p:cNvSpPr/>
          <p:nvPr/>
        </p:nvSpPr>
        <p:spPr>
          <a:xfrm rot="1335947">
            <a:off x="604866" y="1162636"/>
            <a:ext cx="6858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10"/>
          <p:cNvSpPr txBox="1">
            <a:spLocks/>
          </p:cNvSpPr>
          <p:nvPr/>
        </p:nvSpPr>
        <p:spPr>
          <a:xfrm>
            <a:off x="1359327" y="1556855"/>
            <a:ext cx="6108273" cy="609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400" b="1" dirty="0"/>
              <a:t>4 versions of the t-statistic can be defined: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370688" y="2967112"/>
                <a:ext cx="2090444" cy="384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:  </m:t>
                    </m:r>
                    <m:sSup>
                      <m:sSupPr>
                        <m:ctrlP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̂"/>
                        <m:ctrlP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</m:e>
                    </m:acc>
                    <m:r>
                      <a:rPr lang="en-US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𝜺</m:t>
                        </m:r>
                      </m:e>
                      <m:sup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sysClr val="windowText" lastClr="000000"/>
                    </a:solidFill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688" y="2967112"/>
                <a:ext cx="2090444" cy="384208"/>
              </a:xfrm>
              <a:prstGeom prst="rect">
                <a:avLst/>
              </a:prstGeom>
              <a:blipFill>
                <a:blip r:embed="rId2"/>
                <a:stretch>
                  <a:fillRect t="-1587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113888" y="2560654"/>
                <a:ext cx="2757999" cy="406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</m:acc>
                        </m:e>
                      </m:d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̂"/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888" y="2560654"/>
                <a:ext cx="2757999" cy="406458"/>
              </a:xfrm>
              <a:prstGeom prst="rect">
                <a:avLst/>
              </a:prstGeom>
              <a:blipFill>
                <a:blip r:embed="rId3"/>
                <a:stretch>
                  <a:fillRect t="-100000" r="-11726" b="-15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113888" y="3361926"/>
                <a:ext cx="2963312" cy="406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888" y="3361926"/>
                <a:ext cx="2963312" cy="406458"/>
              </a:xfrm>
              <a:prstGeom prst="rect">
                <a:avLst/>
              </a:prstGeom>
              <a:blipFill>
                <a:blip r:embed="rId4"/>
                <a:stretch>
                  <a:fillRect t="-100000" r="-10700" b="-15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370688" y="5399960"/>
                <a:ext cx="22009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𝜺</m:t>
                          </m:r>
                        </m:e>
                        <m:sup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688" y="5399960"/>
                <a:ext cx="2200987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113888" y="4964470"/>
                <a:ext cx="2757999" cy="406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</m:acc>
                        </m:e>
                      </m:d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̂"/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888" y="4964470"/>
                <a:ext cx="2757999" cy="406458"/>
              </a:xfrm>
              <a:prstGeom prst="rect">
                <a:avLst/>
              </a:prstGeom>
              <a:blipFill>
                <a:blip r:embed="rId6"/>
                <a:stretch>
                  <a:fillRect t="-100000" r="-11726" b="-15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113888" y="5765742"/>
                <a:ext cx="2963312" cy="406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888" y="5765742"/>
                <a:ext cx="2963312" cy="406458"/>
              </a:xfrm>
              <a:prstGeom prst="rect">
                <a:avLst/>
              </a:prstGeom>
              <a:blipFill>
                <a:blip r:embed="rId7"/>
                <a:stretch>
                  <a:fillRect t="-100000" r="-10700" b="-15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מחבר חץ ישר 14"/>
          <p:cNvCxnSpPr>
            <a:cxnSpLocks/>
          </p:cNvCxnSpPr>
          <p:nvPr/>
        </p:nvCxnSpPr>
        <p:spPr>
          <a:xfrm flipV="1">
            <a:off x="4489850" y="2785775"/>
            <a:ext cx="514453" cy="184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>
            <a:cxnSpLocks/>
          </p:cNvCxnSpPr>
          <p:nvPr/>
        </p:nvCxnSpPr>
        <p:spPr>
          <a:xfrm>
            <a:off x="4489850" y="3351320"/>
            <a:ext cx="514453" cy="184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חץ ישר 14"/>
          <p:cNvCxnSpPr>
            <a:cxnSpLocks/>
          </p:cNvCxnSpPr>
          <p:nvPr/>
        </p:nvCxnSpPr>
        <p:spPr>
          <a:xfrm flipV="1">
            <a:off x="4489850" y="5200197"/>
            <a:ext cx="514453" cy="184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4"/>
          <p:cNvCxnSpPr>
            <a:cxnSpLocks/>
          </p:cNvCxnSpPr>
          <p:nvPr/>
        </p:nvCxnSpPr>
        <p:spPr>
          <a:xfrm>
            <a:off x="4489850" y="5765742"/>
            <a:ext cx="514453" cy="184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753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5450" y="76200"/>
            <a:ext cx="8915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/>
              <a:t>2. General guidelines for using the bootstrap approach</a:t>
            </a:r>
            <a:endParaRPr lang="en-US" sz="3000" b="1" dirty="0"/>
          </a:p>
        </p:txBody>
      </p:sp>
      <p:sp>
        <p:nvSpPr>
          <p:cNvPr id="2" name="Arrow: Right 1"/>
          <p:cNvSpPr/>
          <p:nvPr/>
        </p:nvSpPr>
        <p:spPr>
          <a:xfrm rot="1335947">
            <a:off x="604866" y="1162636"/>
            <a:ext cx="6858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10"/>
          <p:cNvSpPr txBox="1">
            <a:spLocks/>
          </p:cNvSpPr>
          <p:nvPr/>
        </p:nvSpPr>
        <p:spPr>
          <a:xfrm>
            <a:off x="1359327" y="1556855"/>
            <a:ext cx="6108273" cy="609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400" b="1" dirty="0"/>
              <a:t>4 versions of the t-statistic can be defined: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370688" y="2967112"/>
                <a:ext cx="2090444" cy="384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:  </m:t>
                    </m:r>
                    <m:sSup>
                      <m:sSupPr>
                        <m:ctrlP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̂"/>
                        <m:ctrlP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</m:e>
                    </m:acc>
                    <m:r>
                      <a:rPr lang="en-US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𝜺</m:t>
                        </m:r>
                      </m:e>
                      <m:sup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sysClr val="windowText" lastClr="000000"/>
                    </a:solidFill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688" y="2967112"/>
                <a:ext cx="2090444" cy="384208"/>
              </a:xfrm>
              <a:prstGeom prst="rect">
                <a:avLst/>
              </a:prstGeom>
              <a:blipFill>
                <a:blip r:embed="rId2"/>
                <a:stretch>
                  <a:fillRect t="-1587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113888" y="2560654"/>
                <a:ext cx="2757999" cy="406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</m:acc>
                        </m:e>
                      </m:d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̂"/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888" y="2560654"/>
                <a:ext cx="2757999" cy="406458"/>
              </a:xfrm>
              <a:prstGeom prst="rect">
                <a:avLst/>
              </a:prstGeom>
              <a:blipFill>
                <a:blip r:embed="rId3"/>
                <a:stretch>
                  <a:fillRect t="-100000" r="-11726" b="-15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113888" y="3361926"/>
                <a:ext cx="2963312" cy="406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888" y="3361926"/>
                <a:ext cx="2963312" cy="406458"/>
              </a:xfrm>
              <a:prstGeom prst="rect">
                <a:avLst/>
              </a:prstGeom>
              <a:blipFill>
                <a:blip r:embed="rId4"/>
                <a:stretch>
                  <a:fillRect t="-100000" r="-10700" b="-15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370688" y="5399960"/>
                <a:ext cx="22009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𝜺</m:t>
                          </m:r>
                        </m:e>
                        <m:sup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688" y="5399960"/>
                <a:ext cx="2200987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113888" y="4964470"/>
                <a:ext cx="2757999" cy="406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</m:acc>
                        </m:e>
                      </m:d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̂"/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888" y="4964470"/>
                <a:ext cx="2757999" cy="406458"/>
              </a:xfrm>
              <a:prstGeom prst="rect">
                <a:avLst/>
              </a:prstGeom>
              <a:blipFill>
                <a:blip r:embed="rId6"/>
                <a:stretch>
                  <a:fillRect t="-100000" r="-11726" b="-15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113888" y="5765742"/>
                <a:ext cx="2963312" cy="406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888" y="5765742"/>
                <a:ext cx="2963312" cy="406458"/>
              </a:xfrm>
              <a:prstGeom prst="rect">
                <a:avLst/>
              </a:prstGeom>
              <a:blipFill>
                <a:blip r:embed="rId7"/>
                <a:stretch>
                  <a:fillRect t="-100000" r="-10700" b="-15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מחבר חץ ישר 14"/>
          <p:cNvCxnSpPr>
            <a:cxnSpLocks/>
          </p:cNvCxnSpPr>
          <p:nvPr/>
        </p:nvCxnSpPr>
        <p:spPr>
          <a:xfrm flipV="1">
            <a:off x="4489850" y="2785775"/>
            <a:ext cx="514453" cy="184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>
            <a:cxnSpLocks/>
          </p:cNvCxnSpPr>
          <p:nvPr/>
        </p:nvCxnSpPr>
        <p:spPr>
          <a:xfrm>
            <a:off x="4489850" y="3351320"/>
            <a:ext cx="514453" cy="184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חץ ישר 14"/>
          <p:cNvCxnSpPr>
            <a:cxnSpLocks/>
          </p:cNvCxnSpPr>
          <p:nvPr/>
        </p:nvCxnSpPr>
        <p:spPr>
          <a:xfrm flipV="1">
            <a:off x="4489850" y="5200197"/>
            <a:ext cx="514453" cy="184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4"/>
          <p:cNvCxnSpPr>
            <a:cxnSpLocks/>
          </p:cNvCxnSpPr>
          <p:nvPr/>
        </p:nvCxnSpPr>
        <p:spPr>
          <a:xfrm>
            <a:off x="4489850" y="5765742"/>
            <a:ext cx="514453" cy="184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 rot="21093367">
            <a:off x="1810836" y="2315290"/>
            <a:ext cx="6705600" cy="1077150"/>
          </a:xfrm>
          <a:prstGeom prst="ellipse">
            <a:avLst/>
          </a:prstGeom>
          <a:noFill/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0"/>
          <p:cNvSpPr txBox="1">
            <a:spLocks/>
          </p:cNvSpPr>
          <p:nvPr/>
        </p:nvSpPr>
        <p:spPr>
          <a:xfrm>
            <a:off x="152400" y="3586134"/>
            <a:ext cx="2032503" cy="609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400" i="1" dirty="0">
                <a:solidFill>
                  <a:srgbClr val="385D8A"/>
                </a:solidFill>
              </a:rPr>
              <a:t>Hall &amp; Wilson</a:t>
            </a:r>
          </a:p>
        </p:txBody>
      </p:sp>
      <p:sp>
        <p:nvSpPr>
          <p:cNvPr id="20" name="Oval 19"/>
          <p:cNvSpPr/>
          <p:nvPr/>
        </p:nvSpPr>
        <p:spPr>
          <a:xfrm rot="413257" flipV="1">
            <a:off x="1864609" y="5274989"/>
            <a:ext cx="6705600" cy="1077150"/>
          </a:xfrm>
          <a:prstGeom prst="ellipse">
            <a:avLst/>
          </a:prstGeom>
          <a:noFill/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10"/>
          <p:cNvSpPr txBox="1">
            <a:spLocks/>
          </p:cNvSpPr>
          <p:nvPr/>
        </p:nvSpPr>
        <p:spPr>
          <a:xfrm>
            <a:off x="72213" y="5867400"/>
            <a:ext cx="2975787" cy="609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400" i="1" dirty="0" err="1">
                <a:solidFill>
                  <a:srgbClr val="385D8A"/>
                </a:solidFill>
              </a:rPr>
              <a:t>Giersbergen</a:t>
            </a:r>
            <a:r>
              <a:rPr lang="en-US" sz="2400" i="1" dirty="0">
                <a:solidFill>
                  <a:srgbClr val="385D8A"/>
                </a:solidFill>
              </a:rPr>
              <a:t> &amp; </a:t>
            </a:r>
            <a:r>
              <a:rPr lang="en-US" sz="2400" i="1" dirty="0" err="1">
                <a:solidFill>
                  <a:srgbClr val="385D8A"/>
                </a:solidFill>
              </a:rPr>
              <a:t>Kiviet</a:t>
            </a:r>
            <a:endParaRPr lang="en-US" sz="2400" i="1" dirty="0">
              <a:solidFill>
                <a:srgbClr val="385D8A"/>
              </a:solidFill>
            </a:endParaRPr>
          </a:p>
        </p:txBody>
      </p:sp>
      <p:sp>
        <p:nvSpPr>
          <p:cNvPr id="22" name="Content Placeholder 10"/>
          <p:cNvSpPr txBox="1">
            <a:spLocks/>
          </p:cNvSpPr>
          <p:nvPr/>
        </p:nvSpPr>
        <p:spPr>
          <a:xfrm>
            <a:off x="485393" y="6324600"/>
            <a:ext cx="5001007" cy="41636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1800" dirty="0">
                <a:solidFill>
                  <a:srgbClr val="385D8A"/>
                </a:solidFill>
              </a:rPr>
              <a:t>Based on Monte-Carlo study of an AR(1) model</a:t>
            </a:r>
          </a:p>
        </p:txBody>
      </p:sp>
    </p:spTree>
    <p:extLst>
      <p:ext uri="{BB962C8B-B14F-4D97-AF65-F5344CB8AC3E}">
        <p14:creationId xmlns:p14="http://schemas.microsoft.com/office/powerpoint/2010/main" val="126886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5450" y="76200"/>
            <a:ext cx="8915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/>
              <a:t>2. General guidelines for using the bootstrap approach</a:t>
            </a:r>
            <a:endParaRPr lang="en-US" sz="3000" b="1" dirty="0"/>
          </a:p>
        </p:txBody>
      </p:sp>
      <p:sp>
        <p:nvSpPr>
          <p:cNvPr id="2" name="Arrow: Right 1"/>
          <p:cNvSpPr/>
          <p:nvPr/>
        </p:nvSpPr>
        <p:spPr>
          <a:xfrm rot="1335947">
            <a:off x="604866" y="1162636"/>
            <a:ext cx="6858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10"/>
          <p:cNvSpPr txBox="1">
            <a:spLocks/>
          </p:cNvSpPr>
          <p:nvPr/>
        </p:nvSpPr>
        <p:spPr>
          <a:xfrm>
            <a:off x="1359327" y="1556855"/>
            <a:ext cx="6108273" cy="609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400" b="1" dirty="0"/>
              <a:t>4 versions of the t-statistic can be defined: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370688" y="2967112"/>
                <a:ext cx="2090444" cy="384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:  </m:t>
                    </m:r>
                    <m:sSup>
                      <m:sSupPr>
                        <m:ctrlP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̂"/>
                        <m:ctrlP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</m:e>
                    </m:acc>
                    <m:r>
                      <a:rPr lang="en-US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𝜺</m:t>
                        </m:r>
                      </m:e>
                      <m:sup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sysClr val="windowText" lastClr="000000"/>
                    </a:solidFill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688" y="2967112"/>
                <a:ext cx="2090444" cy="384208"/>
              </a:xfrm>
              <a:prstGeom prst="rect">
                <a:avLst/>
              </a:prstGeom>
              <a:blipFill>
                <a:blip r:embed="rId2"/>
                <a:stretch>
                  <a:fillRect t="-1587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113888" y="2560654"/>
                <a:ext cx="2757999" cy="406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</m:acc>
                        </m:e>
                      </m:d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̂"/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888" y="2560654"/>
                <a:ext cx="2757999" cy="406458"/>
              </a:xfrm>
              <a:prstGeom prst="rect">
                <a:avLst/>
              </a:prstGeom>
              <a:blipFill>
                <a:blip r:embed="rId3"/>
                <a:stretch>
                  <a:fillRect t="-100000" r="-11726" b="-15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113888" y="3361926"/>
                <a:ext cx="2963312" cy="406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888" y="3361926"/>
                <a:ext cx="2963312" cy="406458"/>
              </a:xfrm>
              <a:prstGeom prst="rect">
                <a:avLst/>
              </a:prstGeom>
              <a:blipFill>
                <a:blip r:embed="rId4"/>
                <a:stretch>
                  <a:fillRect t="-100000" r="-10700" b="-15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370688" y="5399960"/>
                <a:ext cx="22009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𝜺</m:t>
                          </m:r>
                        </m:e>
                        <m:sup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688" y="5399960"/>
                <a:ext cx="2200987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113888" y="4964470"/>
                <a:ext cx="2757999" cy="406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</m:acc>
                        </m:e>
                      </m:d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̂"/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888" y="4964470"/>
                <a:ext cx="2757999" cy="406458"/>
              </a:xfrm>
              <a:prstGeom prst="rect">
                <a:avLst/>
              </a:prstGeom>
              <a:blipFill>
                <a:blip r:embed="rId6"/>
                <a:stretch>
                  <a:fillRect t="-100000" r="-11726" b="-15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113888" y="5765742"/>
                <a:ext cx="2963312" cy="406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888" y="5765742"/>
                <a:ext cx="2963312" cy="406458"/>
              </a:xfrm>
              <a:prstGeom prst="rect">
                <a:avLst/>
              </a:prstGeom>
              <a:blipFill>
                <a:blip r:embed="rId7"/>
                <a:stretch>
                  <a:fillRect t="-100000" r="-10700" b="-15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מחבר חץ ישר 14"/>
          <p:cNvCxnSpPr>
            <a:cxnSpLocks/>
          </p:cNvCxnSpPr>
          <p:nvPr/>
        </p:nvCxnSpPr>
        <p:spPr>
          <a:xfrm flipV="1">
            <a:off x="4489850" y="2785775"/>
            <a:ext cx="514453" cy="184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>
            <a:cxnSpLocks/>
          </p:cNvCxnSpPr>
          <p:nvPr/>
        </p:nvCxnSpPr>
        <p:spPr>
          <a:xfrm>
            <a:off x="4489850" y="3351320"/>
            <a:ext cx="514453" cy="184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חץ ישר 14"/>
          <p:cNvCxnSpPr>
            <a:cxnSpLocks/>
          </p:cNvCxnSpPr>
          <p:nvPr/>
        </p:nvCxnSpPr>
        <p:spPr>
          <a:xfrm flipV="1">
            <a:off x="4489850" y="5200197"/>
            <a:ext cx="514453" cy="184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4"/>
          <p:cNvCxnSpPr>
            <a:cxnSpLocks/>
          </p:cNvCxnSpPr>
          <p:nvPr/>
        </p:nvCxnSpPr>
        <p:spPr>
          <a:xfrm>
            <a:off x="4489850" y="5765742"/>
            <a:ext cx="514453" cy="184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 rot="413257" flipV="1">
            <a:off x="1864609" y="5274989"/>
            <a:ext cx="6705600" cy="1077150"/>
          </a:xfrm>
          <a:prstGeom prst="ellipse">
            <a:avLst/>
          </a:prstGeom>
          <a:noFill/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10"/>
          <p:cNvSpPr txBox="1">
            <a:spLocks/>
          </p:cNvSpPr>
          <p:nvPr/>
        </p:nvSpPr>
        <p:spPr>
          <a:xfrm>
            <a:off x="72213" y="5867400"/>
            <a:ext cx="2975787" cy="609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400" i="1" dirty="0" err="1">
                <a:solidFill>
                  <a:srgbClr val="385D8A"/>
                </a:solidFill>
              </a:rPr>
              <a:t>Giersbergen</a:t>
            </a:r>
            <a:r>
              <a:rPr lang="en-US" sz="2400" i="1" dirty="0">
                <a:solidFill>
                  <a:srgbClr val="385D8A"/>
                </a:solidFill>
              </a:rPr>
              <a:t> &amp; </a:t>
            </a:r>
            <a:r>
              <a:rPr lang="en-US" sz="2400" i="1" dirty="0" err="1">
                <a:solidFill>
                  <a:srgbClr val="385D8A"/>
                </a:solidFill>
              </a:rPr>
              <a:t>Kiviet</a:t>
            </a:r>
            <a:endParaRPr lang="en-US" sz="2400" i="1" dirty="0">
              <a:solidFill>
                <a:srgbClr val="385D8A"/>
              </a:solidFill>
            </a:endParaRPr>
          </a:p>
        </p:txBody>
      </p:sp>
      <p:sp>
        <p:nvSpPr>
          <p:cNvPr id="22" name="Content Placeholder 10"/>
          <p:cNvSpPr txBox="1">
            <a:spLocks/>
          </p:cNvSpPr>
          <p:nvPr/>
        </p:nvSpPr>
        <p:spPr>
          <a:xfrm>
            <a:off x="485393" y="6324600"/>
            <a:ext cx="5001007" cy="41636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1800" dirty="0">
                <a:solidFill>
                  <a:srgbClr val="385D8A"/>
                </a:solidFill>
              </a:rPr>
              <a:t>Based on Monte-Carlo study of an AR(1) model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577802" y="3314700"/>
            <a:ext cx="324398" cy="312995"/>
            <a:chOff x="1054100" y="3535803"/>
            <a:chExt cx="1231900" cy="1188597"/>
          </a:xfrm>
        </p:grpSpPr>
        <p:sp>
          <p:nvSpPr>
            <p:cNvPr id="12" name="Diagonal Stripe 11"/>
            <p:cNvSpPr/>
            <p:nvPr/>
          </p:nvSpPr>
          <p:spPr>
            <a:xfrm>
              <a:off x="1066800" y="3535803"/>
              <a:ext cx="1219200" cy="1188597"/>
            </a:xfrm>
            <a:prstGeom prst="diagStripe">
              <a:avLst>
                <a:gd name="adj" fmla="val 80986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Diagonal Stripe 22"/>
            <p:cNvSpPr/>
            <p:nvPr/>
          </p:nvSpPr>
          <p:spPr>
            <a:xfrm flipH="1">
              <a:off x="1054100" y="3535803"/>
              <a:ext cx="1219200" cy="1188597"/>
            </a:xfrm>
            <a:prstGeom prst="diagStripe">
              <a:avLst>
                <a:gd name="adj" fmla="val 80986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603202" y="5160705"/>
            <a:ext cx="324398" cy="312995"/>
            <a:chOff x="1054100" y="3535803"/>
            <a:chExt cx="1231900" cy="1188597"/>
          </a:xfrm>
        </p:grpSpPr>
        <p:sp>
          <p:nvSpPr>
            <p:cNvPr id="25" name="Diagonal Stripe 24"/>
            <p:cNvSpPr/>
            <p:nvPr/>
          </p:nvSpPr>
          <p:spPr>
            <a:xfrm>
              <a:off x="1066800" y="3535803"/>
              <a:ext cx="1219200" cy="1188597"/>
            </a:xfrm>
            <a:prstGeom prst="diagStripe">
              <a:avLst>
                <a:gd name="adj" fmla="val 80986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Diagonal Stripe 25"/>
            <p:cNvSpPr/>
            <p:nvPr/>
          </p:nvSpPr>
          <p:spPr>
            <a:xfrm flipH="1">
              <a:off x="1054100" y="3535803"/>
              <a:ext cx="1219200" cy="1188597"/>
            </a:xfrm>
            <a:prstGeom prst="diagStripe">
              <a:avLst>
                <a:gd name="adj" fmla="val 80986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6062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t">
            <a:normAutofit/>
          </a:bodyPr>
          <a:lstStyle/>
          <a:p>
            <a:pPr>
              <a:spcBef>
                <a:spcPct val="0"/>
              </a:spcBef>
            </a:pPr>
            <a:r>
              <a:rPr lang="en-US" sz="4000" b="1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1 - Introduction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5450" y="76200"/>
            <a:ext cx="8915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/>
              <a:t>2. General guidelines for using the bootstrap approach</a:t>
            </a:r>
            <a:endParaRPr lang="en-US" sz="3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370688" y="2967112"/>
                <a:ext cx="2090444" cy="384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:  </m:t>
                    </m:r>
                    <m:sSup>
                      <m:sSupPr>
                        <m:ctrlP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̂"/>
                        <m:ctrlP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𝜷</m:t>
                        </m:r>
                      </m:e>
                    </m:acc>
                    <m:r>
                      <a:rPr lang="en-US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𝜺</m:t>
                        </m:r>
                      </m:e>
                      <m:sup>
                        <m:r>
                          <a:rPr lang="en-US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sysClr val="windowText" lastClr="000000"/>
                    </a:solidFill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688" y="2967112"/>
                <a:ext cx="2090444" cy="384208"/>
              </a:xfrm>
              <a:prstGeom prst="rect">
                <a:avLst/>
              </a:prstGeom>
              <a:blipFill>
                <a:blip r:embed="rId2"/>
                <a:stretch>
                  <a:fillRect t="-1587" b="-1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113888" y="2560654"/>
                <a:ext cx="2757999" cy="406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</m:acc>
                        </m:e>
                      </m:d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̂"/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</m:acc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888" y="2560654"/>
                <a:ext cx="2757999" cy="406458"/>
              </a:xfrm>
              <a:prstGeom prst="rect">
                <a:avLst/>
              </a:prstGeom>
              <a:blipFill>
                <a:blip r:embed="rId3"/>
                <a:stretch>
                  <a:fillRect t="-100000" r="-11726" b="-15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370688" y="3733800"/>
                <a:ext cx="22009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𝜺</m:t>
                          </m:r>
                        </m:e>
                        <m:sup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688" y="3733800"/>
                <a:ext cx="2200987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113888" y="4099582"/>
                <a:ext cx="2963312" cy="406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888" y="4099582"/>
                <a:ext cx="2963312" cy="406458"/>
              </a:xfrm>
              <a:prstGeom prst="rect">
                <a:avLst/>
              </a:prstGeom>
              <a:blipFill>
                <a:blip r:embed="rId5"/>
                <a:stretch>
                  <a:fillRect t="-101515" r="-10700" b="-160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מחבר חץ ישר 14"/>
          <p:cNvCxnSpPr>
            <a:cxnSpLocks/>
          </p:cNvCxnSpPr>
          <p:nvPr/>
        </p:nvCxnSpPr>
        <p:spPr>
          <a:xfrm flipV="1">
            <a:off x="4489850" y="2785775"/>
            <a:ext cx="514453" cy="184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חץ ישר 14"/>
          <p:cNvCxnSpPr>
            <a:cxnSpLocks/>
          </p:cNvCxnSpPr>
          <p:nvPr/>
        </p:nvCxnSpPr>
        <p:spPr>
          <a:xfrm>
            <a:off x="4489850" y="4099582"/>
            <a:ext cx="514453" cy="184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10"/>
          <p:cNvSpPr txBox="1">
            <a:spLocks/>
          </p:cNvSpPr>
          <p:nvPr/>
        </p:nvSpPr>
        <p:spPr>
          <a:xfrm>
            <a:off x="457200" y="1354495"/>
            <a:ext cx="2975787" cy="609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400" i="1" dirty="0" err="1">
                <a:solidFill>
                  <a:srgbClr val="385D8A"/>
                </a:solidFill>
              </a:rPr>
              <a:t>Giersbergen</a:t>
            </a:r>
            <a:r>
              <a:rPr lang="en-US" sz="2400" i="1" dirty="0">
                <a:solidFill>
                  <a:srgbClr val="385D8A"/>
                </a:solidFill>
              </a:rPr>
              <a:t> &amp; </a:t>
            </a:r>
            <a:r>
              <a:rPr lang="en-US" sz="2400" i="1" dirty="0" err="1">
                <a:solidFill>
                  <a:srgbClr val="385D8A"/>
                </a:solidFill>
              </a:rPr>
              <a:t>Kiviet</a:t>
            </a:r>
            <a:endParaRPr lang="en-US" sz="2400" i="1" dirty="0">
              <a:solidFill>
                <a:srgbClr val="385D8A"/>
              </a:solidFill>
            </a:endParaRPr>
          </a:p>
        </p:txBody>
      </p:sp>
      <p:sp>
        <p:nvSpPr>
          <p:cNvPr id="22" name="Content Placeholder 10"/>
          <p:cNvSpPr txBox="1">
            <a:spLocks/>
          </p:cNvSpPr>
          <p:nvPr/>
        </p:nvSpPr>
        <p:spPr>
          <a:xfrm>
            <a:off x="870380" y="1811695"/>
            <a:ext cx="5001007" cy="41636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1800" dirty="0">
                <a:solidFill>
                  <a:srgbClr val="385D8A"/>
                </a:solidFill>
              </a:rPr>
              <a:t>Based on Monte-Carlo study of an AR(1) model</a:t>
            </a:r>
          </a:p>
        </p:txBody>
      </p:sp>
      <p:sp>
        <p:nvSpPr>
          <p:cNvPr id="27" name="Content Placeholder 10"/>
          <p:cNvSpPr txBox="1">
            <a:spLocks/>
          </p:cNvSpPr>
          <p:nvPr/>
        </p:nvSpPr>
        <p:spPr>
          <a:xfrm>
            <a:off x="1295400" y="4885420"/>
            <a:ext cx="5001007" cy="41636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1800" dirty="0">
                <a:solidFill>
                  <a:srgbClr val="385D8A"/>
                </a:solidFill>
              </a:rPr>
              <a:t>Equivalent in non-dynamic models</a:t>
            </a:r>
          </a:p>
          <a:p>
            <a:pPr>
              <a:buFont typeface="Arial" pitchFamily="34" charset="0"/>
              <a:buNone/>
            </a:pPr>
            <a:endParaRPr lang="en-US" sz="1800" dirty="0">
              <a:solidFill>
                <a:srgbClr val="385D8A"/>
              </a:solidFill>
            </a:endParaRPr>
          </a:p>
          <a:p>
            <a:pPr>
              <a:buFont typeface="Arial" pitchFamily="34" charset="0"/>
              <a:buNone/>
            </a:pPr>
            <a:r>
              <a:rPr lang="en-US" sz="1800" dirty="0">
                <a:solidFill>
                  <a:srgbClr val="385D8A"/>
                </a:solidFill>
              </a:rPr>
              <a:t>In dynamic models 		          is better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3390510" y="5527798"/>
            <a:ext cx="1185496" cy="375342"/>
            <a:chOff x="3422260" y="5527798"/>
            <a:chExt cx="1185496" cy="3753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Rectangle 27"/>
                <p:cNvSpPr/>
                <p:nvPr/>
              </p:nvSpPr>
              <p:spPr>
                <a:xfrm>
                  <a:off x="3422260" y="5527798"/>
                  <a:ext cx="479555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Rectangle 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2260" y="5527798"/>
                  <a:ext cx="479555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Rectangle 28"/>
                <p:cNvSpPr/>
                <p:nvPr/>
              </p:nvSpPr>
              <p:spPr>
                <a:xfrm>
                  <a:off x="4115377" y="5533808"/>
                  <a:ext cx="4923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>
                                <a:solidFill>
                                  <a:sysClr val="windowText" lastClr="0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𝑻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b="1" dirty="0">
                    <a:solidFill>
                      <a:sysClr val="windowText" lastClr="000000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Rectangle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5377" y="5533808"/>
                  <a:ext cx="492379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0" name="מחבר חץ ישר 14"/>
            <p:cNvCxnSpPr>
              <a:cxnSpLocks/>
            </p:cNvCxnSpPr>
            <p:nvPr/>
          </p:nvCxnSpPr>
          <p:spPr>
            <a:xfrm>
              <a:off x="3882765" y="5724824"/>
              <a:ext cx="21356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6219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2906713"/>
            <a:ext cx="8458199" cy="1500187"/>
          </a:xfrm>
        </p:spPr>
        <p:txBody>
          <a:bodyPr anchor="t">
            <a:normAutofit fontScale="92500" lnSpcReduction="10000"/>
          </a:bodyPr>
          <a:lstStyle/>
          <a:p>
            <a:pPr>
              <a:spcBef>
                <a:spcPct val="0"/>
              </a:spcBef>
            </a:pPr>
            <a:r>
              <a:rPr lang="en-US" sz="4000" b="1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3 - Structured Time Series Models: </a:t>
            </a:r>
          </a:p>
          <a:p>
            <a:pPr>
              <a:spcBef>
                <a:spcPct val="0"/>
              </a:spcBef>
            </a:pPr>
            <a:r>
              <a:rPr lang="en-US" sz="2200" b="1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</a:t>
            </a:r>
          </a:p>
          <a:p>
            <a:pPr>
              <a:spcBef>
                <a:spcPct val="0"/>
              </a:spcBef>
            </a:pPr>
            <a:r>
              <a:rPr lang="en-US" sz="4000" b="1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	</a:t>
            </a:r>
            <a:r>
              <a:rPr lang="en-US" sz="3500" b="1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Recursive BS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3. </a:t>
            </a:r>
            <a:r>
              <a:rPr lang="en-US" sz="3200" b="1" dirty="0"/>
              <a:t>Structured Time Series Models: The Recursive BS</a:t>
            </a:r>
            <a:endParaRPr lang="en-US" sz="30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19224" y="1219200"/>
            <a:ext cx="8143776" cy="68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ARMA Models</a:t>
            </a:r>
          </a:p>
        </p:txBody>
      </p:sp>
      <p:sp>
        <p:nvSpPr>
          <p:cNvPr id="3" name="Rectangle 2"/>
          <p:cNvSpPr/>
          <p:nvPr/>
        </p:nvSpPr>
        <p:spPr>
          <a:xfrm>
            <a:off x="1295400" y="2133600"/>
            <a:ext cx="7273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i="1" dirty="0"/>
              <a:t>ARMA – </a:t>
            </a:r>
            <a:r>
              <a:rPr lang="en-US" sz="3200" b="1" i="1" dirty="0"/>
              <a:t>A</a:t>
            </a:r>
            <a:r>
              <a:rPr lang="en-US" sz="3200" i="1" dirty="0"/>
              <a:t>uto</a:t>
            </a:r>
            <a:r>
              <a:rPr lang="en-US" sz="3200" b="1" i="1" dirty="0"/>
              <a:t>R</a:t>
            </a:r>
            <a:r>
              <a:rPr lang="en-US" sz="3200" i="1" dirty="0"/>
              <a:t>egressive + </a:t>
            </a:r>
            <a:r>
              <a:rPr lang="en-US" sz="3200" b="1" i="1" dirty="0"/>
              <a:t>M</a:t>
            </a:r>
            <a:r>
              <a:rPr lang="en-US" sz="3200" i="1" dirty="0"/>
              <a:t>oving </a:t>
            </a:r>
            <a:r>
              <a:rPr lang="en-US" sz="3200" b="1" i="1" dirty="0"/>
              <a:t>A</a:t>
            </a:r>
            <a:r>
              <a:rPr lang="en-US" sz="3200" i="1" dirty="0"/>
              <a:t>verage</a:t>
            </a:r>
          </a:p>
        </p:txBody>
      </p:sp>
      <p:sp>
        <p:nvSpPr>
          <p:cNvPr id="6" name="Rectangle 5"/>
          <p:cNvSpPr/>
          <p:nvPr/>
        </p:nvSpPr>
        <p:spPr>
          <a:xfrm>
            <a:off x="1273565" y="2959387"/>
            <a:ext cx="7337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i="1" dirty="0"/>
              <a:t>ARMA(p,q) models with known p and q</a:t>
            </a:r>
          </a:p>
        </p:txBody>
      </p:sp>
    </p:spTree>
    <p:extLst>
      <p:ext uri="{BB962C8B-B14F-4D97-AF65-F5344CB8AC3E}">
        <p14:creationId xmlns:p14="http://schemas.microsoft.com/office/powerpoint/2010/main" val="1856612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3. </a:t>
            </a:r>
            <a:r>
              <a:rPr lang="en-US" sz="3200" b="1" dirty="0"/>
              <a:t>Structured Time Series Models: The Recursive BS</a:t>
            </a:r>
            <a:endParaRPr lang="en-US" sz="30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19224" y="1219200"/>
            <a:ext cx="8143776" cy="68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ARMA Models</a:t>
            </a:r>
          </a:p>
        </p:txBody>
      </p:sp>
      <p:sp>
        <p:nvSpPr>
          <p:cNvPr id="7" name="Rectangle 6"/>
          <p:cNvSpPr/>
          <p:nvPr/>
        </p:nvSpPr>
        <p:spPr>
          <a:xfrm>
            <a:off x="1021530" y="2143780"/>
            <a:ext cx="5562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Consider the stationary AR(p)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634915" y="2743200"/>
                <a:ext cx="6189067" cy="1268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nary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𝑖𝑖𝑑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4915" y="2743200"/>
                <a:ext cx="6189067" cy="12685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371600" y="4114800"/>
                <a:ext cx="7391400" cy="423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Given data on n + p observations 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114800"/>
                <a:ext cx="7391400" cy="423770"/>
              </a:xfrm>
              <a:prstGeom prst="rect">
                <a:avLst/>
              </a:prstGeom>
              <a:blipFill>
                <a:blip r:embed="rId3"/>
                <a:stretch>
                  <a:fillRect l="-824" t="-57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447800" y="4746486"/>
                <a:ext cx="7391400" cy="1039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Our objective is to get:</a:t>
                </a:r>
              </a:p>
              <a:p>
                <a:pPr marL="6350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 confidence intervals for the parameters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b="1" i="1" dirty="0"/>
                  <a:t> </a:t>
                </a:r>
                <a:r>
                  <a:rPr lang="en-US" sz="2000" dirty="0"/>
                  <a:t>or </a:t>
                </a:r>
              </a:p>
              <a:p>
                <a:pPr marL="6350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 some smooth function h(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, . . .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000" dirty="0"/>
                  <a:t>) of the parameters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746486"/>
                <a:ext cx="7391400" cy="1039323"/>
              </a:xfrm>
              <a:prstGeom prst="rect">
                <a:avLst/>
              </a:prstGeom>
              <a:blipFill>
                <a:blip r:embed="rId4"/>
                <a:stretch>
                  <a:fillRect l="-908" t="-3529" b="-8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3. </a:t>
            </a:r>
            <a:r>
              <a:rPr lang="en-US" sz="3200" b="1" dirty="0"/>
              <a:t>Structured Time Series Models: The Recursive BS</a:t>
            </a:r>
            <a:endParaRPr lang="en-US" sz="30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19224" y="1219200"/>
            <a:ext cx="8143776" cy="68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The stationary AR(p)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914400" y="1905000"/>
                <a:ext cx="6189067" cy="1268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nary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𝑖𝑖𝑑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905000"/>
                <a:ext cx="6189067" cy="12685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90600" y="3422882"/>
                <a:ext cx="7848600" cy="423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1 – Estimate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, . . .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000" dirty="0"/>
                  <a:t>) by OLS based on n observations 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422882"/>
                <a:ext cx="7848600" cy="423770"/>
              </a:xfrm>
              <a:prstGeom prst="rect">
                <a:avLst/>
              </a:prstGeom>
              <a:blipFill>
                <a:blip r:embed="rId3"/>
                <a:stretch>
                  <a:fillRect l="-855" t="-57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row: Right 8"/>
          <p:cNvSpPr/>
          <p:nvPr/>
        </p:nvSpPr>
        <p:spPr>
          <a:xfrm rot="5400000">
            <a:off x="1733550" y="3829050"/>
            <a:ext cx="342901" cy="457201"/>
          </a:xfrm>
          <a:prstGeom prst="rightArrow">
            <a:avLst>
              <a:gd name="adj1" fmla="val 38889"/>
              <a:gd name="adj2" fmla="val 444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990600" y="4267200"/>
                <a:ext cx="6400800" cy="423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We get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000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dirty="0"/>
                  <a:t>, . . . 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2000" dirty="0"/>
                  <a:t>) and the least squares residuals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267200"/>
                <a:ext cx="6400800" cy="423770"/>
              </a:xfrm>
              <a:prstGeom prst="rect">
                <a:avLst/>
              </a:prstGeom>
              <a:blipFill>
                <a:blip r:embed="rId4"/>
                <a:stretch>
                  <a:fillRect l="-1048" t="-57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990600" y="4531987"/>
            <a:ext cx="8153400" cy="909095"/>
            <a:chOff x="990600" y="5380093"/>
            <a:chExt cx="8153400" cy="909095"/>
          </a:xfrm>
        </p:grpSpPr>
        <p:sp>
          <p:nvSpPr>
            <p:cNvPr id="13" name="Rectangle 12"/>
            <p:cNvSpPr/>
            <p:nvPr/>
          </p:nvSpPr>
          <p:spPr>
            <a:xfrm>
              <a:off x="990600" y="5622549"/>
              <a:ext cx="78486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/>
                <a:t>2 – Define the centered and scaled residuals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5632975" y="5380093"/>
                  <a:ext cx="3511025" cy="90909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̃"/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</m:e>
                        </m:acc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box>
                              <m:boxPr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f>
                                  <m:fPr>
                                    <m:ctrlPr>
                                      <a:rPr lang="en-US" sz="2000" b="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</m:box>
                            <m:nary>
                              <m:naryPr>
                                <m:chr m:val="∑"/>
                                <m:subHide m:val="on"/>
                                <m:supHide m:val="on"/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naryPr>
                              <m:sub/>
                              <m:sup/>
                              <m:e>
                                <m:acc>
                                  <m:accPr>
                                    <m:chr m:val="̂"/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𝑡</m:t>
                                        </m:r>
                                      </m:sub>
                                    </m:sSub>
                                  </m:e>
                                </m:acc>
                              </m:e>
                            </m:nary>
                          </m:e>
                        </m:d>
                        <m:sSup>
                          <m:sSupPr>
                            <m:ctrlPr>
                              <a:rPr lang="en-US" sz="20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dPr>
                              <m:e>
                                <m:box>
                                  <m:box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i="1"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d>
                          </m:e>
                          <m:sup>
                            <m:f>
                              <m:fPr>
                                <m:type m:val="lin"/>
                                <m:ctrlPr>
                                  <a:rPr lang="en-US" sz="2000" b="0" i="1" smtClean="0">
                                    <a:latin typeface="Cambria Math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2975" y="5380093"/>
                  <a:ext cx="3511025" cy="90909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5" name="Content Placeholder 10"/>
          <p:cNvSpPr txBox="1">
            <a:spLocks/>
          </p:cNvSpPr>
          <p:nvPr/>
        </p:nvSpPr>
        <p:spPr>
          <a:xfrm>
            <a:off x="1359981" y="5370187"/>
            <a:ext cx="7479219" cy="609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2400" i="1" dirty="0">
                <a:solidFill>
                  <a:srgbClr val="385D8A"/>
                </a:solidFill>
              </a:rPr>
              <a:t>Bickel &amp; Freedman – </a:t>
            </a:r>
            <a:r>
              <a:rPr lang="en-US" sz="1800" dirty="0">
                <a:solidFill>
                  <a:srgbClr val="385D8A"/>
                </a:solidFill>
              </a:rPr>
              <a:t>residuals tend to be smaller than the true errors</a:t>
            </a:r>
            <a:endParaRPr lang="en-US" sz="2400" i="1" dirty="0">
              <a:solidFill>
                <a:srgbClr val="385D8A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990600" y="6005187"/>
                <a:ext cx="67056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3 – Resample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000" i="1"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000" dirty="0"/>
                  <a:t> with replacement to get the BS residuals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0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b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b>
                        </m:sSub>
                      </m:e>
                      <m:sup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6005187"/>
                <a:ext cx="6705600" cy="400110"/>
              </a:xfrm>
              <a:prstGeom prst="rect">
                <a:avLst/>
              </a:prstGeom>
              <a:blipFill>
                <a:blip r:embed="rId6"/>
                <a:stretch>
                  <a:fillRect l="-1000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81698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3. </a:t>
            </a:r>
            <a:r>
              <a:rPr lang="en-US" sz="3200" b="1" dirty="0"/>
              <a:t>Structured Time Series Models: The Recursive BS</a:t>
            </a:r>
            <a:endParaRPr lang="en-US" sz="30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19224" y="1219200"/>
            <a:ext cx="8143776" cy="68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The stationary AR(p) model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13082" y="3334572"/>
            <a:ext cx="6705600" cy="932628"/>
            <a:chOff x="1066800" y="3334572"/>
            <a:chExt cx="6705600" cy="932628"/>
          </a:xfrm>
        </p:grpSpPr>
        <p:sp>
          <p:nvSpPr>
            <p:cNvPr id="19" name="Rectangle 18"/>
            <p:cNvSpPr/>
            <p:nvPr/>
          </p:nvSpPr>
          <p:spPr>
            <a:xfrm>
              <a:off x="1066800" y="3615420"/>
              <a:ext cx="67056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/>
                <a:t>4 – Construct the BS sample</a:t>
              </a:r>
              <a:endParaRPr lang="en-US" sz="2000" b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/>
                <p:cNvSpPr/>
                <p:nvPr/>
              </p:nvSpPr>
              <p:spPr>
                <a:xfrm>
                  <a:off x="4234357" y="3334572"/>
                  <a:ext cx="2508251" cy="93262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000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b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brk m:alnAt="23"/>
                              </m:r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p>
                          <m:e>
                            <m:acc>
                              <m:accPr>
                                <m:chr m:val="̂"/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acc>
                            <m:sSubSup>
                              <m:sSubSupPr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0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sz="2000" b="0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lang="en-US" sz="2000" b="0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</m:nary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34357" y="3334572"/>
                  <a:ext cx="2508251" cy="932628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1455982" y="4324290"/>
                <a:ext cx="761181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(done recursively using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000" dirty="0"/>
                  <a:t>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,…,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000" dirty="0"/>
                  <a:t> in each BS iteration)</a:t>
                </a: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982" y="4324290"/>
                <a:ext cx="7611818" cy="400110"/>
              </a:xfrm>
              <a:prstGeom prst="rect">
                <a:avLst/>
              </a:prstGeom>
              <a:blipFill>
                <a:blip r:embed="rId3"/>
                <a:stretch>
                  <a:fillRect l="-881" t="-7576" r="-240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914400" y="1905000"/>
                <a:ext cx="6189067" cy="1268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nary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,  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𝑖𝑖𝑑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905000"/>
                <a:ext cx="6189067" cy="12685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ontent Placeholder 10"/>
              <p:cNvSpPr txBox="1">
                <a:spLocks/>
              </p:cNvSpPr>
              <p:nvPr/>
            </p:nvSpPr>
            <p:spPr>
              <a:xfrm>
                <a:off x="1795154" y="4983242"/>
                <a:ext cx="7479219" cy="60960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:r>
                  <a:rPr lang="en-US" sz="2400" i="1" dirty="0">
                    <a:solidFill>
                      <a:srgbClr val="385D8A"/>
                    </a:solidFill>
                  </a:rPr>
                  <a:t>Bose – </a:t>
                </a:r>
                <a:r>
                  <a:rPr lang="en-US" sz="1800" dirty="0">
                    <a:solidFill>
                      <a:srgbClr val="385D8A"/>
                    </a:solidFill>
                  </a:rPr>
                  <a:t>the LS estimates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800" i="1">
                            <a:solidFill>
                              <a:srgbClr val="385D8A"/>
                            </a:solidFill>
                            <a:latin typeface="Cambria Math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i="1">
                                <a:solidFill>
                                  <a:srgbClr val="385D8A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>
                                <a:solidFill>
                                  <a:srgbClr val="385D8A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1800">
                                <a:solidFill>
                                  <a:srgbClr val="385D8A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1800">
                        <a:solidFill>
                          <a:srgbClr val="385D8A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rgbClr val="385D8A"/>
                    </a:solidFill>
                  </a:rPr>
                  <a:t>can be BS-</a:t>
                </a:r>
                <a:r>
                  <a:rPr lang="en-US" sz="1800" dirty="0" err="1">
                    <a:solidFill>
                      <a:srgbClr val="385D8A"/>
                    </a:solidFill>
                  </a:rPr>
                  <a:t>ed</a:t>
                </a:r>
                <a:r>
                  <a:rPr lang="en-US" sz="1800" dirty="0">
                    <a:solidFill>
                      <a:srgbClr val="385D8A"/>
                    </a:solidFill>
                  </a:rPr>
                  <a:t> with accuracy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385D8A"/>
                        </a:solidFill>
                        <a:latin typeface="Cambria Math" panose="02040503050406030204" pitchFamily="18" charset="0"/>
                      </a:rPr>
                      <m:t>𝑜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rgbClr val="385D8A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i="1">
                                <a:solidFill>
                                  <a:srgbClr val="385D8A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solidFill>
                                  <a:srgbClr val="385D8A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1800" i="1">
                                <a:solidFill>
                                  <a:srgbClr val="385D8A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box>
                              <m:boxPr>
                                <m:ctrlPr>
                                  <a:rPr lang="en-US" sz="1800" i="1">
                                    <a:solidFill>
                                      <a:srgbClr val="385D8A"/>
                                    </a:solidFill>
                                    <a:latin typeface="Cambria Math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f>
                                  <m:fPr>
                                    <m:ctrlPr>
                                      <a:rPr lang="en-US" sz="1800" i="1">
                                        <a:solidFill>
                                          <a:srgbClr val="385D8A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i="1">
                                        <a:solidFill>
                                          <a:srgbClr val="385D8A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800" i="1">
                                        <a:solidFill>
                                          <a:srgbClr val="385D8A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box>
                          </m:sup>
                        </m:sSup>
                      </m:e>
                    </m:d>
                  </m:oMath>
                </a14:m>
                <a:r>
                  <a:rPr lang="en-US" sz="2400" i="1" dirty="0">
                    <a:solidFill>
                      <a:srgbClr val="385D8A"/>
                    </a:solidFill>
                  </a:rPr>
                  <a:t> </a:t>
                </a:r>
                <a:r>
                  <a:rPr lang="en-US" sz="1800" dirty="0">
                    <a:solidFill>
                      <a:srgbClr val="385D8A"/>
                    </a:solidFill>
                  </a:rPr>
                  <a:t>- </a:t>
                </a:r>
                <a:r>
                  <a:rPr lang="en-US" sz="1800" b="1" dirty="0">
                    <a:solidFill>
                      <a:srgbClr val="385D8A"/>
                    </a:solidFill>
                  </a:rPr>
                  <a:t>Little o</a:t>
                </a:r>
              </a:p>
              <a:p>
                <a:pPr>
                  <a:buNone/>
                </a:pPr>
                <a:r>
                  <a:rPr lang="en-US" sz="1800" b="1" dirty="0">
                    <a:solidFill>
                      <a:srgbClr val="385D8A"/>
                    </a:solidFill>
                  </a:rPr>
                  <a:t>		</a:t>
                </a:r>
                <a:r>
                  <a:rPr lang="en-US" sz="1800" dirty="0">
                    <a:solidFill>
                      <a:srgbClr val="385D8A"/>
                    </a:solidFill>
                  </a:rPr>
                  <a:t>improving the normal approximation error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385D8A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1800" i="1">
                            <a:solidFill>
                              <a:srgbClr val="385D8A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i="1">
                                <a:solidFill>
                                  <a:srgbClr val="385D8A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solidFill>
                                  <a:srgbClr val="385D8A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1800" i="1">
                                <a:solidFill>
                                  <a:srgbClr val="385D8A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box>
                              <m:boxPr>
                                <m:ctrlPr>
                                  <a:rPr lang="en-US" sz="1800" i="1">
                                    <a:solidFill>
                                      <a:srgbClr val="385D8A"/>
                                    </a:solidFill>
                                    <a:latin typeface="Cambria Math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f>
                                  <m:fPr>
                                    <m:ctrlPr>
                                      <a:rPr lang="en-US" sz="1800" i="1">
                                        <a:solidFill>
                                          <a:srgbClr val="385D8A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800" i="1">
                                        <a:solidFill>
                                          <a:srgbClr val="385D8A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800" i="1">
                                        <a:solidFill>
                                          <a:srgbClr val="385D8A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box>
                          </m:sup>
                        </m:sSup>
                      </m:e>
                    </m:d>
                  </m:oMath>
                </a14:m>
                <a:r>
                  <a:rPr lang="en-US" sz="1800" b="1" dirty="0">
                    <a:solidFill>
                      <a:srgbClr val="385D8A"/>
                    </a:solidFill>
                  </a:rPr>
                  <a:t> </a:t>
                </a:r>
                <a:r>
                  <a:rPr lang="en-US" sz="2400" i="1" dirty="0">
                    <a:solidFill>
                      <a:srgbClr val="385D8A"/>
                    </a:solidFill>
                  </a:rPr>
                  <a:t> </a:t>
                </a:r>
                <a:r>
                  <a:rPr lang="en-US" sz="1800" dirty="0">
                    <a:solidFill>
                      <a:srgbClr val="385D8A"/>
                    </a:solidFill>
                  </a:rPr>
                  <a:t>- </a:t>
                </a:r>
                <a:r>
                  <a:rPr lang="en-US" sz="1800" b="1" dirty="0">
                    <a:solidFill>
                      <a:srgbClr val="385D8A"/>
                    </a:solidFill>
                  </a:rPr>
                  <a:t>Big o</a:t>
                </a:r>
              </a:p>
              <a:p>
                <a:pPr>
                  <a:buNone/>
                </a:pPr>
                <a:endParaRPr lang="en-US" sz="1800" b="1" dirty="0">
                  <a:solidFill>
                    <a:srgbClr val="385D8A"/>
                  </a:solidFill>
                </a:endParaRPr>
              </a:p>
            </p:txBody>
          </p:sp>
        </mc:Choice>
        <mc:Fallback xmlns="">
          <p:sp>
            <p:nvSpPr>
              <p:cNvPr id="23" name="Content Placeholder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54" y="4983242"/>
                <a:ext cx="7479219" cy="609600"/>
              </a:xfrm>
              <a:prstGeom prst="rect">
                <a:avLst/>
              </a:prstGeom>
              <a:blipFill>
                <a:blip r:embed="rId5"/>
                <a:stretch>
                  <a:fillRect l="-1222" t="-6000" b="-6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70634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3. </a:t>
            </a:r>
            <a:r>
              <a:rPr lang="en-US" sz="3200" b="1" dirty="0"/>
              <a:t>Structured Time Series Models: The Recursive BS</a:t>
            </a:r>
            <a:endParaRPr lang="en-US" sz="30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248350" y="3505200"/>
            <a:ext cx="2595707" cy="76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AR(</a:t>
            </a:r>
            <a:r>
              <a:rPr lang="en-US" sz="3600" b="1" i="1" dirty="0"/>
              <a:t>1</a:t>
            </a:r>
            <a:r>
              <a:rPr lang="en-US" sz="3600" b="1" dirty="0"/>
              <a:t>) Model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1905000"/>
            <a:ext cx="46679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3600" b="1" i="1" dirty="0"/>
              <a:t>Stationary</a:t>
            </a:r>
            <a:r>
              <a:rPr lang="en-US" sz="3600" b="1" dirty="0"/>
              <a:t> AR(</a:t>
            </a:r>
            <a:r>
              <a:rPr lang="en-US" sz="3600" b="1" i="1" dirty="0"/>
              <a:t>p</a:t>
            </a:r>
            <a:r>
              <a:rPr lang="en-US" sz="3600" b="1" dirty="0"/>
              <a:t>) model</a:t>
            </a:r>
          </a:p>
        </p:txBody>
      </p:sp>
      <p:sp>
        <p:nvSpPr>
          <p:cNvPr id="5" name="Arrow: Circular 4"/>
          <p:cNvSpPr/>
          <p:nvPr/>
        </p:nvSpPr>
        <p:spPr>
          <a:xfrm rot="5400000" flipV="1">
            <a:off x="3115707" y="1913493"/>
            <a:ext cx="1941731" cy="2381945"/>
          </a:xfrm>
          <a:prstGeom prst="circularArrow">
            <a:avLst>
              <a:gd name="adj1" fmla="val 7884"/>
              <a:gd name="adj2" fmla="val 1142319"/>
              <a:gd name="adj3" fmla="val 20382886"/>
              <a:gd name="adj4" fmla="val 15170819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ontent Placeholder 10"/>
          <p:cNvSpPr txBox="1">
            <a:spLocks/>
          </p:cNvSpPr>
          <p:nvPr/>
        </p:nvSpPr>
        <p:spPr>
          <a:xfrm>
            <a:off x="7230058" y="2819400"/>
            <a:ext cx="1772904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800" b="1" i="1" dirty="0"/>
              <a:t>Stationary</a:t>
            </a:r>
          </a:p>
        </p:txBody>
      </p:sp>
      <p:sp>
        <p:nvSpPr>
          <p:cNvPr id="8" name="Content Placeholder 10"/>
          <p:cNvSpPr txBox="1">
            <a:spLocks/>
          </p:cNvSpPr>
          <p:nvPr/>
        </p:nvSpPr>
        <p:spPr>
          <a:xfrm>
            <a:off x="7239000" y="3657600"/>
            <a:ext cx="1772904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800" b="1" i="1" dirty="0"/>
              <a:t>Unstable</a:t>
            </a:r>
          </a:p>
        </p:txBody>
      </p:sp>
      <p:sp>
        <p:nvSpPr>
          <p:cNvPr id="9" name="Content Placeholder 10"/>
          <p:cNvSpPr txBox="1">
            <a:spLocks/>
          </p:cNvSpPr>
          <p:nvPr/>
        </p:nvSpPr>
        <p:spPr>
          <a:xfrm>
            <a:off x="7239000" y="4419600"/>
            <a:ext cx="1772904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z="2800" b="1" i="1" dirty="0"/>
              <a:t>Explosive</a:t>
            </a:r>
          </a:p>
        </p:txBody>
      </p:sp>
      <p:sp>
        <p:nvSpPr>
          <p:cNvPr id="6" name="Left Brace 5"/>
          <p:cNvSpPr/>
          <p:nvPr/>
        </p:nvSpPr>
        <p:spPr>
          <a:xfrm>
            <a:off x="6844057" y="2755900"/>
            <a:ext cx="394943" cy="2209800"/>
          </a:xfrm>
          <a:prstGeom prst="leftBrace">
            <a:avLst>
              <a:gd name="adj1" fmla="val 3084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3. </a:t>
            </a:r>
            <a:r>
              <a:rPr lang="en-US" sz="3200" b="1" dirty="0"/>
              <a:t>Structured Time Series Models: The Recursive BS</a:t>
            </a:r>
            <a:endParaRPr lang="en-US" sz="30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33400" y="1219200"/>
            <a:ext cx="4724400" cy="76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The AR(1)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048000" y="2296180"/>
                <a:ext cx="273061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96180"/>
                <a:ext cx="2730619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371600" y="3352800"/>
                <a:ext cx="128907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352800"/>
                <a:ext cx="128907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187840" y="3352800"/>
                <a:ext cx="23431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𝑖𝑖𝑑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840" y="3352800"/>
                <a:ext cx="2343142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068931" y="3352800"/>
                <a:ext cx="231306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∞&lt;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&lt;∞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8931" y="3352800"/>
                <a:ext cx="231306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66515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3. </a:t>
            </a:r>
            <a:r>
              <a:rPr lang="en-US" sz="3200" b="1" dirty="0"/>
              <a:t>Structured Time Series Models: The Recursive BS</a:t>
            </a:r>
            <a:endParaRPr lang="en-US" sz="30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33400" y="1219200"/>
            <a:ext cx="4724400" cy="76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The AR(1)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048000" y="2296180"/>
                <a:ext cx="273061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96180"/>
                <a:ext cx="2730619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371600" y="3352800"/>
                <a:ext cx="128907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352800"/>
                <a:ext cx="128907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187840" y="3352800"/>
                <a:ext cx="23431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𝑖𝑖𝑑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840" y="3352800"/>
                <a:ext cx="2343142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068931" y="3352800"/>
                <a:ext cx="23278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385D8A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smtClean="0">
                          <a:solidFill>
                            <a:srgbClr val="385D8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∞&lt;</m:t>
                      </m:r>
                      <m:r>
                        <a:rPr lang="en-US" sz="2800" b="1" i="1" smtClean="0">
                          <a:solidFill>
                            <a:srgbClr val="385D8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en-US" sz="2800" b="1" i="1" smtClean="0">
                          <a:solidFill>
                            <a:srgbClr val="385D8A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&lt;∞</m:t>
                      </m:r>
                    </m:oMath>
                  </m:oMathPara>
                </a14:m>
                <a:endParaRPr lang="en-US" sz="2800" b="1" dirty="0">
                  <a:solidFill>
                    <a:srgbClr val="385D8A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8931" y="3352800"/>
                <a:ext cx="2327817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479804" y="4470500"/>
                <a:ext cx="12743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2800" dirty="0"/>
                  <a:t> 1</a:t>
                </a: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9804" y="4470500"/>
                <a:ext cx="1274388" cy="523220"/>
              </a:xfrm>
              <a:prstGeom prst="rect">
                <a:avLst/>
              </a:prstGeom>
              <a:blipFill>
                <a:blip r:embed="rId6"/>
                <a:stretch>
                  <a:fillRect t="-10465" r="-813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479804" y="5250240"/>
                <a:ext cx="127278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/>
                  <a:t> 1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9804" y="5250240"/>
                <a:ext cx="1272784" cy="523220"/>
              </a:xfrm>
              <a:prstGeom prst="rect">
                <a:avLst/>
              </a:prstGeom>
              <a:blipFill>
                <a:blip r:embed="rId7"/>
                <a:stretch>
                  <a:fillRect t="-10465" r="-813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478200" y="6029980"/>
                <a:ext cx="12743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8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2800" dirty="0"/>
                  <a:t> 1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8200" y="6029980"/>
                <a:ext cx="1274388" cy="523220"/>
              </a:xfrm>
              <a:prstGeom prst="rect">
                <a:avLst/>
              </a:prstGeom>
              <a:blipFill>
                <a:blip r:embed="rId8"/>
                <a:stretch>
                  <a:fillRect t="-10465" r="-8134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מחבר חץ ישר 14"/>
          <p:cNvCxnSpPr>
            <a:cxnSpLocks/>
          </p:cNvCxnSpPr>
          <p:nvPr/>
        </p:nvCxnSpPr>
        <p:spPr>
          <a:xfrm flipV="1">
            <a:off x="4017339" y="4732110"/>
            <a:ext cx="53340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906411" y="4470500"/>
                <a:ext cx="26373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80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dirty="0"/>
                  <a:t> is stationary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411" y="4470500"/>
                <a:ext cx="2637389" cy="523220"/>
              </a:xfrm>
              <a:prstGeom prst="rect">
                <a:avLst/>
              </a:prstGeom>
              <a:blipFill>
                <a:blip r:embed="rId9"/>
                <a:stretch>
                  <a:fillRect t="-10465" r="-2771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מחבר חץ ישר 14"/>
          <p:cNvCxnSpPr>
            <a:cxnSpLocks/>
          </p:cNvCxnSpPr>
          <p:nvPr/>
        </p:nvCxnSpPr>
        <p:spPr>
          <a:xfrm flipV="1">
            <a:off x="4017339" y="5527120"/>
            <a:ext cx="53340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906411" y="5265510"/>
                <a:ext cx="24273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80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dirty="0"/>
                  <a:t> is unstable</a:t>
                </a: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411" y="5265510"/>
                <a:ext cx="2427396" cy="523220"/>
              </a:xfrm>
              <a:prstGeom prst="rect">
                <a:avLst/>
              </a:prstGeom>
              <a:blipFill>
                <a:blip r:embed="rId10"/>
                <a:stretch>
                  <a:fillRect t="-11628" r="-3266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מחבר חץ ישר 14"/>
          <p:cNvCxnSpPr>
            <a:cxnSpLocks/>
          </p:cNvCxnSpPr>
          <p:nvPr/>
        </p:nvCxnSpPr>
        <p:spPr>
          <a:xfrm flipV="1">
            <a:off x="4017339" y="6266240"/>
            <a:ext cx="53340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906411" y="6004630"/>
                <a:ext cx="252299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80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800" dirty="0"/>
                  <a:t> is explosive</a:t>
                </a: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411" y="6004630"/>
                <a:ext cx="2522998" cy="523220"/>
              </a:xfrm>
              <a:prstGeom prst="rect">
                <a:avLst/>
              </a:prstGeom>
              <a:blipFill>
                <a:blip r:embed="rId11"/>
                <a:stretch>
                  <a:fillRect t="-10465" r="-3382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97165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3. </a:t>
            </a:r>
            <a:r>
              <a:rPr lang="en-US" sz="3200" b="1" dirty="0"/>
              <a:t>Structured Time Series Models: The Recursive BS</a:t>
            </a:r>
            <a:endParaRPr lang="en-US" sz="30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33400" y="1219200"/>
            <a:ext cx="4724400" cy="76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The AR(1)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048000" y="2296180"/>
                <a:ext cx="273061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96180"/>
                <a:ext cx="2730619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371600" y="3352800"/>
                <a:ext cx="128907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352800"/>
                <a:ext cx="128907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187840" y="3352800"/>
                <a:ext cx="23431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𝑖𝑖𝑑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840" y="3352800"/>
                <a:ext cx="2343142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068931" y="3352800"/>
                <a:ext cx="231306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∞&lt;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&lt;∞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8931" y="3352800"/>
                <a:ext cx="2313069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10"/>
              <p:cNvSpPr txBox="1">
                <a:spLocks/>
              </p:cNvSpPr>
              <p:nvPr/>
            </p:nvSpPr>
            <p:spPr>
              <a:xfrm>
                <a:off x="673699" y="4104620"/>
                <a:ext cx="8013101" cy="60960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:r>
                  <a:rPr lang="en-US" sz="2400" i="1" dirty="0">
                    <a:solidFill>
                      <a:srgbClr val="385D8A"/>
                    </a:solidFill>
                  </a:rPr>
                  <a:t>Rubin(1950) – </a:t>
                </a:r>
                <a:r>
                  <a:rPr lang="en-US" sz="1800" dirty="0">
                    <a:solidFill>
                      <a:srgbClr val="385D8A"/>
                    </a:solidFill>
                  </a:rPr>
                  <a:t>the OLS estimator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800" i="1">
                            <a:solidFill>
                              <a:srgbClr val="385D8A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sz="1800" i="1" smtClean="0">
                            <a:solidFill>
                              <a:srgbClr val="385D8A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β</m:t>
                        </m:r>
                      </m:e>
                    </m:acc>
                    <m:r>
                      <a:rPr lang="en-US" sz="1800">
                        <a:solidFill>
                          <a:srgbClr val="385D8A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rgbClr val="385D8A"/>
                    </a:solidFill>
                  </a:rPr>
                  <a:t>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800" i="1">
                        <a:solidFill>
                          <a:srgbClr val="385D8A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β</m:t>
                    </m:r>
                    <m:r>
                      <a:rPr lang="el-GR" sz="1800" i="1">
                        <a:solidFill>
                          <a:srgbClr val="385D8A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rgbClr val="385D8A"/>
                    </a:solidFill>
                  </a:rPr>
                  <a:t>is consistent in the range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 smtClean="0">
                            <a:solidFill>
                              <a:srgbClr val="385D8A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rgbClr val="385D8A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rgbClr val="385D8A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∞,∞</m:t>
                        </m:r>
                      </m:e>
                    </m:d>
                  </m:oMath>
                </a14:m>
                <a:r>
                  <a:rPr lang="en-US" sz="1800" b="1" dirty="0">
                    <a:solidFill>
                      <a:srgbClr val="385D8A"/>
                    </a:solidFill>
                  </a:rPr>
                  <a:t>	</a:t>
                </a:r>
              </a:p>
              <a:p>
                <a:pPr>
                  <a:buNone/>
                </a:pPr>
                <a:endParaRPr lang="en-US" sz="1800" b="1" dirty="0">
                  <a:solidFill>
                    <a:srgbClr val="385D8A"/>
                  </a:solidFill>
                </a:endParaRPr>
              </a:p>
            </p:txBody>
          </p:sp>
        </mc:Choice>
        <mc:Fallback xmlns="">
          <p:sp>
            <p:nvSpPr>
              <p:cNvPr id="8" name="Content Placeholder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699" y="4104620"/>
                <a:ext cx="8013101" cy="609600"/>
              </a:xfrm>
              <a:prstGeom prst="rect">
                <a:avLst/>
              </a:prstGeom>
              <a:blipFill>
                <a:blip r:embed="rId6"/>
                <a:stretch>
                  <a:fillRect l="-1218" t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52808" y="4857690"/>
                <a:ext cx="8858041" cy="13542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However, </a:t>
                </a:r>
                <a:r>
                  <a:rPr lang="en-US" sz="2000" b="1" dirty="0"/>
                  <a:t>the asymptotic distributions of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𝜷</m:t>
                    </m:r>
                  </m:oMath>
                </a14:m>
                <a:r>
                  <a:rPr lang="en-US" sz="2000" b="1" dirty="0"/>
                  <a:t> </a:t>
                </a:r>
                <a:r>
                  <a:rPr lang="en-US" sz="2000" dirty="0"/>
                  <a:t>in the different ranges are different:</a:t>
                </a:r>
              </a:p>
              <a:p>
                <a:pPr marL="5715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In the stationary case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2000" dirty="0"/>
                  <a:t> 1 - the asymptotic distribution is normal</a:t>
                </a:r>
              </a:p>
              <a:p>
                <a:pPr marL="5715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For the explosive case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sz="2000" dirty="0"/>
                  <a:t> 1 - </a:t>
                </a:r>
                <a:r>
                  <a:rPr lang="en-US" sz="2400" i="1" dirty="0">
                    <a:solidFill>
                      <a:srgbClr val="385D8A"/>
                    </a:solidFill>
                  </a:rPr>
                  <a:t>Anderson (1959) </a:t>
                </a:r>
                <a:r>
                  <a:rPr lang="en-US" dirty="0">
                    <a:solidFill>
                      <a:srgbClr val="385D8A"/>
                    </a:solidFill>
                  </a:rPr>
                  <a:t>- the limiting distribution is a Cauchy distribution 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08" y="4857690"/>
                <a:ext cx="8858041" cy="1354217"/>
              </a:xfrm>
              <a:prstGeom prst="rect">
                <a:avLst/>
              </a:prstGeom>
              <a:blipFill>
                <a:blip r:embed="rId7"/>
                <a:stretch>
                  <a:fillRect l="-688" t="-2703" r="-826" b="-6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028700" y="5211618"/>
            <a:ext cx="2870200" cy="31288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6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1.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 purposes of this paper are:</a:t>
            </a:r>
          </a:p>
          <a:p>
            <a:pPr marL="514350" indent="-514350">
              <a:buAutoNum type="arabicPeriod"/>
            </a:pPr>
            <a:r>
              <a:rPr lang="en-US" dirty="0"/>
              <a:t>To provide a survey of bootstrap procedures applied to time series </a:t>
            </a:r>
            <a:r>
              <a:rPr lang="en-US" b="1" dirty="0"/>
              <a:t>econometric models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To present some guidelines for empirical researchers in this area</a:t>
            </a:r>
          </a:p>
          <a:p>
            <a:endParaRPr lang="en-US" dirty="0"/>
          </a:p>
        </p:txBody>
      </p:sp>
      <p:grpSp>
        <p:nvGrpSpPr>
          <p:cNvPr id="5" name="קבוצה 4"/>
          <p:cNvGrpSpPr/>
          <p:nvPr/>
        </p:nvGrpSpPr>
        <p:grpSpPr>
          <a:xfrm>
            <a:off x="2066635" y="3429000"/>
            <a:ext cx="6543965" cy="1200330"/>
            <a:chOff x="1533236" y="3636815"/>
            <a:chExt cx="6543965" cy="1200330"/>
          </a:xfrm>
        </p:grpSpPr>
        <p:pic>
          <p:nvPicPr>
            <p:cNvPr id="2050" name="Picture 2" descr="https://upload.wikimedia.org/wikipedia/commons/d/db/Okuns_law_differences_1948_to_mid_2011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0801" y="3636815"/>
              <a:ext cx="1676400" cy="12003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</p:pic>
        <p:sp>
          <p:nvSpPr>
            <p:cNvPr id="4" name="מלבן 3"/>
            <p:cNvSpPr/>
            <p:nvPr/>
          </p:nvSpPr>
          <p:spPr>
            <a:xfrm>
              <a:off x="1533236" y="3636816"/>
              <a:ext cx="4800600" cy="12003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en-US" b="1" i="1" u="sng" dirty="0"/>
                <a:t>Econometrics</a:t>
              </a:r>
              <a:r>
                <a:rPr lang="en-US" b="1" i="1" dirty="0"/>
                <a:t/>
              </a:r>
              <a:br>
                <a:rPr lang="en-US" b="1" i="1" dirty="0"/>
              </a:br>
              <a:r>
                <a:rPr lang="en-US" b="1" i="1" dirty="0"/>
                <a:t> </a:t>
              </a:r>
              <a:r>
                <a:rPr lang="en-US" i="1" dirty="0"/>
                <a:t>the application of statistical and mathematical theories in economics for the purpose of</a:t>
              </a:r>
              <a:r>
                <a:rPr lang="en-US" b="1" i="1" dirty="0"/>
                <a:t> testing hypotheses and forecasting future trends</a:t>
              </a:r>
              <a:endParaRPr lang="he-IL" b="1" i="1" dirty="0"/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3. </a:t>
            </a:r>
            <a:r>
              <a:rPr lang="en-US" sz="3200" b="1" dirty="0"/>
              <a:t>Structured Time Series Models: The Recursive BS</a:t>
            </a:r>
            <a:endParaRPr lang="en-US" sz="30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33400" y="1219200"/>
            <a:ext cx="6172200" cy="76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The AR(1) Model with intercept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524000" y="2296180"/>
                <a:ext cx="595470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800" dirty="0"/>
                  <a:t>,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𝑖𝑖𝑑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296180"/>
                <a:ext cx="5954707" cy="523220"/>
              </a:xfrm>
              <a:prstGeom prst="rect">
                <a:avLst/>
              </a:prstGeom>
              <a:blipFill>
                <a:blip r:embed="rId2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902513" y="3105835"/>
                <a:ext cx="7708087" cy="3843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Since the distribution of the OLS estimator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r>
                  <a:rPr lang="en-US" dirty="0"/>
                  <a:t>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invariant to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513" y="3105835"/>
                <a:ext cx="7708087" cy="384336"/>
              </a:xfrm>
              <a:prstGeom prst="rect">
                <a:avLst/>
              </a:prstGeom>
              <a:blipFill>
                <a:blip r:embed="rId3"/>
                <a:stretch>
                  <a:fillRect l="-632" t="-7813" b="-23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row: Right 14"/>
          <p:cNvSpPr/>
          <p:nvPr/>
        </p:nvSpPr>
        <p:spPr>
          <a:xfrm rot="5400000">
            <a:off x="1733550" y="3671920"/>
            <a:ext cx="342901" cy="457201"/>
          </a:xfrm>
          <a:prstGeom prst="rightArrow">
            <a:avLst>
              <a:gd name="adj1" fmla="val 38889"/>
              <a:gd name="adj2" fmla="val 444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902513" y="4126468"/>
                <a:ext cx="740328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Set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and get 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513" y="4126468"/>
                <a:ext cx="7403287" cy="369332"/>
              </a:xfrm>
              <a:prstGeom prst="rect">
                <a:avLst/>
              </a:prstGeom>
              <a:blipFill>
                <a:blip r:embed="rId4"/>
                <a:stretch>
                  <a:fillRect l="-658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962400" y="4048780"/>
                <a:ext cx="477214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800" dirty="0"/>
                  <a:t>,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𝑖𝑖𝑑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048780"/>
                <a:ext cx="4772140" cy="523220"/>
              </a:xfrm>
              <a:prstGeom prst="rect">
                <a:avLst/>
              </a:prstGeom>
              <a:blipFill>
                <a:blip r:embed="rId5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ontent Placeholder 10"/>
          <p:cNvSpPr txBox="1">
            <a:spLocks/>
          </p:cNvSpPr>
          <p:nvPr/>
        </p:nvSpPr>
        <p:spPr>
          <a:xfrm>
            <a:off x="902513" y="4753244"/>
            <a:ext cx="7479219" cy="107994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>
                <a:solidFill>
                  <a:srgbClr val="385D8A"/>
                </a:solidFill>
              </a:rPr>
              <a:t>Dufour (1990) &amp; Andrews (1993) – </a:t>
            </a:r>
            <a:r>
              <a:rPr lang="en-US" sz="1800" dirty="0">
                <a:solidFill>
                  <a:srgbClr val="385D8A"/>
                </a:solidFill>
              </a:rPr>
              <a:t>developed exact inference procedures for the AR(1) parameter but these </a:t>
            </a:r>
            <a:r>
              <a:rPr lang="en-US" sz="1800" b="1" dirty="0">
                <a:solidFill>
                  <a:srgbClr val="385D8A"/>
                </a:solidFill>
              </a:rPr>
              <a:t>depend on the normality assumption of the errors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5830669"/>
            <a:ext cx="74792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While, the </a:t>
            </a:r>
            <a:r>
              <a:rPr lang="en-US" b="1" dirty="0"/>
              <a:t>BS methods </a:t>
            </a:r>
            <a:r>
              <a:rPr lang="en-US" dirty="0"/>
              <a:t>which are robust to distributional assumptions of the errors, hold promise</a:t>
            </a:r>
          </a:p>
        </p:txBody>
      </p:sp>
    </p:spTree>
    <p:extLst>
      <p:ext uri="{BB962C8B-B14F-4D97-AF65-F5344CB8AC3E}">
        <p14:creationId xmlns:p14="http://schemas.microsoft.com/office/powerpoint/2010/main" val="25514061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/>
          <p:cNvSpPr/>
          <p:nvPr/>
        </p:nvSpPr>
        <p:spPr>
          <a:xfrm>
            <a:off x="859669" y="3430185"/>
            <a:ext cx="7903331" cy="162335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3. </a:t>
            </a:r>
            <a:r>
              <a:rPr lang="en-US" sz="3200" b="1" dirty="0"/>
              <a:t>Structured Time Series Models: The Recursive BS</a:t>
            </a:r>
            <a:endParaRPr lang="en-US" sz="30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33400" y="1219200"/>
            <a:ext cx="6172200" cy="76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The AR(1) Model with intercept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524000" y="2057400"/>
                <a:ext cx="595470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800" dirty="0"/>
                  <a:t>,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𝑖𝑖𝑑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28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057400"/>
                <a:ext cx="5954707" cy="523220"/>
              </a:xfrm>
              <a:prstGeom prst="rect">
                <a:avLst/>
              </a:prstGeom>
              <a:blipFill>
                <a:blip r:embed="rId2"/>
                <a:stretch>
                  <a:fillRect t="-11765" b="-3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143937" y="5529032"/>
                <a:ext cx="22009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𝜷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𝜺</m:t>
                          </m:r>
                        </m:e>
                        <m:sup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937" y="5529032"/>
                <a:ext cx="2200987" cy="369332"/>
              </a:xfrm>
              <a:prstGeom prst="rect">
                <a:avLst/>
              </a:prstGeom>
              <a:blipFill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172694" y="5491906"/>
                <a:ext cx="2963312" cy="406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e>
                        <m:sub>
                          <m: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:  </m:t>
                      </m:r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d>
                        <m:dPr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b="1" i="1">
                          <a:solidFill>
                            <a:sysClr val="windowText" lastClr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b="1" i="1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1" i="1">
                                          <a:solidFill>
                                            <a:sysClr val="windowText" lastClr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𝜷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</m:e>
                                <m:sub>
                                  <m:r>
                                    <a:rPr lang="en-US" b="1" i="1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dirty="0"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b="1" i="1"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1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2694" y="5491906"/>
                <a:ext cx="2963312" cy="406458"/>
              </a:xfrm>
              <a:prstGeom prst="rect">
                <a:avLst/>
              </a:prstGeom>
              <a:blipFill>
                <a:blip r:embed="rId4"/>
                <a:stretch>
                  <a:fillRect t="-100000" r="-10700" b="-156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מחבר חץ ישר 14"/>
          <p:cNvCxnSpPr>
            <a:cxnSpLocks/>
          </p:cNvCxnSpPr>
          <p:nvPr/>
        </p:nvCxnSpPr>
        <p:spPr>
          <a:xfrm>
            <a:off x="3945418" y="5715000"/>
            <a:ext cx="55593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067704" y="2809220"/>
            <a:ext cx="78461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procedure for the generation of the BS samples is the </a:t>
            </a:r>
            <a:r>
              <a:rPr lang="en-US" b="1" dirty="0"/>
              <a:t>recursive procedure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066800" y="3505200"/>
                <a:ext cx="2278124" cy="848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  <m:sSubSup>
                            <m:sSubSupPr>
                              <m:ctrlP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>
                                      <a:solidFill>
                                        <a:schemeClr val="bg1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b="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505200"/>
                <a:ext cx="2278124" cy="8485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808476" y="3705730"/>
                <a:ext cx="332753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is given</a:t>
                </a: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476" y="3705730"/>
                <a:ext cx="3327530" cy="369332"/>
              </a:xfrm>
              <a:prstGeom prst="rect">
                <a:avLst/>
              </a:prstGeom>
              <a:blipFill>
                <a:blip r:embed="rId6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355437" y="4570660"/>
                <a:ext cx="1700850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, . . .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bg1">
                        <a:lumMod val="50000"/>
                      </a:schemeClr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5437" y="4570660"/>
                <a:ext cx="1700850" cy="390748"/>
              </a:xfrm>
              <a:prstGeom prst="rect">
                <a:avLst/>
              </a:prstGeom>
              <a:blipFill>
                <a:blip r:embed="rId7"/>
                <a:stretch>
                  <a:fillRect l="-2867" t="-7813" r="-2151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Arrow: Right 24"/>
              <p:cNvSpPr/>
              <p:nvPr/>
            </p:nvSpPr>
            <p:spPr>
              <a:xfrm>
                <a:off x="3581400" y="3798244"/>
                <a:ext cx="990600" cy="998358"/>
              </a:xfrm>
              <a:prstGeom prst="rightArrow">
                <a:avLst>
                  <a:gd name="adj1" fmla="val 38889"/>
                  <a:gd name="adj2" fmla="val 4444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25" name="Arrow: Right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798244"/>
                <a:ext cx="990600" cy="998358"/>
              </a:xfrm>
              <a:prstGeom prst="rightArrow">
                <a:avLst>
                  <a:gd name="adj1" fmla="val 38889"/>
                  <a:gd name="adj2" fmla="val 44444"/>
                </a:avLst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4808476" y="4583668"/>
                <a:ext cx="128752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476" y="4583668"/>
                <a:ext cx="1287524" cy="369332"/>
              </a:xfrm>
              <a:prstGeom prst="rect">
                <a:avLst/>
              </a:prstGeom>
              <a:blipFill>
                <a:blip r:embed="rId9"/>
                <a:stretch>
                  <a:fillRect l="-1422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808475" y="4149790"/>
                <a:ext cx="3954525" cy="3960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,…,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sub>
                    </m:sSub>
                  </m:oMath>
                </a14:m>
                <a:r>
                  <a:rPr lang="en-US" dirty="0"/>
                  <a:t> are recursively BS calculated</a:t>
                </a: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475" y="4149790"/>
                <a:ext cx="3954525" cy="396006"/>
              </a:xfrm>
              <a:prstGeom prst="rect">
                <a:avLst/>
              </a:prstGeom>
              <a:blipFill>
                <a:blip r:embed="rId10"/>
                <a:stretch>
                  <a:fillRect t="-7692" b="-1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/>
          <p:cNvSpPr/>
          <p:nvPr/>
        </p:nvSpPr>
        <p:spPr>
          <a:xfrm>
            <a:off x="859669" y="5182902"/>
            <a:ext cx="28040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The sampling scheme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30600" y="5182902"/>
            <a:ext cx="28040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The t-statistic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ontent Placeholder 10"/>
              <p:cNvSpPr txBox="1">
                <a:spLocks/>
              </p:cNvSpPr>
              <p:nvPr/>
            </p:nvSpPr>
            <p:spPr>
              <a:xfrm>
                <a:off x="228600" y="6019800"/>
                <a:ext cx="9220200" cy="73761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i="1" dirty="0">
                    <a:solidFill>
                      <a:srgbClr val="385D8A"/>
                    </a:solidFill>
                  </a:rPr>
                  <a:t>Rayner (1990) </a:t>
                </a:r>
                <a:r>
                  <a:rPr lang="en-US" sz="1400" dirty="0">
                    <a:solidFill>
                      <a:srgbClr val="385D8A"/>
                    </a:solidFill>
                  </a:rPr>
                  <a:t>– the use of the student-t approximation is not satisfactory, particularly for high values of </a:t>
                </a:r>
                <a14:m>
                  <m:oMath xmlns:m="http://schemas.openxmlformats.org/officeDocument/2006/math">
                    <m:r>
                      <a:rPr lang="en-US" sz="1400">
                        <a:solidFill>
                          <a:srgbClr val="385D8A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𝛽</m:t>
                    </m:r>
                  </m:oMath>
                </a14:m>
                <a:r>
                  <a:rPr lang="en-US" sz="1400" dirty="0">
                    <a:solidFill>
                      <a:srgbClr val="385D8A"/>
                    </a:solidFill>
                  </a:rPr>
                  <a:t> </a:t>
                </a:r>
                <a:br>
                  <a:rPr lang="en-US" sz="1400" dirty="0">
                    <a:solidFill>
                      <a:srgbClr val="385D8A"/>
                    </a:solidFill>
                  </a:rPr>
                </a:br>
                <a:r>
                  <a:rPr lang="en-US" sz="1400" dirty="0">
                    <a:solidFill>
                      <a:srgbClr val="385D8A"/>
                    </a:solidFill>
                  </a:rPr>
                  <a:t>                                     the bootstrap-t performs very well in samples of sizes 5-10, even when mixtures of normal </a:t>
                </a:r>
                <a:br>
                  <a:rPr lang="en-US" sz="1400" dirty="0">
                    <a:solidFill>
                      <a:srgbClr val="385D8A"/>
                    </a:solidFill>
                  </a:rPr>
                </a:br>
                <a:r>
                  <a:rPr lang="en-US" sz="1400" dirty="0">
                    <a:solidFill>
                      <a:srgbClr val="385D8A"/>
                    </a:solidFill>
                  </a:rPr>
                  <a:t>	              distributions are used for the errors</a:t>
                </a:r>
              </a:p>
            </p:txBody>
          </p:sp>
        </mc:Choice>
        <mc:Fallback xmlns="">
          <p:sp>
            <p:nvSpPr>
              <p:cNvPr id="30" name="Content Placeholder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6019800"/>
                <a:ext cx="9220200" cy="737616"/>
              </a:xfrm>
              <a:prstGeom prst="rect">
                <a:avLst/>
              </a:prstGeom>
              <a:blipFill>
                <a:blip r:embed="rId11"/>
                <a:stretch>
                  <a:fillRect l="-595" t="-4959" b="-15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31344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28600" y="2895600"/>
            <a:ext cx="8763000" cy="1500187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</a:pPr>
            <a:r>
              <a:rPr lang="en-US" sz="4000" b="1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4 - General error structures - The Moving Block Bootstrap (MBB)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pPr algn="l"/>
            <a:r>
              <a:rPr lang="en-US" sz="3000" b="1" dirty="0"/>
              <a:t>4. General error structures – The MBB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19224" y="1219200"/>
            <a:ext cx="8143776" cy="76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The Moving Block Bootstrap</a:t>
            </a:r>
          </a:p>
        </p:txBody>
      </p:sp>
      <p:sp>
        <p:nvSpPr>
          <p:cNvPr id="5" name="Content Placeholder 10"/>
          <p:cNvSpPr txBox="1">
            <a:spLocks/>
          </p:cNvSpPr>
          <p:nvPr/>
        </p:nvSpPr>
        <p:spPr>
          <a:xfrm>
            <a:off x="1066800" y="4343400"/>
            <a:ext cx="7944050" cy="7376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>
                <a:solidFill>
                  <a:srgbClr val="385D8A"/>
                </a:solidFill>
              </a:rPr>
              <a:t>Carlstein (1986) </a:t>
            </a:r>
            <a:r>
              <a:rPr lang="en-US" sz="1600" dirty="0">
                <a:solidFill>
                  <a:srgbClr val="385D8A"/>
                </a:solidFill>
              </a:rPr>
              <a:t>– first discussed the idea of </a:t>
            </a:r>
            <a:r>
              <a:rPr lang="en-US" sz="1600" b="1" dirty="0">
                <a:solidFill>
                  <a:srgbClr val="385D8A"/>
                </a:solidFill>
              </a:rPr>
              <a:t>bootstrapping blocks of observations </a:t>
            </a:r>
            <a:r>
              <a:rPr lang="en-US" sz="1600" dirty="0">
                <a:solidFill>
                  <a:srgbClr val="385D8A"/>
                </a:solidFill>
              </a:rPr>
              <a:t>rather </a:t>
            </a:r>
            <a:br>
              <a:rPr lang="en-US" sz="1600" dirty="0">
                <a:solidFill>
                  <a:srgbClr val="385D8A"/>
                </a:solidFill>
              </a:rPr>
            </a:br>
            <a:r>
              <a:rPr lang="en-US" sz="1600" dirty="0">
                <a:solidFill>
                  <a:srgbClr val="385D8A"/>
                </a:solidFill>
              </a:rPr>
              <a:t>than the individual observations. </a:t>
            </a:r>
            <a:r>
              <a:rPr lang="en-US" sz="1600" b="1" dirty="0">
                <a:solidFill>
                  <a:srgbClr val="385D8A"/>
                </a:solidFill>
              </a:rPr>
              <a:t>The blocks are nonoverlapping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1021530" y="2143780"/>
            <a:ext cx="19117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Background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2829580"/>
            <a:ext cx="76962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Application of the </a:t>
            </a:r>
            <a:r>
              <a:rPr lang="en-US" b="1" dirty="0"/>
              <a:t>residual based bootstrap </a:t>
            </a:r>
            <a:r>
              <a:rPr lang="en-US" dirty="0"/>
              <a:t>methods is straightforward if the error distribution is specified to be an ARMA(p,q) process with known p and q</a:t>
            </a:r>
            <a:br>
              <a:rPr lang="en-US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dirty="0"/>
              <a:t>However, if the structure of serial correlation is not tractable or is </a:t>
            </a:r>
            <a:r>
              <a:rPr lang="en-US" dirty="0" err="1"/>
              <a:t>misspecified</a:t>
            </a:r>
            <a:r>
              <a:rPr lang="en-US" dirty="0"/>
              <a:t>, the </a:t>
            </a:r>
            <a:r>
              <a:rPr lang="en-US" b="1" dirty="0"/>
              <a:t>residual based methods will give inconsistent estimates</a:t>
            </a:r>
          </a:p>
        </p:txBody>
      </p:sp>
      <p:sp>
        <p:nvSpPr>
          <p:cNvPr id="8" name="Content Placeholder 10"/>
          <p:cNvSpPr txBox="1">
            <a:spLocks/>
          </p:cNvSpPr>
          <p:nvPr/>
        </p:nvSpPr>
        <p:spPr>
          <a:xfrm>
            <a:off x="1066800" y="5242631"/>
            <a:ext cx="7944050" cy="10668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i="1" dirty="0">
                <a:solidFill>
                  <a:srgbClr val="385D8A"/>
                </a:solidFill>
              </a:rPr>
              <a:t>Künsch (1989) and Singh (1992) </a:t>
            </a:r>
            <a:r>
              <a:rPr lang="en-US" sz="1600" dirty="0">
                <a:solidFill>
                  <a:srgbClr val="385D8A"/>
                </a:solidFill>
              </a:rPr>
              <a:t>– independently introduced a more general BS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385D8A"/>
                </a:solidFill>
              </a:rPr>
              <a:t>procedure, </a:t>
            </a:r>
            <a:r>
              <a:rPr lang="en-US" sz="1600" b="1" dirty="0">
                <a:solidFill>
                  <a:srgbClr val="385D8A"/>
                </a:solidFill>
              </a:rPr>
              <a:t>the moving block BS </a:t>
            </a:r>
            <a:r>
              <a:rPr lang="en-US" sz="1600" dirty="0">
                <a:solidFill>
                  <a:srgbClr val="385D8A"/>
                </a:solidFill>
              </a:rPr>
              <a:t>(MBB) which is applicable to </a:t>
            </a:r>
            <a:r>
              <a:rPr lang="en-US" sz="1600" b="1" dirty="0">
                <a:solidFill>
                  <a:srgbClr val="385D8A"/>
                </a:solidFill>
              </a:rPr>
              <a:t>stationary time series data</a:t>
            </a:r>
            <a:r>
              <a:rPr lang="en-US" sz="1600" dirty="0">
                <a:solidFill>
                  <a:srgbClr val="385D8A"/>
                </a:solidFill>
              </a:rPr>
              <a:t>. In this method the </a:t>
            </a:r>
            <a:r>
              <a:rPr lang="en-US" sz="1600" b="1" dirty="0">
                <a:solidFill>
                  <a:srgbClr val="385D8A"/>
                </a:solidFill>
              </a:rPr>
              <a:t>blocks of observations are overlapping</a:t>
            </a:r>
            <a:r>
              <a:rPr lang="en-US" sz="1600" dirty="0">
                <a:solidFill>
                  <a:srgbClr val="385D8A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79083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pPr algn="l"/>
            <a:r>
              <a:rPr lang="en-US" sz="3000" b="1" dirty="0"/>
              <a:t>4. General error structures – The MBB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19224" y="838200"/>
            <a:ext cx="8143776" cy="76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The Moving Block Bootstrap</a:t>
            </a:r>
          </a:p>
        </p:txBody>
      </p:sp>
      <p:sp>
        <p:nvSpPr>
          <p:cNvPr id="4" name="Rectangle 3"/>
          <p:cNvSpPr/>
          <p:nvPr/>
        </p:nvSpPr>
        <p:spPr>
          <a:xfrm>
            <a:off x="635426" y="1592282"/>
            <a:ext cx="82037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Divide the data of n observations into blocks of length </a:t>
            </a:r>
            <a:r>
              <a:rPr lang="en-US" dirty="0">
                <a:latin typeface="Gigi" panose="04040504061007020D02" pitchFamily="82" charset="0"/>
              </a:rPr>
              <a:t>l </a:t>
            </a:r>
            <a:r>
              <a:rPr lang="en-US" dirty="0"/>
              <a:t>and select b of these blocks (with repeats allowed) by resampling with replacement all the possible blocks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274226" y="2610765"/>
                <a:ext cx="309837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For simplicity assume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𝑏𝑙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226" y="2610765"/>
                <a:ext cx="3098374" cy="369332"/>
              </a:xfrm>
              <a:prstGeom prst="rect">
                <a:avLst/>
              </a:prstGeom>
              <a:blipFill>
                <a:blip r:embed="rId2"/>
                <a:stretch>
                  <a:fillRect l="-157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62000" y="2590800"/>
                <a:ext cx="381000" cy="40189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1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590800"/>
                <a:ext cx="381000" cy="4018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143000" y="2590800"/>
                <a:ext cx="381000" cy="40189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1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590800"/>
                <a:ext cx="381000" cy="4018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1524000" y="259080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905000" y="259080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286000" y="259080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505200" y="259080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410200" y="2590800"/>
                <a:ext cx="381000" cy="40189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590800"/>
                <a:ext cx="381000" cy="401895"/>
              </a:xfrm>
              <a:prstGeom prst="rect">
                <a:avLst/>
              </a:prstGeom>
              <a:blipFill>
                <a:blip r:embed="rId5"/>
                <a:stretch>
                  <a:fillRect l="-151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791200" y="2590800"/>
                <a:ext cx="381000" cy="40189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1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10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590800"/>
                <a:ext cx="381000" cy="4018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3886200" y="259080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267200" y="259080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648200" y="259080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029200" y="259080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 rot="16200000">
            <a:off x="1354333" y="2455667"/>
            <a:ext cx="339335" cy="1524002"/>
          </a:xfrm>
          <a:prstGeom prst="leftBrace">
            <a:avLst>
              <a:gd name="adj1" fmla="val 30267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eft Brace 23"/>
          <p:cNvSpPr/>
          <p:nvPr/>
        </p:nvSpPr>
        <p:spPr>
          <a:xfrm rot="16200000">
            <a:off x="5245851" y="2455667"/>
            <a:ext cx="339335" cy="1524002"/>
          </a:xfrm>
          <a:prstGeom prst="leftBrace">
            <a:avLst>
              <a:gd name="adj1" fmla="val 30267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304317" y="3387336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igi" panose="04040504061007020D02" pitchFamily="82" charset="0"/>
              </a:rPr>
              <a:t>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396851" y="3387503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igi" panose="04040504061007020D02" pitchFamily="82" charset="0"/>
              </a:rPr>
              <a:t>l</a:t>
            </a:r>
          </a:p>
        </p:txBody>
      </p:sp>
      <p:sp>
        <p:nvSpPr>
          <p:cNvPr id="27" name="Left Brace 26"/>
          <p:cNvSpPr/>
          <p:nvPr/>
        </p:nvSpPr>
        <p:spPr>
          <a:xfrm rot="16200000">
            <a:off x="2148009" y="2628487"/>
            <a:ext cx="339335" cy="1524002"/>
          </a:xfrm>
          <a:prstGeom prst="leftBrace">
            <a:avLst>
              <a:gd name="adj1" fmla="val 30267"/>
              <a:gd name="adj2" fmla="val 50000"/>
            </a:avLst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172363" y="3575154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Gigi" panose="04040504061007020D02" pitchFamily="82" charset="0"/>
              </a:rPr>
              <a:t>l</a:t>
            </a:r>
          </a:p>
        </p:txBody>
      </p:sp>
      <p:sp>
        <p:nvSpPr>
          <p:cNvPr id="29" name="Left Brace 28"/>
          <p:cNvSpPr/>
          <p:nvPr/>
        </p:nvSpPr>
        <p:spPr>
          <a:xfrm rot="16200000">
            <a:off x="1735334" y="2539662"/>
            <a:ext cx="339335" cy="1524002"/>
          </a:xfrm>
          <a:prstGeom prst="leftBrace">
            <a:avLst>
              <a:gd name="adj1" fmla="val 30267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777852" y="3451498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Gigi" panose="04040504061007020D02" pitchFamily="82" charset="0"/>
              </a:rPr>
              <a:t>l</a:t>
            </a:r>
          </a:p>
        </p:txBody>
      </p:sp>
      <p:sp>
        <p:nvSpPr>
          <p:cNvPr id="31" name="Left Brace 30"/>
          <p:cNvSpPr/>
          <p:nvPr/>
        </p:nvSpPr>
        <p:spPr>
          <a:xfrm rot="16200000">
            <a:off x="2884206" y="2466319"/>
            <a:ext cx="339335" cy="1524002"/>
          </a:xfrm>
          <a:prstGeom prst="leftBrace">
            <a:avLst>
              <a:gd name="adj1" fmla="val 30267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152400" y="3886200"/>
                <a:ext cx="4169603" cy="462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In the </a:t>
                </a:r>
                <a:r>
                  <a:rPr lang="en-US" sz="2000" i="1" dirty="0">
                    <a:solidFill>
                      <a:srgbClr val="385D8A"/>
                    </a:solidFill>
                  </a:rPr>
                  <a:t>Carlstein</a:t>
                </a:r>
                <a:r>
                  <a:rPr lang="en-US" dirty="0"/>
                  <a:t> procedure</a:t>
                </a:r>
                <a:r>
                  <a:rPr lang="en-US" dirty="0">
                    <a:sym typeface="Wingdings" panose="05000000000000000000" pitchFamily="2" charset="2"/>
                  </a:rPr>
                  <a:t>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𝑙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blocks </a:t>
                </a: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886200"/>
                <a:ext cx="4169603" cy="462947"/>
              </a:xfrm>
              <a:prstGeom prst="rect">
                <a:avLst/>
              </a:prstGeom>
              <a:blipFill>
                <a:blip r:embed="rId7"/>
                <a:stretch>
                  <a:fillRect l="-1170" t="-5333" r="-146"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724688" y="3943290"/>
                <a:ext cx="434638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In the </a:t>
                </a:r>
                <a:r>
                  <a:rPr lang="en-US" sz="2000" i="1" dirty="0">
                    <a:solidFill>
                      <a:srgbClr val="385D8A"/>
                    </a:solidFill>
                  </a:rPr>
                  <a:t>Künsch</a:t>
                </a:r>
                <a:r>
                  <a:rPr lang="en-US" dirty="0"/>
                  <a:t> procedure</a:t>
                </a:r>
                <a:r>
                  <a:rPr lang="en-US" dirty="0">
                    <a:sym typeface="Wingdings" panose="05000000000000000000" pitchFamily="2" charset="2"/>
                  </a:rPr>
                  <a:t>: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blocks </a:t>
                </a: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688" y="3943290"/>
                <a:ext cx="4346383" cy="400110"/>
              </a:xfrm>
              <a:prstGeom prst="rect">
                <a:avLst/>
              </a:prstGeom>
              <a:blipFill>
                <a:blip r:embed="rId8"/>
                <a:stretch>
                  <a:fillRect l="-1122" t="-9091" r="-281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655201" y="5612602"/>
            <a:ext cx="81077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For example with n = 6 and I = 3 suppose the data are: </a:t>
            </a:r>
            <a:r>
              <a:rPr lang="en-US" dirty="0" err="1"/>
              <a:t>xt</a:t>
            </a:r>
            <a:r>
              <a:rPr lang="en-US" dirty="0"/>
              <a:t> = {3,6,7,2,1,5).</a:t>
            </a:r>
          </a:p>
          <a:p>
            <a:r>
              <a:rPr lang="en-US" dirty="0"/>
              <a:t>The blocks according to Carlstein are {(3,6,7), (2,1,5)). The blocks according</a:t>
            </a:r>
          </a:p>
          <a:p>
            <a:r>
              <a:rPr lang="en-US" dirty="0"/>
              <a:t>to </a:t>
            </a:r>
            <a:r>
              <a:rPr lang="en-US" dirty="0" err="1"/>
              <a:t>Kiinsch</a:t>
            </a:r>
            <a:r>
              <a:rPr lang="en-US" dirty="0"/>
              <a:t> are {(3,6,7), (6,7,2), (7,2, l), (2,1,5)).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5105400" y="4495800"/>
                <a:ext cx="3950927" cy="7743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block is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i="1" dirty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</a:t>
                </a:r>
                <a:br>
                  <a:rPr lang="en-US" dirty="0"/>
                </a:br>
                <a:endParaRPr lang="en-US" sz="1000" dirty="0"/>
              </a:p>
              <a:p>
                <a:pPr algn="l"/>
                <a:r>
                  <a:rPr lang="en-US" sz="1600" dirty="0"/>
                  <a:t>  	               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,…,(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495800"/>
                <a:ext cx="3950927" cy="774379"/>
              </a:xfrm>
              <a:prstGeom prst="rect">
                <a:avLst/>
              </a:prstGeom>
              <a:blipFill>
                <a:blip r:embed="rId9"/>
                <a:stretch>
                  <a:fillRect l="-1389" t="-3937" b="-31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29497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: Rounded Corners 34"/>
          <p:cNvSpPr/>
          <p:nvPr/>
        </p:nvSpPr>
        <p:spPr>
          <a:xfrm>
            <a:off x="105984" y="1447800"/>
            <a:ext cx="8790366" cy="2218027"/>
          </a:xfrm>
          <a:prstGeom prst="roundRect">
            <a:avLst>
              <a:gd name="adj" fmla="val 768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pPr algn="l"/>
            <a:r>
              <a:rPr lang="en-US" sz="3000" b="1" dirty="0"/>
              <a:t>4. General error structures – The MBB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19224" y="838200"/>
            <a:ext cx="8143776" cy="76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The Moving Block Bootstrap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52400" y="2307735"/>
            <a:ext cx="2532103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blocks in the </a:t>
            </a:r>
            <a:br>
              <a:rPr lang="en-US" dirty="0"/>
            </a:br>
            <a:r>
              <a:rPr lang="en-US" sz="2000" i="1" dirty="0">
                <a:solidFill>
                  <a:srgbClr val="385D8A"/>
                </a:solidFill>
              </a:rPr>
              <a:t>Carlstein</a:t>
            </a:r>
            <a:r>
              <a:rPr lang="en-US" dirty="0"/>
              <a:t> procedure are: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581400" y="2307735"/>
            <a:ext cx="2605778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blocks in the </a:t>
            </a:r>
            <a:r>
              <a:rPr lang="en-US" sz="2000" i="1" dirty="0">
                <a:solidFill>
                  <a:srgbClr val="385D8A"/>
                </a:solidFill>
              </a:rPr>
              <a:t>Künsch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procedure are: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35426" y="1456101"/>
            <a:ext cx="82037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410200" y="175344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791200" y="175344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886200" y="175344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267200" y="175344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648200" y="175344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029200" y="175344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2570732" y="1646760"/>
                <a:ext cx="413486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3200" b="0" i="1" dirty="0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3200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0" i="1" dirty="0" smtClean="0">
                              <a:latin typeface="Cambria Math" panose="02040503050406030204" pitchFamily="18" charset="0"/>
                            </a:rPr>
                            <m:t>                            </m:t>
                          </m:r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732" y="1646760"/>
                <a:ext cx="4134868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1916519" y="312504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297519" y="312504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28600" y="312504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09600" y="312504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90600" y="312504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535519" y="3125040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326886" y="3070858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707886" y="3070858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657600" y="3070858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038600" y="3070858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419600" y="3070858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945886" y="3070858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633805" y="3070858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014805" y="3070858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252805" y="3070858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967305" y="3070858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348305" y="3070858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4" name="Rectangle 63"/>
          <p:cNvSpPr/>
          <p:nvPr/>
        </p:nvSpPr>
        <p:spPr>
          <a:xfrm>
            <a:off x="7586305" y="3070858"/>
            <a:ext cx="381000" cy="4018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5562600"/>
            <a:ext cx="87822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Higher probability of missing entire blocks in the </a:t>
            </a:r>
            <a:r>
              <a:rPr lang="en-US" i="1" dirty="0">
                <a:solidFill>
                  <a:srgbClr val="385D8A"/>
                </a:solidFill>
              </a:rPr>
              <a:t>Carlstein</a:t>
            </a:r>
            <a:r>
              <a:rPr lang="en-US" dirty="0"/>
              <a:t> scheme (non overlapping blocks)</a:t>
            </a:r>
          </a:p>
        </p:txBody>
      </p:sp>
      <p:sp>
        <p:nvSpPr>
          <p:cNvPr id="5" name="Rectangle 4"/>
          <p:cNvSpPr/>
          <p:nvPr/>
        </p:nvSpPr>
        <p:spPr>
          <a:xfrm>
            <a:off x="1266825" y="3767203"/>
            <a:ext cx="62007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Draw a sample of </a:t>
            </a:r>
            <a:r>
              <a:rPr lang="en-US" b="1" dirty="0"/>
              <a:t>two blocks </a:t>
            </a:r>
            <a:r>
              <a:rPr lang="en-US" dirty="0"/>
              <a:t>with replacement in each case</a:t>
            </a:r>
          </a:p>
        </p:txBody>
      </p:sp>
      <p:sp>
        <p:nvSpPr>
          <p:cNvPr id="7" name="Rectangle 6"/>
          <p:cNvSpPr/>
          <p:nvPr/>
        </p:nvSpPr>
        <p:spPr>
          <a:xfrm>
            <a:off x="1645181" y="5105400"/>
            <a:ext cx="1513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85D8A"/>
                </a:solidFill>
              </a:rPr>
              <a:t>Carlstein: </a:t>
            </a:r>
            <a:r>
              <a:rPr lang="en-US" dirty="0"/>
              <a:t>50%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648345" y="5105400"/>
            <a:ext cx="1359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385D8A"/>
                </a:solidFill>
              </a:rPr>
              <a:t>Künsch: </a:t>
            </a:r>
            <a:r>
              <a:rPr lang="en-US" dirty="0"/>
              <a:t>25%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266824" y="4170105"/>
            <a:ext cx="5438775" cy="413619"/>
            <a:chOff x="1266824" y="4277211"/>
            <a:chExt cx="5438775" cy="413619"/>
          </a:xfrm>
        </p:grpSpPr>
        <p:sp>
          <p:nvSpPr>
            <p:cNvPr id="50" name="Rectangle 49"/>
            <p:cNvSpPr/>
            <p:nvPr/>
          </p:nvSpPr>
          <p:spPr>
            <a:xfrm>
              <a:off x="4076700" y="4288935"/>
              <a:ext cx="381000" cy="4018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4457700" y="4288935"/>
              <a:ext cx="381000" cy="4018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4838700" y="4288935"/>
              <a:ext cx="381000" cy="4018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1266824" y="4277211"/>
              <a:ext cx="543877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Suppose, the first draw gave		       (WLOG)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266824" y="4627305"/>
            <a:ext cx="5514976" cy="401895"/>
            <a:chOff x="1266824" y="4847878"/>
            <a:chExt cx="5514976" cy="401895"/>
          </a:xfrm>
        </p:grpSpPr>
        <p:sp>
          <p:nvSpPr>
            <p:cNvPr id="65" name="Rectangle 64"/>
            <p:cNvSpPr/>
            <p:nvPr/>
          </p:nvSpPr>
          <p:spPr>
            <a:xfrm>
              <a:off x="5410200" y="4847878"/>
              <a:ext cx="381000" cy="4018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791200" y="4847878"/>
              <a:ext cx="381000" cy="4018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5029200" y="4847878"/>
              <a:ext cx="381000" cy="4018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266824" y="4868108"/>
              <a:ext cx="551497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/>
                <a:t>Than, The probability of missing all of 		       is: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1752599" y="6183868"/>
            <a:ext cx="52622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385D8A"/>
                </a:solidFill>
              </a:rPr>
              <a:t>Carlstein</a:t>
            </a:r>
            <a:r>
              <a:rPr lang="en-US" dirty="0"/>
              <a:t> scheme is not popular and not often used</a:t>
            </a:r>
          </a:p>
        </p:txBody>
      </p:sp>
      <p:sp>
        <p:nvSpPr>
          <p:cNvPr id="14" name="Arrow: Bent 13"/>
          <p:cNvSpPr/>
          <p:nvPr/>
        </p:nvSpPr>
        <p:spPr>
          <a:xfrm flipV="1">
            <a:off x="1113651" y="5946452"/>
            <a:ext cx="609600" cy="60107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2431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/>
          <p:cNvSpPr/>
          <p:nvPr/>
        </p:nvSpPr>
        <p:spPr>
          <a:xfrm>
            <a:off x="114500" y="2673582"/>
            <a:ext cx="8877100" cy="3346218"/>
          </a:xfrm>
          <a:prstGeom prst="roundRect">
            <a:avLst>
              <a:gd name="adj" fmla="val 670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977" y="2895600"/>
            <a:ext cx="4984273" cy="28516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pPr algn="l"/>
            <a:r>
              <a:rPr lang="en-US" sz="3000" b="1" dirty="0"/>
              <a:t>4. General error structures – The MBB</a:t>
            </a:r>
          </a:p>
        </p:txBody>
      </p:sp>
      <p:sp>
        <p:nvSpPr>
          <p:cNvPr id="6" name="Content Placeholder 10"/>
          <p:cNvSpPr>
            <a:spLocks noGrp="1"/>
          </p:cNvSpPr>
          <p:nvPr>
            <p:ph idx="1"/>
          </p:nvPr>
        </p:nvSpPr>
        <p:spPr>
          <a:xfrm>
            <a:off x="619224" y="838200"/>
            <a:ext cx="8143776" cy="76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The Moving Block Bootstrap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" y="1752600"/>
            <a:ext cx="624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 comparison of four different block bootstrap methods</a:t>
            </a:r>
          </a:p>
        </p:txBody>
      </p:sp>
      <p:sp>
        <p:nvSpPr>
          <p:cNvPr id="8" name="Rectangle 7"/>
          <p:cNvSpPr/>
          <p:nvPr/>
        </p:nvSpPr>
        <p:spPr>
          <a:xfrm>
            <a:off x="1828800" y="2111573"/>
            <a:ext cx="3435012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i="1" dirty="0">
                <a:solidFill>
                  <a:srgbClr val="385D8A"/>
                </a:solidFill>
              </a:rPr>
              <a:t> Boris </a:t>
            </a:r>
            <a:r>
              <a:rPr lang="en-US" sz="1400" i="1" dirty="0" err="1">
                <a:solidFill>
                  <a:srgbClr val="385D8A"/>
                </a:solidFill>
              </a:rPr>
              <a:t>Radovanov</a:t>
            </a:r>
            <a:r>
              <a:rPr lang="en-US" sz="1400" i="1" dirty="0">
                <a:solidFill>
                  <a:srgbClr val="385D8A"/>
                </a:solidFill>
              </a:rPr>
              <a:t> &amp; Aleksandra </a:t>
            </a:r>
            <a:r>
              <a:rPr lang="en-US" sz="1400" i="1" dirty="0" err="1">
                <a:solidFill>
                  <a:srgbClr val="385D8A"/>
                </a:solidFill>
              </a:rPr>
              <a:t>Marcikić</a:t>
            </a:r>
            <a:endParaRPr lang="en-US" sz="1400" i="1" dirty="0">
              <a:solidFill>
                <a:srgbClr val="385D8A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17887" y="3799582"/>
            <a:ext cx="347371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LM Roman 12"/>
              </a:rPr>
              <a:t>MBB – Moving block bootstrap </a:t>
            </a:r>
            <a:br>
              <a:rPr lang="en-US" sz="1600" dirty="0">
                <a:solidFill>
                  <a:srgbClr val="000000"/>
                </a:solidFill>
                <a:latin typeface="LM Roman 12"/>
              </a:rPr>
            </a:br>
            <a:r>
              <a:rPr lang="en-US" sz="1600" dirty="0">
                <a:solidFill>
                  <a:srgbClr val="000000"/>
                </a:solidFill>
                <a:latin typeface="LM Roman 12"/>
              </a:rPr>
              <a:t>NBB – Non-overlapping block bootstrap </a:t>
            </a:r>
            <a:br>
              <a:rPr lang="en-US" sz="1600" dirty="0">
                <a:solidFill>
                  <a:srgbClr val="000000"/>
                </a:solidFill>
                <a:latin typeface="LM Roman 12"/>
              </a:rPr>
            </a:br>
            <a:r>
              <a:rPr lang="en-US" sz="1600" dirty="0">
                <a:solidFill>
                  <a:srgbClr val="000000"/>
                </a:solidFill>
                <a:latin typeface="LM Roman 12"/>
              </a:rPr>
              <a:t>SBB – Stationary block bootstrap </a:t>
            </a:r>
            <a:br>
              <a:rPr lang="en-US" sz="1600" dirty="0">
                <a:solidFill>
                  <a:srgbClr val="000000"/>
                </a:solidFill>
                <a:latin typeface="LM Roman 12"/>
              </a:rPr>
            </a:br>
            <a:r>
              <a:rPr lang="en-US" sz="1600" dirty="0">
                <a:solidFill>
                  <a:srgbClr val="000000"/>
                </a:solidFill>
                <a:latin typeface="LM Roman 12"/>
              </a:rPr>
              <a:t>SS - Subsampling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997397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pPr algn="l"/>
            <a:r>
              <a:rPr lang="en-US" sz="3000" b="1" dirty="0"/>
              <a:t>4. General error structures – The MBB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19224" y="1219200"/>
            <a:ext cx="8143776" cy="6974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Problems with MBB</a:t>
            </a:r>
          </a:p>
        </p:txBody>
      </p:sp>
      <p:sp>
        <p:nvSpPr>
          <p:cNvPr id="3" name="Rectangle 2"/>
          <p:cNvSpPr/>
          <p:nvPr/>
        </p:nvSpPr>
        <p:spPr>
          <a:xfrm>
            <a:off x="3419783" y="4765633"/>
            <a:ext cx="5267017" cy="178756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A stationary bootstrap method</a:t>
            </a:r>
          </a:p>
          <a:p>
            <a:r>
              <a:rPr lang="en-US" dirty="0"/>
              <a:t>The suggested method involves sampling blocks of random length, where the length of each block has a geometric distribution. They show that the pseudo time series generated by the stationary bootstrap method is indeed stationary.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916668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There are some important problems worth noting about the MBB procedure</a:t>
            </a:r>
          </a:p>
        </p:txBody>
      </p:sp>
      <p:sp>
        <p:nvSpPr>
          <p:cNvPr id="6" name="Rectangle 5"/>
          <p:cNvSpPr/>
          <p:nvPr/>
        </p:nvSpPr>
        <p:spPr>
          <a:xfrm>
            <a:off x="912820" y="259080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1.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371600" y="2713672"/>
                <a:ext cx="3048000" cy="147732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The pseudo time series generated by the moving block method is not stationary, even if the original series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/>
                  <a:t>) is stationary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713672"/>
                <a:ext cx="3048000" cy="1477328"/>
              </a:xfrm>
              <a:prstGeom prst="rect">
                <a:avLst/>
              </a:prstGeom>
              <a:blipFill>
                <a:blip r:embed="rId2"/>
                <a:stretch>
                  <a:fillRect l="-1600" t="-2058" b="-53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449701" y="4721423"/>
            <a:ext cx="21410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 err="1">
                <a:solidFill>
                  <a:srgbClr val="385D8A"/>
                </a:solidFill>
              </a:rPr>
              <a:t>Politis</a:t>
            </a:r>
            <a:r>
              <a:rPr lang="en-US" sz="1400" i="1" dirty="0">
                <a:solidFill>
                  <a:srgbClr val="385D8A"/>
                </a:solidFill>
              </a:rPr>
              <a:t> and Romano (1994) </a:t>
            </a:r>
          </a:p>
        </p:txBody>
      </p:sp>
      <p:sp>
        <p:nvSpPr>
          <p:cNvPr id="10" name="Arrow: Bent 9"/>
          <p:cNvSpPr/>
          <p:nvPr/>
        </p:nvSpPr>
        <p:spPr>
          <a:xfrm flipV="1">
            <a:off x="2590800" y="4511730"/>
            <a:ext cx="609600" cy="60107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: Rounded Corners 18"/>
          <p:cNvSpPr/>
          <p:nvPr/>
        </p:nvSpPr>
        <p:spPr>
          <a:xfrm>
            <a:off x="162325" y="4128194"/>
            <a:ext cx="8877100" cy="2643297"/>
          </a:xfrm>
          <a:prstGeom prst="roundRect">
            <a:avLst>
              <a:gd name="adj" fmla="val 6704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pPr algn="l"/>
            <a:r>
              <a:rPr lang="en-US" sz="3000" b="1" dirty="0"/>
              <a:t>4. General error structures – The MBB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19224" y="914400"/>
            <a:ext cx="8143776" cy="6974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Problems with MBB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1611868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There are some important problems worth noting about the MBB procedure</a:t>
            </a:r>
          </a:p>
        </p:txBody>
      </p:sp>
      <p:sp>
        <p:nvSpPr>
          <p:cNvPr id="6" name="Rectangle 5"/>
          <p:cNvSpPr/>
          <p:nvPr/>
        </p:nvSpPr>
        <p:spPr>
          <a:xfrm>
            <a:off x="912820" y="228600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2.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371600" y="2362200"/>
                <a:ext cx="7086600" cy="86177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The mean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US" dirty="0"/>
                  <a:t> of the moving block bootstrap is biased in the sense that:</a:t>
                </a:r>
              </a:p>
              <a:p>
                <a:endParaRPr lang="en-US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acc>
                                <m:accPr>
                                  <m:chr m:val="̅"/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…,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362200"/>
                <a:ext cx="7086600" cy="861774"/>
              </a:xfrm>
              <a:prstGeom prst="rect">
                <a:avLst/>
              </a:prstGeom>
              <a:blipFill>
                <a:blip r:embed="rId2"/>
                <a:stretch>
                  <a:fillRect l="-688" t="-4255" b="-14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912820" y="3528774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3.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371600" y="3604974"/>
                <a:ext cx="7086600" cy="37241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The MBB estimator of the variance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is also biased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604974"/>
                <a:ext cx="7086600" cy="372410"/>
              </a:xfrm>
              <a:prstGeom prst="rect">
                <a:avLst/>
              </a:prstGeom>
              <a:blipFill>
                <a:blip r:embed="rId3"/>
                <a:stretch>
                  <a:fillRect l="-688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752600" y="4992101"/>
                <a:ext cx="2590800" cy="9503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the usual estimator: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pPr>
                        <m:e>
                          <m:acc>
                            <m:accPr>
                              <m:chr m:val="̂"/>
                              <m:ctrlPr>
                                <a:rPr lang="en-US" sz="120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nary>
                        <m:naryPr>
                          <m:chr m:val="∑"/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2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2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200" b="0" i="1" smtClean="0"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sz="5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992101"/>
                <a:ext cx="2590800" cy="950388"/>
              </a:xfrm>
              <a:prstGeom prst="rect">
                <a:avLst/>
              </a:prstGeom>
              <a:blipFill>
                <a:blip r:embed="rId4"/>
                <a:stretch>
                  <a:fillRect l="-2118" t="-31410" b="-8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49621" y="4188023"/>
            <a:ext cx="20601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>
                <a:solidFill>
                  <a:srgbClr val="385D8A"/>
                </a:solidFill>
              </a:rPr>
              <a:t>Davidson and Hall (1993) </a:t>
            </a:r>
          </a:p>
        </p:txBody>
      </p:sp>
      <p:sp>
        <p:nvSpPr>
          <p:cNvPr id="16" name="Arrow: Bent 15"/>
          <p:cNvSpPr/>
          <p:nvPr/>
        </p:nvSpPr>
        <p:spPr>
          <a:xfrm flipV="1">
            <a:off x="1371600" y="4848225"/>
            <a:ext cx="304800" cy="374329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00" y="4431268"/>
            <a:ext cx="7086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This creates problems in using the percentile-t method with the MBB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495800" y="4992101"/>
                <a:ext cx="3962400" cy="9589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Should be modified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pPr>
                        <m:e>
                          <m:acc>
                            <m:accPr>
                              <m:chr m:val="̃"/>
                              <m:ctrlPr>
                                <a:rPr lang="en-US" sz="120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2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nary>
                        <m:naryPr>
                          <m:chr m:val="∑"/>
                          <m:ctrlPr>
                            <a:rPr lang="en-US" sz="12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12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sz="1200" i="1">
                                                  <a:latin typeface="Cambria Math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sz="1200" b="0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m:rPr>
                                      <m:brk m:alnAt="23"/>
                                    </m:rP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en-US" sz="1200" b="0" i="1" smtClean="0">
                                          <a:latin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r>
                                        <m:rPr>
                                          <m:brk m:alnAt="23"/>
                                        </m:rP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2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p>
                                    <m:e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2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2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d>
                                        <m:dPr>
                                          <m:ctrlPr>
                                            <a:rPr lang="en-US" sz="1200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2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  <m:r>
                                                <a:rPr lang="en-US" sz="12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en-US" sz="12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12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en-US" sz="1200" i="1">
                                                      <a:latin typeface="Cambria Math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sz="12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</m:acc>
                                            </m:e>
                                            <m:sub>
                                              <m:r>
                                                <a:rPr lang="en-US" sz="1200" i="1"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nary>
                                </m:e>
                              </m:nary>
                            </m:e>
                          </m:d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992101"/>
                <a:ext cx="3962400" cy="958917"/>
              </a:xfrm>
              <a:prstGeom prst="rect">
                <a:avLst/>
              </a:prstGeom>
              <a:blipFill>
                <a:blip r:embed="rId5"/>
                <a:stretch>
                  <a:fillRect l="-1385" t="-38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1752600" y="6125160"/>
            <a:ext cx="6705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With this modification the bootstrap-t can improve substantially on the normal approximation</a:t>
            </a:r>
          </a:p>
        </p:txBody>
      </p:sp>
    </p:spTree>
    <p:extLst>
      <p:ext uri="{BB962C8B-B14F-4D97-AF65-F5344CB8AC3E}">
        <p14:creationId xmlns:p14="http://schemas.microsoft.com/office/powerpoint/2010/main" val="14344894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pPr algn="l"/>
            <a:r>
              <a:rPr lang="en-US" sz="3000" b="1" dirty="0"/>
              <a:t>4. General error structures – The MBB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19224" y="914400"/>
            <a:ext cx="8143776" cy="68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Optimal Length of Blocks</a:t>
            </a:r>
          </a:p>
        </p:txBody>
      </p:sp>
      <p:sp>
        <p:nvSpPr>
          <p:cNvPr id="3" name="Rectangle 2"/>
          <p:cNvSpPr/>
          <p:nvPr/>
        </p:nvSpPr>
        <p:spPr>
          <a:xfrm>
            <a:off x="990600" y="1752600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Several rules that have been suggested are based on different criteria. However, the rules are useful as rough guides to selecting the optimal sized blocks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297180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1.</a:t>
            </a:r>
          </a:p>
        </p:txBody>
      </p:sp>
      <p:sp>
        <p:nvSpPr>
          <p:cNvPr id="8" name="Rectangle 7"/>
          <p:cNvSpPr/>
          <p:nvPr/>
        </p:nvSpPr>
        <p:spPr>
          <a:xfrm>
            <a:off x="1447800" y="2990671"/>
            <a:ext cx="3505200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solidFill>
                  <a:srgbClr val="385D8A"/>
                </a:solidFill>
              </a:rPr>
              <a:t>Carlstein’s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non-overlapping blocks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48400" y="2990671"/>
            <a:ext cx="2317375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solidFill>
                  <a:srgbClr val="385D8A"/>
                </a:solidFill>
              </a:rPr>
              <a:t>Künsch’s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moving blocks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5029200" y="3075656"/>
            <a:ext cx="10502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&lt;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0" y="449580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2.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447799" y="4572744"/>
                <a:ext cx="7117975" cy="165603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en-US" i="1" dirty="0">
                    <a:solidFill>
                      <a:srgbClr val="385D8A"/>
                    </a:solidFill>
                  </a:rPr>
                  <a:t>Politis and Romano‘s </a:t>
                </a:r>
                <a:r>
                  <a:rPr lang="en-US" dirty="0"/>
                  <a:t>stationary bootstrap method</a:t>
                </a:r>
              </a:p>
              <a:p>
                <a:endParaRPr lang="en-US" sz="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The average length of a block is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i="1" smtClean="0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dirty="0"/>
                  <a:t>, where p is the parameter of the </a:t>
                </a:r>
                <a:br>
                  <a:rPr lang="en-US" dirty="0"/>
                </a:br>
                <a:r>
                  <a:rPr lang="en-US" dirty="0"/>
                  <a:t>geometric distribution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The application of </a:t>
                </a:r>
                <a:r>
                  <a:rPr lang="en-US" b="1" dirty="0"/>
                  <a:t>stationary bootstrap </a:t>
                </a:r>
                <a:r>
                  <a:rPr lang="en-US" dirty="0"/>
                  <a:t>is less sensitive to the choice of p than the application of </a:t>
                </a:r>
                <a:r>
                  <a:rPr lang="en-US" b="1" dirty="0"/>
                  <a:t>moving block bootstrap </a:t>
                </a:r>
                <a:r>
                  <a:rPr lang="en-US" dirty="0"/>
                  <a:t>is to the choice of </a:t>
                </a:r>
                <a:r>
                  <a:rPr lang="en-US" i="1" dirty="0"/>
                  <a:t>I</a:t>
                </a:r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799" y="4572744"/>
                <a:ext cx="7117975" cy="1656031"/>
              </a:xfrm>
              <a:prstGeom prst="rect">
                <a:avLst/>
              </a:prstGeom>
              <a:blipFill>
                <a:blip r:embed="rId2"/>
                <a:stretch>
                  <a:fillRect l="-685" t="-1838" r="-1027" b="-47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/>
              <a:t>1.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sz="2100" b="1" dirty="0"/>
              <a:t>Most of the inferential procedures available in the analysis of time series data are asymptotic</a:t>
            </a:r>
          </a:p>
          <a:p>
            <a:r>
              <a:rPr lang="en-US" sz="2100" dirty="0"/>
              <a:t>Although analytic small sample results are available in a few cases, there is currently, </a:t>
            </a:r>
            <a:r>
              <a:rPr lang="en-US" sz="2100" b="1" dirty="0"/>
              <a:t>no widely applicable and easily accessible method that can be used to make small sample inferences.</a:t>
            </a:r>
            <a:r>
              <a:rPr lang="en-US" sz="2100" dirty="0"/>
              <a:t> Methods like </a:t>
            </a:r>
            <a:r>
              <a:rPr lang="en-US" sz="2100" dirty="0" err="1"/>
              <a:t>Edgeworth</a:t>
            </a:r>
            <a:r>
              <a:rPr lang="en-US" sz="2100" dirty="0"/>
              <a:t> expansions involve a lot of algebra and are also applicable in very special cases. </a:t>
            </a:r>
          </a:p>
          <a:p>
            <a:r>
              <a:rPr lang="en-US" sz="2100" b="1" dirty="0"/>
              <a:t>The bootstrap technique introduced by </a:t>
            </a:r>
            <a:r>
              <a:rPr lang="en-US" sz="2100" b="1" dirty="0" err="1"/>
              <a:t>Efron</a:t>
            </a:r>
            <a:r>
              <a:rPr lang="en-US" sz="2100" b="1" dirty="0"/>
              <a:t> </a:t>
            </a:r>
            <a:r>
              <a:rPr lang="en-US" sz="2100" b="1" i="1" dirty="0"/>
              <a:t>(1979) could possibly be a </a:t>
            </a:r>
            <a:r>
              <a:rPr lang="en-US" sz="2100" b="1" dirty="0"/>
              <a:t>potential alternative in estimation and inference from time series models in finite samples.</a:t>
            </a:r>
            <a:r>
              <a:rPr lang="en-US" sz="2100" dirty="0"/>
              <a:t> However, in time series regressions, the standard bootstrap resampling method </a:t>
            </a:r>
            <a:r>
              <a:rPr lang="en-US" sz="2100" b="1" dirty="0"/>
              <a:t>designed for independent and identically distributed </a:t>
            </a:r>
            <a:r>
              <a:rPr lang="en-US" sz="2100" b="1" i="1" dirty="0"/>
              <a:t>(IID) </a:t>
            </a:r>
            <a:r>
              <a:rPr lang="en-US" sz="2100" b="1" dirty="0"/>
              <a:t>errors is not applicable because in most situations the assumption of </a:t>
            </a:r>
            <a:r>
              <a:rPr lang="en-US" sz="2100" b="1" i="1" dirty="0"/>
              <a:t>IID </a:t>
            </a:r>
            <a:r>
              <a:rPr lang="en-US" sz="2100" b="1" dirty="0"/>
              <a:t>errors is violated.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pPr algn="l"/>
            <a:r>
              <a:rPr lang="en-US" sz="3000" b="1" dirty="0"/>
              <a:t>4. General error structures – The MBB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205740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3.</a:t>
            </a:r>
          </a:p>
        </p:txBody>
      </p:sp>
      <p:sp>
        <p:nvSpPr>
          <p:cNvPr id="8" name="Rectangle 7"/>
          <p:cNvSpPr/>
          <p:nvPr/>
        </p:nvSpPr>
        <p:spPr>
          <a:xfrm>
            <a:off x="1447800" y="2076271"/>
            <a:ext cx="711797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385D8A"/>
                </a:solidFill>
              </a:rPr>
              <a:t>Carlstein’s</a:t>
            </a:r>
            <a:r>
              <a:rPr lang="en-US" sz="2400" dirty="0"/>
              <a:t> rules for non-overlapping blocks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idx="1"/>
          </p:nvPr>
        </p:nvSpPr>
        <p:spPr>
          <a:xfrm>
            <a:off x="619224" y="914400"/>
            <a:ext cx="8143776" cy="68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Optimal Length of Blocks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447798" y="2720608"/>
                <a:ext cx="711797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Interested in minimizing the MSE of the block bootstrap estimate</a:t>
                </a:r>
              </a:p>
              <a:p>
                <a:r>
                  <a:rPr lang="en-US" sz="2000" dirty="0"/>
                  <a:t>of the variance of a general statistic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798" y="2720608"/>
                <a:ext cx="7117975" cy="707886"/>
              </a:xfrm>
              <a:prstGeom prst="rect">
                <a:avLst/>
              </a:prstGeom>
              <a:blipFill>
                <a:blip r:embed="rId2"/>
                <a:stretch>
                  <a:fillRect l="-856" t="-4310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2057400" y="4290417"/>
            <a:ext cx="274320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As the block size increases</a:t>
            </a:r>
            <a:endParaRPr lang="en-US" sz="2400" dirty="0"/>
          </a:p>
        </p:txBody>
      </p:sp>
      <p:sp>
        <p:nvSpPr>
          <p:cNvPr id="18" name="Arrow: Right 17"/>
          <p:cNvSpPr/>
          <p:nvPr/>
        </p:nvSpPr>
        <p:spPr>
          <a:xfrm>
            <a:off x="5006785" y="4246482"/>
            <a:ext cx="342901" cy="457201"/>
          </a:xfrm>
          <a:prstGeom prst="rightArrow">
            <a:avLst>
              <a:gd name="adj1" fmla="val 38889"/>
              <a:gd name="adj2" fmla="val 444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ket 19"/>
          <p:cNvSpPr/>
          <p:nvPr/>
        </p:nvSpPr>
        <p:spPr>
          <a:xfrm>
            <a:off x="5638800" y="3842743"/>
            <a:ext cx="201224" cy="1219200"/>
          </a:xfrm>
          <a:prstGeom prst="leftBracket">
            <a:avLst>
              <a:gd name="adj" fmla="val 3673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/>
          <p:cNvSpPr/>
          <p:nvPr/>
        </p:nvSpPr>
        <p:spPr>
          <a:xfrm rot="5400000">
            <a:off x="6370090" y="3988951"/>
            <a:ext cx="662583" cy="1722715"/>
          </a:xfrm>
          <a:prstGeom prst="rightArrow">
            <a:avLst>
              <a:gd name="adj1" fmla="val 69118"/>
              <a:gd name="adj2" fmla="val 44444"/>
            </a:avLst>
          </a:prstGeom>
          <a:solidFill>
            <a:schemeClr val="bg1">
              <a:lumMod val="85000"/>
            </a:schemeClr>
          </a:solidFill>
        </p:spPr>
        <p:txBody>
          <a:bodyPr vert="vert270" wrap="square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BIAS</a:t>
            </a:r>
          </a:p>
        </p:txBody>
      </p:sp>
      <p:sp>
        <p:nvSpPr>
          <p:cNvPr id="22" name="Arrow: Right 21"/>
          <p:cNvSpPr/>
          <p:nvPr/>
        </p:nvSpPr>
        <p:spPr>
          <a:xfrm rot="16200000">
            <a:off x="6353717" y="3199090"/>
            <a:ext cx="662583" cy="1722715"/>
          </a:xfrm>
          <a:prstGeom prst="rightArrow">
            <a:avLst>
              <a:gd name="adj1" fmla="val 69118"/>
              <a:gd name="adj2" fmla="val 44444"/>
            </a:avLst>
          </a:prstGeom>
          <a:solidFill>
            <a:schemeClr val="bg1">
              <a:lumMod val="85000"/>
            </a:schemeClr>
          </a:solidFill>
        </p:spPr>
        <p:txBody>
          <a:bodyPr vert="vert" wrap="square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057400" y="5678269"/>
                <a:ext cx="2819400" cy="64633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As the dependency among </a:t>
                </a:r>
                <a:br>
                  <a:rPr lang="en-US" dirty="0"/>
                </a:br>
                <a:r>
                  <a:rPr lang="en-US" dirty="0"/>
                  <a:t>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gets stronger</a:t>
                </a: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5678269"/>
                <a:ext cx="2819400" cy="646331"/>
              </a:xfrm>
              <a:prstGeom prst="rect">
                <a:avLst/>
              </a:prstGeom>
              <a:blipFill>
                <a:blip r:embed="rId3"/>
                <a:stretch>
                  <a:fillRect l="-1948" t="-4673" b="-13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5715000" y="5678269"/>
            <a:ext cx="2287431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A longer block size is needed</a:t>
            </a:r>
          </a:p>
        </p:txBody>
      </p:sp>
      <p:sp>
        <p:nvSpPr>
          <p:cNvPr id="25" name="Arrow: Right 24"/>
          <p:cNvSpPr/>
          <p:nvPr/>
        </p:nvSpPr>
        <p:spPr>
          <a:xfrm>
            <a:off x="5006785" y="5772833"/>
            <a:ext cx="342901" cy="457201"/>
          </a:xfrm>
          <a:prstGeom prst="rightArrow">
            <a:avLst>
              <a:gd name="adj1" fmla="val 38889"/>
              <a:gd name="adj2" fmla="val 444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268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: Rounded Corners 16"/>
          <p:cNvSpPr/>
          <p:nvPr/>
        </p:nvSpPr>
        <p:spPr>
          <a:xfrm>
            <a:off x="1068379" y="5714343"/>
            <a:ext cx="6932621" cy="1057148"/>
          </a:xfrm>
          <a:prstGeom prst="roundRect">
            <a:avLst>
              <a:gd name="adj" fmla="val 670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pPr algn="l"/>
            <a:r>
              <a:rPr lang="en-US" sz="3000" b="1" dirty="0"/>
              <a:t>4. General error structures – The MBB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3.</a:t>
            </a:r>
          </a:p>
        </p:txBody>
      </p:sp>
      <p:sp>
        <p:nvSpPr>
          <p:cNvPr id="8" name="Rectangle 7"/>
          <p:cNvSpPr/>
          <p:nvPr/>
        </p:nvSpPr>
        <p:spPr>
          <a:xfrm>
            <a:off x="1219200" y="1771471"/>
            <a:ext cx="711797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385D8A"/>
                </a:solidFill>
              </a:rPr>
              <a:t>Carlstein’s</a:t>
            </a:r>
            <a:r>
              <a:rPr lang="en-US" sz="2400" dirty="0"/>
              <a:t> rules for non-overlapping blocks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idx="1"/>
          </p:nvPr>
        </p:nvSpPr>
        <p:spPr>
          <a:xfrm>
            <a:off x="619224" y="914400"/>
            <a:ext cx="8143776" cy="68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Optimal Length of Blocks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219198" y="2415808"/>
                <a:ext cx="711797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Interested in minimizing the MSE of the block bootstrap estimate</a:t>
                </a:r>
              </a:p>
              <a:p>
                <a:r>
                  <a:rPr lang="en-US" sz="2000" dirty="0"/>
                  <a:t>of the variance of a general statistic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198" y="2415808"/>
                <a:ext cx="7117975" cy="707886"/>
              </a:xfrm>
              <a:prstGeom prst="rect">
                <a:avLst/>
              </a:prstGeom>
              <a:blipFill>
                <a:blip r:embed="rId2"/>
                <a:stretch>
                  <a:fillRect l="-856" t="-4310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828800" y="3761662"/>
            <a:ext cx="274320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As the block size increases</a:t>
            </a:r>
            <a:endParaRPr lang="en-US" sz="2400" dirty="0"/>
          </a:p>
        </p:txBody>
      </p:sp>
      <p:sp>
        <p:nvSpPr>
          <p:cNvPr id="18" name="Arrow: Right 17"/>
          <p:cNvSpPr/>
          <p:nvPr/>
        </p:nvSpPr>
        <p:spPr>
          <a:xfrm>
            <a:off x="4778185" y="3717727"/>
            <a:ext cx="342901" cy="457201"/>
          </a:xfrm>
          <a:prstGeom prst="rightArrow">
            <a:avLst>
              <a:gd name="adj1" fmla="val 38889"/>
              <a:gd name="adj2" fmla="val 444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ket 19"/>
          <p:cNvSpPr/>
          <p:nvPr/>
        </p:nvSpPr>
        <p:spPr>
          <a:xfrm>
            <a:off x="5410200" y="3313988"/>
            <a:ext cx="201224" cy="1219200"/>
          </a:xfrm>
          <a:prstGeom prst="leftBracket">
            <a:avLst>
              <a:gd name="adj" fmla="val 3673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/>
          <p:cNvSpPr/>
          <p:nvPr/>
        </p:nvSpPr>
        <p:spPr>
          <a:xfrm rot="5400000">
            <a:off x="6141490" y="3460196"/>
            <a:ext cx="662583" cy="1722715"/>
          </a:xfrm>
          <a:prstGeom prst="rightArrow">
            <a:avLst>
              <a:gd name="adj1" fmla="val 69118"/>
              <a:gd name="adj2" fmla="val 44444"/>
            </a:avLst>
          </a:prstGeom>
          <a:solidFill>
            <a:schemeClr val="bg1">
              <a:lumMod val="85000"/>
            </a:schemeClr>
          </a:solidFill>
        </p:spPr>
        <p:txBody>
          <a:bodyPr vert="vert270" wrap="square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BIAS</a:t>
            </a:r>
          </a:p>
        </p:txBody>
      </p:sp>
      <p:sp>
        <p:nvSpPr>
          <p:cNvPr id="22" name="Arrow: Right 21"/>
          <p:cNvSpPr/>
          <p:nvPr/>
        </p:nvSpPr>
        <p:spPr>
          <a:xfrm rot="16200000">
            <a:off x="6125117" y="2670335"/>
            <a:ext cx="662583" cy="1722715"/>
          </a:xfrm>
          <a:prstGeom prst="rightArrow">
            <a:avLst>
              <a:gd name="adj1" fmla="val 69118"/>
              <a:gd name="adj2" fmla="val 44444"/>
            </a:avLst>
          </a:prstGeom>
          <a:solidFill>
            <a:schemeClr val="bg1">
              <a:lumMod val="85000"/>
            </a:schemeClr>
          </a:solidFill>
        </p:spPr>
        <p:txBody>
          <a:bodyPr vert="vert" wrap="square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VARIANCE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828800" y="4800600"/>
                <a:ext cx="2819400" cy="64633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As the dependency among </a:t>
                </a:r>
                <a:br>
                  <a:rPr lang="en-US" dirty="0"/>
                </a:br>
                <a:r>
                  <a:rPr lang="en-US" dirty="0"/>
                  <a:t>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gets stronger</a:t>
                </a: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4800600"/>
                <a:ext cx="2819400" cy="646331"/>
              </a:xfrm>
              <a:prstGeom prst="rect">
                <a:avLst/>
              </a:prstGeom>
              <a:blipFill>
                <a:blip r:embed="rId3"/>
                <a:stretch>
                  <a:fillRect l="-1728" t="-5660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5486400" y="4800600"/>
            <a:ext cx="2287431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A longer block size is needed</a:t>
            </a:r>
          </a:p>
        </p:txBody>
      </p:sp>
      <p:sp>
        <p:nvSpPr>
          <p:cNvPr id="25" name="Arrow: Right 24"/>
          <p:cNvSpPr/>
          <p:nvPr/>
        </p:nvSpPr>
        <p:spPr>
          <a:xfrm>
            <a:off x="4778185" y="4895164"/>
            <a:ext cx="342901" cy="457201"/>
          </a:xfrm>
          <a:prstGeom prst="rightArrow">
            <a:avLst>
              <a:gd name="adj1" fmla="val 38889"/>
              <a:gd name="adj2" fmla="val 444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371600" y="5772090"/>
                <a:ext cx="647088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The optimal block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for the AR(1) model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000" dirty="0"/>
                  <a:t> is: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772090"/>
                <a:ext cx="6470886" cy="400110"/>
              </a:xfrm>
              <a:prstGeom prst="rect">
                <a:avLst/>
              </a:prstGeom>
              <a:blipFill>
                <a:blip r:embed="rId4"/>
                <a:stretch>
                  <a:fillRect l="-754" t="-9091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00400" y="6248400"/>
                <a:ext cx="2843214" cy="3852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𝝋</m:t>
                                  </m:r>
                                </m:num>
                                <m:den>
                                  <m:d>
                                    <m:dPr>
                                      <m:ctrlPr>
                                        <a:rPr lang="en-US" b="1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1" i="1" smtClean="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b="1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b="1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1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𝝋</m:t>
                                          </m:r>
                                        </m:e>
                                        <m:sup>
                                          <m:r>
                                            <a:rPr lang="en-US" b="1" i="1" smtClean="0">
                                              <a:latin typeface="Cambria Math" panose="02040503050406030204" pitchFamily="18" charset="0"/>
                                            </a:rPr>
                                            <m:t>𝟐</m:t>
                                          </m:r>
                                        </m:sup>
                                      </m:sSup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type m:val="lin"/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p>
                          <m:f>
                            <m:fPr>
                              <m:type m:val="lin"/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6248400"/>
                <a:ext cx="2843214" cy="385298"/>
              </a:xfrm>
              <a:prstGeom prst="rect">
                <a:avLst/>
              </a:prstGeom>
              <a:blipFill>
                <a:blip r:embed="rId5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53849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pPr algn="l"/>
            <a:r>
              <a:rPr lang="en-US" sz="3000" b="1" dirty="0"/>
              <a:t>4. General error structures – The MBB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4.</a:t>
            </a:r>
          </a:p>
        </p:txBody>
      </p:sp>
      <p:sp>
        <p:nvSpPr>
          <p:cNvPr id="8" name="Rectangle 7"/>
          <p:cNvSpPr/>
          <p:nvPr/>
        </p:nvSpPr>
        <p:spPr>
          <a:xfrm>
            <a:off x="1219200" y="1771471"/>
            <a:ext cx="711797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385D8A"/>
                </a:solidFill>
              </a:rPr>
              <a:t>Hall and Horowitz’s</a:t>
            </a:r>
            <a:r>
              <a:rPr lang="en-US" sz="2400" dirty="0"/>
              <a:t> rules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idx="1"/>
          </p:nvPr>
        </p:nvSpPr>
        <p:spPr>
          <a:xfrm>
            <a:off x="619224" y="914400"/>
            <a:ext cx="8143776" cy="68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Optimal Length of Blocks</a:t>
            </a:r>
          </a:p>
        </p:txBody>
      </p:sp>
      <p:sp>
        <p:nvSpPr>
          <p:cNvPr id="9" name="Rectangle 8"/>
          <p:cNvSpPr/>
          <p:nvPr/>
        </p:nvSpPr>
        <p:spPr>
          <a:xfrm>
            <a:off x="1161827" y="2415808"/>
            <a:ext cx="78297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For </a:t>
            </a:r>
            <a:r>
              <a:rPr lang="en-US" sz="2000" i="1" dirty="0">
                <a:solidFill>
                  <a:srgbClr val="385D8A"/>
                </a:solidFill>
              </a:rPr>
              <a:t>Carlstein</a:t>
            </a:r>
            <a:r>
              <a:rPr lang="en-US" sz="2000" dirty="0"/>
              <a:t> – They’re interested in minimizing the MSE of the variance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161827" y="2846521"/>
            <a:ext cx="78297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For </a:t>
            </a:r>
            <a:r>
              <a:rPr lang="en-US" sz="2000" i="1" dirty="0">
                <a:solidFill>
                  <a:srgbClr val="385D8A"/>
                </a:solidFill>
              </a:rPr>
              <a:t>Künsch</a:t>
            </a:r>
            <a:r>
              <a:rPr lang="en-US" sz="2000" dirty="0"/>
              <a:t> – They’re interested in minimizing the MSE of the bias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161827" y="3352800"/>
            <a:ext cx="7829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They argue that the rules are similar both for </a:t>
            </a:r>
            <a:r>
              <a:rPr lang="en-US" i="1" dirty="0">
                <a:solidFill>
                  <a:srgbClr val="385D8A"/>
                </a:solidFill>
              </a:rPr>
              <a:t>Künsch’s</a:t>
            </a:r>
            <a:r>
              <a:rPr lang="en-US" dirty="0"/>
              <a:t> moving block scheme and</a:t>
            </a:r>
          </a:p>
          <a:p>
            <a:r>
              <a:rPr lang="en-US" dirty="0"/>
              <a:t>For </a:t>
            </a:r>
            <a:r>
              <a:rPr lang="en-US" i="1" dirty="0">
                <a:solidFill>
                  <a:srgbClr val="385D8A"/>
                </a:solidFill>
              </a:rPr>
              <a:t>Carlstein’s</a:t>
            </a:r>
            <a:r>
              <a:rPr lang="en-US" dirty="0"/>
              <a:t> non-overlapping block scheme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1371600" y="4395192"/>
                <a:ext cx="2819400" cy="86260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400" i="1" dirty="0">
                    <a:solidFill>
                      <a:srgbClr val="385D8A"/>
                    </a:solidFill>
                  </a:rPr>
                  <a:t>Carlstein’s Model</a:t>
                </a:r>
                <a:r>
                  <a:rPr lang="en-US" sz="2400" dirty="0"/>
                  <a:t/>
                </a:r>
                <a:br>
                  <a:rPr lang="en-US" sz="24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p>
                          <m:f>
                            <m:fPr>
                              <m:type m:val="lin"/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𝝆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395192"/>
                <a:ext cx="2819400" cy="862608"/>
              </a:xfrm>
              <a:prstGeom prst="rect">
                <a:avLst/>
              </a:prstGeom>
              <a:blipFill>
                <a:blip r:embed="rId2"/>
                <a:stretch>
                  <a:fillRect t="-5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953000" y="4395192"/>
                <a:ext cx="3536575" cy="86260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400" i="1" dirty="0">
                    <a:solidFill>
                      <a:srgbClr val="385D8A"/>
                    </a:solidFill>
                  </a:rPr>
                  <a:t>Künsch’s</a:t>
                </a:r>
                <a:r>
                  <a:rPr lang="en-US" sz="2400" dirty="0"/>
                  <a:t> </a:t>
                </a:r>
                <a:r>
                  <a:rPr lang="en-US" sz="2400" i="1" dirty="0">
                    <a:solidFill>
                      <a:srgbClr val="385D8A"/>
                    </a:solidFill>
                  </a:rPr>
                  <a:t> Model</a:t>
                </a:r>
                <a:r>
                  <a:rPr lang="en-US" sz="2400" dirty="0"/>
                  <a:t/>
                </a:r>
                <a:br>
                  <a:rPr lang="en-US" sz="24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 panose="02040503050406030204" pitchFamily="18" charset="0"/>
                        </a:rPr>
                        <m:t>𝒍</m:t>
                      </m:r>
                      <m:r>
                        <a:rPr lang="en-US" sz="24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p>
                          <m:f>
                            <m:fPr>
                              <m:type m:val="lin"/>
                              <m:ctrlPr>
                                <a:rPr lang="en-US" sz="2400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𝝆</m:t>
                          </m:r>
                        </m:e>
                        <m:sup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395192"/>
                <a:ext cx="3536575" cy="862608"/>
              </a:xfrm>
              <a:prstGeom prst="rect">
                <a:avLst/>
              </a:prstGeom>
              <a:blipFill>
                <a:blip r:embed="rId3"/>
                <a:stretch>
                  <a:fillRect t="-5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71600" y="5849802"/>
                <a:ext cx="2469714" cy="7033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m:rPr>
                                      <m:brk m:alnAt="23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e>
                          </m:d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</m:t>
                                  </m:r>
                                  <m:r>
                                    <m:rPr>
                                      <m:brk m:alnAt="23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∙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𝛾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849802"/>
                <a:ext cx="2469714" cy="7033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603950" y="6001446"/>
                <a:ext cx="387466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γ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𝑗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–the covariance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2000" dirty="0"/>
                  <a:t> at lag j</a:t>
                </a: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950" y="6001446"/>
                <a:ext cx="3874663" cy="400110"/>
              </a:xfrm>
              <a:prstGeom prst="rect">
                <a:avLst/>
              </a:prstGeom>
              <a:blipFill>
                <a:blip r:embed="rId5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53746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: Rounded Corners 17"/>
          <p:cNvSpPr/>
          <p:nvPr/>
        </p:nvSpPr>
        <p:spPr>
          <a:xfrm>
            <a:off x="1600200" y="3819045"/>
            <a:ext cx="5867400" cy="2952446"/>
          </a:xfrm>
          <a:prstGeom prst="roundRect">
            <a:avLst>
              <a:gd name="adj" fmla="val 670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pPr algn="l"/>
            <a:r>
              <a:rPr lang="en-US" sz="3000" b="1" dirty="0"/>
              <a:t>4. General error structures – The MBB</a:t>
            </a:r>
          </a:p>
        </p:txBody>
      </p:sp>
      <p:sp>
        <p:nvSpPr>
          <p:cNvPr id="6" name="Rectangle 5"/>
          <p:cNvSpPr/>
          <p:nvPr/>
        </p:nvSpPr>
        <p:spPr>
          <a:xfrm>
            <a:off x="609600" y="1752600"/>
            <a:ext cx="458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4.</a:t>
            </a:r>
          </a:p>
        </p:txBody>
      </p:sp>
      <p:sp>
        <p:nvSpPr>
          <p:cNvPr id="8" name="Rectangle 7"/>
          <p:cNvSpPr/>
          <p:nvPr/>
        </p:nvSpPr>
        <p:spPr>
          <a:xfrm>
            <a:off x="1219200" y="1771471"/>
            <a:ext cx="711797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385D8A"/>
                </a:solidFill>
              </a:rPr>
              <a:t>Hall and Horowitz’s</a:t>
            </a:r>
            <a:r>
              <a:rPr lang="en-US" sz="2400" dirty="0"/>
              <a:t> rules</a:t>
            </a:r>
          </a:p>
        </p:txBody>
      </p:sp>
      <p:sp>
        <p:nvSpPr>
          <p:cNvPr id="14" name="Content Placeholder 10"/>
          <p:cNvSpPr>
            <a:spLocks noGrp="1"/>
          </p:cNvSpPr>
          <p:nvPr>
            <p:ph idx="1"/>
          </p:nvPr>
        </p:nvSpPr>
        <p:spPr>
          <a:xfrm>
            <a:off x="619224" y="914400"/>
            <a:ext cx="8143776" cy="68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/>
              <a:t>Optimal Length of Blocks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311945" y="2362200"/>
                <a:ext cx="286250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dirty="0"/>
                  <a:t>For the </a:t>
                </a:r>
                <a:r>
                  <a:rPr lang="en-US" b="1" dirty="0"/>
                  <a:t>AR(1) process</a:t>
                </a:r>
                <a:r>
                  <a:rPr lang="en-US" dirty="0"/>
                  <a:t>  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1945" y="2362200"/>
                <a:ext cx="2862509" cy="646331"/>
              </a:xfrm>
              <a:prstGeom prst="rect">
                <a:avLst/>
              </a:prstGeom>
              <a:blipFill>
                <a:blip r:embed="rId2"/>
                <a:stretch>
                  <a:fillRect t="-5660" b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178892" y="2362200"/>
                <a:ext cx="244110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dirty="0"/>
                  <a:t>For the </a:t>
                </a:r>
                <a:r>
                  <a:rPr lang="en-US" b="1" dirty="0"/>
                  <a:t>MA(1) process </a:t>
                </a:r>
                <a:br>
                  <a:rPr lang="en-US" b="1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892" y="2362200"/>
                <a:ext cx="2441108" cy="646331"/>
              </a:xfrm>
              <a:prstGeom prst="rect">
                <a:avLst/>
              </a:prstGeom>
              <a:blipFill>
                <a:blip r:embed="rId3"/>
                <a:stretch>
                  <a:fillRect t="-5660" r="-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804127" y="3229122"/>
                <a:ext cx="18781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127" y="3229122"/>
                <a:ext cx="1878143" cy="369332"/>
              </a:xfrm>
              <a:prstGeom prst="rect">
                <a:avLst/>
              </a:prstGeom>
              <a:blipFill>
                <a:blip r:embed="rId4"/>
                <a:stretch>
                  <a:fillRect t="-118333" r="-2207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460374" y="3229122"/>
                <a:ext cx="18781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en-US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0374" y="3229122"/>
                <a:ext cx="1878143" cy="369332"/>
              </a:xfrm>
              <a:prstGeom prst="rect">
                <a:avLst/>
              </a:prstGeom>
              <a:blipFill>
                <a:blip r:embed="rId5"/>
                <a:stretch>
                  <a:fillRect t="-118333" r="-2207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43200" y="3974068"/>
                <a:ext cx="30544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/>
                  <a:t>Computed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𝒍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b="1" dirty="0"/>
                  <a:t> for n=200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3974068"/>
                <a:ext cx="3054487" cy="369332"/>
              </a:xfrm>
              <a:prstGeom prst="rect">
                <a:avLst/>
              </a:prstGeom>
              <a:blipFill>
                <a:blip r:embed="rId6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81200" y="4343400"/>
            <a:ext cx="5043016" cy="22376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2475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t">
            <a:normAutofit/>
          </a:bodyPr>
          <a:lstStyle/>
          <a:p>
            <a:pPr>
              <a:spcBef>
                <a:spcPct val="0"/>
              </a:spcBef>
            </a:pPr>
            <a:r>
              <a:rPr lang="en-US" sz="4000" b="1" cap="all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2 - General guidelines for using the bootstrap approach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sz="3000" b="1" dirty="0"/>
              <a:t>2. General guidelines for using the bootstrap approach</a:t>
            </a:r>
          </a:p>
        </p:txBody>
      </p:sp>
      <p:sp>
        <p:nvSpPr>
          <p:cNvPr id="4" name="Flowchart: Card 3"/>
          <p:cNvSpPr/>
          <p:nvPr/>
        </p:nvSpPr>
        <p:spPr>
          <a:xfrm>
            <a:off x="685800" y="1752600"/>
            <a:ext cx="2895600" cy="1828800"/>
          </a:xfrm>
          <a:prstGeom prst="flowChartPunchedCa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None/>
            </a:pPr>
            <a:r>
              <a:rPr lang="en-US" b="1" dirty="0"/>
              <a:t>The basic bootstrap approach consists of </a:t>
            </a:r>
            <a:r>
              <a:rPr lang="en-US" b="1" dirty="0">
                <a:solidFill>
                  <a:srgbClr val="FFFF00"/>
                </a:solidFill>
              </a:rPr>
              <a:t>drawing repeated samples (with replacement)</a:t>
            </a:r>
          </a:p>
        </p:txBody>
      </p:sp>
      <p:sp>
        <p:nvSpPr>
          <p:cNvPr id="5" name="Flowchart: Process 4"/>
          <p:cNvSpPr/>
          <p:nvPr/>
        </p:nvSpPr>
        <p:spPr>
          <a:xfrm>
            <a:off x="685800" y="3810000"/>
            <a:ext cx="2895600" cy="838200"/>
          </a:xfrm>
          <a:prstGeom prst="flowChartProcess">
            <a:avLst/>
          </a:prstGeom>
          <a:solidFill>
            <a:srgbClr val="7099CA"/>
          </a:solidFill>
          <a:ln>
            <a:solidFill>
              <a:srgbClr val="6A92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1600" dirty="0">
                <a:solidFill>
                  <a:srgbClr val="D5E1EF"/>
                </a:solidFill>
              </a:rPr>
              <a:t>the simplest one that is </a:t>
            </a:r>
            <a:r>
              <a:rPr lang="en-US" sz="1600" dirty="0">
                <a:solidFill>
                  <a:srgbClr val="FFFF00"/>
                </a:solidFill>
              </a:rPr>
              <a:t>valid for IID observations</a:t>
            </a:r>
          </a:p>
        </p:txBody>
      </p:sp>
      <p:sp>
        <p:nvSpPr>
          <p:cNvPr id="7" name="Snip and Round Single Corner Rectangle 6"/>
          <p:cNvSpPr/>
          <p:nvPr/>
        </p:nvSpPr>
        <p:spPr>
          <a:xfrm>
            <a:off x="5638800" y="1752600"/>
            <a:ext cx="2743200" cy="1828800"/>
          </a:xfrm>
          <a:prstGeom prst="snipRoundRect">
            <a:avLst>
              <a:gd name="adj1" fmla="val 0"/>
              <a:gd name="adj2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solidFill>
                  <a:srgbClr val="FFFF00"/>
                </a:solidFill>
              </a:rPr>
              <a:t>Time series models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5638800" y="3810000"/>
            <a:ext cx="2743200" cy="838200"/>
          </a:xfrm>
          <a:prstGeom prst="flowChartProcess">
            <a:avLst/>
          </a:prstGeom>
          <a:solidFill>
            <a:srgbClr val="7099CA"/>
          </a:solidFill>
          <a:ln>
            <a:solidFill>
              <a:srgbClr val="6A92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FFFF00"/>
                </a:solidFill>
              </a:rPr>
              <a:t>IID assumption is </a:t>
            </a:r>
            <a:r>
              <a:rPr lang="en-US" sz="1600" b="1" dirty="0">
                <a:solidFill>
                  <a:srgbClr val="FFFF00"/>
                </a:solidFill>
              </a:rPr>
              <a:t>not</a:t>
            </a:r>
            <a:r>
              <a:rPr lang="en-US" sz="1600" dirty="0">
                <a:solidFill>
                  <a:srgbClr val="FFFF00"/>
                </a:solidFill>
              </a:rPr>
              <a:t> satisfied</a:t>
            </a:r>
          </a:p>
        </p:txBody>
      </p:sp>
      <p:sp>
        <p:nvSpPr>
          <p:cNvPr id="9" name="Trapezoid 8"/>
          <p:cNvSpPr/>
          <p:nvPr/>
        </p:nvSpPr>
        <p:spPr>
          <a:xfrm>
            <a:off x="2895600" y="5638800"/>
            <a:ext cx="3352800" cy="9906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b="1" dirty="0"/>
              <a:t>The method needs to be modified</a:t>
            </a:r>
          </a:p>
        </p:txBody>
      </p:sp>
      <p:sp>
        <p:nvSpPr>
          <p:cNvPr id="10" name="Down Arrow 9"/>
          <p:cNvSpPr/>
          <p:nvPr/>
        </p:nvSpPr>
        <p:spPr>
          <a:xfrm>
            <a:off x="4267200" y="5105400"/>
            <a:ext cx="6096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סוגר מרובע ימני 2"/>
          <p:cNvSpPr/>
          <p:nvPr/>
        </p:nvSpPr>
        <p:spPr>
          <a:xfrm rot="5400000">
            <a:off x="4419600" y="838199"/>
            <a:ext cx="228600" cy="8001000"/>
          </a:xfrm>
          <a:prstGeom prst="rightBracket">
            <a:avLst>
              <a:gd name="adj" fmla="val 4469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1524001"/>
            <a:ext cx="8229600" cy="609600"/>
          </a:xfrm>
        </p:spPr>
        <p:txBody>
          <a:bodyPr>
            <a:normAutofit/>
          </a:bodyPr>
          <a:lstStyle/>
          <a:p>
            <a:r>
              <a:rPr lang="en-US" sz="2800" dirty="0"/>
              <a:t>Estimating Standard Errors</a:t>
            </a:r>
            <a:endParaRPr lang="he-IL" sz="28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sz="3000" b="1" dirty="0"/>
              <a:t>2. General guidelines for using the bootstrap approach</a:t>
            </a:r>
          </a:p>
        </p:txBody>
      </p:sp>
      <p:sp>
        <p:nvSpPr>
          <p:cNvPr id="5" name="מלבן מעוגל 4"/>
          <p:cNvSpPr/>
          <p:nvPr/>
        </p:nvSpPr>
        <p:spPr>
          <a:xfrm>
            <a:off x="457200" y="2904836"/>
            <a:ext cx="2057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/>
              <a:t>Small Sample Size</a:t>
            </a:r>
            <a:endParaRPr lang="he-IL" b="1" dirty="0"/>
          </a:p>
        </p:txBody>
      </p:sp>
      <p:cxnSp>
        <p:nvCxnSpPr>
          <p:cNvPr id="8" name="מחבר חץ ישר 7"/>
          <p:cNvCxnSpPr/>
          <p:nvPr/>
        </p:nvCxnSpPr>
        <p:spPr>
          <a:xfrm flipV="1">
            <a:off x="2667000" y="2890404"/>
            <a:ext cx="533400" cy="319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rapezoid 8"/>
          <p:cNvSpPr/>
          <p:nvPr/>
        </p:nvSpPr>
        <p:spPr>
          <a:xfrm>
            <a:off x="6922653" y="2514600"/>
            <a:ext cx="1905000" cy="77383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b="1" dirty="0"/>
              <a:t>Better </a:t>
            </a:r>
            <a:br>
              <a:rPr lang="en-US" sz="1600" b="1" dirty="0"/>
            </a:br>
            <a:r>
              <a:rPr lang="en-US" sz="1600" b="1" dirty="0"/>
              <a:t>Estimation  of SE </a:t>
            </a:r>
          </a:p>
        </p:txBody>
      </p:sp>
      <p:sp>
        <p:nvSpPr>
          <p:cNvPr id="13" name="Flowchart: Process 4"/>
          <p:cNvSpPr/>
          <p:nvPr/>
        </p:nvSpPr>
        <p:spPr>
          <a:xfrm>
            <a:off x="3276600" y="3514436"/>
            <a:ext cx="3276600" cy="629752"/>
          </a:xfrm>
          <a:prstGeom prst="flowChartProcess">
            <a:avLst/>
          </a:prstGeom>
          <a:solidFill>
            <a:srgbClr val="7099CA"/>
          </a:solidFill>
          <a:ln>
            <a:solidFill>
              <a:srgbClr val="6A92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dirty="0">
                <a:solidFill>
                  <a:srgbClr val="D5E1EF"/>
                </a:solidFill>
              </a:rPr>
              <a:t>Using </a:t>
            </a:r>
            <a:r>
              <a:rPr lang="en-US" sz="1600" dirty="0">
                <a:solidFill>
                  <a:srgbClr val="FFFF00"/>
                </a:solidFill>
              </a:rPr>
              <a:t>asymptotic distribution</a:t>
            </a:r>
            <a:r>
              <a:rPr lang="en-US" sz="1600" dirty="0">
                <a:solidFill>
                  <a:srgbClr val="D5E1EF"/>
                </a:solidFill>
              </a:rPr>
              <a:t> to Estimate SE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4" name="Flowchart: Process 4"/>
          <p:cNvSpPr/>
          <p:nvPr/>
        </p:nvSpPr>
        <p:spPr>
          <a:xfrm>
            <a:off x="3276600" y="2571173"/>
            <a:ext cx="3276600" cy="638463"/>
          </a:xfrm>
          <a:prstGeom prst="flowChartProcess">
            <a:avLst/>
          </a:prstGeom>
          <a:solidFill>
            <a:srgbClr val="7099CA"/>
          </a:solidFill>
          <a:ln>
            <a:solidFill>
              <a:srgbClr val="6A92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dirty="0">
                <a:solidFill>
                  <a:srgbClr val="D5E1EF"/>
                </a:solidFill>
              </a:rPr>
              <a:t>Using </a:t>
            </a:r>
            <a:r>
              <a:rPr lang="en-US" sz="1600" dirty="0">
                <a:solidFill>
                  <a:srgbClr val="FFFF00"/>
                </a:solidFill>
              </a:rPr>
              <a:t>BS distribution</a:t>
            </a:r>
            <a:r>
              <a:rPr lang="en-US" sz="1600" dirty="0">
                <a:solidFill>
                  <a:srgbClr val="D5E1EF"/>
                </a:solidFill>
              </a:rPr>
              <a:t> to Estimate SE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9" name="חץ שמאלה 18"/>
          <p:cNvSpPr/>
          <p:nvPr/>
        </p:nvSpPr>
        <p:spPr>
          <a:xfrm>
            <a:off x="6705600" y="2752436"/>
            <a:ext cx="152400" cy="3148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3" name="מחבר חץ ישר 22"/>
          <p:cNvCxnSpPr/>
          <p:nvPr/>
        </p:nvCxnSpPr>
        <p:spPr>
          <a:xfrm>
            <a:off x="2667000" y="3454757"/>
            <a:ext cx="533400" cy="319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34739" y="5371133"/>
            <a:ext cx="1447800" cy="70788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/>
              <a:t>BUT</a:t>
            </a:r>
            <a:endParaRPr lang="he-IL" sz="4000" b="1" dirty="0"/>
          </a:p>
        </p:txBody>
      </p:sp>
      <p:sp>
        <p:nvSpPr>
          <p:cNvPr id="27" name="Trapezoid 8"/>
          <p:cNvSpPr/>
          <p:nvPr/>
        </p:nvSpPr>
        <p:spPr>
          <a:xfrm>
            <a:off x="2743200" y="5338160"/>
            <a:ext cx="5486400" cy="77383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D5E1EF"/>
                </a:solidFill>
              </a:rPr>
              <a:t>The “Small Sample Size” distribution</a:t>
            </a:r>
            <a:endParaRPr lang="he-IL" sz="1600" dirty="0">
              <a:solidFill>
                <a:srgbClr val="D5E1EF"/>
              </a:solidFill>
            </a:endParaRPr>
          </a:p>
          <a:p>
            <a:pPr algn="ctr">
              <a:buNone/>
            </a:pPr>
            <a:endParaRPr lang="en-US" sz="800" b="1" dirty="0"/>
          </a:p>
          <a:p>
            <a:pPr algn="ctr">
              <a:buNone/>
            </a:pPr>
            <a:r>
              <a:rPr lang="en-US" sz="1600" b="1" dirty="0"/>
              <a:t>Must be NORMAL</a:t>
            </a:r>
          </a:p>
        </p:txBody>
      </p:sp>
    </p:spTree>
    <p:extLst>
      <p:ext uri="{BB962C8B-B14F-4D97-AF65-F5344CB8AC3E}">
        <p14:creationId xmlns:p14="http://schemas.microsoft.com/office/powerpoint/2010/main" val="3727793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639449"/>
            <a:ext cx="1447800" cy="547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sz="3000" b="1" dirty="0"/>
              <a:t>2. General guidelines for using the bootstrap approach</a:t>
            </a:r>
          </a:p>
        </p:txBody>
      </p:sp>
      <p:sp>
        <p:nvSpPr>
          <p:cNvPr id="6" name="Flowchart: Process 4"/>
          <p:cNvSpPr/>
          <p:nvPr/>
        </p:nvSpPr>
        <p:spPr>
          <a:xfrm>
            <a:off x="2362200" y="2546402"/>
            <a:ext cx="3276600" cy="629752"/>
          </a:xfrm>
          <a:prstGeom prst="flowChartProcess">
            <a:avLst/>
          </a:prstGeom>
          <a:solidFill>
            <a:srgbClr val="7099CA"/>
          </a:solidFill>
          <a:ln>
            <a:solidFill>
              <a:srgbClr val="6A92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dirty="0">
                <a:solidFill>
                  <a:srgbClr val="D5E1EF"/>
                </a:solidFill>
              </a:rPr>
              <a:t>Using </a:t>
            </a:r>
            <a:r>
              <a:rPr lang="en-US" sz="1600" dirty="0">
                <a:solidFill>
                  <a:srgbClr val="FFFF00"/>
                </a:solidFill>
              </a:rPr>
              <a:t>asymptotic distribution</a:t>
            </a:r>
            <a:r>
              <a:rPr lang="en-US" sz="1600" dirty="0">
                <a:solidFill>
                  <a:srgbClr val="D5E1EF"/>
                </a:solidFill>
              </a:rPr>
              <a:t> to Estimate SE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7" name="Flowchart: Process 4"/>
          <p:cNvSpPr/>
          <p:nvPr/>
        </p:nvSpPr>
        <p:spPr>
          <a:xfrm>
            <a:off x="2362200" y="1603139"/>
            <a:ext cx="3276600" cy="638463"/>
          </a:xfrm>
          <a:prstGeom prst="flowChartProcess">
            <a:avLst/>
          </a:prstGeom>
          <a:solidFill>
            <a:srgbClr val="7099CA"/>
          </a:solidFill>
          <a:ln>
            <a:solidFill>
              <a:srgbClr val="6A92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dirty="0">
                <a:solidFill>
                  <a:srgbClr val="D5E1EF"/>
                </a:solidFill>
              </a:rPr>
              <a:t>Using </a:t>
            </a:r>
            <a:r>
              <a:rPr lang="en-US" sz="1600" dirty="0">
                <a:solidFill>
                  <a:srgbClr val="FFFF00"/>
                </a:solidFill>
              </a:rPr>
              <a:t>BS distribution</a:t>
            </a:r>
            <a:r>
              <a:rPr lang="en-US" sz="1600" dirty="0">
                <a:solidFill>
                  <a:srgbClr val="D5E1EF"/>
                </a:solidFill>
              </a:rPr>
              <a:t> to Estimate SE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2057400"/>
            <a:ext cx="1828800" cy="70788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/>
              <a:t>Even if</a:t>
            </a:r>
            <a:endParaRPr lang="he-IL" sz="4000" b="1" dirty="0"/>
          </a:p>
        </p:txBody>
      </p:sp>
      <p:sp>
        <p:nvSpPr>
          <p:cNvPr id="9" name="Trapezoid 8"/>
          <p:cNvSpPr/>
          <p:nvPr/>
        </p:nvSpPr>
        <p:spPr>
          <a:xfrm>
            <a:off x="6236853" y="1951314"/>
            <a:ext cx="1905000" cy="77383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b="1" dirty="0"/>
              <a:t>Same</a:t>
            </a:r>
          </a:p>
        </p:txBody>
      </p:sp>
      <p:sp>
        <p:nvSpPr>
          <p:cNvPr id="10" name="חץ שמאלה 9"/>
          <p:cNvSpPr/>
          <p:nvPr/>
        </p:nvSpPr>
        <p:spPr>
          <a:xfrm flipH="1">
            <a:off x="5867400" y="2189150"/>
            <a:ext cx="152400" cy="3148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ציין מיקום תוכן 2"/>
          <p:cNvSpPr>
            <a:spLocks noGrp="1"/>
          </p:cNvSpPr>
          <p:nvPr>
            <p:ph idx="1"/>
          </p:nvPr>
        </p:nvSpPr>
        <p:spPr>
          <a:xfrm>
            <a:off x="254000" y="3581400"/>
            <a:ext cx="8229600" cy="609600"/>
          </a:xfrm>
        </p:spPr>
        <p:txBody>
          <a:bodyPr>
            <a:normAutofit/>
          </a:bodyPr>
          <a:lstStyle/>
          <a:p>
            <a:r>
              <a:rPr lang="en-US" sz="2800" dirty="0"/>
              <a:t>Confidence Interval statements</a:t>
            </a:r>
            <a:endParaRPr lang="he-IL" sz="2800" dirty="0"/>
          </a:p>
        </p:txBody>
      </p:sp>
      <p:sp>
        <p:nvSpPr>
          <p:cNvPr id="12" name="Flowchart: Process 4"/>
          <p:cNvSpPr/>
          <p:nvPr/>
        </p:nvSpPr>
        <p:spPr>
          <a:xfrm>
            <a:off x="457200" y="5410200"/>
            <a:ext cx="3276600" cy="629752"/>
          </a:xfrm>
          <a:prstGeom prst="flowChartProcess">
            <a:avLst/>
          </a:prstGeom>
          <a:solidFill>
            <a:srgbClr val="7099CA"/>
          </a:solidFill>
          <a:ln>
            <a:solidFill>
              <a:srgbClr val="6A92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dirty="0">
                <a:solidFill>
                  <a:srgbClr val="D5E1EF"/>
                </a:solidFill>
              </a:rPr>
              <a:t>Using </a:t>
            </a:r>
            <a:r>
              <a:rPr lang="en-US" sz="1600" dirty="0">
                <a:solidFill>
                  <a:srgbClr val="FFFF00"/>
                </a:solidFill>
              </a:rPr>
              <a:t>asymptotic distribution</a:t>
            </a:r>
            <a:r>
              <a:rPr lang="en-US" sz="1600" dirty="0">
                <a:solidFill>
                  <a:srgbClr val="D5E1EF"/>
                </a:solidFill>
              </a:rPr>
              <a:t> to Estimate CI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3" name="Flowchart: Process 4"/>
          <p:cNvSpPr/>
          <p:nvPr/>
        </p:nvSpPr>
        <p:spPr>
          <a:xfrm>
            <a:off x="457200" y="4466937"/>
            <a:ext cx="3276600" cy="638463"/>
          </a:xfrm>
          <a:prstGeom prst="flowChartProcess">
            <a:avLst/>
          </a:prstGeom>
          <a:solidFill>
            <a:srgbClr val="7099CA"/>
          </a:solidFill>
          <a:ln>
            <a:solidFill>
              <a:srgbClr val="6A92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dirty="0">
                <a:solidFill>
                  <a:srgbClr val="D5E1EF"/>
                </a:solidFill>
              </a:rPr>
              <a:t>Using </a:t>
            </a:r>
            <a:r>
              <a:rPr lang="en-US" sz="1600" dirty="0">
                <a:solidFill>
                  <a:srgbClr val="FFFF00"/>
                </a:solidFill>
              </a:rPr>
              <a:t>BS distribution</a:t>
            </a:r>
            <a:r>
              <a:rPr lang="en-US" sz="1600" dirty="0">
                <a:solidFill>
                  <a:srgbClr val="D5E1EF"/>
                </a:solidFill>
              </a:rPr>
              <a:t> to Estimate CI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02380" y="4413690"/>
            <a:ext cx="364319" cy="585030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en-US" sz="4000" b="1" dirty="0">
                <a:solidFill>
                  <a:srgbClr val="6A92C2"/>
                </a:solidFill>
              </a:rPr>
              <a:t>+</a:t>
            </a:r>
            <a:endParaRPr lang="he-IL" sz="4000" b="1" dirty="0">
              <a:solidFill>
                <a:srgbClr val="6A92C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98620" y="4362450"/>
            <a:ext cx="1828800" cy="276999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r>
              <a:rPr lang="en-US" sz="1200" b="1" i="1" dirty="0"/>
              <a:t>BS distribution is skewed</a:t>
            </a:r>
            <a:endParaRPr lang="he-IL" sz="1200" b="1" i="1" dirty="0"/>
          </a:p>
        </p:txBody>
      </p:sp>
      <p:sp>
        <p:nvSpPr>
          <p:cNvPr id="17" name="Trapezoid 8"/>
          <p:cNvSpPr/>
          <p:nvPr/>
        </p:nvSpPr>
        <p:spPr>
          <a:xfrm>
            <a:off x="6553200" y="4800600"/>
            <a:ext cx="1905000" cy="773832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600" b="1" dirty="0"/>
              <a:t>Different CI</a:t>
            </a:r>
          </a:p>
        </p:txBody>
      </p:sp>
      <p:sp>
        <p:nvSpPr>
          <p:cNvPr id="18" name="חץ שמאלה 17"/>
          <p:cNvSpPr/>
          <p:nvPr/>
        </p:nvSpPr>
        <p:spPr>
          <a:xfrm flipH="1">
            <a:off x="6236853" y="5103781"/>
            <a:ext cx="152400" cy="3148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2874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50" y="76200"/>
            <a:ext cx="8915400" cy="685800"/>
          </a:xfrm>
        </p:spPr>
        <p:txBody>
          <a:bodyPr>
            <a:noAutofit/>
          </a:bodyPr>
          <a:lstStyle/>
          <a:p>
            <a:r>
              <a:rPr lang="en-US" sz="3000" b="1" dirty="0"/>
              <a:t>2. General guidelines for using the bootstrap approach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10"/>
              <p:cNvSpPr>
                <a:spLocks noGrp="1"/>
              </p:cNvSpPr>
              <p:nvPr>
                <p:ph idx="1"/>
              </p:nvPr>
            </p:nvSpPr>
            <p:spPr>
              <a:xfrm>
                <a:off x="466824" y="914400"/>
                <a:ext cx="8143776" cy="4572000"/>
              </a:xfrm>
            </p:spPr>
            <p:txBody>
              <a:bodyPr>
                <a:noAutofit/>
              </a:bodyPr>
              <a:lstStyle/>
              <a:p>
                <a:pPr>
                  <a:buNone/>
                </a:pPr>
                <a:endParaRPr lang="en-US" sz="600" b="1" dirty="0"/>
              </a:p>
              <a:p>
                <a:pPr>
                  <a:buNone/>
                </a:pPr>
                <a:endParaRPr lang="en-US" sz="600" b="1" dirty="0"/>
              </a:p>
              <a:p>
                <a:pPr>
                  <a:buNone/>
                </a:pPr>
                <a:endParaRPr lang="en-US" sz="600" b="1" dirty="0"/>
              </a:p>
              <a:p>
                <a:pPr>
                  <a:buNone/>
                </a:pPr>
                <a:endParaRPr lang="en-US" sz="600" b="1" dirty="0"/>
              </a:p>
              <a:p>
                <a:pPr>
                  <a:buNone/>
                </a:pPr>
                <a:endParaRPr lang="en-US" sz="600" b="1" dirty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2"/>
                    </a:solidFill>
                  </a:rPr>
                  <a:t>Using the asymptotic distribution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az-Cyrl-AZ" sz="2400" b="1" i="1" dirty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az-Cyrl-AZ" sz="2400" b="1" i="1" dirty="0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  <m:t>𝜽</m:t>
                        </m:r>
                      </m:e>
                    </m:acc>
                  </m:oMath>
                </a14:m>
                <a:endParaRPr lang="en-US" sz="2400" dirty="0">
                  <a:solidFill>
                    <a:schemeClr val="tx2"/>
                  </a:solidFill>
                </a:endParaRP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The percentile method</a:t>
                </a:r>
                <a:endParaRPr lang="en-US" sz="2400" dirty="0"/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2400" dirty="0"/>
                  <a:t>Bias-corrected (BC) percentile interval</a:t>
                </a: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2400" dirty="0"/>
                  <a:t>Accelerated bias-corrected (BC</a:t>
                </a:r>
                <a:r>
                  <a:rPr lang="el-GR" sz="2400" baseline="-25000" dirty="0"/>
                  <a:t>α</a:t>
                </a:r>
                <a:r>
                  <a:rPr lang="en-US" sz="2400" dirty="0"/>
                  <a:t>) percentile interval</a:t>
                </a:r>
                <a:r>
                  <a:rPr lang="en-US" sz="1200" dirty="0"/>
                  <a:t> </a:t>
                </a: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2400" dirty="0"/>
                  <a:t>The percentile-t (or bootstrap-t) method</a:t>
                </a: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2400" dirty="0" err="1"/>
                  <a:t>Beran’s</a:t>
                </a:r>
                <a:r>
                  <a:rPr lang="en-US" sz="2400" dirty="0"/>
                  <a:t> pivotal method (iterative, BS      </a:t>
                </a:r>
                <a:r>
                  <a:rPr lang="en-US" sz="900" dirty="0"/>
                  <a:t> </a:t>
                </a:r>
                <a:r>
                  <a:rPr lang="en-US" sz="2400" dirty="0"/>
                  <a:t>)</a:t>
                </a:r>
              </a:p>
            </p:txBody>
          </p:sp>
        </mc:Choice>
        <mc:Fallback xmlns="">
          <p:sp>
            <p:nvSpPr>
              <p:cNvPr id="11" name="Content Placeholder 10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6824" y="914400"/>
                <a:ext cx="8143776" cy="4572000"/>
              </a:xfrm>
              <a:blipFill rotWithShape="1">
                <a:blip r:embed="rId2"/>
                <a:stretch>
                  <a:fillRect l="-1198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6998861" y="986135"/>
            <a:ext cx="21451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Coverage error </a:t>
            </a:r>
          </a:p>
        </p:txBody>
      </p:sp>
      <p:sp>
        <p:nvSpPr>
          <p:cNvPr id="14" name="Right Brace 13"/>
          <p:cNvSpPr/>
          <p:nvPr/>
        </p:nvSpPr>
        <p:spPr>
          <a:xfrm>
            <a:off x="6781800" y="1676400"/>
            <a:ext cx="457200" cy="1600200"/>
          </a:xfrm>
          <a:prstGeom prst="rightBrace">
            <a:avLst>
              <a:gd name="adj1" fmla="val 2500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001000" y="2184400"/>
            <a:ext cx="1143000" cy="6096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dirty="0">
                <a:solidFill>
                  <a:sysClr val="windowText" lastClr="000000"/>
                </a:solidFill>
              </a:rPr>
              <a:t>O(n</a:t>
            </a:r>
            <a:r>
              <a:rPr lang="en-US" b="1" i="1" baseline="30000" dirty="0">
                <a:solidFill>
                  <a:sysClr val="windowText" lastClr="000000"/>
                </a:solidFill>
              </a:rPr>
              <a:t>-1/2</a:t>
            </a:r>
            <a:r>
              <a:rPr lang="en-US" b="1" i="1" dirty="0">
                <a:solidFill>
                  <a:sysClr val="windowText" lastClr="000000"/>
                </a:solidFill>
              </a:rPr>
              <a:t>)</a:t>
            </a:r>
            <a:endParaRPr lang="en-US" b="1" i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ight Brace 16"/>
          <p:cNvSpPr/>
          <p:nvPr/>
        </p:nvSpPr>
        <p:spPr>
          <a:xfrm>
            <a:off x="7543800" y="3429000"/>
            <a:ext cx="457200" cy="1066800"/>
          </a:xfrm>
          <a:prstGeom prst="rightBrace">
            <a:avLst>
              <a:gd name="adj1" fmla="val 25000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8153400" y="3657600"/>
            <a:ext cx="914400" cy="6096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dirty="0">
                <a:solidFill>
                  <a:sysClr val="windowText" lastClr="000000"/>
                </a:solidFill>
              </a:rPr>
              <a:t>O(n</a:t>
            </a:r>
            <a:r>
              <a:rPr lang="en-US" b="1" i="1" baseline="30000" dirty="0">
                <a:solidFill>
                  <a:sysClr val="windowText" lastClr="000000"/>
                </a:solidFill>
              </a:rPr>
              <a:t>-1</a:t>
            </a:r>
            <a:r>
              <a:rPr lang="en-US" b="1" i="1" dirty="0">
                <a:solidFill>
                  <a:sysClr val="windowText" lastClr="000000"/>
                </a:solidFill>
              </a:rPr>
              <a:t>)</a:t>
            </a:r>
            <a:endParaRPr lang="en-US" b="1" i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153400" y="4648200"/>
            <a:ext cx="914400" cy="6096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dirty="0">
                <a:solidFill>
                  <a:sysClr val="windowText" lastClr="000000"/>
                </a:solidFill>
              </a:rPr>
              <a:t>O(n</a:t>
            </a:r>
            <a:r>
              <a:rPr lang="en-US" b="1" i="1" baseline="30000" dirty="0">
                <a:solidFill>
                  <a:sysClr val="windowText" lastClr="000000"/>
                </a:solidFill>
              </a:rPr>
              <a:t>-3</a:t>
            </a:r>
            <a:r>
              <a:rPr lang="en-US" b="1" i="1" dirty="0">
                <a:solidFill>
                  <a:sysClr val="windowText" lastClr="000000"/>
                </a:solidFill>
              </a:rPr>
              <a:t>)</a:t>
            </a:r>
            <a:endParaRPr lang="en-US" b="1" i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חץ מעגלי 2"/>
          <p:cNvSpPr/>
          <p:nvPr/>
        </p:nvSpPr>
        <p:spPr>
          <a:xfrm rot="9755091">
            <a:off x="5587381" y="4803907"/>
            <a:ext cx="434505" cy="434505"/>
          </a:xfrm>
          <a:prstGeom prst="circularArrow">
            <a:avLst>
              <a:gd name="adj1" fmla="val 7057"/>
              <a:gd name="adj2" fmla="val 1142319"/>
              <a:gd name="adj3" fmla="val 19924419"/>
              <a:gd name="adj4" fmla="val 3319005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287586" y="4960937"/>
            <a:ext cx="1736217" cy="1588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מלבן 3"/>
          <p:cNvSpPr/>
          <p:nvPr/>
        </p:nvSpPr>
        <p:spPr>
          <a:xfrm>
            <a:off x="305576" y="986135"/>
            <a:ext cx="56450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b="1" dirty="0"/>
              <a:t>Methods to Construct Confidence intervals</a:t>
            </a:r>
          </a:p>
        </p:txBody>
      </p:sp>
      <p:sp>
        <p:nvSpPr>
          <p:cNvPr id="18" name="Rectangle 19"/>
          <p:cNvSpPr/>
          <p:nvPr/>
        </p:nvSpPr>
        <p:spPr>
          <a:xfrm>
            <a:off x="5410200" y="5751496"/>
            <a:ext cx="3520441" cy="916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Coverage Error </a:t>
            </a:r>
          </a:p>
          <a:p>
            <a:pPr algn="ctr"/>
            <a:r>
              <a:rPr lang="en-US" i="1" dirty="0">
                <a:solidFill>
                  <a:schemeClr val="tx1"/>
                </a:solidFill>
              </a:rPr>
              <a:t>The difference between the actual coverage and nominal coverage</a:t>
            </a:r>
            <a:endParaRPr lang="en-US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3336</TotalTime>
  <Words>3955</Words>
  <Application>Microsoft Office PowerPoint</Application>
  <PresentationFormat>‫הצגה על המסך (4:3)</PresentationFormat>
  <Paragraphs>429</Paragraphs>
  <Slides>43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43</vt:i4>
      </vt:variant>
    </vt:vector>
  </HeadingPairs>
  <TitlesOfParts>
    <vt:vector size="44" baseType="lpstr">
      <vt:lpstr>Office Theme</vt:lpstr>
      <vt:lpstr>Bootstrapping time series models</vt:lpstr>
      <vt:lpstr>מצגת של PowerPoint</vt:lpstr>
      <vt:lpstr>1. Introduction</vt:lpstr>
      <vt:lpstr>1. Introduction</vt:lpstr>
      <vt:lpstr>מצגת של PowerPoint</vt:lpstr>
      <vt:lpstr>2. General guidelines for using the bootstrap approach</vt:lpstr>
      <vt:lpstr>2. General guidelines for using the bootstrap approach</vt:lpstr>
      <vt:lpstr>2. General guidelines for using the bootstrap approach</vt:lpstr>
      <vt:lpstr>2. General guidelines for using the bootstrap approach</vt:lpstr>
      <vt:lpstr>2. General guidelines for using the bootstrap approach</vt:lpstr>
      <vt:lpstr>2. General guidelines for using the bootstrap approach</vt:lpstr>
      <vt:lpstr>2. General guidelines for using the bootstrap approach</vt:lpstr>
      <vt:lpstr>2. General guidelines for using the bootstrap approach</vt:lpstr>
      <vt:lpstr>2. General guidelines for using the bootstrap approach</vt:lpstr>
      <vt:lpstr>2. General guidelines for using the bootstrap approach</vt:lpstr>
      <vt:lpstr>2. General guidelines for using the bootstrap approach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3. Structured Time Series Models: The Recursive BS</vt:lpstr>
      <vt:lpstr>3. Structured Time Series Models: The Recursive BS</vt:lpstr>
      <vt:lpstr>3. Structured Time Series Models: The Recursive BS</vt:lpstr>
      <vt:lpstr>3. Structured Time Series Models: The Recursive BS</vt:lpstr>
      <vt:lpstr>3. Structured Time Series Models: The Recursive BS</vt:lpstr>
      <vt:lpstr>3. Structured Time Series Models: The Recursive BS</vt:lpstr>
      <vt:lpstr>3. Structured Time Series Models: The Recursive BS</vt:lpstr>
      <vt:lpstr>3. Structured Time Series Models: The Recursive BS</vt:lpstr>
      <vt:lpstr>3. Structured Time Series Models: The Recursive BS</vt:lpstr>
      <vt:lpstr>3. Structured Time Series Models: The Recursive BS</vt:lpstr>
      <vt:lpstr>מצגת של PowerPoint</vt:lpstr>
      <vt:lpstr>4. General error structures – The MBB</vt:lpstr>
      <vt:lpstr>4. General error structures – The MBB</vt:lpstr>
      <vt:lpstr>4. General error structures – The MBB</vt:lpstr>
      <vt:lpstr>4. General error structures – The MBB</vt:lpstr>
      <vt:lpstr>4. General error structures – The MBB</vt:lpstr>
      <vt:lpstr>4. General error structures – The MBB</vt:lpstr>
      <vt:lpstr>4. General error structures – The MBB</vt:lpstr>
      <vt:lpstr>4. General error structures – The MBB</vt:lpstr>
      <vt:lpstr>4. General error structures – The MBB</vt:lpstr>
      <vt:lpstr>4. General error structures – The MBB</vt:lpstr>
      <vt:lpstr>4. General error structures – The MBB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Bootstrapping time series models</dc:title>
  <dc:creator>username</dc:creator>
  <cp:lastModifiedBy>Haim Aharon</cp:lastModifiedBy>
  <cp:revision>138</cp:revision>
  <dcterms:created xsi:type="dcterms:W3CDTF">2006-08-16T00:00:00Z</dcterms:created>
  <dcterms:modified xsi:type="dcterms:W3CDTF">2017-06-26T23:11:49Z</dcterms:modified>
</cp:coreProperties>
</file>