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7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7" r:id="rId16"/>
    <p:sldId id="261" r:id="rId17"/>
    <p:sldId id="328" r:id="rId18"/>
    <p:sldId id="267" r:id="rId19"/>
    <p:sldId id="334" r:id="rId20"/>
    <p:sldId id="335" r:id="rId21"/>
    <p:sldId id="271" r:id="rId22"/>
    <p:sldId id="273" r:id="rId23"/>
    <p:sldId id="270" r:id="rId24"/>
    <p:sldId id="329" r:id="rId25"/>
    <p:sldId id="330" r:id="rId26"/>
    <p:sldId id="312" r:id="rId27"/>
    <p:sldId id="331" r:id="rId28"/>
    <p:sldId id="283" r:id="rId29"/>
    <p:sldId id="280" r:id="rId30"/>
    <p:sldId id="336" r:id="rId31"/>
    <p:sldId id="344" r:id="rId32"/>
    <p:sldId id="338" r:id="rId33"/>
    <p:sldId id="306" r:id="rId34"/>
    <p:sldId id="281" r:id="rId35"/>
    <p:sldId id="284" r:id="rId36"/>
    <p:sldId id="307" r:id="rId37"/>
    <p:sldId id="285" r:id="rId38"/>
    <p:sldId id="343" r:id="rId39"/>
    <p:sldId id="339" r:id="rId40"/>
    <p:sldId id="340" r:id="rId41"/>
    <p:sldId id="342" r:id="rId42"/>
    <p:sldId id="341" r:id="rId43"/>
    <p:sldId id="34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a K" initials="DK" lastIdx="1" clrIdx="0">
    <p:extLst>
      <p:ext uri="{19B8F6BF-5375-455C-9EA6-DF929625EA0E}">
        <p15:presenceInfo xmlns:p15="http://schemas.microsoft.com/office/powerpoint/2012/main" userId="141ef6313dd514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7" autoAdjust="0"/>
    <p:restoredTop sz="93210" autoAdjust="0"/>
  </p:normalViewPr>
  <p:slideViewPr>
    <p:cSldViewPr snapToGrid="0">
      <p:cViewPr varScale="1">
        <p:scale>
          <a:sx n="62" d="100"/>
          <a:sy n="62" d="100"/>
        </p:scale>
        <p:origin x="80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1277D2-2A8B-4356-858D-1F4DFA83440A}" type="doc">
      <dgm:prSet loTypeId="urn:microsoft.com/office/officeart/2005/8/layout/lProcess2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E96B4F3-E226-4063-93F0-3F993B92F0DB}">
      <dgm:prSet phldrT="[Text]" custT="1"/>
      <dgm:spPr/>
      <dgm:t>
        <a:bodyPr/>
        <a:lstStyle/>
        <a:p>
          <a:r>
            <a:rPr lang="en-US" sz="3000" dirty="0">
              <a:solidFill>
                <a:schemeClr val="tx1"/>
              </a:solidFill>
            </a:rPr>
            <a:t>“Exact”</a:t>
          </a:r>
        </a:p>
      </dgm:t>
    </dgm:pt>
    <dgm:pt modelId="{A5670231-9702-4591-9879-8A2301099679}" type="parTrans" cxnId="{E620398E-F55D-4797-A125-F7815951B4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13884D-4F84-492D-A896-4B072514C597}" type="sibTrans" cxnId="{E620398E-F55D-4797-A125-F7815951B4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10A1A2-C07F-430F-AD47-42DC8C7ECCF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Nonparametric Bootstrap</a:t>
          </a:r>
        </a:p>
      </dgm:t>
    </dgm:pt>
    <dgm:pt modelId="{6924D0A4-C75D-4EC2-A0DE-1955EE3BEBA9}" type="parTrans" cxnId="{E187E834-2C92-41D6-B8A8-ED461D8C83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DE6036-D33A-420E-9EA9-20356E8C365F}" type="sibTrans" cxnId="{E187E834-2C92-41D6-B8A8-ED461D8C83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1CA995-BE55-4E48-B7E0-7F4C12B9544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Jackknife</a:t>
          </a:r>
        </a:p>
      </dgm:t>
    </dgm:pt>
    <dgm:pt modelId="{A6D5DAF5-F003-4561-B590-5DCF5472CA34}" type="parTrans" cxnId="{97370861-E354-4FAB-A696-FBEBA8AF19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950F4F-3BBF-4A4E-AC74-6E843C7523DC}" type="sibTrans" cxnId="{97370861-E354-4FAB-A696-FBEBA8AF19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C35A54-F65C-4DA2-BFD3-355FE5809C5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Parametric Bootstrap</a:t>
          </a:r>
        </a:p>
      </dgm:t>
    </dgm:pt>
    <dgm:pt modelId="{D5E4AAFE-BFDA-4444-B0A3-EA5A35A15381}" type="parTrans" cxnId="{4DE1EE7D-E415-4A90-8803-6D5F3C4F00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83E6E3-24CB-4C60-8C37-15C1FA95E63D}" type="sibTrans" cxnId="{4DE1EE7D-E415-4A90-8803-6D5F3C4F00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DFB6A1-0BFB-44D5-910C-977B23EC1B6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Infinitesimal Jackknife</a:t>
          </a:r>
        </a:p>
      </dgm:t>
    </dgm:pt>
    <dgm:pt modelId="{AE19298C-F531-45F2-8A22-65923F1DF9D4}" type="parTrans" cxnId="{C0DA008D-F262-4D05-B972-884CEB7594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EB9F9E2-CE87-4320-8288-9D490B7702B5}" type="sibTrans" cxnId="{C0DA008D-F262-4D05-B972-884CEB7594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BA17E6-501B-4B0C-9E9D-1C66D8EF6D2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Nonparametric delta</a:t>
          </a:r>
        </a:p>
      </dgm:t>
    </dgm:pt>
    <dgm:pt modelId="{D901CF43-8489-4CE9-8479-15CDCDF94499}" type="parTrans" cxnId="{37AF6D4B-1CF2-40C0-A0F5-4C225D182B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AC2D32A-F4FE-4471-BD8C-2CB3DBEF47DB}" type="sibTrans" cxnId="{37AF6D4B-1CF2-40C0-A0F5-4C225D182B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977A9F-E82E-4840-BDEB-1877824AE37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Fisher information</a:t>
          </a:r>
        </a:p>
      </dgm:t>
    </dgm:pt>
    <dgm:pt modelId="{ED30A570-4957-4E83-B9A9-47C153862A55}" type="parTrans" cxnId="{5ACA4547-5E83-4C3D-97C0-764BE3D850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C87727-1D1A-4EF6-98D8-94FD26CA719C}" type="sibTrans" cxnId="{5ACA4547-5E83-4C3D-97C0-764BE3D850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962E47-BD08-4625-9405-54A82B7B5C9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Parametric delta</a:t>
          </a:r>
        </a:p>
      </dgm:t>
    </dgm:pt>
    <dgm:pt modelId="{4389E3DF-1A37-4A6D-844D-5F55EE91AB84}" type="parTrans" cxnId="{C571B722-D18D-401E-81B6-71491E500F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1276B7-165C-49BA-9B09-D3AD7927840D}" type="sibTrans" cxnId="{C571B722-D18D-401E-81B6-71491E500F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43CE7D-C55E-40E2-B618-77C2BDCD3214}">
      <dgm:prSet phldrT="[Text]" custT="1"/>
      <dgm:spPr/>
      <dgm:t>
        <a:bodyPr/>
        <a:lstStyle/>
        <a:p>
          <a:r>
            <a:rPr lang="en-US" sz="3000" dirty="0">
              <a:solidFill>
                <a:schemeClr val="tx1"/>
              </a:solidFill>
            </a:rPr>
            <a:t>Approximate</a:t>
          </a:r>
        </a:p>
      </dgm:t>
    </dgm:pt>
    <dgm:pt modelId="{513F8B03-8A30-48BC-BC7B-AC660CDF98E5}" type="sibTrans" cxnId="{98D86EEE-19CC-4245-8850-56A42459BCD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F9E582-1422-4339-B6FE-1E3CACDEDCA5}" type="parTrans" cxnId="{98D86EEE-19CC-4245-8850-56A42459BCD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1EF953-022E-4BE2-A75D-F7EFCFB044EE}" type="pres">
      <dgm:prSet presAssocID="{4F1277D2-2A8B-4356-858D-1F4DFA83440A}" presName="theList" presStyleCnt="0">
        <dgm:presLayoutVars>
          <dgm:dir/>
          <dgm:animLvl val="lvl"/>
          <dgm:resizeHandles val="exact"/>
        </dgm:presLayoutVars>
      </dgm:prSet>
      <dgm:spPr/>
    </dgm:pt>
    <dgm:pt modelId="{1F0BB310-AC63-47DA-92C3-5B7AE83B4795}" type="pres">
      <dgm:prSet presAssocID="{2E96B4F3-E226-4063-93F0-3F993B92F0DB}" presName="compNode" presStyleCnt="0"/>
      <dgm:spPr/>
    </dgm:pt>
    <dgm:pt modelId="{06D37F1B-DA16-4ABB-BC7A-69F1DDB1EF61}" type="pres">
      <dgm:prSet presAssocID="{2E96B4F3-E226-4063-93F0-3F993B92F0DB}" presName="aNode" presStyleLbl="bgShp" presStyleIdx="0" presStyleCnt="2"/>
      <dgm:spPr/>
    </dgm:pt>
    <dgm:pt modelId="{E3E85F61-B682-490B-A984-0E44B68F70C9}" type="pres">
      <dgm:prSet presAssocID="{2E96B4F3-E226-4063-93F0-3F993B92F0DB}" presName="textNode" presStyleLbl="bgShp" presStyleIdx="0" presStyleCnt="2"/>
      <dgm:spPr/>
    </dgm:pt>
    <dgm:pt modelId="{D9742A34-34C7-4072-BC16-0918DE61E8CC}" type="pres">
      <dgm:prSet presAssocID="{2E96B4F3-E226-4063-93F0-3F993B92F0DB}" presName="compChildNode" presStyleCnt="0"/>
      <dgm:spPr/>
    </dgm:pt>
    <dgm:pt modelId="{4F91FE31-D363-446A-B2D9-1A9B64D8BD8D}" type="pres">
      <dgm:prSet presAssocID="{2E96B4F3-E226-4063-93F0-3F993B92F0DB}" presName="theInnerList" presStyleCnt="0"/>
      <dgm:spPr/>
    </dgm:pt>
    <dgm:pt modelId="{310C1C62-38D1-4569-89E6-A0B6FA73BE0B}" type="pres">
      <dgm:prSet presAssocID="{F610A1A2-C07F-430F-AD47-42DC8C7ECCFE}" presName="childNode" presStyleLbl="node1" presStyleIdx="0" presStyleCnt="7" custLinFactY="-3338" custLinFactNeighborY="-100000">
        <dgm:presLayoutVars>
          <dgm:bulletEnabled val="1"/>
        </dgm:presLayoutVars>
      </dgm:prSet>
      <dgm:spPr/>
    </dgm:pt>
    <dgm:pt modelId="{7BE14B61-FD9A-44DA-A5ED-E8752D9CB801}" type="pres">
      <dgm:prSet presAssocID="{F610A1A2-C07F-430F-AD47-42DC8C7ECCFE}" presName="aSpace2" presStyleCnt="0"/>
      <dgm:spPr/>
    </dgm:pt>
    <dgm:pt modelId="{20E92E61-EEBC-4D5E-B5DB-E61C7D2F7E25}" type="pres">
      <dgm:prSet presAssocID="{66C35A54-F65C-4DA2-BFD3-355FE5809C53}" presName="childNode" presStyleLbl="node1" presStyleIdx="1" presStyleCnt="7" custLinFactNeighborY="-94657">
        <dgm:presLayoutVars>
          <dgm:bulletEnabled val="1"/>
        </dgm:presLayoutVars>
      </dgm:prSet>
      <dgm:spPr/>
    </dgm:pt>
    <dgm:pt modelId="{7277448A-C1F0-45EC-A2B2-89C7360775AB}" type="pres">
      <dgm:prSet presAssocID="{2E96B4F3-E226-4063-93F0-3F993B92F0DB}" presName="aSpace" presStyleCnt="0"/>
      <dgm:spPr/>
    </dgm:pt>
    <dgm:pt modelId="{FB054BF7-3410-47D3-B1EE-821543CBAE59}" type="pres">
      <dgm:prSet presAssocID="{4D43CE7D-C55E-40E2-B618-77C2BDCD3214}" presName="compNode" presStyleCnt="0"/>
      <dgm:spPr/>
    </dgm:pt>
    <dgm:pt modelId="{BA6D46DF-086D-408B-886C-EC89817D7DD6}" type="pres">
      <dgm:prSet presAssocID="{4D43CE7D-C55E-40E2-B618-77C2BDCD3214}" presName="aNode" presStyleLbl="bgShp" presStyleIdx="1" presStyleCnt="2" custLinFactNeighborX="-480" custLinFactNeighborY="4234"/>
      <dgm:spPr/>
    </dgm:pt>
    <dgm:pt modelId="{195FAE1E-C34C-4521-8BDE-717494152EC4}" type="pres">
      <dgm:prSet presAssocID="{4D43CE7D-C55E-40E2-B618-77C2BDCD3214}" presName="textNode" presStyleLbl="bgShp" presStyleIdx="1" presStyleCnt="2"/>
      <dgm:spPr/>
    </dgm:pt>
    <dgm:pt modelId="{41C0A6C6-FAD7-468E-9F31-DF5DEA34A968}" type="pres">
      <dgm:prSet presAssocID="{4D43CE7D-C55E-40E2-B618-77C2BDCD3214}" presName="compChildNode" presStyleCnt="0"/>
      <dgm:spPr/>
    </dgm:pt>
    <dgm:pt modelId="{E5DE05F8-18E2-433E-9156-9307872DF954}" type="pres">
      <dgm:prSet presAssocID="{4D43CE7D-C55E-40E2-B618-77C2BDCD3214}" presName="theInnerList" presStyleCnt="0"/>
      <dgm:spPr/>
    </dgm:pt>
    <dgm:pt modelId="{3A1113CC-EC96-4F33-9E40-4A7979844A51}" type="pres">
      <dgm:prSet presAssocID="{751CA995-BE55-4E48-B7E0-7F4C12B95443}" presName="childNode" presStyleLbl="node1" presStyleIdx="2" presStyleCnt="7" custLinFactY="-35253" custLinFactNeighborX="-200" custLinFactNeighborY="-100000">
        <dgm:presLayoutVars>
          <dgm:bulletEnabled val="1"/>
        </dgm:presLayoutVars>
      </dgm:prSet>
      <dgm:spPr/>
    </dgm:pt>
    <dgm:pt modelId="{8E46012F-9834-4AE9-BEB2-DB805F529AB7}" type="pres">
      <dgm:prSet presAssocID="{751CA995-BE55-4E48-B7E0-7F4C12B95443}" presName="aSpace2" presStyleCnt="0"/>
      <dgm:spPr/>
    </dgm:pt>
    <dgm:pt modelId="{D05139C3-44AC-4FF1-B36F-D0FBC201D6EA}" type="pres">
      <dgm:prSet presAssocID="{12DFB6A1-0BFB-44D5-910C-977B23EC1B6B}" presName="childNode" presStyleLbl="node1" presStyleIdx="3" presStyleCnt="7" custLinFactY="-35253" custLinFactNeighborY="-100000">
        <dgm:presLayoutVars>
          <dgm:bulletEnabled val="1"/>
        </dgm:presLayoutVars>
      </dgm:prSet>
      <dgm:spPr/>
    </dgm:pt>
    <dgm:pt modelId="{B84BAE86-5B1E-47BB-B33D-0FB7DF969F85}" type="pres">
      <dgm:prSet presAssocID="{12DFB6A1-0BFB-44D5-910C-977B23EC1B6B}" presName="aSpace2" presStyleCnt="0"/>
      <dgm:spPr/>
    </dgm:pt>
    <dgm:pt modelId="{F0201695-32F2-4E69-B656-673B1CED006A}" type="pres">
      <dgm:prSet presAssocID="{9FBA17E6-501B-4B0C-9E9D-1C66D8EF6D20}" presName="childNode" presStyleLbl="node1" presStyleIdx="4" presStyleCnt="7" custLinFactY="-35253" custLinFactNeighborY="-100000">
        <dgm:presLayoutVars>
          <dgm:bulletEnabled val="1"/>
        </dgm:presLayoutVars>
      </dgm:prSet>
      <dgm:spPr/>
    </dgm:pt>
    <dgm:pt modelId="{8DA40D22-66E3-4892-8634-B220B15F668E}" type="pres">
      <dgm:prSet presAssocID="{9FBA17E6-501B-4B0C-9E9D-1C66D8EF6D20}" presName="aSpace2" presStyleCnt="0"/>
      <dgm:spPr/>
    </dgm:pt>
    <dgm:pt modelId="{8F58562D-36E8-46F1-8847-87D031FEE5F0}" type="pres">
      <dgm:prSet presAssocID="{A2977A9F-E82E-4840-BDEB-1877824AE370}" presName="childNode" presStyleLbl="node1" presStyleIdx="5" presStyleCnt="7" custLinFactY="-35253" custLinFactNeighborY="-100000">
        <dgm:presLayoutVars>
          <dgm:bulletEnabled val="1"/>
        </dgm:presLayoutVars>
      </dgm:prSet>
      <dgm:spPr/>
    </dgm:pt>
    <dgm:pt modelId="{FEBE70A6-B4D6-4812-A04C-2D1AE94D855E}" type="pres">
      <dgm:prSet presAssocID="{A2977A9F-E82E-4840-BDEB-1877824AE370}" presName="aSpace2" presStyleCnt="0"/>
      <dgm:spPr/>
    </dgm:pt>
    <dgm:pt modelId="{652CC119-A414-4CA2-9327-DF0D1A50481B}" type="pres">
      <dgm:prSet presAssocID="{87962E47-BD08-4625-9405-54A82B7B5C90}" presName="childNode" presStyleLbl="node1" presStyleIdx="6" presStyleCnt="7" custLinFactY="-35253" custLinFactNeighborY="-100000">
        <dgm:presLayoutVars>
          <dgm:bulletEnabled val="1"/>
        </dgm:presLayoutVars>
      </dgm:prSet>
      <dgm:spPr/>
    </dgm:pt>
  </dgm:ptLst>
  <dgm:cxnLst>
    <dgm:cxn modelId="{0D96280F-6E53-4664-B8A5-90161710FDBB}" type="presOf" srcId="{2E96B4F3-E226-4063-93F0-3F993B92F0DB}" destId="{E3E85F61-B682-490B-A984-0E44B68F70C9}" srcOrd="1" destOrd="0" presId="urn:microsoft.com/office/officeart/2005/8/layout/lProcess2"/>
    <dgm:cxn modelId="{F0AF1C10-4FC6-4DD6-A03A-77AC12F0C9AF}" type="presOf" srcId="{F610A1A2-C07F-430F-AD47-42DC8C7ECCFE}" destId="{310C1C62-38D1-4569-89E6-A0B6FA73BE0B}" srcOrd="0" destOrd="0" presId="urn:microsoft.com/office/officeart/2005/8/layout/lProcess2"/>
    <dgm:cxn modelId="{C571B722-D18D-401E-81B6-71491E500F13}" srcId="{4D43CE7D-C55E-40E2-B618-77C2BDCD3214}" destId="{87962E47-BD08-4625-9405-54A82B7B5C90}" srcOrd="4" destOrd="0" parTransId="{4389E3DF-1A37-4A6D-844D-5F55EE91AB84}" sibTransId="{561276B7-165C-49BA-9B09-D3AD7927840D}"/>
    <dgm:cxn modelId="{E187E834-2C92-41D6-B8A8-ED461D8C8349}" srcId="{2E96B4F3-E226-4063-93F0-3F993B92F0DB}" destId="{F610A1A2-C07F-430F-AD47-42DC8C7ECCFE}" srcOrd="0" destOrd="0" parTransId="{6924D0A4-C75D-4EC2-A0DE-1955EE3BEBA9}" sibTransId="{85DE6036-D33A-420E-9EA9-20356E8C365F}"/>
    <dgm:cxn modelId="{97370861-E354-4FAB-A696-FBEBA8AF191D}" srcId="{4D43CE7D-C55E-40E2-B618-77C2BDCD3214}" destId="{751CA995-BE55-4E48-B7E0-7F4C12B95443}" srcOrd="0" destOrd="0" parTransId="{A6D5DAF5-F003-4561-B590-5DCF5472CA34}" sibTransId="{BF950F4F-3BBF-4A4E-AC74-6E843C7523DC}"/>
    <dgm:cxn modelId="{965D3B44-583A-407E-972E-3C7E498FF1C6}" type="presOf" srcId="{4F1277D2-2A8B-4356-858D-1F4DFA83440A}" destId="{A61EF953-022E-4BE2-A75D-F7EFCFB044EE}" srcOrd="0" destOrd="0" presId="urn:microsoft.com/office/officeart/2005/8/layout/lProcess2"/>
    <dgm:cxn modelId="{5ACA4547-5E83-4C3D-97C0-764BE3D850E8}" srcId="{4D43CE7D-C55E-40E2-B618-77C2BDCD3214}" destId="{A2977A9F-E82E-4840-BDEB-1877824AE370}" srcOrd="3" destOrd="0" parTransId="{ED30A570-4957-4E83-B9A9-47C153862A55}" sibTransId="{26C87727-1D1A-4EF6-98D8-94FD26CA719C}"/>
    <dgm:cxn modelId="{37AF6D4B-1CF2-40C0-A0F5-4C225D182BB2}" srcId="{4D43CE7D-C55E-40E2-B618-77C2BDCD3214}" destId="{9FBA17E6-501B-4B0C-9E9D-1C66D8EF6D20}" srcOrd="2" destOrd="0" parTransId="{D901CF43-8489-4CE9-8479-15CDCDF94499}" sibTransId="{0AC2D32A-F4FE-4471-BD8C-2CB3DBEF47DB}"/>
    <dgm:cxn modelId="{D2BA5B4E-43A1-438A-B4F5-A33AB69577E9}" type="presOf" srcId="{66C35A54-F65C-4DA2-BFD3-355FE5809C53}" destId="{20E92E61-EEBC-4D5E-B5DB-E61C7D2F7E25}" srcOrd="0" destOrd="0" presId="urn:microsoft.com/office/officeart/2005/8/layout/lProcess2"/>
    <dgm:cxn modelId="{35213A71-1F6C-40C2-B75B-B702AA96E47B}" type="presOf" srcId="{4D43CE7D-C55E-40E2-B618-77C2BDCD3214}" destId="{195FAE1E-C34C-4521-8BDE-717494152EC4}" srcOrd="1" destOrd="0" presId="urn:microsoft.com/office/officeart/2005/8/layout/lProcess2"/>
    <dgm:cxn modelId="{43713F7A-54FC-4F03-ADFB-CCB6E33DA8AA}" type="presOf" srcId="{87962E47-BD08-4625-9405-54A82B7B5C90}" destId="{652CC119-A414-4CA2-9327-DF0D1A50481B}" srcOrd="0" destOrd="0" presId="urn:microsoft.com/office/officeart/2005/8/layout/lProcess2"/>
    <dgm:cxn modelId="{4DE1EE7D-E415-4A90-8803-6D5F3C4F0033}" srcId="{2E96B4F3-E226-4063-93F0-3F993B92F0DB}" destId="{66C35A54-F65C-4DA2-BFD3-355FE5809C53}" srcOrd="1" destOrd="0" parTransId="{D5E4AAFE-BFDA-4444-B0A3-EA5A35A15381}" sibTransId="{4083E6E3-24CB-4C60-8C37-15C1FA95E63D}"/>
    <dgm:cxn modelId="{C0DA008D-F262-4D05-B972-884CEB759453}" srcId="{4D43CE7D-C55E-40E2-B618-77C2BDCD3214}" destId="{12DFB6A1-0BFB-44D5-910C-977B23EC1B6B}" srcOrd="1" destOrd="0" parTransId="{AE19298C-F531-45F2-8A22-65923F1DF9D4}" sibTransId="{6EB9F9E2-CE87-4320-8288-9D490B7702B5}"/>
    <dgm:cxn modelId="{E620398E-F55D-4797-A125-F7815951B486}" srcId="{4F1277D2-2A8B-4356-858D-1F4DFA83440A}" destId="{2E96B4F3-E226-4063-93F0-3F993B92F0DB}" srcOrd="0" destOrd="0" parTransId="{A5670231-9702-4591-9879-8A2301099679}" sibTransId="{D313884D-4F84-492D-A896-4B072514C597}"/>
    <dgm:cxn modelId="{7535E596-FAF1-4A71-837A-789E6349A68A}" type="presOf" srcId="{751CA995-BE55-4E48-B7E0-7F4C12B95443}" destId="{3A1113CC-EC96-4F33-9E40-4A7979844A51}" srcOrd="0" destOrd="0" presId="urn:microsoft.com/office/officeart/2005/8/layout/lProcess2"/>
    <dgm:cxn modelId="{1C7BE298-3416-405F-B5EB-26251C5C2260}" type="presOf" srcId="{4D43CE7D-C55E-40E2-B618-77C2BDCD3214}" destId="{BA6D46DF-086D-408B-886C-EC89817D7DD6}" srcOrd="0" destOrd="0" presId="urn:microsoft.com/office/officeart/2005/8/layout/lProcess2"/>
    <dgm:cxn modelId="{39018999-AE3B-4613-8A00-0650CF511279}" type="presOf" srcId="{12DFB6A1-0BFB-44D5-910C-977B23EC1B6B}" destId="{D05139C3-44AC-4FF1-B36F-D0FBC201D6EA}" srcOrd="0" destOrd="0" presId="urn:microsoft.com/office/officeart/2005/8/layout/lProcess2"/>
    <dgm:cxn modelId="{47ADE0EB-BDD2-43E9-8B12-BCF6ECFAB17A}" type="presOf" srcId="{9FBA17E6-501B-4B0C-9E9D-1C66D8EF6D20}" destId="{F0201695-32F2-4E69-B656-673B1CED006A}" srcOrd="0" destOrd="0" presId="urn:microsoft.com/office/officeart/2005/8/layout/lProcess2"/>
    <dgm:cxn modelId="{98D86EEE-19CC-4245-8850-56A42459BCD3}" srcId="{4F1277D2-2A8B-4356-858D-1F4DFA83440A}" destId="{4D43CE7D-C55E-40E2-B618-77C2BDCD3214}" srcOrd="1" destOrd="0" parTransId="{57F9E582-1422-4339-B6FE-1E3CACDEDCA5}" sibTransId="{513F8B03-8A30-48BC-BC7B-AC660CDF98E5}"/>
    <dgm:cxn modelId="{D3ECCBEE-5112-4937-B8E8-A582CC07BF85}" type="presOf" srcId="{A2977A9F-E82E-4840-BDEB-1877824AE370}" destId="{8F58562D-36E8-46F1-8847-87D031FEE5F0}" srcOrd="0" destOrd="0" presId="urn:microsoft.com/office/officeart/2005/8/layout/lProcess2"/>
    <dgm:cxn modelId="{0D82ABFF-7462-4020-93C6-8C62630AC9BD}" type="presOf" srcId="{2E96B4F3-E226-4063-93F0-3F993B92F0DB}" destId="{06D37F1B-DA16-4ABB-BC7A-69F1DDB1EF61}" srcOrd="0" destOrd="0" presId="urn:microsoft.com/office/officeart/2005/8/layout/lProcess2"/>
    <dgm:cxn modelId="{F8FA0C6C-CD64-4CAA-ACA1-DA091E0D8DED}" type="presParOf" srcId="{A61EF953-022E-4BE2-A75D-F7EFCFB044EE}" destId="{1F0BB310-AC63-47DA-92C3-5B7AE83B4795}" srcOrd="0" destOrd="0" presId="urn:microsoft.com/office/officeart/2005/8/layout/lProcess2"/>
    <dgm:cxn modelId="{CA7842BF-4528-45D9-BF95-07BD0F04454B}" type="presParOf" srcId="{1F0BB310-AC63-47DA-92C3-5B7AE83B4795}" destId="{06D37F1B-DA16-4ABB-BC7A-69F1DDB1EF61}" srcOrd="0" destOrd="0" presId="urn:microsoft.com/office/officeart/2005/8/layout/lProcess2"/>
    <dgm:cxn modelId="{C4D8A310-E892-45DC-B311-0292E3EB93FF}" type="presParOf" srcId="{1F0BB310-AC63-47DA-92C3-5B7AE83B4795}" destId="{E3E85F61-B682-490B-A984-0E44B68F70C9}" srcOrd="1" destOrd="0" presId="urn:microsoft.com/office/officeart/2005/8/layout/lProcess2"/>
    <dgm:cxn modelId="{506A11DB-7FED-43AC-8836-98F1A74E6C2C}" type="presParOf" srcId="{1F0BB310-AC63-47DA-92C3-5B7AE83B4795}" destId="{D9742A34-34C7-4072-BC16-0918DE61E8CC}" srcOrd="2" destOrd="0" presId="urn:microsoft.com/office/officeart/2005/8/layout/lProcess2"/>
    <dgm:cxn modelId="{5E56F04F-BB3D-4C9C-992B-1C466112A90D}" type="presParOf" srcId="{D9742A34-34C7-4072-BC16-0918DE61E8CC}" destId="{4F91FE31-D363-446A-B2D9-1A9B64D8BD8D}" srcOrd="0" destOrd="0" presId="urn:microsoft.com/office/officeart/2005/8/layout/lProcess2"/>
    <dgm:cxn modelId="{2BFF8DB9-A5C3-48A3-A469-2DD46E405E76}" type="presParOf" srcId="{4F91FE31-D363-446A-B2D9-1A9B64D8BD8D}" destId="{310C1C62-38D1-4569-89E6-A0B6FA73BE0B}" srcOrd="0" destOrd="0" presId="urn:microsoft.com/office/officeart/2005/8/layout/lProcess2"/>
    <dgm:cxn modelId="{5765DABE-5A5C-478F-ADF0-B994CDB38F71}" type="presParOf" srcId="{4F91FE31-D363-446A-B2D9-1A9B64D8BD8D}" destId="{7BE14B61-FD9A-44DA-A5ED-E8752D9CB801}" srcOrd="1" destOrd="0" presId="urn:microsoft.com/office/officeart/2005/8/layout/lProcess2"/>
    <dgm:cxn modelId="{8D82AFCF-C578-453A-AD7E-C579196323FD}" type="presParOf" srcId="{4F91FE31-D363-446A-B2D9-1A9B64D8BD8D}" destId="{20E92E61-EEBC-4D5E-B5DB-E61C7D2F7E25}" srcOrd="2" destOrd="0" presId="urn:microsoft.com/office/officeart/2005/8/layout/lProcess2"/>
    <dgm:cxn modelId="{5831038D-F66E-4E90-B781-F5D60355E98C}" type="presParOf" srcId="{A61EF953-022E-4BE2-A75D-F7EFCFB044EE}" destId="{7277448A-C1F0-45EC-A2B2-89C7360775AB}" srcOrd="1" destOrd="0" presId="urn:microsoft.com/office/officeart/2005/8/layout/lProcess2"/>
    <dgm:cxn modelId="{DE4006EC-B418-492E-BF12-793D0B166677}" type="presParOf" srcId="{A61EF953-022E-4BE2-A75D-F7EFCFB044EE}" destId="{FB054BF7-3410-47D3-B1EE-821543CBAE59}" srcOrd="2" destOrd="0" presId="urn:microsoft.com/office/officeart/2005/8/layout/lProcess2"/>
    <dgm:cxn modelId="{12A3D7D1-F757-48B6-BCBE-CFCAC43F044B}" type="presParOf" srcId="{FB054BF7-3410-47D3-B1EE-821543CBAE59}" destId="{BA6D46DF-086D-408B-886C-EC89817D7DD6}" srcOrd="0" destOrd="0" presId="urn:microsoft.com/office/officeart/2005/8/layout/lProcess2"/>
    <dgm:cxn modelId="{896608CF-0583-4F33-ABED-3856DC2A7DCC}" type="presParOf" srcId="{FB054BF7-3410-47D3-B1EE-821543CBAE59}" destId="{195FAE1E-C34C-4521-8BDE-717494152EC4}" srcOrd="1" destOrd="0" presId="urn:microsoft.com/office/officeart/2005/8/layout/lProcess2"/>
    <dgm:cxn modelId="{2D759F14-8032-4603-8373-6A70EC02E055}" type="presParOf" srcId="{FB054BF7-3410-47D3-B1EE-821543CBAE59}" destId="{41C0A6C6-FAD7-468E-9F31-DF5DEA34A968}" srcOrd="2" destOrd="0" presId="urn:microsoft.com/office/officeart/2005/8/layout/lProcess2"/>
    <dgm:cxn modelId="{96D78DD4-EE50-4AE2-BBBC-428D8BD7A7D7}" type="presParOf" srcId="{41C0A6C6-FAD7-468E-9F31-DF5DEA34A968}" destId="{E5DE05F8-18E2-433E-9156-9307872DF954}" srcOrd="0" destOrd="0" presId="urn:microsoft.com/office/officeart/2005/8/layout/lProcess2"/>
    <dgm:cxn modelId="{87332218-81E5-49C8-9D47-CB8A46E5DD99}" type="presParOf" srcId="{E5DE05F8-18E2-433E-9156-9307872DF954}" destId="{3A1113CC-EC96-4F33-9E40-4A7979844A51}" srcOrd="0" destOrd="0" presId="urn:microsoft.com/office/officeart/2005/8/layout/lProcess2"/>
    <dgm:cxn modelId="{C7E5CA29-E203-4C61-AC6C-61C6C59AE1E5}" type="presParOf" srcId="{E5DE05F8-18E2-433E-9156-9307872DF954}" destId="{8E46012F-9834-4AE9-BEB2-DB805F529AB7}" srcOrd="1" destOrd="0" presId="urn:microsoft.com/office/officeart/2005/8/layout/lProcess2"/>
    <dgm:cxn modelId="{0D8BC1D4-3711-4EBC-ACF9-0F8103E70A24}" type="presParOf" srcId="{E5DE05F8-18E2-433E-9156-9307872DF954}" destId="{D05139C3-44AC-4FF1-B36F-D0FBC201D6EA}" srcOrd="2" destOrd="0" presId="urn:microsoft.com/office/officeart/2005/8/layout/lProcess2"/>
    <dgm:cxn modelId="{4A53E5A4-CC6F-408B-9EB7-17FA36293545}" type="presParOf" srcId="{E5DE05F8-18E2-433E-9156-9307872DF954}" destId="{B84BAE86-5B1E-47BB-B33D-0FB7DF969F85}" srcOrd="3" destOrd="0" presId="urn:microsoft.com/office/officeart/2005/8/layout/lProcess2"/>
    <dgm:cxn modelId="{EAF01D86-EE59-4631-8074-ABF667AD5CFB}" type="presParOf" srcId="{E5DE05F8-18E2-433E-9156-9307872DF954}" destId="{F0201695-32F2-4E69-B656-673B1CED006A}" srcOrd="4" destOrd="0" presId="urn:microsoft.com/office/officeart/2005/8/layout/lProcess2"/>
    <dgm:cxn modelId="{E15DF8CA-335C-4A4C-87EA-D998D5A27568}" type="presParOf" srcId="{E5DE05F8-18E2-433E-9156-9307872DF954}" destId="{8DA40D22-66E3-4892-8634-B220B15F668E}" srcOrd="5" destOrd="0" presId="urn:microsoft.com/office/officeart/2005/8/layout/lProcess2"/>
    <dgm:cxn modelId="{D7328C88-9C71-4437-8392-2B7BC98CF7C8}" type="presParOf" srcId="{E5DE05F8-18E2-433E-9156-9307872DF954}" destId="{8F58562D-36E8-46F1-8847-87D031FEE5F0}" srcOrd="6" destOrd="0" presId="urn:microsoft.com/office/officeart/2005/8/layout/lProcess2"/>
    <dgm:cxn modelId="{E1B132AE-46CD-4723-9B6A-5AEE55FABDEE}" type="presParOf" srcId="{E5DE05F8-18E2-433E-9156-9307872DF954}" destId="{FEBE70A6-B4D6-4812-A04C-2D1AE94D855E}" srcOrd="7" destOrd="0" presId="urn:microsoft.com/office/officeart/2005/8/layout/lProcess2"/>
    <dgm:cxn modelId="{234FAA7A-8075-41CF-A076-7C010F88FAD7}" type="presParOf" srcId="{E5DE05F8-18E2-433E-9156-9307872DF954}" destId="{652CC119-A414-4CA2-9327-DF0D1A50481B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1277D2-2A8B-4356-858D-1F4DFA83440A}" type="doc">
      <dgm:prSet loTypeId="urn:microsoft.com/office/officeart/2005/8/layout/lProcess2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E96B4F3-E226-4063-93F0-3F993B92F0DB}">
      <dgm:prSet phldrT="[Text]" custT="1"/>
      <dgm:spPr/>
      <dgm:t>
        <a:bodyPr/>
        <a:lstStyle/>
        <a:p>
          <a:r>
            <a:rPr lang="en-US" sz="3000" b="0" u="none" dirty="0">
              <a:solidFill>
                <a:schemeClr val="tx1"/>
              </a:solidFill>
            </a:rPr>
            <a:t>“Exact”</a:t>
          </a:r>
        </a:p>
      </dgm:t>
    </dgm:pt>
    <dgm:pt modelId="{A5670231-9702-4591-9879-8A2301099679}" type="parTrans" cxnId="{E620398E-F55D-4797-A125-F7815951B4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13884D-4F84-492D-A896-4B072514C597}" type="sibTrans" cxnId="{E620398E-F55D-4797-A125-F7815951B4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10A1A2-C07F-430F-AD47-42DC8C7ECCFE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Nonparametric Bootstrap</a:t>
          </a:r>
        </a:p>
      </dgm:t>
    </dgm:pt>
    <dgm:pt modelId="{6924D0A4-C75D-4EC2-A0DE-1955EE3BEBA9}" type="parTrans" cxnId="{E187E834-2C92-41D6-B8A8-ED461D8C83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DE6036-D33A-420E-9EA9-20356E8C365F}" type="sibTrans" cxnId="{E187E834-2C92-41D6-B8A8-ED461D8C83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1CA995-BE55-4E48-B7E0-7F4C12B95443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Jackknife</a:t>
          </a:r>
        </a:p>
      </dgm:t>
    </dgm:pt>
    <dgm:pt modelId="{A6D5DAF5-F003-4561-B590-5DCF5472CA34}" type="parTrans" cxnId="{97370861-E354-4FAB-A696-FBEBA8AF19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950F4F-3BBF-4A4E-AC74-6E843C7523DC}" type="sibTrans" cxnId="{97370861-E354-4FAB-A696-FBEBA8AF19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C35A54-F65C-4DA2-BFD3-355FE5809C5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Parametric Bootstrap</a:t>
          </a:r>
        </a:p>
      </dgm:t>
    </dgm:pt>
    <dgm:pt modelId="{D5E4AAFE-BFDA-4444-B0A3-EA5A35A15381}" type="parTrans" cxnId="{4DE1EE7D-E415-4A90-8803-6D5F3C4F00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83E6E3-24CB-4C60-8C37-15C1FA95E63D}" type="sibTrans" cxnId="{4DE1EE7D-E415-4A90-8803-6D5F3C4F00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DFB6A1-0BFB-44D5-910C-977B23EC1B6B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Infinitesimal Jackknife</a:t>
          </a:r>
        </a:p>
      </dgm:t>
    </dgm:pt>
    <dgm:pt modelId="{AE19298C-F531-45F2-8A22-65923F1DF9D4}" type="parTrans" cxnId="{C0DA008D-F262-4D05-B972-884CEB7594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EB9F9E2-CE87-4320-8288-9D490B7702B5}" type="sibTrans" cxnId="{C0DA008D-F262-4D05-B972-884CEB7594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BA17E6-501B-4B0C-9E9D-1C66D8EF6D2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Nonparametric delta</a:t>
          </a:r>
        </a:p>
      </dgm:t>
    </dgm:pt>
    <dgm:pt modelId="{D901CF43-8489-4CE9-8479-15CDCDF94499}" type="parTrans" cxnId="{37AF6D4B-1CF2-40C0-A0F5-4C225D182B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AC2D32A-F4FE-4471-BD8C-2CB3DBEF47DB}" type="sibTrans" cxnId="{37AF6D4B-1CF2-40C0-A0F5-4C225D182B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977A9F-E82E-4840-BDEB-1877824AE37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Fisher information</a:t>
          </a:r>
        </a:p>
      </dgm:t>
    </dgm:pt>
    <dgm:pt modelId="{ED30A570-4957-4E83-B9A9-47C153862A55}" type="parTrans" cxnId="{5ACA4547-5E83-4C3D-97C0-764BE3D850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C87727-1D1A-4EF6-98D8-94FD26CA719C}" type="sibTrans" cxnId="{5ACA4547-5E83-4C3D-97C0-764BE3D850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962E47-BD08-4625-9405-54A82B7B5C9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Parametric delta</a:t>
          </a:r>
        </a:p>
      </dgm:t>
    </dgm:pt>
    <dgm:pt modelId="{4389E3DF-1A37-4A6D-844D-5F55EE91AB84}" type="parTrans" cxnId="{C571B722-D18D-401E-81B6-71491E500F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1276B7-165C-49BA-9B09-D3AD7927840D}" type="sibTrans" cxnId="{C571B722-D18D-401E-81B6-71491E500F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43CE7D-C55E-40E2-B618-77C2BDCD3214}">
      <dgm:prSet phldrT="[Text]" custT="1"/>
      <dgm:spPr/>
      <dgm:t>
        <a:bodyPr/>
        <a:lstStyle/>
        <a:p>
          <a:r>
            <a:rPr lang="en-US" sz="3000" dirty="0">
              <a:solidFill>
                <a:schemeClr val="tx1"/>
              </a:solidFill>
            </a:rPr>
            <a:t>Approximate</a:t>
          </a:r>
        </a:p>
      </dgm:t>
    </dgm:pt>
    <dgm:pt modelId="{513F8B03-8A30-48BC-BC7B-AC660CDF98E5}" type="sibTrans" cxnId="{98D86EEE-19CC-4245-8850-56A42459BCD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F9E582-1422-4339-B6FE-1E3CACDEDCA5}" type="parTrans" cxnId="{98D86EEE-19CC-4245-8850-56A42459BCD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1EF953-022E-4BE2-A75D-F7EFCFB044EE}" type="pres">
      <dgm:prSet presAssocID="{4F1277D2-2A8B-4356-858D-1F4DFA83440A}" presName="theList" presStyleCnt="0">
        <dgm:presLayoutVars>
          <dgm:dir/>
          <dgm:animLvl val="lvl"/>
          <dgm:resizeHandles val="exact"/>
        </dgm:presLayoutVars>
      </dgm:prSet>
      <dgm:spPr/>
    </dgm:pt>
    <dgm:pt modelId="{1F0BB310-AC63-47DA-92C3-5B7AE83B4795}" type="pres">
      <dgm:prSet presAssocID="{2E96B4F3-E226-4063-93F0-3F993B92F0DB}" presName="compNode" presStyleCnt="0"/>
      <dgm:spPr/>
    </dgm:pt>
    <dgm:pt modelId="{06D37F1B-DA16-4ABB-BC7A-69F1DDB1EF61}" type="pres">
      <dgm:prSet presAssocID="{2E96B4F3-E226-4063-93F0-3F993B92F0DB}" presName="aNode" presStyleLbl="bgShp" presStyleIdx="0" presStyleCnt="2"/>
      <dgm:spPr/>
    </dgm:pt>
    <dgm:pt modelId="{E3E85F61-B682-490B-A984-0E44B68F70C9}" type="pres">
      <dgm:prSet presAssocID="{2E96B4F3-E226-4063-93F0-3F993B92F0DB}" presName="textNode" presStyleLbl="bgShp" presStyleIdx="0" presStyleCnt="2"/>
      <dgm:spPr/>
    </dgm:pt>
    <dgm:pt modelId="{D9742A34-34C7-4072-BC16-0918DE61E8CC}" type="pres">
      <dgm:prSet presAssocID="{2E96B4F3-E226-4063-93F0-3F993B92F0DB}" presName="compChildNode" presStyleCnt="0"/>
      <dgm:spPr/>
    </dgm:pt>
    <dgm:pt modelId="{4F91FE31-D363-446A-B2D9-1A9B64D8BD8D}" type="pres">
      <dgm:prSet presAssocID="{2E96B4F3-E226-4063-93F0-3F993B92F0DB}" presName="theInnerList" presStyleCnt="0"/>
      <dgm:spPr/>
    </dgm:pt>
    <dgm:pt modelId="{310C1C62-38D1-4569-89E6-A0B6FA73BE0B}" type="pres">
      <dgm:prSet presAssocID="{F610A1A2-C07F-430F-AD47-42DC8C7ECCFE}" presName="childNode" presStyleLbl="node1" presStyleIdx="0" presStyleCnt="7" custLinFactY="-3338" custLinFactNeighborY="-100000">
        <dgm:presLayoutVars>
          <dgm:bulletEnabled val="1"/>
        </dgm:presLayoutVars>
      </dgm:prSet>
      <dgm:spPr/>
    </dgm:pt>
    <dgm:pt modelId="{7BE14B61-FD9A-44DA-A5ED-E8752D9CB801}" type="pres">
      <dgm:prSet presAssocID="{F610A1A2-C07F-430F-AD47-42DC8C7ECCFE}" presName="aSpace2" presStyleCnt="0"/>
      <dgm:spPr/>
    </dgm:pt>
    <dgm:pt modelId="{20E92E61-EEBC-4D5E-B5DB-E61C7D2F7E25}" type="pres">
      <dgm:prSet presAssocID="{66C35A54-F65C-4DA2-BFD3-355FE5809C53}" presName="childNode" presStyleLbl="node1" presStyleIdx="1" presStyleCnt="7" custLinFactNeighborY="-94657">
        <dgm:presLayoutVars>
          <dgm:bulletEnabled val="1"/>
        </dgm:presLayoutVars>
      </dgm:prSet>
      <dgm:spPr/>
    </dgm:pt>
    <dgm:pt modelId="{7277448A-C1F0-45EC-A2B2-89C7360775AB}" type="pres">
      <dgm:prSet presAssocID="{2E96B4F3-E226-4063-93F0-3F993B92F0DB}" presName="aSpace" presStyleCnt="0"/>
      <dgm:spPr/>
    </dgm:pt>
    <dgm:pt modelId="{FB054BF7-3410-47D3-B1EE-821543CBAE59}" type="pres">
      <dgm:prSet presAssocID="{4D43CE7D-C55E-40E2-B618-77C2BDCD3214}" presName="compNode" presStyleCnt="0"/>
      <dgm:spPr/>
    </dgm:pt>
    <dgm:pt modelId="{BA6D46DF-086D-408B-886C-EC89817D7DD6}" type="pres">
      <dgm:prSet presAssocID="{4D43CE7D-C55E-40E2-B618-77C2BDCD3214}" presName="aNode" presStyleLbl="bgShp" presStyleIdx="1" presStyleCnt="2" custLinFactNeighborX="15479"/>
      <dgm:spPr/>
    </dgm:pt>
    <dgm:pt modelId="{195FAE1E-C34C-4521-8BDE-717494152EC4}" type="pres">
      <dgm:prSet presAssocID="{4D43CE7D-C55E-40E2-B618-77C2BDCD3214}" presName="textNode" presStyleLbl="bgShp" presStyleIdx="1" presStyleCnt="2"/>
      <dgm:spPr/>
    </dgm:pt>
    <dgm:pt modelId="{41C0A6C6-FAD7-468E-9F31-DF5DEA34A968}" type="pres">
      <dgm:prSet presAssocID="{4D43CE7D-C55E-40E2-B618-77C2BDCD3214}" presName="compChildNode" presStyleCnt="0"/>
      <dgm:spPr/>
    </dgm:pt>
    <dgm:pt modelId="{E5DE05F8-18E2-433E-9156-9307872DF954}" type="pres">
      <dgm:prSet presAssocID="{4D43CE7D-C55E-40E2-B618-77C2BDCD3214}" presName="theInnerList" presStyleCnt="0"/>
      <dgm:spPr/>
    </dgm:pt>
    <dgm:pt modelId="{3A1113CC-EC96-4F33-9E40-4A7979844A51}" type="pres">
      <dgm:prSet presAssocID="{751CA995-BE55-4E48-B7E0-7F4C12B95443}" presName="childNode" presStyleLbl="node1" presStyleIdx="2" presStyleCnt="7" custLinFactY="-35253" custLinFactNeighborX="-200" custLinFactNeighborY="-100000">
        <dgm:presLayoutVars>
          <dgm:bulletEnabled val="1"/>
        </dgm:presLayoutVars>
      </dgm:prSet>
      <dgm:spPr/>
    </dgm:pt>
    <dgm:pt modelId="{8E46012F-9834-4AE9-BEB2-DB805F529AB7}" type="pres">
      <dgm:prSet presAssocID="{751CA995-BE55-4E48-B7E0-7F4C12B95443}" presName="aSpace2" presStyleCnt="0"/>
      <dgm:spPr/>
    </dgm:pt>
    <dgm:pt modelId="{D05139C3-44AC-4FF1-B36F-D0FBC201D6EA}" type="pres">
      <dgm:prSet presAssocID="{12DFB6A1-0BFB-44D5-910C-977B23EC1B6B}" presName="childNode" presStyleLbl="node1" presStyleIdx="3" presStyleCnt="7" custLinFactY="-35253" custLinFactNeighborY="-100000">
        <dgm:presLayoutVars>
          <dgm:bulletEnabled val="1"/>
        </dgm:presLayoutVars>
      </dgm:prSet>
      <dgm:spPr/>
    </dgm:pt>
    <dgm:pt modelId="{B84BAE86-5B1E-47BB-B33D-0FB7DF969F85}" type="pres">
      <dgm:prSet presAssocID="{12DFB6A1-0BFB-44D5-910C-977B23EC1B6B}" presName="aSpace2" presStyleCnt="0"/>
      <dgm:spPr/>
    </dgm:pt>
    <dgm:pt modelId="{F0201695-32F2-4E69-B656-673B1CED006A}" type="pres">
      <dgm:prSet presAssocID="{9FBA17E6-501B-4B0C-9E9D-1C66D8EF6D20}" presName="childNode" presStyleLbl="node1" presStyleIdx="4" presStyleCnt="7" custLinFactY="-35253" custLinFactNeighborY="-100000">
        <dgm:presLayoutVars>
          <dgm:bulletEnabled val="1"/>
        </dgm:presLayoutVars>
      </dgm:prSet>
      <dgm:spPr/>
    </dgm:pt>
    <dgm:pt modelId="{8DA40D22-66E3-4892-8634-B220B15F668E}" type="pres">
      <dgm:prSet presAssocID="{9FBA17E6-501B-4B0C-9E9D-1C66D8EF6D20}" presName="aSpace2" presStyleCnt="0"/>
      <dgm:spPr/>
    </dgm:pt>
    <dgm:pt modelId="{8F58562D-36E8-46F1-8847-87D031FEE5F0}" type="pres">
      <dgm:prSet presAssocID="{A2977A9F-E82E-4840-BDEB-1877824AE370}" presName="childNode" presStyleLbl="node1" presStyleIdx="5" presStyleCnt="7" custLinFactY="-35253" custLinFactNeighborY="-100000">
        <dgm:presLayoutVars>
          <dgm:bulletEnabled val="1"/>
        </dgm:presLayoutVars>
      </dgm:prSet>
      <dgm:spPr/>
    </dgm:pt>
    <dgm:pt modelId="{FEBE70A6-B4D6-4812-A04C-2D1AE94D855E}" type="pres">
      <dgm:prSet presAssocID="{A2977A9F-E82E-4840-BDEB-1877824AE370}" presName="aSpace2" presStyleCnt="0"/>
      <dgm:spPr/>
    </dgm:pt>
    <dgm:pt modelId="{652CC119-A414-4CA2-9327-DF0D1A50481B}" type="pres">
      <dgm:prSet presAssocID="{87962E47-BD08-4625-9405-54A82B7B5C90}" presName="childNode" presStyleLbl="node1" presStyleIdx="6" presStyleCnt="7" custLinFactY="-35253" custLinFactNeighborY="-100000">
        <dgm:presLayoutVars>
          <dgm:bulletEnabled val="1"/>
        </dgm:presLayoutVars>
      </dgm:prSet>
      <dgm:spPr/>
    </dgm:pt>
  </dgm:ptLst>
  <dgm:cxnLst>
    <dgm:cxn modelId="{0D96280F-6E53-4664-B8A5-90161710FDBB}" type="presOf" srcId="{2E96B4F3-E226-4063-93F0-3F993B92F0DB}" destId="{E3E85F61-B682-490B-A984-0E44B68F70C9}" srcOrd="1" destOrd="0" presId="urn:microsoft.com/office/officeart/2005/8/layout/lProcess2"/>
    <dgm:cxn modelId="{F0AF1C10-4FC6-4DD6-A03A-77AC12F0C9AF}" type="presOf" srcId="{F610A1A2-C07F-430F-AD47-42DC8C7ECCFE}" destId="{310C1C62-38D1-4569-89E6-A0B6FA73BE0B}" srcOrd="0" destOrd="0" presId="urn:microsoft.com/office/officeart/2005/8/layout/lProcess2"/>
    <dgm:cxn modelId="{C571B722-D18D-401E-81B6-71491E500F13}" srcId="{4D43CE7D-C55E-40E2-B618-77C2BDCD3214}" destId="{87962E47-BD08-4625-9405-54A82B7B5C90}" srcOrd="4" destOrd="0" parTransId="{4389E3DF-1A37-4A6D-844D-5F55EE91AB84}" sibTransId="{561276B7-165C-49BA-9B09-D3AD7927840D}"/>
    <dgm:cxn modelId="{E187E834-2C92-41D6-B8A8-ED461D8C8349}" srcId="{2E96B4F3-E226-4063-93F0-3F993B92F0DB}" destId="{F610A1A2-C07F-430F-AD47-42DC8C7ECCFE}" srcOrd="0" destOrd="0" parTransId="{6924D0A4-C75D-4EC2-A0DE-1955EE3BEBA9}" sibTransId="{85DE6036-D33A-420E-9EA9-20356E8C365F}"/>
    <dgm:cxn modelId="{97370861-E354-4FAB-A696-FBEBA8AF191D}" srcId="{4D43CE7D-C55E-40E2-B618-77C2BDCD3214}" destId="{751CA995-BE55-4E48-B7E0-7F4C12B95443}" srcOrd="0" destOrd="0" parTransId="{A6D5DAF5-F003-4561-B590-5DCF5472CA34}" sibTransId="{BF950F4F-3BBF-4A4E-AC74-6E843C7523DC}"/>
    <dgm:cxn modelId="{965D3B44-583A-407E-972E-3C7E498FF1C6}" type="presOf" srcId="{4F1277D2-2A8B-4356-858D-1F4DFA83440A}" destId="{A61EF953-022E-4BE2-A75D-F7EFCFB044EE}" srcOrd="0" destOrd="0" presId="urn:microsoft.com/office/officeart/2005/8/layout/lProcess2"/>
    <dgm:cxn modelId="{5ACA4547-5E83-4C3D-97C0-764BE3D850E8}" srcId="{4D43CE7D-C55E-40E2-B618-77C2BDCD3214}" destId="{A2977A9F-E82E-4840-BDEB-1877824AE370}" srcOrd="3" destOrd="0" parTransId="{ED30A570-4957-4E83-B9A9-47C153862A55}" sibTransId="{26C87727-1D1A-4EF6-98D8-94FD26CA719C}"/>
    <dgm:cxn modelId="{37AF6D4B-1CF2-40C0-A0F5-4C225D182BB2}" srcId="{4D43CE7D-C55E-40E2-B618-77C2BDCD3214}" destId="{9FBA17E6-501B-4B0C-9E9D-1C66D8EF6D20}" srcOrd="2" destOrd="0" parTransId="{D901CF43-8489-4CE9-8479-15CDCDF94499}" sibTransId="{0AC2D32A-F4FE-4471-BD8C-2CB3DBEF47DB}"/>
    <dgm:cxn modelId="{D2BA5B4E-43A1-438A-B4F5-A33AB69577E9}" type="presOf" srcId="{66C35A54-F65C-4DA2-BFD3-355FE5809C53}" destId="{20E92E61-EEBC-4D5E-B5DB-E61C7D2F7E25}" srcOrd="0" destOrd="0" presId="urn:microsoft.com/office/officeart/2005/8/layout/lProcess2"/>
    <dgm:cxn modelId="{35213A71-1F6C-40C2-B75B-B702AA96E47B}" type="presOf" srcId="{4D43CE7D-C55E-40E2-B618-77C2BDCD3214}" destId="{195FAE1E-C34C-4521-8BDE-717494152EC4}" srcOrd="1" destOrd="0" presId="urn:microsoft.com/office/officeart/2005/8/layout/lProcess2"/>
    <dgm:cxn modelId="{43713F7A-54FC-4F03-ADFB-CCB6E33DA8AA}" type="presOf" srcId="{87962E47-BD08-4625-9405-54A82B7B5C90}" destId="{652CC119-A414-4CA2-9327-DF0D1A50481B}" srcOrd="0" destOrd="0" presId="urn:microsoft.com/office/officeart/2005/8/layout/lProcess2"/>
    <dgm:cxn modelId="{4DE1EE7D-E415-4A90-8803-6D5F3C4F0033}" srcId="{2E96B4F3-E226-4063-93F0-3F993B92F0DB}" destId="{66C35A54-F65C-4DA2-BFD3-355FE5809C53}" srcOrd="1" destOrd="0" parTransId="{D5E4AAFE-BFDA-4444-B0A3-EA5A35A15381}" sibTransId="{4083E6E3-24CB-4C60-8C37-15C1FA95E63D}"/>
    <dgm:cxn modelId="{C0DA008D-F262-4D05-B972-884CEB759453}" srcId="{4D43CE7D-C55E-40E2-B618-77C2BDCD3214}" destId="{12DFB6A1-0BFB-44D5-910C-977B23EC1B6B}" srcOrd="1" destOrd="0" parTransId="{AE19298C-F531-45F2-8A22-65923F1DF9D4}" sibTransId="{6EB9F9E2-CE87-4320-8288-9D490B7702B5}"/>
    <dgm:cxn modelId="{E620398E-F55D-4797-A125-F7815951B486}" srcId="{4F1277D2-2A8B-4356-858D-1F4DFA83440A}" destId="{2E96B4F3-E226-4063-93F0-3F993B92F0DB}" srcOrd="0" destOrd="0" parTransId="{A5670231-9702-4591-9879-8A2301099679}" sibTransId="{D313884D-4F84-492D-A896-4B072514C597}"/>
    <dgm:cxn modelId="{7535E596-FAF1-4A71-837A-789E6349A68A}" type="presOf" srcId="{751CA995-BE55-4E48-B7E0-7F4C12B95443}" destId="{3A1113CC-EC96-4F33-9E40-4A7979844A51}" srcOrd="0" destOrd="0" presId="urn:microsoft.com/office/officeart/2005/8/layout/lProcess2"/>
    <dgm:cxn modelId="{1C7BE298-3416-405F-B5EB-26251C5C2260}" type="presOf" srcId="{4D43CE7D-C55E-40E2-B618-77C2BDCD3214}" destId="{BA6D46DF-086D-408B-886C-EC89817D7DD6}" srcOrd="0" destOrd="0" presId="urn:microsoft.com/office/officeart/2005/8/layout/lProcess2"/>
    <dgm:cxn modelId="{39018999-AE3B-4613-8A00-0650CF511279}" type="presOf" srcId="{12DFB6A1-0BFB-44D5-910C-977B23EC1B6B}" destId="{D05139C3-44AC-4FF1-B36F-D0FBC201D6EA}" srcOrd="0" destOrd="0" presId="urn:microsoft.com/office/officeart/2005/8/layout/lProcess2"/>
    <dgm:cxn modelId="{47ADE0EB-BDD2-43E9-8B12-BCF6ECFAB17A}" type="presOf" srcId="{9FBA17E6-501B-4B0C-9E9D-1C66D8EF6D20}" destId="{F0201695-32F2-4E69-B656-673B1CED006A}" srcOrd="0" destOrd="0" presId="urn:microsoft.com/office/officeart/2005/8/layout/lProcess2"/>
    <dgm:cxn modelId="{98D86EEE-19CC-4245-8850-56A42459BCD3}" srcId="{4F1277D2-2A8B-4356-858D-1F4DFA83440A}" destId="{4D43CE7D-C55E-40E2-B618-77C2BDCD3214}" srcOrd="1" destOrd="0" parTransId="{57F9E582-1422-4339-B6FE-1E3CACDEDCA5}" sibTransId="{513F8B03-8A30-48BC-BC7B-AC660CDF98E5}"/>
    <dgm:cxn modelId="{D3ECCBEE-5112-4937-B8E8-A582CC07BF85}" type="presOf" srcId="{A2977A9F-E82E-4840-BDEB-1877824AE370}" destId="{8F58562D-36E8-46F1-8847-87D031FEE5F0}" srcOrd="0" destOrd="0" presId="urn:microsoft.com/office/officeart/2005/8/layout/lProcess2"/>
    <dgm:cxn modelId="{0D82ABFF-7462-4020-93C6-8C62630AC9BD}" type="presOf" srcId="{2E96B4F3-E226-4063-93F0-3F993B92F0DB}" destId="{06D37F1B-DA16-4ABB-BC7A-69F1DDB1EF61}" srcOrd="0" destOrd="0" presId="urn:microsoft.com/office/officeart/2005/8/layout/lProcess2"/>
    <dgm:cxn modelId="{F8FA0C6C-CD64-4CAA-ACA1-DA091E0D8DED}" type="presParOf" srcId="{A61EF953-022E-4BE2-A75D-F7EFCFB044EE}" destId="{1F0BB310-AC63-47DA-92C3-5B7AE83B4795}" srcOrd="0" destOrd="0" presId="urn:microsoft.com/office/officeart/2005/8/layout/lProcess2"/>
    <dgm:cxn modelId="{CA7842BF-4528-45D9-BF95-07BD0F04454B}" type="presParOf" srcId="{1F0BB310-AC63-47DA-92C3-5B7AE83B4795}" destId="{06D37F1B-DA16-4ABB-BC7A-69F1DDB1EF61}" srcOrd="0" destOrd="0" presId="urn:microsoft.com/office/officeart/2005/8/layout/lProcess2"/>
    <dgm:cxn modelId="{C4D8A310-E892-45DC-B311-0292E3EB93FF}" type="presParOf" srcId="{1F0BB310-AC63-47DA-92C3-5B7AE83B4795}" destId="{E3E85F61-B682-490B-A984-0E44B68F70C9}" srcOrd="1" destOrd="0" presId="urn:microsoft.com/office/officeart/2005/8/layout/lProcess2"/>
    <dgm:cxn modelId="{506A11DB-7FED-43AC-8836-98F1A74E6C2C}" type="presParOf" srcId="{1F0BB310-AC63-47DA-92C3-5B7AE83B4795}" destId="{D9742A34-34C7-4072-BC16-0918DE61E8CC}" srcOrd="2" destOrd="0" presId="urn:microsoft.com/office/officeart/2005/8/layout/lProcess2"/>
    <dgm:cxn modelId="{5E56F04F-BB3D-4C9C-992B-1C466112A90D}" type="presParOf" srcId="{D9742A34-34C7-4072-BC16-0918DE61E8CC}" destId="{4F91FE31-D363-446A-B2D9-1A9B64D8BD8D}" srcOrd="0" destOrd="0" presId="urn:microsoft.com/office/officeart/2005/8/layout/lProcess2"/>
    <dgm:cxn modelId="{2BFF8DB9-A5C3-48A3-A469-2DD46E405E76}" type="presParOf" srcId="{4F91FE31-D363-446A-B2D9-1A9B64D8BD8D}" destId="{310C1C62-38D1-4569-89E6-A0B6FA73BE0B}" srcOrd="0" destOrd="0" presId="urn:microsoft.com/office/officeart/2005/8/layout/lProcess2"/>
    <dgm:cxn modelId="{5765DABE-5A5C-478F-ADF0-B994CDB38F71}" type="presParOf" srcId="{4F91FE31-D363-446A-B2D9-1A9B64D8BD8D}" destId="{7BE14B61-FD9A-44DA-A5ED-E8752D9CB801}" srcOrd="1" destOrd="0" presId="urn:microsoft.com/office/officeart/2005/8/layout/lProcess2"/>
    <dgm:cxn modelId="{8D82AFCF-C578-453A-AD7E-C579196323FD}" type="presParOf" srcId="{4F91FE31-D363-446A-B2D9-1A9B64D8BD8D}" destId="{20E92E61-EEBC-4D5E-B5DB-E61C7D2F7E25}" srcOrd="2" destOrd="0" presId="urn:microsoft.com/office/officeart/2005/8/layout/lProcess2"/>
    <dgm:cxn modelId="{5831038D-F66E-4E90-B781-F5D60355E98C}" type="presParOf" srcId="{A61EF953-022E-4BE2-A75D-F7EFCFB044EE}" destId="{7277448A-C1F0-45EC-A2B2-89C7360775AB}" srcOrd="1" destOrd="0" presId="urn:microsoft.com/office/officeart/2005/8/layout/lProcess2"/>
    <dgm:cxn modelId="{DE4006EC-B418-492E-BF12-793D0B166677}" type="presParOf" srcId="{A61EF953-022E-4BE2-A75D-F7EFCFB044EE}" destId="{FB054BF7-3410-47D3-B1EE-821543CBAE59}" srcOrd="2" destOrd="0" presId="urn:microsoft.com/office/officeart/2005/8/layout/lProcess2"/>
    <dgm:cxn modelId="{12A3D7D1-F757-48B6-BCBE-CFCAC43F044B}" type="presParOf" srcId="{FB054BF7-3410-47D3-B1EE-821543CBAE59}" destId="{BA6D46DF-086D-408B-886C-EC89817D7DD6}" srcOrd="0" destOrd="0" presId="urn:microsoft.com/office/officeart/2005/8/layout/lProcess2"/>
    <dgm:cxn modelId="{896608CF-0583-4F33-ABED-3856DC2A7DCC}" type="presParOf" srcId="{FB054BF7-3410-47D3-B1EE-821543CBAE59}" destId="{195FAE1E-C34C-4521-8BDE-717494152EC4}" srcOrd="1" destOrd="0" presId="urn:microsoft.com/office/officeart/2005/8/layout/lProcess2"/>
    <dgm:cxn modelId="{2D759F14-8032-4603-8373-6A70EC02E055}" type="presParOf" srcId="{FB054BF7-3410-47D3-B1EE-821543CBAE59}" destId="{41C0A6C6-FAD7-468E-9F31-DF5DEA34A968}" srcOrd="2" destOrd="0" presId="urn:microsoft.com/office/officeart/2005/8/layout/lProcess2"/>
    <dgm:cxn modelId="{96D78DD4-EE50-4AE2-BBBC-428D8BD7A7D7}" type="presParOf" srcId="{41C0A6C6-FAD7-468E-9F31-DF5DEA34A968}" destId="{E5DE05F8-18E2-433E-9156-9307872DF954}" srcOrd="0" destOrd="0" presId="urn:microsoft.com/office/officeart/2005/8/layout/lProcess2"/>
    <dgm:cxn modelId="{87332218-81E5-49C8-9D47-CB8A46E5DD99}" type="presParOf" srcId="{E5DE05F8-18E2-433E-9156-9307872DF954}" destId="{3A1113CC-EC96-4F33-9E40-4A7979844A51}" srcOrd="0" destOrd="0" presId="urn:microsoft.com/office/officeart/2005/8/layout/lProcess2"/>
    <dgm:cxn modelId="{C7E5CA29-E203-4C61-AC6C-61C6C59AE1E5}" type="presParOf" srcId="{E5DE05F8-18E2-433E-9156-9307872DF954}" destId="{8E46012F-9834-4AE9-BEB2-DB805F529AB7}" srcOrd="1" destOrd="0" presId="urn:microsoft.com/office/officeart/2005/8/layout/lProcess2"/>
    <dgm:cxn modelId="{0D8BC1D4-3711-4EBC-ACF9-0F8103E70A24}" type="presParOf" srcId="{E5DE05F8-18E2-433E-9156-9307872DF954}" destId="{D05139C3-44AC-4FF1-B36F-D0FBC201D6EA}" srcOrd="2" destOrd="0" presId="urn:microsoft.com/office/officeart/2005/8/layout/lProcess2"/>
    <dgm:cxn modelId="{4A53E5A4-CC6F-408B-9EB7-17FA36293545}" type="presParOf" srcId="{E5DE05F8-18E2-433E-9156-9307872DF954}" destId="{B84BAE86-5B1E-47BB-B33D-0FB7DF969F85}" srcOrd="3" destOrd="0" presId="urn:microsoft.com/office/officeart/2005/8/layout/lProcess2"/>
    <dgm:cxn modelId="{EAF01D86-EE59-4631-8074-ABF667AD5CFB}" type="presParOf" srcId="{E5DE05F8-18E2-433E-9156-9307872DF954}" destId="{F0201695-32F2-4E69-B656-673B1CED006A}" srcOrd="4" destOrd="0" presId="urn:microsoft.com/office/officeart/2005/8/layout/lProcess2"/>
    <dgm:cxn modelId="{E15DF8CA-335C-4A4C-87EA-D998D5A27568}" type="presParOf" srcId="{E5DE05F8-18E2-433E-9156-9307872DF954}" destId="{8DA40D22-66E3-4892-8634-B220B15F668E}" srcOrd="5" destOrd="0" presId="urn:microsoft.com/office/officeart/2005/8/layout/lProcess2"/>
    <dgm:cxn modelId="{D7328C88-9C71-4437-8392-2B7BC98CF7C8}" type="presParOf" srcId="{E5DE05F8-18E2-433E-9156-9307872DF954}" destId="{8F58562D-36E8-46F1-8847-87D031FEE5F0}" srcOrd="6" destOrd="0" presId="urn:microsoft.com/office/officeart/2005/8/layout/lProcess2"/>
    <dgm:cxn modelId="{E1B132AE-46CD-4723-9B6A-5AEE55FABDEE}" type="presParOf" srcId="{E5DE05F8-18E2-433E-9156-9307872DF954}" destId="{FEBE70A6-B4D6-4812-A04C-2D1AE94D855E}" srcOrd="7" destOrd="0" presId="urn:microsoft.com/office/officeart/2005/8/layout/lProcess2"/>
    <dgm:cxn modelId="{234FAA7A-8075-41CF-A076-7C010F88FAD7}" type="presParOf" srcId="{E5DE05F8-18E2-433E-9156-9307872DF954}" destId="{652CC119-A414-4CA2-9327-DF0D1A50481B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1277D2-2A8B-4356-858D-1F4DFA83440A}" type="doc">
      <dgm:prSet loTypeId="urn:microsoft.com/office/officeart/2005/8/layout/lProcess2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E96B4F3-E226-4063-93F0-3F993B92F0DB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“Exact”</a:t>
          </a:r>
        </a:p>
      </dgm:t>
    </dgm:pt>
    <dgm:pt modelId="{A5670231-9702-4591-9879-8A2301099679}" type="parTrans" cxnId="{E620398E-F55D-4797-A125-F7815951B4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13884D-4F84-492D-A896-4B072514C597}" type="sibTrans" cxnId="{E620398E-F55D-4797-A125-F7815951B4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10A1A2-C07F-430F-AD47-42DC8C7ECCF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Nonparametric Bootstrap</a:t>
          </a:r>
        </a:p>
      </dgm:t>
    </dgm:pt>
    <dgm:pt modelId="{6924D0A4-C75D-4EC2-A0DE-1955EE3BEBA9}" type="parTrans" cxnId="{E187E834-2C92-41D6-B8A8-ED461D8C83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DE6036-D33A-420E-9EA9-20356E8C365F}" type="sibTrans" cxnId="{E187E834-2C92-41D6-B8A8-ED461D8C83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1CA995-BE55-4E48-B7E0-7F4C12B9544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Jackknife</a:t>
          </a:r>
        </a:p>
      </dgm:t>
    </dgm:pt>
    <dgm:pt modelId="{A6D5DAF5-F003-4561-B590-5DCF5472CA34}" type="parTrans" cxnId="{97370861-E354-4FAB-A696-FBEBA8AF19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950F4F-3BBF-4A4E-AC74-6E843C7523DC}" type="sibTrans" cxnId="{97370861-E354-4FAB-A696-FBEBA8AF19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C35A54-F65C-4DA2-BFD3-355FE5809C53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Parametric Bootstrap</a:t>
          </a:r>
        </a:p>
      </dgm:t>
    </dgm:pt>
    <dgm:pt modelId="{D5E4AAFE-BFDA-4444-B0A3-EA5A35A15381}" type="parTrans" cxnId="{4DE1EE7D-E415-4A90-8803-6D5F3C4F00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83E6E3-24CB-4C60-8C37-15C1FA95E63D}" type="sibTrans" cxnId="{4DE1EE7D-E415-4A90-8803-6D5F3C4F00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DFB6A1-0BFB-44D5-910C-977B23EC1B6B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Infinitesimal Jackknife</a:t>
          </a:r>
        </a:p>
      </dgm:t>
    </dgm:pt>
    <dgm:pt modelId="{AE19298C-F531-45F2-8A22-65923F1DF9D4}" type="parTrans" cxnId="{C0DA008D-F262-4D05-B972-884CEB7594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EB9F9E2-CE87-4320-8288-9D490B7702B5}" type="sibTrans" cxnId="{C0DA008D-F262-4D05-B972-884CEB7594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BA17E6-501B-4B0C-9E9D-1C66D8EF6D2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Nonparametric delta</a:t>
          </a:r>
        </a:p>
      </dgm:t>
    </dgm:pt>
    <dgm:pt modelId="{D901CF43-8489-4CE9-8479-15CDCDF94499}" type="parTrans" cxnId="{37AF6D4B-1CF2-40C0-A0F5-4C225D182B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AC2D32A-F4FE-4471-BD8C-2CB3DBEF47DB}" type="sibTrans" cxnId="{37AF6D4B-1CF2-40C0-A0F5-4C225D182B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977A9F-E82E-4840-BDEB-1877824AE370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Fisher information</a:t>
          </a:r>
        </a:p>
      </dgm:t>
    </dgm:pt>
    <dgm:pt modelId="{ED30A570-4957-4E83-B9A9-47C153862A55}" type="parTrans" cxnId="{5ACA4547-5E83-4C3D-97C0-764BE3D850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C87727-1D1A-4EF6-98D8-94FD26CA719C}" type="sibTrans" cxnId="{5ACA4547-5E83-4C3D-97C0-764BE3D850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962E47-BD08-4625-9405-54A82B7B5C9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Parametric delta</a:t>
          </a:r>
        </a:p>
      </dgm:t>
    </dgm:pt>
    <dgm:pt modelId="{4389E3DF-1A37-4A6D-844D-5F55EE91AB84}" type="parTrans" cxnId="{C571B722-D18D-401E-81B6-71491E500F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1276B7-165C-49BA-9B09-D3AD7927840D}" type="sibTrans" cxnId="{C571B722-D18D-401E-81B6-71491E500F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43CE7D-C55E-40E2-B618-77C2BDCD3214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Approximate</a:t>
          </a:r>
        </a:p>
      </dgm:t>
    </dgm:pt>
    <dgm:pt modelId="{513F8B03-8A30-48BC-BC7B-AC660CDF98E5}" type="sibTrans" cxnId="{98D86EEE-19CC-4245-8850-56A42459BCD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F9E582-1422-4339-B6FE-1E3CACDEDCA5}" type="parTrans" cxnId="{98D86EEE-19CC-4245-8850-56A42459BCD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1EF953-022E-4BE2-A75D-F7EFCFB044EE}" type="pres">
      <dgm:prSet presAssocID="{4F1277D2-2A8B-4356-858D-1F4DFA83440A}" presName="theList" presStyleCnt="0">
        <dgm:presLayoutVars>
          <dgm:dir/>
          <dgm:animLvl val="lvl"/>
          <dgm:resizeHandles val="exact"/>
        </dgm:presLayoutVars>
      </dgm:prSet>
      <dgm:spPr/>
    </dgm:pt>
    <dgm:pt modelId="{1F0BB310-AC63-47DA-92C3-5B7AE83B4795}" type="pres">
      <dgm:prSet presAssocID="{2E96B4F3-E226-4063-93F0-3F993B92F0DB}" presName="compNode" presStyleCnt="0"/>
      <dgm:spPr/>
    </dgm:pt>
    <dgm:pt modelId="{06D37F1B-DA16-4ABB-BC7A-69F1DDB1EF61}" type="pres">
      <dgm:prSet presAssocID="{2E96B4F3-E226-4063-93F0-3F993B92F0DB}" presName="aNode" presStyleLbl="bgShp" presStyleIdx="0" presStyleCnt="2"/>
      <dgm:spPr/>
    </dgm:pt>
    <dgm:pt modelId="{E3E85F61-B682-490B-A984-0E44B68F70C9}" type="pres">
      <dgm:prSet presAssocID="{2E96B4F3-E226-4063-93F0-3F993B92F0DB}" presName="textNode" presStyleLbl="bgShp" presStyleIdx="0" presStyleCnt="2"/>
      <dgm:spPr/>
    </dgm:pt>
    <dgm:pt modelId="{D9742A34-34C7-4072-BC16-0918DE61E8CC}" type="pres">
      <dgm:prSet presAssocID="{2E96B4F3-E226-4063-93F0-3F993B92F0DB}" presName="compChildNode" presStyleCnt="0"/>
      <dgm:spPr/>
    </dgm:pt>
    <dgm:pt modelId="{4F91FE31-D363-446A-B2D9-1A9B64D8BD8D}" type="pres">
      <dgm:prSet presAssocID="{2E96B4F3-E226-4063-93F0-3F993B92F0DB}" presName="theInnerList" presStyleCnt="0"/>
      <dgm:spPr/>
    </dgm:pt>
    <dgm:pt modelId="{310C1C62-38D1-4569-89E6-A0B6FA73BE0B}" type="pres">
      <dgm:prSet presAssocID="{F610A1A2-C07F-430F-AD47-42DC8C7ECCFE}" presName="childNode" presStyleLbl="node1" presStyleIdx="0" presStyleCnt="7" custLinFactY="-3338" custLinFactNeighborY="-100000">
        <dgm:presLayoutVars>
          <dgm:bulletEnabled val="1"/>
        </dgm:presLayoutVars>
      </dgm:prSet>
      <dgm:spPr/>
    </dgm:pt>
    <dgm:pt modelId="{7BE14B61-FD9A-44DA-A5ED-E8752D9CB801}" type="pres">
      <dgm:prSet presAssocID="{F610A1A2-C07F-430F-AD47-42DC8C7ECCFE}" presName="aSpace2" presStyleCnt="0"/>
      <dgm:spPr/>
    </dgm:pt>
    <dgm:pt modelId="{20E92E61-EEBC-4D5E-B5DB-E61C7D2F7E25}" type="pres">
      <dgm:prSet presAssocID="{66C35A54-F65C-4DA2-BFD3-355FE5809C53}" presName="childNode" presStyleLbl="node1" presStyleIdx="1" presStyleCnt="7" custLinFactNeighborY="-94657">
        <dgm:presLayoutVars>
          <dgm:bulletEnabled val="1"/>
        </dgm:presLayoutVars>
      </dgm:prSet>
      <dgm:spPr/>
    </dgm:pt>
    <dgm:pt modelId="{7277448A-C1F0-45EC-A2B2-89C7360775AB}" type="pres">
      <dgm:prSet presAssocID="{2E96B4F3-E226-4063-93F0-3F993B92F0DB}" presName="aSpace" presStyleCnt="0"/>
      <dgm:spPr/>
    </dgm:pt>
    <dgm:pt modelId="{FB054BF7-3410-47D3-B1EE-821543CBAE59}" type="pres">
      <dgm:prSet presAssocID="{4D43CE7D-C55E-40E2-B618-77C2BDCD3214}" presName="compNode" presStyleCnt="0"/>
      <dgm:spPr/>
    </dgm:pt>
    <dgm:pt modelId="{BA6D46DF-086D-408B-886C-EC89817D7DD6}" type="pres">
      <dgm:prSet presAssocID="{4D43CE7D-C55E-40E2-B618-77C2BDCD3214}" presName="aNode" presStyleLbl="bgShp" presStyleIdx="1" presStyleCnt="2" custLinFactNeighborX="24568" custLinFactNeighborY="-23053"/>
      <dgm:spPr/>
    </dgm:pt>
    <dgm:pt modelId="{195FAE1E-C34C-4521-8BDE-717494152EC4}" type="pres">
      <dgm:prSet presAssocID="{4D43CE7D-C55E-40E2-B618-77C2BDCD3214}" presName="textNode" presStyleLbl="bgShp" presStyleIdx="1" presStyleCnt="2"/>
      <dgm:spPr/>
    </dgm:pt>
    <dgm:pt modelId="{41C0A6C6-FAD7-468E-9F31-DF5DEA34A968}" type="pres">
      <dgm:prSet presAssocID="{4D43CE7D-C55E-40E2-B618-77C2BDCD3214}" presName="compChildNode" presStyleCnt="0"/>
      <dgm:spPr/>
    </dgm:pt>
    <dgm:pt modelId="{E5DE05F8-18E2-433E-9156-9307872DF954}" type="pres">
      <dgm:prSet presAssocID="{4D43CE7D-C55E-40E2-B618-77C2BDCD3214}" presName="theInnerList" presStyleCnt="0"/>
      <dgm:spPr/>
    </dgm:pt>
    <dgm:pt modelId="{3A1113CC-EC96-4F33-9E40-4A7979844A51}" type="pres">
      <dgm:prSet presAssocID="{751CA995-BE55-4E48-B7E0-7F4C12B95443}" presName="childNode" presStyleLbl="node1" presStyleIdx="2" presStyleCnt="7" custLinFactY="-35253" custLinFactNeighborX="-200" custLinFactNeighborY="-100000">
        <dgm:presLayoutVars>
          <dgm:bulletEnabled val="1"/>
        </dgm:presLayoutVars>
      </dgm:prSet>
      <dgm:spPr/>
    </dgm:pt>
    <dgm:pt modelId="{8E46012F-9834-4AE9-BEB2-DB805F529AB7}" type="pres">
      <dgm:prSet presAssocID="{751CA995-BE55-4E48-B7E0-7F4C12B95443}" presName="aSpace2" presStyleCnt="0"/>
      <dgm:spPr/>
    </dgm:pt>
    <dgm:pt modelId="{D05139C3-44AC-4FF1-B36F-D0FBC201D6EA}" type="pres">
      <dgm:prSet presAssocID="{12DFB6A1-0BFB-44D5-910C-977B23EC1B6B}" presName="childNode" presStyleLbl="node1" presStyleIdx="3" presStyleCnt="7" custLinFactY="-35253" custLinFactNeighborY="-100000">
        <dgm:presLayoutVars>
          <dgm:bulletEnabled val="1"/>
        </dgm:presLayoutVars>
      </dgm:prSet>
      <dgm:spPr/>
    </dgm:pt>
    <dgm:pt modelId="{B84BAE86-5B1E-47BB-B33D-0FB7DF969F85}" type="pres">
      <dgm:prSet presAssocID="{12DFB6A1-0BFB-44D5-910C-977B23EC1B6B}" presName="aSpace2" presStyleCnt="0"/>
      <dgm:spPr/>
    </dgm:pt>
    <dgm:pt modelId="{F0201695-32F2-4E69-B656-673B1CED006A}" type="pres">
      <dgm:prSet presAssocID="{9FBA17E6-501B-4B0C-9E9D-1C66D8EF6D20}" presName="childNode" presStyleLbl="node1" presStyleIdx="4" presStyleCnt="7" custLinFactY="-35253" custLinFactNeighborY="-100000">
        <dgm:presLayoutVars>
          <dgm:bulletEnabled val="1"/>
        </dgm:presLayoutVars>
      </dgm:prSet>
      <dgm:spPr/>
    </dgm:pt>
    <dgm:pt modelId="{8DA40D22-66E3-4892-8634-B220B15F668E}" type="pres">
      <dgm:prSet presAssocID="{9FBA17E6-501B-4B0C-9E9D-1C66D8EF6D20}" presName="aSpace2" presStyleCnt="0"/>
      <dgm:spPr/>
    </dgm:pt>
    <dgm:pt modelId="{8F58562D-36E8-46F1-8847-87D031FEE5F0}" type="pres">
      <dgm:prSet presAssocID="{A2977A9F-E82E-4840-BDEB-1877824AE370}" presName="childNode" presStyleLbl="node1" presStyleIdx="5" presStyleCnt="7" custLinFactY="-35253" custLinFactNeighborY="-100000">
        <dgm:presLayoutVars>
          <dgm:bulletEnabled val="1"/>
        </dgm:presLayoutVars>
      </dgm:prSet>
      <dgm:spPr/>
    </dgm:pt>
    <dgm:pt modelId="{FEBE70A6-B4D6-4812-A04C-2D1AE94D855E}" type="pres">
      <dgm:prSet presAssocID="{A2977A9F-E82E-4840-BDEB-1877824AE370}" presName="aSpace2" presStyleCnt="0"/>
      <dgm:spPr/>
    </dgm:pt>
    <dgm:pt modelId="{652CC119-A414-4CA2-9327-DF0D1A50481B}" type="pres">
      <dgm:prSet presAssocID="{87962E47-BD08-4625-9405-54A82B7B5C90}" presName="childNode" presStyleLbl="node1" presStyleIdx="6" presStyleCnt="7" custLinFactY="-35253" custLinFactNeighborY="-100000">
        <dgm:presLayoutVars>
          <dgm:bulletEnabled val="1"/>
        </dgm:presLayoutVars>
      </dgm:prSet>
      <dgm:spPr/>
    </dgm:pt>
  </dgm:ptLst>
  <dgm:cxnLst>
    <dgm:cxn modelId="{0D96280F-6E53-4664-B8A5-90161710FDBB}" type="presOf" srcId="{2E96B4F3-E226-4063-93F0-3F993B92F0DB}" destId="{E3E85F61-B682-490B-A984-0E44B68F70C9}" srcOrd="1" destOrd="0" presId="urn:microsoft.com/office/officeart/2005/8/layout/lProcess2"/>
    <dgm:cxn modelId="{F0AF1C10-4FC6-4DD6-A03A-77AC12F0C9AF}" type="presOf" srcId="{F610A1A2-C07F-430F-AD47-42DC8C7ECCFE}" destId="{310C1C62-38D1-4569-89E6-A0B6FA73BE0B}" srcOrd="0" destOrd="0" presId="urn:microsoft.com/office/officeart/2005/8/layout/lProcess2"/>
    <dgm:cxn modelId="{C571B722-D18D-401E-81B6-71491E500F13}" srcId="{4D43CE7D-C55E-40E2-B618-77C2BDCD3214}" destId="{87962E47-BD08-4625-9405-54A82B7B5C90}" srcOrd="4" destOrd="0" parTransId="{4389E3DF-1A37-4A6D-844D-5F55EE91AB84}" sibTransId="{561276B7-165C-49BA-9B09-D3AD7927840D}"/>
    <dgm:cxn modelId="{E187E834-2C92-41D6-B8A8-ED461D8C8349}" srcId="{2E96B4F3-E226-4063-93F0-3F993B92F0DB}" destId="{F610A1A2-C07F-430F-AD47-42DC8C7ECCFE}" srcOrd="0" destOrd="0" parTransId="{6924D0A4-C75D-4EC2-A0DE-1955EE3BEBA9}" sibTransId="{85DE6036-D33A-420E-9EA9-20356E8C365F}"/>
    <dgm:cxn modelId="{97370861-E354-4FAB-A696-FBEBA8AF191D}" srcId="{4D43CE7D-C55E-40E2-B618-77C2BDCD3214}" destId="{751CA995-BE55-4E48-B7E0-7F4C12B95443}" srcOrd="0" destOrd="0" parTransId="{A6D5DAF5-F003-4561-B590-5DCF5472CA34}" sibTransId="{BF950F4F-3BBF-4A4E-AC74-6E843C7523DC}"/>
    <dgm:cxn modelId="{965D3B44-583A-407E-972E-3C7E498FF1C6}" type="presOf" srcId="{4F1277D2-2A8B-4356-858D-1F4DFA83440A}" destId="{A61EF953-022E-4BE2-A75D-F7EFCFB044EE}" srcOrd="0" destOrd="0" presId="urn:microsoft.com/office/officeart/2005/8/layout/lProcess2"/>
    <dgm:cxn modelId="{5ACA4547-5E83-4C3D-97C0-764BE3D850E8}" srcId="{4D43CE7D-C55E-40E2-B618-77C2BDCD3214}" destId="{A2977A9F-E82E-4840-BDEB-1877824AE370}" srcOrd="3" destOrd="0" parTransId="{ED30A570-4957-4E83-B9A9-47C153862A55}" sibTransId="{26C87727-1D1A-4EF6-98D8-94FD26CA719C}"/>
    <dgm:cxn modelId="{37AF6D4B-1CF2-40C0-A0F5-4C225D182BB2}" srcId="{4D43CE7D-C55E-40E2-B618-77C2BDCD3214}" destId="{9FBA17E6-501B-4B0C-9E9D-1C66D8EF6D20}" srcOrd="2" destOrd="0" parTransId="{D901CF43-8489-4CE9-8479-15CDCDF94499}" sibTransId="{0AC2D32A-F4FE-4471-BD8C-2CB3DBEF47DB}"/>
    <dgm:cxn modelId="{D2BA5B4E-43A1-438A-B4F5-A33AB69577E9}" type="presOf" srcId="{66C35A54-F65C-4DA2-BFD3-355FE5809C53}" destId="{20E92E61-EEBC-4D5E-B5DB-E61C7D2F7E25}" srcOrd="0" destOrd="0" presId="urn:microsoft.com/office/officeart/2005/8/layout/lProcess2"/>
    <dgm:cxn modelId="{35213A71-1F6C-40C2-B75B-B702AA96E47B}" type="presOf" srcId="{4D43CE7D-C55E-40E2-B618-77C2BDCD3214}" destId="{195FAE1E-C34C-4521-8BDE-717494152EC4}" srcOrd="1" destOrd="0" presId="urn:microsoft.com/office/officeart/2005/8/layout/lProcess2"/>
    <dgm:cxn modelId="{43713F7A-54FC-4F03-ADFB-CCB6E33DA8AA}" type="presOf" srcId="{87962E47-BD08-4625-9405-54A82B7B5C90}" destId="{652CC119-A414-4CA2-9327-DF0D1A50481B}" srcOrd="0" destOrd="0" presId="urn:microsoft.com/office/officeart/2005/8/layout/lProcess2"/>
    <dgm:cxn modelId="{4DE1EE7D-E415-4A90-8803-6D5F3C4F0033}" srcId="{2E96B4F3-E226-4063-93F0-3F993B92F0DB}" destId="{66C35A54-F65C-4DA2-BFD3-355FE5809C53}" srcOrd="1" destOrd="0" parTransId="{D5E4AAFE-BFDA-4444-B0A3-EA5A35A15381}" sibTransId="{4083E6E3-24CB-4C60-8C37-15C1FA95E63D}"/>
    <dgm:cxn modelId="{C0DA008D-F262-4D05-B972-884CEB759453}" srcId="{4D43CE7D-C55E-40E2-B618-77C2BDCD3214}" destId="{12DFB6A1-0BFB-44D5-910C-977B23EC1B6B}" srcOrd="1" destOrd="0" parTransId="{AE19298C-F531-45F2-8A22-65923F1DF9D4}" sibTransId="{6EB9F9E2-CE87-4320-8288-9D490B7702B5}"/>
    <dgm:cxn modelId="{E620398E-F55D-4797-A125-F7815951B486}" srcId="{4F1277D2-2A8B-4356-858D-1F4DFA83440A}" destId="{2E96B4F3-E226-4063-93F0-3F993B92F0DB}" srcOrd="0" destOrd="0" parTransId="{A5670231-9702-4591-9879-8A2301099679}" sibTransId="{D313884D-4F84-492D-A896-4B072514C597}"/>
    <dgm:cxn modelId="{7535E596-FAF1-4A71-837A-789E6349A68A}" type="presOf" srcId="{751CA995-BE55-4E48-B7E0-7F4C12B95443}" destId="{3A1113CC-EC96-4F33-9E40-4A7979844A51}" srcOrd="0" destOrd="0" presId="urn:microsoft.com/office/officeart/2005/8/layout/lProcess2"/>
    <dgm:cxn modelId="{1C7BE298-3416-405F-B5EB-26251C5C2260}" type="presOf" srcId="{4D43CE7D-C55E-40E2-B618-77C2BDCD3214}" destId="{BA6D46DF-086D-408B-886C-EC89817D7DD6}" srcOrd="0" destOrd="0" presId="urn:microsoft.com/office/officeart/2005/8/layout/lProcess2"/>
    <dgm:cxn modelId="{39018999-AE3B-4613-8A00-0650CF511279}" type="presOf" srcId="{12DFB6A1-0BFB-44D5-910C-977B23EC1B6B}" destId="{D05139C3-44AC-4FF1-B36F-D0FBC201D6EA}" srcOrd="0" destOrd="0" presId="urn:microsoft.com/office/officeart/2005/8/layout/lProcess2"/>
    <dgm:cxn modelId="{47ADE0EB-BDD2-43E9-8B12-BCF6ECFAB17A}" type="presOf" srcId="{9FBA17E6-501B-4B0C-9E9D-1C66D8EF6D20}" destId="{F0201695-32F2-4E69-B656-673B1CED006A}" srcOrd="0" destOrd="0" presId="urn:microsoft.com/office/officeart/2005/8/layout/lProcess2"/>
    <dgm:cxn modelId="{98D86EEE-19CC-4245-8850-56A42459BCD3}" srcId="{4F1277D2-2A8B-4356-858D-1F4DFA83440A}" destId="{4D43CE7D-C55E-40E2-B618-77C2BDCD3214}" srcOrd="1" destOrd="0" parTransId="{57F9E582-1422-4339-B6FE-1E3CACDEDCA5}" sibTransId="{513F8B03-8A30-48BC-BC7B-AC660CDF98E5}"/>
    <dgm:cxn modelId="{D3ECCBEE-5112-4937-B8E8-A582CC07BF85}" type="presOf" srcId="{A2977A9F-E82E-4840-BDEB-1877824AE370}" destId="{8F58562D-36E8-46F1-8847-87D031FEE5F0}" srcOrd="0" destOrd="0" presId="urn:microsoft.com/office/officeart/2005/8/layout/lProcess2"/>
    <dgm:cxn modelId="{0D82ABFF-7462-4020-93C6-8C62630AC9BD}" type="presOf" srcId="{2E96B4F3-E226-4063-93F0-3F993B92F0DB}" destId="{06D37F1B-DA16-4ABB-BC7A-69F1DDB1EF61}" srcOrd="0" destOrd="0" presId="urn:microsoft.com/office/officeart/2005/8/layout/lProcess2"/>
    <dgm:cxn modelId="{F8FA0C6C-CD64-4CAA-ACA1-DA091E0D8DED}" type="presParOf" srcId="{A61EF953-022E-4BE2-A75D-F7EFCFB044EE}" destId="{1F0BB310-AC63-47DA-92C3-5B7AE83B4795}" srcOrd="0" destOrd="0" presId="urn:microsoft.com/office/officeart/2005/8/layout/lProcess2"/>
    <dgm:cxn modelId="{CA7842BF-4528-45D9-BF95-07BD0F04454B}" type="presParOf" srcId="{1F0BB310-AC63-47DA-92C3-5B7AE83B4795}" destId="{06D37F1B-DA16-4ABB-BC7A-69F1DDB1EF61}" srcOrd="0" destOrd="0" presId="urn:microsoft.com/office/officeart/2005/8/layout/lProcess2"/>
    <dgm:cxn modelId="{C4D8A310-E892-45DC-B311-0292E3EB93FF}" type="presParOf" srcId="{1F0BB310-AC63-47DA-92C3-5B7AE83B4795}" destId="{E3E85F61-B682-490B-A984-0E44B68F70C9}" srcOrd="1" destOrd="0" presId="urn:microsoft.com/office/officeart/2005/8/layout/lProcess2"/>
    <dgm:cxn modelId="{506A11DB-7FED-43AC-8836-98F1A74E6C2C}" type="presParOf" srcId="{1F0BB310-AC63-47DA-92C3-5B7AE83B4795}" destId="{D9742A34-34C7-4072-BC16-0918DE61E8CC}" srcOrd="2" destOrd="0" presId="urn:microsoft.com/office/officeart/2005/8/layout/lProcess2"/>
    <dgm:cxn modelId="{5E56F04F-BB3D-4C9C-992B-1C466112A90D}" type="presParOf" srcId="{D9742A34-34C7-4072-BC16-0918DE61E8CC}" destId="{4F91FE31-D363-446A-B2D9-1A9B64D8BD8D}" srcOrd="0" destOrd="0" presId="urn:microsoft.com/office/officeart/2005/8/layout/lProcess2"/>
    <dgm:cxn modelId="{2BFF8DB9-A5C3-48A3-A469-2DD46E405E76}" type="presParOf" srcId="{4F91FE31-D363-446A-B2D9-1A9B64D8BD8D}" destId="{310C1C62-38D1-4569-89E6-A0B6FA73BE0B}" srcOrd="0" destOrd="0" presId="urn:microsoft.com/office/officeart/2005/8/layout/lProcess2"/>
    <dgm:cxn modelId="{5765DABE-5A5C-478F-ADF0-B994CDB38F71}" type="presParOf" srcId="{4F91FE31-D363-446A-B2D9-1A9B64D8BD8D}" destId="{7BE14B61-FD9A-44DA-A5ED-E8752D9CB801}" srcOrd="1" destOrd="0" presId="urn:microsoft.com/office/officeart/2005/8/layout/lProcess2"/>
    <dgm:cxn modelId="{8D82AFCF-C578-453A-AD7E-C579196323FD}" type="presParOf" srcId="{4F91FE31-D363-446A-B2D9-1A9B64D8BD8D}" destId="{20E92E61-EEBC-4D5E-B5DB-E61C7D2F7E25}" srcOrd="2" destOrd="0" presId="urn:microsoft.com/office/officeart/2005/8/layout/lProcess2"/>
    <dgm:cxn modelId="{5831038D-F66E-4E90-B781-F5D60355E98C}" type="presParOf" srcId="{A61EF953-022E-4BE2-A75D-F7EFCFB044EE}" destId="{7277448A-C1F0-45EC-A2B2-89C7360775AB}" srcOrd="1" destOrd="0" presId="urn:microsoft.com/office/officeart/2005/8/layout/lProcess2"/>
    <dgm:cxn modelId="{DE4006EC-B418-492E-BF12-793D0B166677}" type="presParOf" srcId="{A61EF953-022E-4BE2-A75D-F7EFCFB044EE}" destId="{FB054BF7-3410-47D3-B1EE-821543CBAE59}" srcOrd="2" destOrd="0" presId="urn:microsoft.com/office/officeart/2005/8/layout/lProcess2"/>
    <dgm:cxn modelId="{12A3D7D1-F757-48B6-BCBE-CFCAC43F044B}" type="presParOf" srcId="{FB054BF7-3410-47D3-B1EE-821543CBAE59}" destId="{BA6D46DF-086D-408B-886C-EC89817D7DD6}" srcOrd="0" destOrd="0" presId="urn:microsoft.com/office/officeart/2005/8/layout/lProcess2"/>
    <dgm:cxn modelId="{896608CF-0583-4F33-ABED-3856DC2A7DCC}" type="presParOf" srcId="{FB054BF7-3410-47D3-B1EE-821543CBAE59}" destId="{195FAE1E-C34C-4521-8BDE-717494152EC4}" srcOrd="1" destOrd="0" presId="urn:microsoft.com/office/officeart/2005/8/layout/lProcess2"/>
    <dgm:cxn modelId="{2D759F14-8032-4603-8373-6A70EC02E055}" type="presParOf" srcId="{FB054BF7-3410-47D3-B1EE-821543CBAE59}" destId="{41C0A6C6-FAD7-468E-9F31-DF5DEA34A968}" srcOrd="2" destOrd="0" presId="urn:microsoft.com/office/officeart/2005/8/layout/lProcess2"/>
    <dgm:cxn modelId="{96D78DD4-EE50-4AE2-BBBC-428D8BD7A7D7}" type="presParOf" srcId="{41C0A6C6-FAD7-468E-9F31-DF5DEA34A968}" destId="{E5DE05F8-18E2-433E-9156-9307872DF954}" srcOrd="0" destOrd="0" presId="urn:microsoft.com/office/officeart/2005/8/layout/lProcess2"/>
    <dgm:cxn modelId="{87332218-81E5-49C8-9D47-CB8A46E5DD99}" type="presParOf" srcId="{E5DE05F8-18E2-433E-9156-9307872DF954}" destId="{3A1113CC-EC96-4F33-9E40-4A7979844A51}" srcOrd="0" destOrd="0" presId="urn:microsoft.com/office/officeart/2005/8/layout/lProcess2"/>
    <dgm:cxn modelId="{C7E5CA29-E203-4C61-AC6C-61C6C59AE1E5}" type="presParOf" srcId="{E5DE05F8-18E2-433E-9156-9307872DF954}" destId="{8E46012F-9834-4AE9-BEB2-DB805F529AB7}" srcOrd="1" destOrd="0" presId="urn:microsoft.com/office/officeart/2005/8/layout/lProcess2"/>
    <dgm:cxn modelId="{0D8BC1D4-3711-4EBC-ACF9-0F8103E70A24}" type="presParOf" srcId="{E5DE05F8-18E2-433E-9156-9307872DF954}" destId="{D05139C3-44AC-4FF1-B36F-D0FBC201D6EA}" srcOrd="2" destOrd="0" presId="urn:microsoft.com/office/officeart/2005/8/layout/lProcess2"/>
    <dgm:cxn modelId="{4A53E5A4-CC6F-408B-9EB7-17FA36293545}" type="presParOf" srcId="{E5DE05F8-18E2-433E-9156-9307872DF954}" destId="{B84BAE86-5B1E-47BB-B33D-0FB7DF969F85}" srcOrd="3" destOrd="0" presId="urn:microsoft.com/office/officeart/2005/8/layout/lProcess2"/>
    <dgm:cxn modelId="{EAF01D86-EE59-4631-8074-ABF667AD5CFB}" type="presParOf" srcId="{E5DE05F8-18E2-433E-9156-9307872DF954}" destId="{F0201695-32F2-4E69-B656-673B1CED006A}" srcOrd="4" destOrd="0" presId="urn:microsoft.com/office/officeart/2005/8/layout/lProcess2"/>
    <dgm:cxn modelId="{E15DF8CA-335C-4A4C-87EA-D998D5A27568}" type="presParOf" srcId="{E5DE05F8-18E2-433E-9156-9307872DF954}" destId="{8DA40D22-66E3-4892-8634-B220B15F668E}" srcOrd="5" destOrd="0" presId="urn:microsoft.com/office/officeart/2005/8/layout/lProcess2"/>
    <dgm:cxn modelId="{D7328C88-9C71-4437-8392-2B7BC98CF7C8}" type="presParOf" srcId="{E5DE05F8-18E2-433E-9156-9307872DF954}" destId="{8F58562D-36E8-46F1-8847-87D031FEE5F0}" srcOrd="6" destOrd="0" presId="urn:microsoft.com/office/officeart/2005/8/layout/lProcess2"/>
    <dgm:cxn modelId="{E1B132AE-46CD-4723-9B6A-5AEE55FABDEE}" type="presParOf" srcId="{E5DE05F8-18E2-433E-9156-9307872DF954}" destId="{FEBE70A6-B4D6-4812-A04C-2D1AE94D855E}" srcOrd="7" destOrd="0" presId="urn:microsoft.com/office/officeart/2005/8/layout/lProcess2"/>
    <dgm:cxn modelId="{234FAA7A-8075-41CF-A076-7C010F88FAD7}" type="presParOf" srcId="{E5DE05F8-18E2-433E-9156-9307872DF954}" destId="{652CC119-A414-4CA2-9327-DF0D1A50481B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1277D2-2A8B-4356-858D-1F4DFA83440A}" type="doc">
      <dgm:prSet loTypeId="urn:microsoft.com/office/officeart/2005/8/layout/lProcess2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E96B4F3-E226-4063-93F0-3F993B92F0DB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“Exact”</a:t>
          </a:r>
        </a:p>
      </dgm:t>
    </dgm:pt>
    <dgm:pt modelId="{A5670231-9702-4591-9879-8A2301099679}" type="parTrans" cxnId="{E620398E-F55D-4797-A125-F7815951B4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13884D-4F84-492D-A896-4B072514C597}" type="sibTrans" cxnId="{E620398E-F55D-4797-A125-F7815951B4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10A1A2-C07F-430F-AD47-42DC8C7ECCFE}">
      <dgm:prSet phldrT="[Text]" custT="1"/>
      <dgm:spPr/>
      <dgm:t>
        <a:bodyPr/>
        <a:lstStyle/>
        <a:p>
          <a:r>
            <a:rPr lang="en-US" sz="1700" dirty="0">
              <a:solidFill>
                <a:srgbClr val="C00000"/>
              </a:solidFill>
            </a:rPr>
            <a:t>Nonparametric Bootstrap</a:t>
          </a:r>
        </a:p>
      </dgm:t>
    </dgm:pt>
    <dgm:pt modelId="{6924D0A4-C75D-4EC2-A0DE-1955EE3BEBA9}" type="parTrans" cxnId="{E187E834-2C92-41D6-B8A8-ED461D8C83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DE6036-D33A-420E-9EA9-20356E8C365F}" type="sibTrans" cxnId="{E187E834-2C92-41D6-B8A8-ED461D8C83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1CA995-BE55-4E48-B7E0-7F4C12B95443}">
      <dgm:prSet phldrT="[Text]" custT="1"/>
      <dgm:spPr/>
      <dgm:t>
        <a:bodyPr/>
        <a:lstStyle/>
        <a:p>
          <a:r>
            <a:rPr lang="en-US" sz="1700" dirty="0">
              <a:solidFill>
                <a:srgbClr val="C00000"/>
              </a:solidFill>
            </a:rPr>
            <a:t>Jackknife</a:t>
          </a:r>
        </a:p>
      </dgm:t>
    </dgm:pt>
    <dgm:pt modelId="{A6D5DAF5-F003-4561-B590-5DCF5472CA34}" type="parTrans" cxnId="{97370861-E354-4FAB-A696-FBEBA8AF19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950F4F-3BBF-4A4E-AC74-6E843C7523DC}" type="sibTrans" cxnId="{97370861-E354-4FAB-A696-FBEBA8AF19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C35A54-F65C-4DA2-BFD3-355FE5809C53}">
      <dgm:prSet phldrT="[Text]" custT="1"/>
      <dgm:spPr>
        <a:ln w="38100">
          <a:solidFill>
            <a:srgbClr val="00B0F0"/>
          </a:solidFill>
        </a:ln>
      </dgm:spPr>
      <dgm:t>
        <a:bodyPr/>
        <a:lstStyle/>
        <a:p>
          <a:r>
            <a:rPr lang="en-US" sz="1700" dirty="0">
              <a:solidFill>
                <a:schemeClr val="tx1"/>
              </a:solidFill>
            </a:rPr>
            <a:t>Parametric Bootstrap</a:t>
          </a:r>
        </a:p>
      </dgm:t>
    </dgm:pt>
    <dgm:pt modelId="{D5E4AAFE-BFDA-4444-B0A3-EA5A35A15381}" type="parTrans" cxnId="{4DE1EE7D-E415-4A90-8803-6D5F3C4F00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83E6E3-24CB-4C60-8C37-15C1FA95E63D}" type="sibTrans" cxnId="{4DE1EE7D-E415-4A90-8803-6D5F3C4F00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DFB6A1-0BFB-44D5-910C-977B23EC1B6B}">
      <dgm:prSet phldrT="[Text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38100" cap="rnd" cmpd="sng" algn="ctr">
          <a:solidFill>
            <a:srgbClr val="00B0F0"/>
          </a:solidFill>
          <a:prstDash val="solid"/>
        </a:ln>
        <a:effectLst/>
      </dgm:spPr>
      <dgm:t>
        <a:bodyPr spcFirstLastPara="0" vert="horz" wrap="square" lIns="38100" tIns="28575" rIns="38100" bIns="28575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C00000"/>
              </a:solidFill>
              <a:latin typeface="Gill Sans MT" panose="020B0502020104020203"/>
              <a:ea typeface="+mn-ea"/>
              <a:cs typeface="+mn-cs"/>
            </a:rPr>
            <a:t>Infinitesimal Jackknife</a:t>
          </a:r>
        </a:p>
      </dgm:t>
    </dgm:pt>
    <dgm:pt modelId="{AE19298C-F531-45F2-8A22-65923F1DF9D4}" type="parTrans" cxnId="{C0DA008D-F262-4D05-B972-884CEB7594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EB9F9E2-CE87-4320-8288-9D490B7702B5}" type="sibTrans" cxnId="{C0DA008D-F262-4D05-B972-884CEB7594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BA17E6-501B-4B0C-9E9D-1C66D8EF6D20}">
      <dgm:prSet phldrT="[Text]" custT="1"/>
      <dgm:spPr/>
      <dgm:t>
        <a:bodyPr/>
        <a:lstStyle/>
        <a:p>
          <a:r>
            <a:rPr lang="en-US" sz="1700" dirty="0">
              <a:solidFill>
                <a:srgbClr val="C00000"/>
              </a:solidFill>
            </a:rPr>
            <a:t>Nonparametric delta</a:t>
          </a:r>
        </a:p>
      </dgm:t>
    </dgm:pt>
    <dgm:pt modelId="{D901CF43-8489-4CE9-8479-15CDCDF94499}" type="parTrans" cxnId="{37AF6D4B-1CF2-40C0-A0F5-4C225D182B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AC2D32A-F4FE-4471-BD8C-2CB3DBEF47DB}" type="sibTrans" cxnId="{37AF6D4B-1CF2-40C0-A0F5-4C225D182B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977A9F-E82E-4840-BDEB-1877824AE370}">
      <dgm:prSet phldrT="[Text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38100" cap="rnd" cmpd="sng" algn="ctr">
          <a:solidFill>
            <a:srgbClr val="00B0F0"/>
          </a:solidFill>
          <a:prstDash val="solid"/>
        </a:ln>
        <a:effectLst/>
      </dgm:spPr>
      <dgm:t>
        <a:bodyPr spcFirstLastPara="0" vert="horz" wrap="square" lIns="38100" tIns="28575" rIns="38100" bIns="28575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Fisher information</a:t>
          </a:r>
        </a:p>
      </dgm:t>
    </dgm:pt>
    <dgm:pt modelId="{ED30A570-4957-4E83-B9A9-47C153862A55}" type="parTrans" cxnId="{5ACA4547-5E83-4C3D-97C0-764BE3D850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C87727-1D1A-4EF6-98D8-94FD26CA719C}" type="sibTrans" cxnId="{5ACA4547-5E83-4C3D-97C0-764BE3D850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962E47-BD08-4625-9405-54A82B7B5C90}">
      <dgm:prSet phldrT="[Text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38100" cap="rnd" cmpd="sng" algn="ctr">
          <a:solidFill>
            <a:srgbClr val="00B0F0"/>
          </a:solidFill>
          <a:prstDash val="solid"/>
        </a:ln>
        <a:effectLst/>
      </dgm:spPr>
      <dgm:t>
        <a:bodyPr spcFirstLastPara="0" vert="horz" wrap="square" lIns="38100" tIns="28575" rIns="38100" bIns="28575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Parametric delta</a:t>
          </a:r>
        </a:p>
      </dgm:t>
    </dgm:pt>
    <dgm:pt modelId="{4389E3DF-1A37-4A6D-844D-5F55EE91AB84}" type="parTrans" cxnId="{C571B722-D18D-401E-81B6-71491E500F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1276B7-165C-49BA-9B09-D3AD7927840D}" type="sibTrans" cxnId="{C571B722-D18D-401E-81B6-71491E500F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43CE7D-C55E-40E2-B618-77C2BDCD3214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Approximate</a:t>
          </a:r>
        </a:p>
      </dgm:t>
    </dgm:pt>
    <dgm:pt modelId="{513F8B03-8A30-48BC-BC7B-AC660CDF98E5}" type="sibTrans" cxnId="{98D86EEE-19CC-4245-8850-56A42459BCD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F9E582-1422-4339-B6FE-1E3CACDEDCA5}" type="parTrans" cxnId="{98D86EEE-19CC-4245-8850-56A42459BCD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1EF953-022E-4BE2-A75D-F7EFCFB044EE}" type="pres">
      <dgm:prSet presAssocID="{4F1277D2-2A8B-4356-858D-1F4DFA83440A}" presName="theList" presStyleCnt="0">
        <dgm:presLayoutVars>
          <dgm:dir/>
          <dgm:animLvl val="lvl"/>
          <dgm:resizeHandles val="exact"/>
        </dgm:presLayoutVars>
      </dgm:prSet>
      <dgm:spPr/>
    </dgm:pt>
    <dgm:pt modelId="{1F0BB310-AC63-47DA-92C3-5B7AE83B4795}" type="pres">
      <dgm:prSet presAssocID="{2E96B4F3-E226-4063-93F0-3F993B92F0DB}" presName="compNode" presStyleCnt="0"/>
      <dgm:spPr/>
    </dgm:pt>
    <dgm:pt modelId="{06D37F1B-DA16-4ABB-BC7A-69F1DDB1EF61}" type="pres">
      <dgm:prSet presAssocID="{2E96B4F3-E226-4063-93F0-3F993B92F0DB}" presName="aNode" presStyleLbl="bgShp" presStyleIdx="0" presStyleCnt="2"/>
      <dgm:spPr/>
    </dgm:pt>
    <dgm:pt modelId="{E3E85F61-B682-490B-A984-0E44B68F70C9}" type="pres">
      <dgm:prSet presAssocID="{2E96B4F3-E226-4063-93F0-3F993B92F0DB}" presName="textNode" presStyleLbl="bgShp" presStyleIdx="0" presStyleCnt="2"/>
      <dgm:spPr/>
    </dgm:pt>
    <dgm:pt modelId="{D9742A34-34C7-4072-BC16-0918DE61E8CC}" type="pres">
      <dgm:prSet presAssocID="{2E96B4F3-E226-4063-93F0-3F993B92F0DB}" presName="compChildNode" presStyleCnt="0"/>
      <dgm:spPr/>
    </dgm:pt>
    <dgm:pt modelId="{4F91FE31-D363-446A-B2D9-1A9B64D8BD8D}" type="pres">
      <dgm:prSet presAssocID="{2E96B4F3-E226-4063-93F0-3F993B92F0DB}" presName="theInnerList" presStyleCnt="0"/>
      <dgm:spPr/>
    </dgm:pt>
    <dgm:pt modelId="{310C1C62-38D1-4569-89E6-A0B6FA73BE0B}" type="pres">
      <dgm:prSet presAssocID="{F610A1A2-C07F-430F-AD47-42DC8C7ECCFE}" presName="childNode" presStyleLbl="node1" presStyleIdx="0" presStyleCnt="7" custLinFactY="-3338" custLinFactNeighborY="-100000">
        <dgm:presLayoutVars>
          <dgm:bulletEnabled val="1"/>
        </dgm:presLayoutVars>
      </dgm:prSet>
      <dgm:spPr/>
    </dgm:pt>
    <dgm:pt modelId="{7BE14B61-FD9A-44DA-A5ED-E8752D9CB801}" type="pres">
      <dgm:prSet presAssocID="{F610A1A2-C07F-430F-AD47-42DC8C7ECCFE}" presName="aSpace2" presStyleCnt="0"/>
      <dgm:spPr/>
    </dgm:pt>
    <dgm:pt modelId="{20E92E61-EEBC-4D5E-B5DB-E61C7D2F7E25}" type="pres">
      <dgm:prSet presAssocID="{66C35A54-F65C-4DA2-BFD3-355FE5809C53}" presName="childNode" presStyleLbl="node1" presStyleIdx="1" presStyleCnt="7" custLinFactNeighborY="-94657">
        <dgm:presLayoutVars>
          <dgm:bulletEnabled val="1"/>
        </dgm:presLayoutVars>
      </dgm:prSet>
      <dgm:spPr/>
    </dgm:pt>
    <dgm:pt modelId="{7277448A-C1F0-45EC-A2B2-89C7360775AB}" type="pres">
      <dgm:prSet presAssocID="{2E96B4F3-E226-4063-93F0-3F993B92F0DB}" presName="aSpace" presStyleCnt="0"/>
      <dgm:spPr/>
    </dgm:pt>
    <dgm:pt modelId="{FB054BF7-3410-47D3-B1EE-821543CBAE59}" type="pres">
      <dgm:prSet presAssocID="{4D43CE7D-C55E-40E2-B618-77C2BDCD3214}" presName="compNode" presStyleCnt="0"/>
      <dgm:spPr/>
    </dgm:pt>
    <dgm:pt modelId="{BA6D46DF-086D-408B-886C-EC89817D7DD6}" type="pres">
      <dgm:prSet presAssocID="{4D43CE7D-C55E-40E2-B618-77C2BDCD3214}" presName="aNode" presStyleLbl="bgShp" presStyleIdx="1" presStyleCnt="2" custLinFactNeighborX="-480" custLinFactNeighborY="12767"/>
      <dgm:spPr/>
    </dgm:pt>
    <dgm:pt modelId="{195FAE1E-C34C-4521-8BDE-717494152EC4}" type="pres">
      <dgm:prSet presAssocID="{4D43CE7D-C55E-40E2-B618-77C2BDCD3214}" presName="textNode" presStyleLbl="bgShp" presStyleIdx="1" presStyleCnt="2"/>
      <dgm:spPr/>
    </dgm:pt>
    <dgm:pt modelId="{41C0A6C6-FAD7-468E-9F31-DF5DEA34A968}" type="pres">
      <dgm:prSet presAssocID="{4D43CE7D-C55E-40E2-B618-77C2BDCD3214}" presName="compChildNode" presStyleCnt="0"/>
      <dgm:spPr/>
    </dgm:pt>
    <dgm:pt modelId="{E5DE05F8-18E2-433E-9156-9307872DF954}" type="pres">
      <dgm:prSet presAssocID="{4D43CE7D-C55E-40E2-B618-77C2BDCD3214}" presName="theInnerList" presStyleCnt="0"/>
      <dgm:spPr/>
    </dgm:pt>
    <dgm:pt modelId="{3A1113CC-EC96-4F33-9E40-4A7979844A51}" type="pres">
      <dgm:prSet presAssocID="{751CA995-BE55-4E48-B7E0-7F4C12B95443}" presName="childNode" presStyleLbl="node1" presStyleIdx="2" presStyleCnt="7" custLinFactY="-35253" custLinFactNeighborX="-200" custLinFactNeighborY="-100000">
        <dgm:presLayoutVars>
          <dgm:bulletEnabled val="1"/>
        </dgm:presLayoutVars>
      </dgm:prSet>
      <dgm:spPr/>
    </dgm:pt>
    <dgm:pt modelId="{8E46012F-9834-4AE9-BEB2-DB805F529AB7}" type="pres">
      <dgm:prSet presAssocID="{751CA995-BE55-4E48-B7E0-7F4C12B95443}" presName="aSpace2" presStyleCnt="0"/>
      <dgm:spPr/>
    </dgm:pt>
    <dgm:pt modelId="{D05139C3-44AC-4FF1-B36F-D0FBC201D6EA}" type="pres">
      <dgm:prSet presAssocID="{12DFB6A1-0BFB-44D5-910C-977B23EC1B6B}" presName="childNode" presStyleLbl="node1" presStyleIdx="3" presStyleCnt="7" custLinFactY="-35253" custLinFactNeighborY="-100000">
        <dgm:presLayoutVars>
          <dgm:bulletEnabled val="1"/>
        </dgm:presLayoutVars>
      </dgm:prSet>
      <dgm:spPr>
        <a:xfrm>
          <a:off x="2909431" y="902336"/>
          <a:ext cx="1979138" cy="278298"/>
        </a:xfrm>
        <a:prstGeom prst="roundRect">
          <a:avLst>
            <a:gd name="adj" fmla="val 10000"/>
          </a:avLst>
        </a:prstGeom>
      </dgm:spPr>
    </dgm:pt>
    <dgm:pt modelId="{B84BAE86-5B1E-47BB-B33D-0FB7DF969F85}" type="pres">
      <dgm:prSet presAssocID="{12DFB6A1-0BFB-44D5-910C-977B23EC1B6B}" presName="aSpace2" presStyleCnt="0"/>
      <dgm:spPr/>
    </dgm:pt>
    <dgm:pt modelId="{F0201695-32F2-4E69-B656-673B1CED006A}" type="pres">
      <dgm:prSet presAssocID="{9FBA17E6-501B-4B0C-9E9D-1C66D8EF6D20}" presName="childNode" presStyleLbl="node1" presStyleIdx="4" presStyleCnt="7" custLinFactY="-35253" custLinFactNeighborY="-100000">
        <dgm:presLayoutVars>
          <dgm:bulletEnabled val="1"/>
        </dgm:presLayoutVars>
      </dgm:prSet>
      <dgm:spPr/>
    </dgm:pt>
    <dgm:pt modelId="{8DA40D22-66E3-4892-8634-B220B15F668E}" type="pres">
      <dgm:prSet presAssocID="{9FBA17E6-501B-4B0C-9E9D-1C66D8EF6D20}" presName="aSpace2" presStyleCnt="0"/>
      <dgm:spPr/>
    </dgm:pt>
    <dgm:pt modelId="{8F58562D-36E8-46F1-8847-87D031FEE5F0}" type="pres">
      <dgm:prSet presAssocID="{A2977A9F-E82E-4840-BDEB-1877824AE370}" presName="childNode" presStyleLbl="node1" presStyleIdx="5" presStyleCnt="7" custLinFactY="-35253" custLinFactNeighborY="-100000">
        <dgm:presLayoutVars>
          <dgm:bulletEnabled val="1"/>
        </dgm:presLayoutVars>
      </dgm:prSet>
      <dgm:spPr>
        <a:xfrm>
          <a:off x="2909431" y="1544563"/>
          <a:ext cx="1979138" cy="278298"/>
        </a:xfrm>
        <a:prstGeom prst="roundRect">
          <a:avLst>
            <a:gd name="adj" fmla="val 10000"/>
          </a:avLst>
        </a:prstGeom>
      </dgm:spPr>
    </dgm:pt>
    <dgm:pt modelId="{FEBE70A6-B4D6-4812-A04C-2D1AE94D855E}" type="pres">
      <dgm:prSet presAssocID="{A2977A9F-E82E-4840-BDEB-1877824AE370}" presName="aSpace2" presStyleCnt="0"/>
      <dgm:spPr/>
    </dgm:pt>
    <dgm:pt modelId="{652CC119-A414-4CA2-9327-DF0D1A50481B}" type="pres">
      <dgm:prSet presAssocID="{87962E47-BD08-4625-9405-54A82B7B5C90}" presName="childNode" presStyleLbl="node1" presStyleIdx="6" presStyleCnt="7" custLinFactY="-35253" custLinFactNeighborX="290" custLinFactNeighborY="-100000">
        <dgm:presLayoutVars>
          <dgm:bulletEnabled val="1"/>
        </dgm:presLayoutVars>
      </dgm:prSet>
      <dgm:spPr>
        <a:xfrm>
          <a:off x="2892074" y="1865677"/>
          <a:ext cx="1979138" cy="278298"/>
        </a:xfrm>
        <a:prstGeom prst="roundRect">
          <a:avLst>
            <a:gd name="adj" fmla="val 10000"/>
          </a:avLst>
        </a:prstGeom>
      </dgm:spPr>
    </dgm:pt>
  </dgm:ptLst>
  <dgm:cxnLst>
    <dgm:cxn modelId="{0D96280F-6E53-4664-B8A5-90161710FDBB}" type="presOf" srcId="{2E96B4F3-E226-4063-93F0-3F993B92F0DB}" destId="{E3E85F61-B682-490B-A984-0E44B68F70C9}" srcOrd="1" destOrd="0" presId="urn:microsoft.com/office/officeart/2005/8/layout/lProcess2"/>
    <dgm:cxn modelId="{F0AF1C10-4FC6-4DD6-A03A-77AC12F0C9AF}" type="presOf" srcId="{F610A1A2-C07F-430F-AD47-42DC8C7ECCFE}" destId="{310C1C62-38D1-4569-89E6-A0B6FA73BE0B}" srcOrd="0" destOrd="0" presId="urn:microsoft.com/office/officeart/2005/8/layout/lProcess2"/>
    <dgm:cxn modelId="{C571B722-D18D-401E-81B6-71491E500F13}" srcId="{4D43CE7D-C55E-40E2-B618-77C2BDCD3214}" destId="{87962E47-BD08-4625-9405-54A82B7B5C90}" srcOrd="4" destOrd="0" parTransId="{4389E3DF-1A37-4A6D-844D-5F55EE91AB84}" sibTransId="{561276B7-165C-49BA-9B09-D3AD7927840D}"/>
    <dgm:cxn modelId="{E187E834-2C92-41D6-B8A8-ED461D8C8349}" srcId="{2E96B4F3-E226-4063-93F0-3F993B92F0DB}" destId="{F610A1A2-C07F-430F-AD47-42DC8C7ECCFE}" srcOrd="0" destOrd="0" parTransId="{6924D0A4-C75D-4EC2-A0DE-1955EE3BEBA9}" sibTransId="{85DE6036-D33A-420E-9EA9-20356E8C365F}"/>
    <dgm:cxn modelId="{97370861-E354-4FAB-A696-FBEBA8AF191D}" srcId="{4D43CE7D-C55E-40E2-B618-77C2BDCD3214}" destId="{751CA995-BE55-4E48-B7E0-7F4C12B95443}" srcOrd="0" destOrd="0" parTransId="{A6D5DAF5-F003-4561-B590-5DCF5472CA34}" sibTransId="{BF950F4F-3BBF-4A4E-AC74-6E843C7523DC}"/>
    <dgm:cxn modelId="{965D3B44-583A-407E-972E-3C7E498FF1C6}" type="presOf" srcId="{4F1277D2-2A8B-4356-858D-1F4DFA83440A}" destId="{A61EF953-022E-4BE2-A75D-F7EFCFB044EE}" srcOrd="0" destOrd="0" presId="urn:microsoft.com/office/officeart/2005/8/layout/lProcess2"/>
    <dgm:cxn modelId="{5ACA4547-5E83-4C3D-97C0-764BE3D850E8}" srcId="{4D43CE7D-C55E-40E2-B618-77C2BDCD3214}" destId="{A2977A9F-E82E-4840-BDEB-1877824AE370}" srcOrd="3" destOrd="0" parTransId="{ED30A570-4957-4E83-B9A9-47C153862A55}" sibTransId="{26C87727-1D1A-4EF6-98D8-94FD26CA719C}"/>
    <dgm:cxn modelId="{37AF6D4B-1CF2-40C0-A0F5-4C225D182BB2}" srcId="{4D43CE7D-C55E-40E2-B618-77C2BDCD3214}" destId="{9FBA17E6-501B-4B0C-9E9D-1C66D8EF6D20}" srcOrd="2" destOrd="0" parTransId="{D901CF43-8489-4CE9-8479-15CDCDF94499}" sibTransId="{0AC2D32A-F4FE-4471-BD8C-2CB3DBEF47DB}"/>
    <dgm:cxn modelId="{D2BA5B4E-43A1-438A-B4F5-A33AB69577E9}" type="presOf" srcId="{66C35A54-F65C-4DA2-BFD3-355FE5809C53}" destId="{20E92E61-EEBC-4D5E-B5DB-E61C7D2F7E25}" srcOrd="0" destOrd="0" presId="urn:microsoft.com/office/officeart/2005/8/layout/lProcess2"/>
    <dgm:cxn modelId="{35213A71-1F6C-40C2-B75B-B702AA96E47B}" type="presOf" srcId="{4D43CE7D-C55E-40E2-B618-77C2BDCD3214}" destId="{195FAE1E-C34C-4521-8BDE-717494152EC4}" srcOrd="1" destOrd="0" presId="urn:microsoft.com/office/officeart/2005/8/layout/lProcess2"/>
    <dgm:cxn modelId="{43713F7A-54FC-4F03-ADFB-CCB6E33DA8AA}" type="presOf" srcId="{87962E47-BD08-4625-9405-54A82B7B5C90}" destId="{652CC119-A414-4CA2-9327-DF0D1A50481B}" srcOrd="0" destOrd="0" presId="urn:microsoft.com/office/officeart/2005/8/layout/lProcess2"/>
    <dgm:cxn modelId="{4DE1EE7D-E415-4A90-8803-6D5F3C4F0033}" srcId="{2E96B4F3-E226-4063-93F0-3F993B92F0DB}" destId="{66C35A54-F65C-4DA2-BFD3-355FE5809C53}" srcOrd="1" destOrd="0" parTransId="{D5E4AAFE-BFDA-4444-B0A3-EA5A35A15381}" sibTransId="{4083E6E3-24CB-4C60-8C37-15C1FA95E63D}"/>
    <dgm:cxn modelId="{C0DA008D-F262-4D05-B972-884CEB759453}" srcId="{4D43CE7D-C55E-40E2-B618-77C2BDCD3214}" destId="{12DFB6A1-0BFB-44D5-910C-977B23EC1B6B}" srcOrd="1" destOrd="0" parTransId="{AE19298C-F531-45F2-8A22-65923F1DF9D4}" sibTransId="{6EB9F9E2-CE87-4320-8288-9D490B7702B5}"/>
    <dgm:cxn modelId="{E620398E-F55D-4797-A125-F7815951B486}" srcId="{4F1277D2-2A8B-4356-858D-1F4DFA83440A}" destId="{2E96B4F3-E226-4063-93F0-3F993B92F0DB}" srcOrd="0" destOrd="0" parTransId="{A5670231-9702-4591-9879-8A2301099679}" sibTransId="{D313884D-4F84-492D-A896-4B072514C597}"/>
    <dgm:cxn modelId="{7535E596-FAF1-4A71-837A-789E6349A68A}" type="presOf" srcId="{751CA995-BE55-4E48-B7E0-7F4C12B95443}" destId="{3A1113CC-EC96-4F33-9E40-4A7979844A51}" srcOrd="0" destOrd="0" presId="urn:microsoft.com/office/officeart/2005/8/layout/lProcess2"/>
    <dgm:cxn modelId="{1C7BE298-3416-405F-B5EB-26251C5C2260}" type="presOf" srcId="{4D43CE7D-C55E-40E2-B618-77C2BDCD3214}" destId="{BA6D46DF-086D-408B-886C-EC89817D7DD6}" srcOrd="0" destOrd="0" presId="urn:microsoft.com/office/officeart/2005/8/layout/lProcess2"/>
    <dgm:cxn modelId="{39018999-AE3B-4613-8A00-0650CF511279}" type="presOf" srcId="{12DFB6A1-0BFB-44D5-910C-977B23EC1B6B}" destId="{D05139C3-44AC-4FF1-B36F-D0FBC201D6EA}" srcOrd="0" destOrd="0" presId="urn:microsoft.com/office/officeart/2005/8/layout/lProcess2"/>
    <dgm:cxn modelId="{47ADE0EB-BDD2-43E9-8B12-BCF6ECFAB17A}" type="presOf" srcId="{9FBA17E6-501B-4B0C-9E9D-1C66D8EF6D20}" destId="{F0201695-32F2-4E69-B656-673B1CED006A}" srcOrd="0" destOrd="0" presId="urn:microsoft.com/office/officeart/2005/8/layout/lProcess2"/>
    <dgm:cxn modelId="{98D86EEE-19CC-4245-8850-56A42459BCD3}" srcId="{4F1277D2-2A8B-4356-858D-1F4DFA83440A}" destId="{4D43CE7D-C55E-40E2-B618-77C2BDCD3214}" srcOrd="1" destOrd="0" parTransId="{57F9E582-1422-4339-B6FE-1E3CACDEDCA5}" sibTransId="{513F8B03-8A30-48BC-BC7B-AC660CDF98E5}"/>
    <dgm:cxn modelId="{D3ECCBEE-5112-4937-B8E8-A582CC07BF85}" type="presOf" srcId="{A2977A9F-E82E-4840-BDEB-1877824AE370}" destId="{8F58562D-36E8-46F1-8847-87D031FEE5F0}" srcOrd="0" destOrd="0" presId="urn:microsoft.com/office/officeart/2005/8/layout/lProcess2"/>
    <dgm:cxn modelId="{0D82ABFF-7462-4020-93C6-8C62630AC9BD}" type="presOf" srcId="{2E96B4F3-E226-4063-93F0-3F993B92F0DB}" destId="{06D37F1B-DA16-4ABB-BC7A-69F1DDB1EF61}" srcOrd="0" destOrd="0" presId="urn:microsoft.com/office/officeart/2005/8/layout/lProcess2"/>
    <dgm:cxn modelId="{F8FA0C6C-CD64-4CAA-ACA1-DA091E0D8DED}" type="presParOf" srcId="{A61EF953-022E-4BE2-A75D-F7EFCFB044EE}" destId="{1F0BB310-AC63-47DA-92C3-5B7AE83B4795}" srcOrd="0" destOrd="0" presId="urn:microsoft.com/office/officeart/2005/8/layout/lProcess2"/>
    <dgm:cxn modelId="{CA7842BF-4528-45D9-BF95-07BD0F04454B}" type="presParOf" srcId="{1F0BB310-AC63-47DA-92C3-5B7AE83B4795}" destId="{06D37F1B-DA16-4ABB-BC7A-69F1DDB1EF61}" srcOrd="0" destOrd="0" presId="urn:microsoft.com/office/officeart/2005/8/layout/lProcess2"/>
    <dgm:cxn modelId="{C4D8A310-E892-45DC-B311-0292E3EB93FF}" type="presParOf" srcId="{1F0BB310-AC63-47DA-92C3-5B7AE83B4795}" destId="{E3E85F61-B682-490B-A984-0E44B68F70C9}" srcOrd="1" destOrd="0" presId="urn:microsoft.com/office/officeart/2005/8/layout/lProcess2"/>
    <dgm:cxn modelId="{506A11DB-7FED-43AC-8836-98F1A74E6C2C}" type="presParOf" srcId="{1F0BB310-AC63-47DA-92C3-5B7AE83B4795}" destId="{D9742A34-34C7-4072-BC16-0918DE61E8CC}" srcOrd="2" destOrd="0" presId="urn:microsoft.com/office/officeart/2005/8/layout/lProcess2"/>
    <dgm:cxn modelId="{5E56F04F-BB3D-4C9C-992B-1C466112A90D}" type="presParOf" srcId="{D9742A34-34C7-4072-BC16-0918DE61E8CC}" destId="{4F91FE31-D363-446A-B2D9-1A9B64D8BD8D}" srcOrd="0" destOrd="0" presId="urn:microsoft.com/office/officeart/2005/8/layout/lProcess2"/>
    <dgm:cxn modelId="{2BFF8DB9-A5C3-48A3-A469-2DD46E405E76}" type="presParOf" srcId="{4F91FE31-D363-446A-B2D9-1A9B64D8BD8D}" destId="{310C1C62-38D1-4569-89E6-A0B6FA73BE0B}" srcOrd="0" destOrd="0" presId="urn:microsoft.com/office/officeart/2005/8/layout/lProcess2"/>
    <dgm:cxn modelId="{5765DABE-5A5C-478F-ADF0-B994CDB38F71}" type="presParOf" srcId="{4F91FE31-D363-446A-B2D9-1A9B64D8BD8D}" destId="{7BE14B61-FD9A-44DA-A5ED-E8752D9CB801}" srcOrd="1" destOrd="0" presId="urn:microsoft.com/office/officeart/2005/8/layout/lProcess2"/>
    <dgm:cxn modelId="{8D82AFCF-C578-453A-AD7E-C579196323FD}" type="presParOf" srcId="{4F91FE31-D363-446A-B2D9-1A9B64D8BD8D}" destId="{20E92E61-EEBC-4D5E-B5DB-E61C7D2F7E25}" srcOrd="2" destOrd="0" presId="urn:microsoft.com/office/officeart/2005/8/layout/lProcess2"/>
    <dgm:cxn modelId="{5831038D-F66E-4E90-B781-F5D60355E98C}" type="presParOf" srcId="{A61EF953-022E-4BE2-A75D-F7EFCFB044EE}" destId="{7277448A-C1F0-45EC-A2B2-89C7360775AB}" srcOrd="1" destOrd="0" presId="urn:microsoft.com/office/officeart/2005/8/layout/lProcess2"/>
    <dgm:cxn modelId="{DE4006EC-B418-492E-BF12-793D0B166677}" type="presParOf" srcId="{A61EF953-022E-4BE2-A75D-F7EFCFB044EE}" destId="{FB054BF7-3410-47D3-B1EE-821543CBAE59}" srcOrd="2" destOrd="0" presId="urn:microsoft.com/office/officeart/2005/8/layout/lProcess2"/>
    <dgm:cxn modelId="{12A3D7D1-F757-48B6-BCBE-CFCAC43F044B}" type="presParOf" srcId="{FB054BF7-3410-47D3-B1EE-821543CBAE59}" destId="{BA6D46DF-086D-408B-886C-EC89817D7DD6}" srcOrd="0" destOrd="0" presId="urn:microsoft.com/office/officeart/2005/8/layout/lProcess2"/>
    <dgm:cxn modelId="{896608CF-0583-4F33-ABED-3856DC2A7DCC}" type="presParOf" srcId="{FB054BF7-3410-47D3-B1EE-821543CBAE59}" destId="{195FAE1E-C34C-4521-8BDE-717494152EC4}" srcOrd="1" destOrd="0" presId="urn:microsoft.com/office/officeart/2005/8/layout/lProcess2"/>
    <dgm:cxn modelId="{2D759F14-8032-4603-8373-6A70EC02E055}" type="presParOf" srcId="{FB054BF7-3410-47D3-B1EE-821543CBAE59}" destId="{41C0A6C6-FAD7-468E-9F31-DF5DEA34A968}" srcOrd="2" destOrd="0" presId="urn:microsoft.com/office/officeart/2005/8/layout/lProcess2"/>
    <dgm:cxn modelId="{96D78DD4-EE50-4AE2-BBBC-428D8BD7A7D7}" type="presParOf" srcId="{41C0A6C6-FAD7-468E-9F31-DF5DEA34A968}" destId="{E5DE05F8-18E2-433E-9156-9307872DF954}" srcOrd="0" destOrd="0" presId="urn:microsoft.com/office/officeart/2005/8/layout/lProcess2"/>
    <dgm:cxn modelId="{87332218-81E5-49C8-9D47-CB8A46E5DD99}" type="presParOf" srcId="{E5DE05F8-18E2-433E-9156-9307872DF954}" destId="{3A1113CC-EC96-4F33-9E40-4A7979844A51}" srcOrd="0" destOrd="0" presId="urn:microsoft.com/office/officeart/2005/8/layout/lProcess2"/>
    <dgm:cxn modelId="{C7E5CA29-E203-4C61-AC6C-61C6C59AE1E5}" type="presParOf" srcId="{E5DE05F8-18E2-433E-9156-9307872DF954}" destId="{8E46012F-9834-4AE9-BEB2-DB805F529AB7}" srcOrd="1" destOrd="0" presId="urn:microsoft.com/office/officeart/2005/8/layout/lProcess2"/>
    <dgm:cxn modelId="{0D8BC1D4-3711-4EBC-ACF9-0F8103E70A24}" type="presParOf" srcId="{E5DE05F8-18E2-433E-9156-9307872DF954}" destId="{D05139C3-44AC-4FF1-B36F-D0FBC201D6EA}" srcOrd="2" destOrd="0" presId="urn:microsoft.com/office/officeart/2005/8/layout/lProcess2"/>
    <dgm:cxn modelId="{4A53E5A4-CC6F-408B-9EB7-17FA36293545}" type="presParOf" srcId="{E5DE05F8-18E2-433E-9156-9307872DF954}" destId="{B84BAE86-5B1E-47BB-B33D-0FB7DF969F85}" srcOrd="3" destOrd="0" presId="urn:microsoft.com/office/officeart/2005/8/layout/lProcess2"/>
    <dgm:cxn modelId="{EAF01D86-EE59-4631-8074-ABF667AD5CFB}" type="presParOf" srcId="{E5DE05F8-18E2-433E-9156-9307872DF954}" destId="{F0201695-32F2-4E69-B656-673B1CED006A}" srcOrd="4" destOrd="0" presId="urn:microsoft.com/office/officeart/2005/8/layout/lProcess2"/>
    <dgm:cxn modelId="{E15DF8CA-335C-4A4C-87EA-D998D5A27568}" type="presParOf" srcId="{E5DE05F8-18E2-433E-9156-9307872DF954}" destId="{8DA40D22-66E3-4892-8634-B220B15F668E}" srcOrd="5" destOrd="0" presId="urn:microsoft.com/office/officeart/2005/8/layout/lProcess2"/>
    <dgm:cxn modelId="{D7328C88-9C71-4437-8392-2B7BC98CF7C8}" type="presParOf" srcId="{E5DE05F8-18E2-433E-9156-9307872DF954}" destId="{8F58562D-36E8-46F1-8847-87D031FEE5F0}" srcOrd="6" destOrd="0" presId="urn:microsoft.com/office/officeart/2005/8/layout/lProcess2"/>
    <dgm:cxn modelId="{E1B132AE-46CD-4723-9B6A-5AEE55FABDEE}" type="presParOf" srcId="{E5DE05F8-18E2-433E-9156-9307872DF954}" destId="{FEBE70A6-B4D6-4812-A04C-2D1AE94D855E}" srcOrd="7" destOrd="0" presId="urn:microsoft.com/office/officeart/2005/8/layout/lProcess2"/>
    <dgm:cxn modelId="{234FAA7A-8075-41CF-A076-7C010F88FAD7}" type="presParOf" srcId="{E5DE05F8-18E2-433E-9156-9307872DF954}" destId="{652CC119-A414-4CA2-9327-DF0D1A50481B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37F1B-DA16-4ABB-BC7A-69F1DDB1EF61}">
      <dsp:nvSpPr>
        <dsp:cNvPr id="0" name=""/>
        <dsp:cNvSpPr/>
      </dsp:nvSpPr>
      <dsp:spPr>
        <a:xfrm>
          <a:off x="3594" y="0"/>
          <a:ext cx="3457294" cy="34166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“Exact”</a:t>
          </a:r>
        </a:p>
      </dsp:txBody>
      <dsp:txXfrm>
        <a:off x="3594" y="0"/>
        <a:ext cx="3457294" cy="1024993"/>
      </dsp:txXfrm>
    </dsp:sp>
    <dsp:sp modelId="{310C1C62-38D1-4569-89E6-A0B6FA73BE0B}">
      <dsp:nvSpPr>
        <dsp:cNvPr id="0" name=""/>
        <dsp:cNvSpPr/>
      </dsp:nvSpPr>
      <dsp:spPr>
        <a:xfrm>
          <a:off x="349323" y="833120"/>
          <a:ext cx="2765835" cy="1030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Nonparametric Bootstrap</a:t>
          </a:r>
        </a:p>
      </dsp:txBody>
      <dsp:txXfrm>
        <a:off x="379495" y="863292"/>
        <a:ext cx="2705491" cy="969820"/>
      </dsp:txXfrm>
    </dsp:sp>
    <dsp:sp modelId="{20E92E61-EEBC-4D5E-B5DB-E61C7D2F7E25}">
      <dsp:nvSpPr>
        <dsp:cNvPr id="0" name=""/>
        <dsp:cNvSpPr/>
      </dsp:nvSpPr>
      <dsp:spPr>
        <a:xfrm>
          <a:off x="349323" y="2064627"/>
          <a:ext cx="2765835" cy="1030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Parametric Bootstrap</a:t>
          </a:r>
        </a:p>
      </dsp:txBody>
      <dsp:txXfrm>
        <a:off x="379495" y="2094799"/>
        <a:ext cx="2705491" cy="969820"/>
      </dsp:txXfrm>
    </dsp:sp>
    <dsp:sp modelId="{BA6D46DF-086D-408B-886C-EC89817D7DD6}">
      <dsp:nvSpPr>
        <dsp:cNvPr id="0" name=""/>
        <dsp:cNvSpPr/>
      </dsp:nvSpPr>
      <dsp:spPr>
        <a:xfrm>
          <a:off x="3703590" y="0"/>
          <a:ext cx="3457294" cy="34166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Approximate</a:t>
          </a:r>
        </a:p>
      </dsp:txBody>
      <dsp:txXfrm>
        <a:off x="3703590" y="0"/>
        <a:ext cx="3457294" cy="1024993"/>
      </dsp:txXfrm>
    </dsp:sp>
    <dsp:sp modelId="{3A1113CC-EC96-4F33-9E40-4A7979844A51}">
      <dsp:nvSpPr>
        <dsp:cNvPr id="0" name=""/>
        <dsp:cNvSpPr/>
      </dsp:nvSpPr>
      <dsp:spPr>
        <a:xfrm>
          <a:off x="4060383" y="825490"/>
          <a:ext cx="2765835" cy="3952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Jackknife</a:t>
          </a:r>
        </a:p>
      </dsp:txBody>
      <dsp:txXfrm>
        <a:off x="4071960" y="837067"/>
        <a:ext cx="2742681" cy="372103"/>
      </dsp:txXfrm>
    </dsp:sp>
    <dsp:sp modelId="{D05139C3-44AC-4FF1-B36F-D0FBC201D6EA}">
      <dsp:nvSpPr>
        <dsp:cNvPr id="0" name=""/>
        <dsp:cNvSpPr/>
      </dsp:nvSpPr>
      <dsp:spPr>
        <a:xfrm>
          <a:off x="4065914" y="1281557"/>
          <a:ext cx="2765835" cy="3952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Infinitesimal Jackknife</a:t>
          </a:r>
        </a:p>
      </dsp:txBody>
      <dsp:txXfrm>
        <a:off x="4077491" y="1293134"/>
        <a:ext cx="2742681" cy="372103"/>
      </dsp:txXfrm>
    </dsp:sp>
    <dsp:sp modelId="{F0201695-32F2-4E69-B656-673B1CED006A}">
      <dsp:nvSpPr>
        <dsp:cNvPr id="0" name=""/>
        <dsp:cNvSpPr/>
      </dsp:nvSpPr>
      <dsp:spPr>
        <a:xfrm>
          <a:off x="4065914" y="1737624"/>
          <a:ext cx="2765835" cy="3952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Nonparametric delta</a:t>
          </a:r>
        </a:p>
      </dsp:txBody>
      <dsp:txXfrm>
        <a:off x="4077491" y="1749201"/>
        <a:ext cx="2742681" cy="372103"/>
      </dsp:txXfrm>
    </dsp:sp>
    <dsp:sp modelId="{8F58562D-36E8-46F1-8847-87D031FEE5F0}">
      <dsp:nvSpPr>
        <dsp:cNvPr id="0" name=""/>
        <dsp:cNvSpPr/>
      </dsp:nvSpPr>
      <dsp:spPr>
        <a:xfrm>
          <a:off x="4065914" y="2193691"/>
          <a:ext cx="2765835" cy="3952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Fisher information</a:t>
          </a:r>
        </a:p>
      </dsp:txBody>
      <dsp:txXfrm>
        <a:off x="4077491" y="2205268"/>
        <a:ext cx="2742681" cy="372103"/>
      </dsp:txXfrm>
    </dsp:sp>
    <dsp:sp modelId="{652CC119-A414-4CA2-9327-DF0D1A50481B}">
      <dsp:nvSpPr>
        <dsp:cNvPr id="0" name=""/>
        <dsp:cNvSpPr/>
      </dsp:nvSpPr>
      <dsp:spPr>
        <a:xfrm>
          <a:off x="4065914" y="2649758"/>
          <a:ext cx="2765835" cy="3952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Parametric delta</a:t>
          </a:r>
        </a:p>
      </dsp:txBody>
      <dsp:txXfrm>
        <a:off x="4077491" y="2661335"/>
        <a:ext cx="2742681" cy="372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37F1B-DA16-4ABB-BC7A-69F1DDB1EF61}">
      <dsp:nvSpPr>
        <dsp:cNvPr id="0" name=""/>
        <dsp:cNvSpPr/>
      </dsp:nvSpPr>
      <dsp:spPr>
        <a:xfrm>
          <a:off x="2535" y="0"/>
          <a:ext cx="2439005" cy="29244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u="none" kern="1200" dirty="0">
              <a:solidFill>
                <a:schemeClr val="tx1"/>
              </a:solidFill>
            </a:rPr>
            <a:t>“Exact”</a:t>
          </a:r>
        </a:p>
      </dsp:txBody>
      <dsp:txXfrm>
        <a:off x="2535" y="0"/>
        <a:ext cx="2439005" cy="877329"/>
      </dsp:txXfrm>
    </dsp:sp>
    <dsp:sp modelId="{310C1C62-38D1-4569-89E6-A0B6FA73BE0B}">
      <dsp:nvSpPr>
        <dsp:cNvPr id="0" name=""/>
        <dsp:cNvSpPr/>
      </dsp:nvSpPr>
      <dsp:spPr>
        <a:xfrm>
          <a:off x="246436" y="713098"/>
          <a:ext cx="1951204" cy="881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C00000"/>
              </a:solidFill>
            </a:rPr>
            <a:t>Nonparametric Bootstrap</a:t>
          </a:r>
        </a:p>
      </dsp:txBody>
      <dsp:txXfrm>
        <a:off x="272262" y="738924"/>
        <a:ext cx="1899552" cy="830103"/>
      </dsp:txXfrm>
    </dsp:sp>
    <dsp:sp modelId="{20E92E61-EEBC-4D5E-B5DB-E61C7D2F7E25}">
      <dsp:nvSpPr>
        <dsp:cNvPr id="0" name=""/>
        <dsp:cNvSpPr/>
      </dsp:nvSpPr>
      <dsp:spPr>
        <a:xfrm>
          <a:off x="246436" y="1767190"/>
          <a:ext cx="1951204" cy="881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Parametric Bootstrap</a:t>
          </a:r>
        </a:p>
      </dsp:txBody>
      <dsp:txXfrm>
        <a:off x="272262" y="1793016"/>
        <a:ext cx="1899552" cy="830103"/>
      </dsp:txXfrm>
    </dsp:sp>
    <dsp:sp modelId="{BA6D46DF-086D-408B-886C-EC89817D7DD6}">
      <dsp:nvSpPr>
        <dsp:cNvPr id="0" name=""/>
        <dsp:cNvSpPr/>
      </dsp:nvSpPr>
      <dsp:spPr>
        <a:xfrm>
          <a:off x="2627002" y="0"/>
          <a:ext cx="2439005" cy="29244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Approximate</a:t>
          </a:r>
        </a:p>
      </dsp:txBody>
      <dsp:txXfrm>
        <a:off x="2627002" y="0"/>
        <a:ext cx="2439005" cy="877329"/>
      </dsp:txXfrm>
    </dsp:sp>
    <dsp:sp modelId="{3A1113CC-EC96-4F33-9E40-4A7979844A51}">
      <dsp:nvSpPr>
        <dsp:cNvPr id="0" name=""/>
        <dsp:cNvSpPr/>
      </dsp:nvSpPr>
      <dsp:spPr>
        <a:xfrm>
          <a:off x="2864464" y="706567"/>
          <a:ext cx="1951204" cy="3383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C00000"/>
              </a:solidFill>
            </a:rPr>
            <a:t>Jackknife</a:t>
          </a:r>
        </a:p>
      </dsp:txBody>
      <dsp:txXfrm>
        <a:off x="2874373" y="716476"/>
        <a:ext cx="1931386" cy="318497"/>
      </dsp:txXfrm>
    </dsp:sp>
    <dsp:sp modelId="{D05139C3-44AC-4FF1-B36F-D0FBC201D6EA}">
      <dsp:nvSpPr>
        <dsp:cNvPr id="0" name=""/>
        <dsp:cNvSpPr/>
      </dsp:nvSpPr>
      <dsp:spPr>
        <a:xfrm>
          <a:off x="2868367" y="1096931"/>
          <a:ext cx="1951204" cy="3383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C00000"/>
              </a:solidFill>
            </a:rPr>
            <a:t>Infinitesimal Jackknife</a:t>
          </a:r>
        </a:p>
      </dsp:txBody>
      <dsp:txXfrm>
        <a:off x="2878276" y="1106840"/>
        <a:ext cx="1931386" cy="318497"/>
      </dsp:txXfrm>
    </dsp:sp>
    <dsp:sp modelId="{F0201695-32F2-4E69-B656-673B1CED006A}">
      <dsp:nvSpPr>
        <dsp:cNvPr id="0" name=""/>
        <dsp:cNvSpPr/>
      </dsp:nvSpPr>
      <dsp:spPr>
        <a:xfrm>
          <a:off x="2868367" y="1487296"/>
          <a:ext cx="1951204" cy="3383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Nonparametric delta</a:t>
          </a:r>
        </a:p>
      </dsp:txBody>
      <dsp:txXfrm>
        <a:off x="2878276" y="1497205"/>
        <a:ext cx="1931386" cy="318497"/>
      </dsp:txXfrm>
    </dsp:sp>
    <dsp:sp modelId="{8F58562D-36E8-46F1-8847-87D031FEE5F0}">
      <dsp:nvSpPr>
        <dsp:cNvPr id="0" name=""/>
        <dsp:cNvSpPr/>
      </dsp:nvSpPr>
      <dsp:spPr>
        <a:xfrm>
          <a:off x="2868367" y="1877660"/>
          <a:ext cx="1951204" cy="3383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Fisher information</a:t>
          </a:r>
        </a:p>
      </dsp:txBody>
      <dsp:txXfrm>
        <a:off x="2878276" y="1887569"/>
        <a:ext cx="1931386" cy="318497"/>
      </dsp:txXfrm>
    </dsp:sp>
    <dsp:sp modelId="{652CC119-A414-4CA2-9327-DF0D1A50481B}">
      <dsp:nvSpPr>
        <dsp:cNvPr id="0" name=""/>
        <dsp:cNvSpPr/>
      </dsp:nvSpPr>
      <dsp:spPr>
        <a:xfrm>
          <a:off x="2868367" y="2268025"/>
          <a:ext cx="1951204" cy="3383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Parametric delta</a:t>
          </a:r>
        </a:p>
      </dsp:txBody>
      <dsp:txXfrm>
        <a:off x="2878276" y="2277934"/>
        <a:ext cx="1931386" cy="3184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37F1B-DA16-4ABB-BC7A-69F1DDB1EF61}">
      <dsp:nvSpPr>
        <dsp:cNvPr id="0" name=""/>
        <dsp:cNvSpPr/>
      </dsp:nvSpPr>
      <dsp:spPr>
        <a:xfrm>
          <a:off x="2284" y="0"/>
          <a:ext cx="2197289" cy="25702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“Exact”</a:t>
          </a:r>
        </a:p>
      </dsp:txBody>
      <dsp:txXfrm>
        <a:off x="2284" y="0"/>
        <a:ext cx="2197289" cy="771062"/>
      </dsp:txXfrm>
    </dsp:sp>
    <dsp:sp modelId="{310C1C62-38D1-4569-89E6-A0B6FA73BE0B}">
      <dsp:nvSpPr>
        <dsp:cNvPr id="0" name=""/>
        <dsp:cNvSpPr/>
      </dsp:nvSpPr>
      <dsp:spPr>
        <a:xfrm>
          <a:off x="222013" y="626723"/>
          <a:ext cx="1757831" cy="7749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Nonparametric Bootstrap</a:t>
          </a:r>
        </a:p>
      </dsp:txBody>
      <dsp:txXfrm>
        <a:off x="244711" y="649421"/>
        <a:ext cx="1712435" cy="729556"/>
      </dsp:txXfrm>
    </dsp:sp>
    <dsp:sp modelId="{20E92E61-EEBC-4D5E-B5DB-E61C7D2F7E25}">
      <dsp:nvSpPr>
        <dsp:cNvPr id="0" name=""/>
        <dsp:cNvSpPr/>
      </dsp:nvSpPr>
      <dsp:spPr>
        <a:xfrm>
          <a:off x="222013" y="1553137"/>
          <a:ext cx="1757831" cy="7749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C00000"/>
              </a:solidFill>
            </a:rPr>
            <a:t>Parametric Bootstrap</a:t>
          </a:r>
        </a:p>
      </dsp:txBody>
      <dsp:txXfrm>
        <a:off x="244711" y="1575835"/>
        <a:ext cx="1712435" cy="729556"/>
      </dsp:txXfrm>
    </dsp:sp>
    <dsp:sp modelId="{BA6D46DF-086D-408B-886C-EC89817D7DD6}">
      <dsp:nvSpPr>
        <dsp:cNvPr id="0" name=""/>
        <dsp:cNvSpPr/>
      </dsp:nvSpPr>
      <dsp:spPr>
        <a:xfrm>
          <a:off x="2366655" y="0"/>
          <a:ext cx="2197289" cy="25702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Approximate</a:t>
          </a:r>
        </a:p>
      </dsp:txBody>
      <dsp:txXfrm>
        <a:off x="2366655" y="0"/>
        <a:ext cx="2197289" cy="771062"/>
      </dsp:txXfrm>
    </dsp:sp>
    <dsp:sp modelId="{3A1113CC-EC96-4F33-9E40-4A7979844A51}">
      <dsp:nvSpPr>
        <dsp:cNvPr id="0" name=""/>
        <dsp:cNvSpPr/>
      </dsp:nvSpPr>
      <dsp:spPr>
        <a:xfrm>
          <a:off x="2580584" y="620984"/>
          <a:ext cx="1757831" cy="2973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Jackknife</a:t>
          </a:r>
        </a:p>
      </dsp:txBody>
      <dsp:txXfrm>
        <a:off x="2589293" y="629693"/>
        <a:ext cx="1740413" cy="279919"/>
      </dsp:txXfrm>
    </dsp:sp>
    <dsp:sp modelId="{D05139C3-44AC-4FF1-B36F-D0FBC201D6EA}">
      <dsp:nvSpPr>
        <dsp:cNvPr id="0" name=""/>
        <dsp:cNvSpPr/>
      </dsp:nvSpPr>
      <dsp:spPr>
        <a:xfrm>
          <a:off x="2584099" y="964065"/>
          <a:ext cx="1757831" cy="2973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C00000"/>
              </a:solidFill>
            </a:rPr>
            <a:t>Infinitesimal Jackknife</a:t>
          </a:r>
        </a:p>
      </dsp:txBody>
      <dsp:txXfrm>
        <a:off x="2592808" y="972774"/>
        <a:ext cx="1740413" cy="279919"/>
      </dsp:txXfrm>
    </dsp:sp>
    <dsp:sp modelId="{F0201695-32F2-4E69-B656-673B1CED006A}">
      <dsp:nvSpPr>
        <dsp:cNvPr id="0" name=""/>
        <dsp:cNvSpPr/>
      </dsp:nvSpPr>
      <dsp:spPr>
        <a:xfrm>
          <a:off x="2584099" y="1307146"/>
          <a:ext cx="1757831" cy="2973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Nonparametric delta</a:t>
          </a:r>
        </a:p>
      </dsp:txBody>
      <dsp:txXfrm>
        <a:off x="2592808" y="1315855"/>
        <a:ext cx="1740413" cy="279919"/>
      </dsp:txXfrm>
    </dsp:sp>
    <dsp:sp modelId="{8F58562D-36E8-46F1-8847-87D031FEE5F0}">
      <dsp:nvSpPr>
        <dsp:cNvPr id="0" name=""/>
        <dsp:cNvSpPr/>
      </dsp:nvSpPr>
      <dsp:spPr>
        <a:xfrm>
          <a:off x="2584099" y="1650227"/>
          <a:ext cx="1757831" cy="2973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C00000"/>
              </a:solidFill>
            </a:rPr>
            <a:t>Fisher information</a:t>
          </a:r>
        </a:p>
      </dsp:txBody>
      <dsp:txXfrm>
        <a:off x="2592808" y="1658936"/>
        <a:ext cx="1740413" cy="279919"/>
      </dsp:txXfrm>
    </dsp:sp>
    <dsp:sp modelId="{652CC119-A414-4CA2-9327-DF0D1A50481B}">
      <dsp:nvSpPr>
        <dsp:cNvPr id="0" name=""/>
        <dsp:cNvSpPr/>
      </dsp:nvSpPr>
      <dsp:spPr>
        <a:xfrm>
          <a:off x="2584099" y="1993308"/>
          <a:ext cx="1757831" cy="2973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Parametric delta</a:t>
          </a:r>
        </a:p>
      </dsp:txBody>
      <dsp:txXfrm>
        <a:off x="2592808" y="2002017"/>
        <a:ext cx="1740413" cy="2799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37F1B-DA16-4ABB-BC7A-69F1DDB1EF61}">
      <dsp:nvSpPr>
        <dsp:cNvPr id="0" name=""/>
        <dsp:cNvSpPr/>
      </dsp:nvSpPr>
      <dsp:spPr>
        <a:xfrm>
          <a:off x="2847" y="0"/>
          <a:ext cx="2739562" cy="36019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“Exact”</a:t>
          </a:r>
        </a:p>
      </dsp:txBody>
      <dsp:txXfrm>
        <a:off x="2847" y="0"/>
        <a:ext cx="2739562" cy="1080597"/>
      </dsp:txXfrm>
    </dsp:sp>
    <dsp:sp modelId="{310C1C62-38D1-4569-89E6-A0B6FA73BE0B}">
      <dsp:nvSpPr>
        <dsp:cNvPr id="0" name=""/>
        <dsp:cNvSpPr/>
      </dsp:nvSpPr>
      <dsp:spPr>
        <a:xfrm>
          <a:off x="276804" y="878316"/>
          <a:ext cx="2191649" cy="10860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C00000"/>
              </a:solidFill>
            </a:rPr>
            <a:t>Nonparametric Bootstrap</a:t>
          </a:r>
        </a:p>
      </dsp:txBody>
      <dsp:txXfrm>
        <a:off x="308613" y="910125"/>
        <a:ext cx="2128031" cy="1022432"/>
      </dsp:txXfrm>
    </dsp:sp>
    <dsp:sp modelId="{20E92E61-EEBC-4D5E-B5DB-E61C7D2F7E25}">
      <dsp:nvSpPr>
        <dsp:cNvPr id="0" name=""/>
        <dsp:cNvSpPr/>
      </dsp:nvSpPr>
      <dsp:spPr>
        <a:xfrm>
          <a:off x="276804" y="2176630"/>
          <a:ext cx="2191649" cy="10860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Parametric Bootstrap</a:t>
          </a:r>
        </a:p>
      </dsp:txBody>
      <dsp:txXfrm>
        <a:off x="308613" y="2208439"/>
        <a:ext cx="2128031" cy="1022432"/>
      </dsp:txXfrm>
    </dsp:sp>
    <dsp:sp modelId="{BA6D46DF-086D-408B-886C-EC89817D7DD6}">
      <dsp:nvSpPr>
        <dsp:cNvPr id="0" name=""/>
        <dsp:cNvSpPr/>
      </dsp:nvSpPr>
      <dsp:spPr>
        <a:xfrm>
          <a:off x="2934727" y="0"/>
          <a:ext cx="2739562" cy="36019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Approximate</a:t>
          </a:r>
        </a:p>
      </dsp:txBody>
      <dsp:txXfrm>
        <a:off x="2934727" y="0"/>
        <a:ext cx="2739562" cy="1080597"/>
      </dsp:txXfrm>
    </dsp:sp>
    <dsp:sp modelId="{3A1113CC-EC96-4F33-9E40-4A7979844A51}">
      <dsp:nvSpPr>
        <dsp:cNvPr id="0" name=""/>
        <dsp:cNvSpPr/>
      </dsp:nvSpPr>
      <dsp:spPr>
        <a:xfrm>
          <a:off x="3217449" y="870272"/>
          <a:ext cx="2191649" cy="4167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C00000"/>
              </a:solidFill>
            </a:rPr>
            <a:t>Jackknife</a:t>
          </a:r>
        </a:p>
      </dsp:txBody>
      <dsp:txXfrm>
        <a:off x="3229654" y="882477"/>
        <a:ext cx="2167239" cy="392290"/>
      </dsp:txXfrm>
    </dsp:sp>
    <dsp:sp modelId="{D05139C3-44AC-4FF1-B36F-D0FBC201D6EA}">
      <dsp:nvSpPr>
        <dsp:cNvPr id="0" name=""/>
        <dsp:cNvSpPr/>
      </dsp:nvSpPr>
      <dsp:spPr>
        <a:xfrm>
          <a:off x="3221833" y="1351080"/>
          <a:ext cx="2191649" cy="416700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38100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C00000"/>
              </a:solidFill>
              <a:latin typeface="Gill Sans MT" panose="020B0502020104020203"/>
              <a:ea typeface="+mn-ea"/>
              <a:cs typeface="+mn-cs"/>
            </a:rPr>
            <a:t>Infinitesimal Jackknife</a:t>
          </a:r>
        </a:p>
      </dsp:txBody>
      <dsp:txXfrm>
        <a:off x="3234038" y="1363285"/>
        <a:ext cx="2167239" cy="392290"/>
      </dsp:txXfrm>
    </dsp:sp>
    <dsp:sp modelId="{F0201695-32F2-4E69-B656-673B1CED006A}">
      <dsp:nvSpPr>
        <dsp:cNvPr id="0" name=""/>
        <dsp:cNvSpPr/>
      </dsp:nvSpPr>
      <dsp:spPr>
        <a:xfrm>
          <a:off x="3221833" y="1831888"/>
          <a:ext cx="2191649" cy="4167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C00000"/>
              </a:solidFill>
            </a:rPr>
            <a:t>Nonparametric delta</a:t>
          </a:r>
        </a:p>
      </dsp:txBody>
      <dsp:txXfrm>
        <a:off x="3234038" y="1844093"/>
        <a:ext cx="2167239" cy="392290"/>
      </dsp:txXfrm>
    </dsp:sp>
    <dsp:sp modelId="{8F58562D-36E8-46F1-8847-87D031FEE5F0}">
      <dsp:nvSpPr>
        <dsp:cNvPr id="0" name=""/>
        <dsp:cNvSpPr/>
      </dsp:nvSpPr>
      <dsp:spPr>
        <a:xfrm>
          <a:off x="3221833" y="2312696"/>
          <a:ext cx="2191649" cy="416700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38100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Fisher information</a:t>
          </a:r>
        </a:p>
      </dsp:txBody>
      <dsp:txXfrm>
        <a:off x="3234038" y="2324901"/>
        <a:ext cx="2167239" cy="392290"/>
      </dsp:txXfrm>
    </dsp:sp>
    <dsp:sp modelId="{652CC119-A414-4CA2-9327-DF0D1A50481B}">
      <dsp:nvSpPr>
        <dsp:cNvPr id="0" name=""/>
        <dsp:cNvSpPr/>
      </dsp:nvSpPr>
      <dsp:spPr>
        <a:xfrm>
          <a:off x="3228189" y="2793504"/>
          <a:ext cx="2191649" cy="416700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38100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Parametric delta</a:t>
          </a:r>
        </a:p>
      </dsp:txBody>
      <dsp:txXfrm>
        <a:off x="3240394" y="2805709"/>
        <a:ext cx="2167239" cy="392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EEB2E-E30E-4716-8341-FF033C774B31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34A25-2763-4C7B-A68D-7284B2161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93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Op(1/n)= for each epsilon there exists M,N </a:t>
            </a:r>
            <a:r>
              <a:rPr lang="en-US" dirty="0" err="1"/>
              <a:t>s.t.</a:t>
            </a:r>
            <a:r>
              <a:rPr lang="en-US" dirty="0"/>
              <a:t> for each n&gt;N: p(|n*</a:t>
            </a:r>
            <a:r>
              <a:rPr lang="en-US" dirty="0" err="1"/>
              <a:t>xn</a:t>
            </a:r>
            <a:r>
              <a:rPr lang="en-US" dirty="0"/>
              <a:t>|&gt;M)&lt;epsilon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4A25-2763-4C7B-A68D-7284B21610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4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6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8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5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6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4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4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1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4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9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334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12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870" y="626894"/>
            <a:ext cx="10993549" cy="1479933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Selected topics on bootstrap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(or: back to statistical theory)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873" y="1744182"/>
            <a:ext cx="10993546" cy="4417668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b="1" dirty="0">
                <a:solidFill>
                  <a:schemeClr val="accent1"/>
                </a:solidFill>
              </a:rPr>
              <a:t>Dana kaner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M.Sc. Seminar in statistics,  June 2017</a:t>
            </a:r>
          </a:p>
          <a:p>
            <a:endParaRPr lang="en-US" b="1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bg2">
                  <a:lumMod val="90000"/>
                </a:schemeClr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29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Approximate pivot methods - example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1192" y="1637815"/>
            <a:ext cx="11029615" cy="4635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2657" y="1637814"/>
            <a:ext cx="11029615" cy="4830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8CB64A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62656" y="1588386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u="sng" dirty="0">
                    <a:solidFill>
                      <a:srgbClr val="FFC000"/>
                    </a:solidFill>
                  </a:rPr>
                  <a:t>Yellow curve:</a:t>
                </a:r>
                <a:r>
                  <a:rPr lang="en-US" sz="2400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𝑛𝑜𝑟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𝐵𝑆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u="sng" dirty="0">
                    <a:solidFill>
                      <a:srgbClr val="0070C0"/>
                    </a:solidFill>
                  </a:rPr>
                  <a:t>Blue curve: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approximate likelihood using B=100 </a:t>
                </a:r>
              </a:p>
              <a:p>
                <a:pPr algn="l">
                  <a:lnSpc>
                    <a:spcPct val="150000"/>
                  </a:lnSpc>
                  <a:buClr>
                    <a:srgbClr val="8CB64A"/>
                  </a:buClr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   and a Gaussian kernel with manually chosen window width s. 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56" y="1588386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E3C88F38-0B01-4915-97B2-6A1800114B4F}"/>
              </a:ext>
            </a:extLst>
          </p:cNvPr>
          <p:cNvGrpSpPr/>
          <p:nvPr/>
        </p:nvGrpSpPr>
        <p:grpSpPr>
          <a:xfrm>
            <a:off x="8414196" y="1290010"/>
            <a:ext cx="3319253" cy="3052042"/>
            <a:chOff x="8414196" y="1290010"/>
            <a:chExt cx="3319253" cy="3052042"/>
          </a:xfrm>
        </p:grpSpPr>
        <p:grpSp>
          <p:nvGrpSpPr>
            <p:cNvPr id="33" name="Group 32"/>
            <p:cNvGrpSpPr/>
            <p:nvPr/>
          </p:nvGrpSpPr>
          <p:grpSpPr>
            <a:xfrm>
              <a:off x="8570489" y="1838061"/>
              <a:ext cx="3162960" cy="2503991"/>
              <a:chOff x="4980851" y="3685396"/>
              <a:chExt cx="3162960" cy="2503991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461052" y="3685396"/>
                <a:ext cx="2466406" cy="195143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980851" y="3819354"/>
                <a:ext cx="55634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1.0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0.8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0.6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0.4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0.2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188944" y="5604611"/>
                <a:ext cx="29548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200     400     600     800     1000     1200</a:t>
                </a:r>
              </a:p>
            </p:txBody>
          </p:sp>
          <p:sp>
            <p:nvSpPr>
              <p:cNvPr id="37" name="Freeform: Shape 36"/>
              <p:cNvSpPr/>
              <p:nvPr/>
            </p:nvSpPr>
            <p:spPr>
              <a:xfrm>
                <a:off x="5461052" y="3998054"/>
                <a:ext cx="2475650" cy="1638773"/>
              </a:xfrm>
              <a:custGeom>
                <a:avLst/>
                <a:gdLst>
                  <a:gd name="connsiteX0" fmla="*/ 0 w 1563130"/>
                  <a:gd name="connsiteY0" fmla="*/ 1218017 h 1273623"/>
                  <a:gd name="connsiteX1" fmla="*/ 438665 w 1563130"/>
                  <a:gd name="connsiteY1" fmla="*/ 816423 h 1273623"/>
                  <a:gd name="connsiteX2" fmla="*/ 753762 w 1563130"/>
                  <a:gd name="connsiteY2" fmla="*/ 877 h 1273623"/>
                  <a:gd name="connsiteX3" fmla="*/ 1124465 w 1563130"/>
                  <a:gd name="connsiteY3" fmla="*/ 983239 h 1273623"/>
                  <a:gd name="connsiteX4" fmla="*/ 1563130 w 1563130"/>
                  <a:gd name="connsiteY4" fmla="*/ 1273623 h 1273623"/>
                  <a:gd name="connsiteX5" fmla="*/ 1563130 w 1563130"/>
                  <a:gd name="connsiteY5" fmla="*/ 1273623 h 127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3130" h="1273623">
                    <a:moveTo>
                      <a:pt x="0" y="1218017"/>
                    </a:moveTo>
                    <a:cubicBezTo>
                      <a:pt x="156519" y="1118648"/>
                      <a:pt x="313038" y="1019280"/>
                      <a:pt x="438665" y="816423"/>
                    </a:cubicBezTo>
                    <a:cubicBezTo>
                      <a:pt x="564292" y="613566"/>
                      <a:pt x="639462" y="-26926"/>
                      <a:pt x="753762" y="877"/>
                    </a:cubicBezTo>
                    <a:cubicBezTo>
                      <a:pt x="868062" y="28680"/>
                      <a:pt x="989570" y="771115"/>
                      <a:pt x="1124465" y="983239"/>
                    </a:cubicBezTo>
                    <a:cubicBezTo>
                      <a:pt x="1259360" y="1195363"/>
                      <a:pt x="1563130" y="1273623"/>
                      <a:pt x="1563130" y="1273623"/>
                    </a:cubicBezTo>
                    <a:lnTo>
                      <a:pt x="1563130" y="1273623"/>
                    </a:lnTo>
                  </a:path>
                </a:pathLst>
              </a:cu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5636356" y="5881610"/>
                    <a:ext cx="206004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36356" y="5881610"/>
                    <a:ext cx="2060042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Freeform: Shape 38"/>
              <p:cNvSpPr/>
              <p:nvPr/>
            </p:nvSpPr>
            <p:spPr>
              <a:xfrm>
                <a:off x="5542005" y="3972563"/>
                <a:ext cx="2248930" cy="1439696"/>
              </a:xfrm>
              <a:custGeom>
                <a:avLst/>
                <a:gdLst>
                  <a:gd name="connsiteX0" fmla="*/ 0 w 2248930"/>
                  <a:gd name="connsiteY0" fmla="*/ 1347021 h 1439696"/>
                  <a:gd name="connsiteX1" fmla="*/ 716692 w 2248930"/>
                  <a:gd name="connsiteY1" fmla="*/ 685934 h 1439696"/>
                  <a:gd name="connsiteX2" fmla="*/ 1155357 w 2248930"/>
                  <a:gd name="connsiteY2" fmla="*/ 134 h 1439696"/>
                  <a:gd name="connsiteX3" fmla="*/ 1649627 w 2248930"/>
                  <a:gd name="connsiteY3" fmla="*/ 741540 h 1439696"/>
                  <a:gd name="connsiteX4" fmla="*/ 2248930 w 2248930"/>
                  <a:gd name="connsiteY4" fmla="*/ 1439696 h 1439696"/>
                  <a:gd name="connsiteX5" fmla="*/ 2248930 w 2248930"/>
                  <a:gd name="connsiteY5" fmla="*/ 1439696 h 1439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48930" h="1439696">
                    <a:moveTo>
                      <a:pt x="0" y="1347021"/>
                    </a:moveTo>
                    <a:cubicBezTo>
                      <a:pt x="262066" y="1128718"/>
                      <a:pt x="524133" y="910415"/>
                      <a:pt x="716692" y="685934"/>
                    </a:cubicBezTo>
                    <a:cubicBezTo>
                      <a:pt x="909251" y="461453"/>
                      <a:pt x="999868" y="-9134"/>
                      <a:pt x="1155357" y="134"/>
                    </a:cubicBezTo>
                    <a:cubicBezTo>
                      <a:pt x="1310846" y="9402"/>
                      <a:pt x="1467365" y="501613"/>
                      <a:pt x="1649627" y="741540"/>
                    </a:cubicBezTo>
                    <a:cubicBezTo>
                      <a:pt x="1831889" y="981467"/>
                      <a:pt x="2248930" y="1439696"/>
                      <a:pt x="2248930" y="1439696"/>
                    </a:cubicBezTo>
                    <a:lnTo>
                      <a:pt x="2248930" y="1439696"/>
                    </a:lnTo>
                  </a:path>
                </a:pathLst>
              </a:custGeom>
              <a:noFill/>
              <a:ln w="190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 rot="16200000">
              <a:off x="7538064" y="2166142"/>
              <a:ext cx="2060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likelihood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0768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Bootstrap partial likelihood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1192" y="1637815"/>
            <a:ext cx="11029615" cy="4635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2657" y="1637814"/>
            <a:ext cx="11029615" cy="4830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8CB64A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442297" y="1602275"/>
                <a:ext cx="11002019" cy="490202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Similarly to the approximate pivot methods, the goal is to estimate a marginal likelihood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The difference: instead assuming the pivot assumption, according to this method we compute the estimated probability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based on nested BS samples.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97" y="1602275"/>
                <a:ext cx="11002019" cy="4902023"/>
              </a:xfrm>
              <a:prstGeom prst="rect">
                <a:avLst/>
              </a:prstGeom>
              <a:blipFill>
                <a:blip r:embed="rId2"/>
                <a:stretch>
                  <a:fillRect l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81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Bootstrap partial likelihood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1192" y="1637815"/>
            <a:ext cx="11029615" cy="4635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2657" y="1637814"/>
            <a:ext cx="11029615" cy="4830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8CB64A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456095" y="1774031"/>
                <a:ext cx="11002019" cy="490202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>
                  <a:lnSpc>
                    <a:spcPct val="150000"/>
                  </a:lnSpc>
                  <a:buClr>
                    <a:srgbClr val="8CB64A"/>
                  </a:buClr>
                  <a:defRPr/>
                </a:pPr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Now,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acc>
                      <m:accPr>
                        <m:chr m:val="̂"/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e>
                        <m:sSubSup>
                          <m:sSubSup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provides an estimate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.∗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285750" indent="-285750" algn="l"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For a smooth estimate ~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: we apply a scatterplot smoother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.∗</m:t>
                                </m:r>
                              </m:sup>
                            </m:sSubSup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e>
                                <m:sSubSup>
                                  <m:sSubSup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.∗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algn="l">
                  <a:lnSpc>
                    <a:spcPct val="150000"/>
                  </a:lnSpc>
                  <a:buClr>
                    <a:srgbClr val="8CB64A"/>
                  </a:buClr>
                  <a:defRPr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95" y="1774031"/>
                <a:ext cx="11002019" cy="4902023"/>
              </a:xfrm>
              <a:prstGeom prst="rect">
                <a:avLst/>
              </a:prstGeom>
              <a:blipFill>
                <a:blip r:embed="rId2"/>
                <a:stretch>
                  <a:fillRect l="-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455868" y="1374102"/>
            <a:ext cx="11604577" cy="3610988"/>
            <a:chOff x="757991" y="2247793"/>
            <a:chExt cx="11604577" cy="36109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: Rounded Corners 44"/>
                <p:cNvSpPr/>
                <p:nvPr/>
              </p:nvSpPr>
              <p:spPr>
                <a:xfrm>
                  <a:off x="757991" y="3557699"/>
                  <a:ext cx="3521677" cy="82914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𝑓𝑟𝑜𝑚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2400" b="0" dirty="0"/>
                </a:p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a14:m>
                  <a:r>
                    <a:rPr lang="en-US" sz="2400" dirty="0"/>
                    <a:t> computed based on X</a:t>
                  </a:r>
                </a:p>
              </p:txBody>
            </p:sp>
          </mc:Choice>
          <mc:Fallback xmlns="">
            <p:sp>
              <p:nvSpPr>
                <p:cNvPr id="9" name="Rectangle: Rounded Corners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991" y="3557699"/>
                  <a:ext cx="3521677" cy="829144"/>
                </a:xfrm>
                <a:prstGeom prst="roundRect">
                  <a:avLst/>
                </a:prstGeom>
                <a:blipFill>
                  <a:blip r:embed="rId3"/>
                  <a:stretch>
                    <a:fillRect b="-176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: Rounded Corners 45"/>
                <p:cNvSpPr/>
                <p:nvPr/>
              </p:nvSpPr>
              <p:spPr>
                <a:xfrm>
                  <a:off x="5071564" y="2499727"/>
                  <a:ext cx="755822" cy="82914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Rectangle: Rounded Corners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1564" y="2499727"/>
                  <a:ext cx="755822" cy="829144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: Rounded Corners 46"/>
                <p:cNvSpPr/>
                <p:nvPr/>
              </p:nvSpPr>
              <p:spPr>
                <a:xfrm>
                  <a:off x="5062261" y="4648591"/>
                  <a:ext cx="755822" cy="82914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Rectangle: Rounded Corners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2261" y="4648591"/>
                  <a:ext cx="755822" cy="829144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: Rounded Corners 47"/>
                <p:cNvSpPr/>
                <p:nvPr/>
              </p:nvSpPr>
              <p:spPr>
                <a:xfrm>
                  <a:off x="6055648" y="2499727"/>
                  <a:ext cx="563634" cy="82914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.∗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Rectangle: Rounded Corners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5648" y="2499727"/>
                  <a:ext cx="563634" cy="829144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: Rounded Corners 48"/>
                <p:cNvSpPr/>
                <p:nvPr/>
              </p:nvSpPr>
              <p:spPr>
                <a:xfrm>
                  <a:off x="6049469" y="4648591"/>
                  <a:ext cx="755822" cy="82914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.∗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Rectangle: Rounded Corners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9469" y="4648591"/>
                  <a:ext cx="755822" cy="829144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/>
            <p:cNvCxnSpPr>
              <a:stCxn id="46" idx="2"/>
              <a:endCxn id="47" idx="0"/>
            </p:cNvCxnSpPr>
            <p:nvPr/>
          </p:nvCxnSpPr>
          <p:spPr>
            <a:xfrm flipH="1">
              <a:off x="5440172" y="3328871"/>
              <a:ext cx="9303" cy="131972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6354945" y="3316562"/>
              <a:ext cx="6179" cy="131972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cxnSpLocks/>
              <a:stCxn id="45" idx="3"/>
              <a:endCxn id="46" idx="1"/>
            </p:cNvCxnSpPr>
            <p:nvPr/>
          </p:nvCxnSpPr>
          <p:spPr>
            <a:xfrm flipV="1">
              <a:off x="4279668" y="2914299"/>
              <a:ext cx="791896" cy="10579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cxnSpLocks/>
              <a:stCxn id="45" idx="3"/>
              <a:endCxn id="47" idx="1"/>
            </p:cNvCxnSpPr>
            <p:nvPr/>
          </p:nvCxnSpPr>
          <p:spPr>
            <a:xfrm>
              <a:off x="4279668" y="3972271"/>
              <a:ext cx="782593" cy="10908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cxnSpLocks/>
              <a:stCxn id="46" idx="3"/>
              <a:endCxn id="48" idx="1"/>
            </p:cNvCxnSpPr>
            <p:nvPr/>
          </p:nvCxnSpPr>
          <p:spPr>
            <a:xfrm>
              <a:off x="5827386" y="2914299"/>
              <a:ext cx="2282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47" idx="3"/>
              <a:endCxn id="49" idx="1"/>
            </p:cNvCxnSpPr>
            <p:nvPr/>
          </p:nvCxnSpPr>
          <p:spPr>
            <a:xfrm>
              <a:off x="5818083" y="5063163"/>
              <a:ext cx="23138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: Rounded Corners 60"/>
                <p:cNvSpPr/>
                <p:nvPr/>
              </p:nvSpPr>
              <p:spPr>
                <a:xfrm>
                  <a:off x="7262491" y="2247793"/>
                  <a:ext cx="755822" cy="82914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Rectangle: Rounded Corners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2491" y="2247793"/>
                  <a:ext cx="755822" cy="829144"/>
                </a:xfrm>
                <a:prstGeom prst="roundRect">
                  <a:avLst/>
                </a:prstGeom>
                <a:blipFill>
                  <a:blip r:embed="rId8"/>
                  <a:stretch>
                    <a:fillRect l="-24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: Rounded Corners 62"/>
                <p:cNvSpPr/>
                <p:nvPr/>
              </p:nvSpPr>
              <p:spPr>
                <a:xfrm>
                  <a:off x="7271759" y="2890890"/>
                  <a:ext cx="755822" cy="82914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∗∗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Rectangle: Rounded Corners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1759" y="2890890"/>
                  <a:ext cx="755822" cy="829144"/>
                </a:xfrm>
                <a:prstGeom prst="roundRect">
                  <a:avLst/>
                </a:prstGeom>
                <a:blipFill>
                  <a:blip r:embed="rId9"/>
                  <a:stretch>
                    <a:fillRect l="-1048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/>
            <p:cNvCxnSpPr>
              <a:cxnSpLocks/>
            </p:cNvCxnSpPr>
            <p:nvPr/>
          </p:nvCxnSpPr>
          <p:spPr>
            <a:xfrm flipV="1">
              <a:off x="6619282" y="2635929"/>
              <a:ext cx="643209" cy="2783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cxnSpLocks/>
              <a:stCxn id="48" idx="3"/>
              <a:endCxn id="63" idx="1"/>
            </p:cNvCxnSpPr>
            <p:nvPr/>
          </p:nvCxnSpPr>
          <p:spPr>
            <a:xfrm>
              <a:off x="6619282" y="2914299"/>
              <a:ext cx="652477" cy="3911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: Rounded Corners 75"/>
                <p:cNvSpPr/>
                <p:nvPr/>
              </p:nvSpPr>
              <p:spPr>
                <a:xfrm>
                  <a:off x="7255691" y="4386540"/>
                  <a:ext cx="755822" cy="82914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2" name="Rectangle: Rounded Corners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691" y="4386540"/>
                  <a:ext cx="755822" cy="829144"/>
                </a:xfrm>
                <a:prstGeom prst="roundRect">
                  <a:avLst/>
                </a:prstGeom>
                <a:blipFill>
                  <a:blip r:embed="rId10"/>
                  <a:stretch>
                    <a:fillRect l="-1048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: Rounded Corners 77"/>
                <p:cNvSpPr/>
                <p:nvPr/>
              </p:nvSpPr>
              <p:spPr>
                <a:xfrm>
                  <a:off x="7264959" y="5029637"/>
                  <a:ext cx="755822" cy="82914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∗∗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3" name="Rectangle: Rounded Corners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959" y="5029637"/>
                  <a:ext cx="755822" cy="829144"/>
                </a:xfrm>
                <a:prstGeom prst="roundRect">
                  <a:avLst/>
                </a:prstGeom>
                <a:blipFill>
                  <a:blip r:embed="rId11"/>
                  <a:stretch>
                    <a:fillRect l="-193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Arrow Connector 82"/>
            <p:cNvCxnSpPr>
              <a:cxnSpLocks/>
            </p:cNvCxnSpPr>
            <p:nvPr/>
          </p:nvCxnSpPr>
          <p:spPr>
            <a:xfrm flipV="1">
              <a:off x="6612482" y="4774676"/>
              <a:ext cx="643209" cy="2783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cxnSpLocks/>
              <a:endCxn id="78" idx="1"/>
            </p:cNvCxnSpPr>
            <p:nvPr/>
          </p:nvCxnSpPr>
          <p:spPr>
            <a:xfrm>
              <a:off x="6612482" y="5053046"/>
              <a:ext cx="652477" cy="3911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cxnSpLocks/>
            </p:cNvCxnSpPr>
            <p:nvPr/>
          </p:nvCxnSpPr>
          <p:spPr>
            <a:xfrm flipH="1">
              <a:off x="7545573" y="2914420"/>
              <a:ext cx="1" cy="271721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cxnSpLocks/>
            </p:cNvCxnSpPr>
            <p:nvPr/>
          </p:nvCxnSpPr>
          <p:spPr>
            <a:xfrm flipH="1">
              <a:off x="7557726" y="5027950"/>
              <a:ext cx="1" cy="264819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cxnSpLocks/>
            </p:cNvCxnSpPr>
            <p:nvPr/>
          </p:nvCxnSpPr>
          <p:spPr>
            <a:xfrm>
              <a:off x="7890219" y="2686735"/>
              <a:ext cx="2282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cxnSpLocks/>
            </p:cNvCxnSpPr>
            <p:nvPr/>
          </p:nvCxnSpPr>
          <p:spPr>
            <a:xfrm>
              <a:off x="7904182" y="3328871"/>
              <a:ext cx="2282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: Rounded Corners 89"/>
                <p:cNvSpPr/>
                <p:nvPr/>
              </p:nvSpPr>
              <p:spPr>
                <a:xfrm>
                  <a:off x="8193574" y="2247793"/>
                  <a:ext cx="755822" cy="82914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∗∗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6" name="Rectangle: Rounded Corners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3574" y="2247793"/>
                  <a:ext cx="755822" cy="82914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: Rounded Corners 90"/>
                <p:cNvSpPr/>
                <p:nvPr/>
              </p:nvSpPr>
              <p:spPr>
                <a:xfrm>
                  <a:off x="8177997" y="2890890"/>
                  <a:ext cx="755822" cy="82914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7" name="Rectangle: Rounded Corners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7997" y="2890890"/>
                  <a:ext cx="755822" cy="829144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: Rounded Corners 91"/>
                <p:cNvSpPr/>
                <p:nvPr/>
              </p:nvSpPr>
              <p:spPr>
                <a:xfrm>
                  <a:off x="8183434" y="4386540"/>
                  <a:ext cx="755822" cy="82914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8" name="Rectangle: Rounded Corners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3434" y="4386540"/>
                  <a:ext cx="755822" cy="829144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: Rounded Corners 92"/>
                <p:cNvSpPr/>
                <p:nvPr/>
              </p:nvSpPr>
              <p:spPr>
                <a:xfrm>
                  <a:off x="8200152" y="5027950"/>
                  <a:ext cx="755822" cy="82914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9" name="Rectangle: Rounded Corners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0152" y="5027950"/>
                  <a:ext cx="755822" cy="829144"/>
                </a:xfrm>
                <a:prstGeom prst="roundRect">
                  <a:avLst/>
                </a:prstGeom>
                <a:blipFill>
                  <a:blip r:embed="rId15"/>
                  <a:stretch>
                    <a:fillRect l="-161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Connector 93"/>
            <p:cNvCxnSpPr>
              <a:cxnSpLocks/>
            </p:cNvCxnSpPr>
            <p:nvPr/>
          </p:nvCxnSpPr>
          <p:spPr>
            <a:xfrm flipH="1">
              <a:off x="8555908" y="2881416"/>
              <a:ext cx="1" cy="271721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cxnSpLocks/>
            </p:cNvCxnSpPr>
            <p:nvPr/>
          </p:nvCxnSpPr>
          <p:spPr>
            <a:xfrm flipH="1">
              <a:off x="8554557" y="5096362"/>
              <a:ext cx="1" cy="271721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cxnSpLocks/>
            </p:cNvCxnSpPr>
            <p:nvPr/>
          </p:nvCxnSpPr>
          <p:spPr>
            <a:xfrm>
              <a:off x="7971890" y="4813334"/>
              <a:ext cx="2282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cxnSpLocks/>
            </p:cNvCxnSpPr>
            <p:nvPr/>
          </p:nvCxnSpPr>
          <p:spPr>
            <a:xfrm>
              <a:off x="7973870" y="5396648"/>
              <a:ext cx="2282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ight Brace 97"/>
            <p:cNvSpPr/>
            <p:nvPr/>
          </p:nvSpPr>
          <p:spPr>
            <a:xfrm>
              <a:off x="9016005" y="2532136"/>
              <a:ext cx="225421" cy="97028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: Rounded Corners 98"/>
                <p:cNvSpPr/>
                <p:nvPr/>
              </p:nvSpPr>
              <p:spPr>
                <a:xfrm>
                  <a:off x="9031374" y="2550830"/>
                  <a:ext cx="3243941" cy="82914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.∗</m:t>
                          </m:r>
                        </m:sup>
                      </m:sSubSup>
                    </m:oMath>
                  </a14:m>
                  <a:r>
                    <a:rPr lang="en-US" sz="2400" dirty="0"/>
                    <a:t>)=</a:t>
                  </a:r>
                  <a:r>
                    <a:rPr lang="en-US" sz="24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∗∗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9" name="Rectangle: Rounded Corners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1374" y="2550830"/>
                  <a:ext cx="3243941" cy="829144"/>
                </a:xfrm>
                <a:prstGeom prst="roundRect">
                  <a:avLst/>
                </a:prstGeom>
                <a:blipFill>
                  <a:blip r:embed="rId16"/>
                  <a:stretch>
                    <a:fillRect t="-22059" b="-13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: Rounded Corners 99"/>
                <p:cNvSpPr/>
                <p:nvPr/>
              </p:nvSpPr>
              <p:spPr>
                <a:xfrm>
                  <a:off x="9118627" y="4636282"/>
                  <a:ext cx="3243941" cy="82914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.∗</m:t>
                          </m:r>
                        </m:sup>
                      </m:sSubSup>
                    </m:oMath>
                  </a14:m>
                  <a:r>
                    <a:rPr lang="en-US" sz="2400" dirty="0"/>
                    <a:t>)=</a:t>
                  </a:r>
                  <a:r>
                    <a:rPr lang="en-US" sz="24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∗∗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1" name="Rectangle: Rounded Corners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8627" y="4636282"/>
                  <a:ext cx="3243941" cy="829144"/>
                </a:xfrm>
                <a:prstGeom prst="roundRect">
                  <a:avLst/>
                </a:prstGeom>
                <a:blipFill>
                  <a:blip r:embed="rId17"/>
                  <a:stretch>
                    <a:fillRect t="-25000" b="-1617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Right Brace 100"/>
            <p:cNvSpPr/>
            <p:nvPr/>
          </p:nvSpPr>
          <p:spPr>
            <a:xfrm>
              <a:off x="9103721" y="4639649"/>
              <a:ext cx="225421" cy="97028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7961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Bootstrap partial likelihood - example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1192" y="1637815"/>
            <a:ext cx="11029615" cy="4635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2657" y="1637814"/>
            <a:ext cx="11029615" cy="4830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8CB64A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15057" y="1790214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u="sng" dirty="0">
                    <a:solidFill>
                      <a:srgbClr val="FFC000"/>
                    </a:solidFill>
                  </a:rPr>
                  <a:t>Yellow curve:</a:t>
                </a:r>
                <a:r>
                  <a:rPr lang="en-US" sz="2400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𝑛𝑜𝑟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𝐵𝑆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u="sng" dirty="0">
                    <a:solidFill>
                      <a:srgbClr val="FF0000"/>
                    </a:solidFill>
                  </a:rPr>
                  <a:t>Red curve: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Bootstrap partial likelihood,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(overall 1600 BS samples). The window size s of the kernel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function and the scatterplot smoother where chosen manually. 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57" y="1790214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8227226" y="1290010"/>
            <a:ext cx="3311619" cy="3146099"/>
            <a:chOff x="4832192" y="3043288"/>
            <a:chExt cx="3311619" cy="3146099"/>
          </a:xfrm>
        </p:grpSpPr>
        <p:sp>
          <p:nvSpPr>
            <p:cNvPr id="18" name="Rectangle 17"/>
            <p:cNvSpPr/>
            <p:nvPr/>
          </p:nvSpPr>
          <p:spPr>
            <a:xfrm>
              <a:off x="5461052" y="3685396"/>
              <a:ext cx="2466406" cy="195143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80851" y="3819354"/>
              <a:ext cx="55634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1.0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0.8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0.6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0.4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0.2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88944" y="5604611"/>
              <a:ext cx="2954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  200     400     600     800     1000     1200</a:t>
              </a: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5461052" y="3998054"/>
              <a:ext cx="2475650" cy="1638773"/>
            </a:xfrm>
            <a:custGeom>
              <a:avLst/>
              <a:gdLst>
                <a:gd name="connsiteX0" fmla="*/ 0 w 1563130"/>
                <a:gd name="connsiteY0" fmla="*/ 1218017 h 1273623"/>
                <a:gd name="connsiteX1" fmla="*/ 438665 w 1563130"/>
                <a:gd name="connsiteY1" fmla="*/ 816423 h 1273623"/>
                <a:gd name="connsiteX2" fmla="*/ 753762 w 1563130"/>
                <a:gd name="connsiteY2" fmla="*/ 877 h 1273623"/>
                <a:gd name="connsiteX3" fmla="*/ 1124465 w 1563130"/>
                <a:gd name="connsiteY3" fmla="*/ 983239 h 1273623"/>
                <a:gd name="connsiteX4" fmla="*/ 1563130 w 1563130"/>
                <a:gd name="connsiteY4" fmla="*/ 1273623 h 1273623"/>
                <a:gd name="connsiteX5" fmla="*/ 1563130 w 1563130"/>
                <a:gd name="connsiteY5" fmla="*/ 1273623 h 127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3130" h="1273623">
                  <a:moveTo>
                    <a:pt x="0" y="1218017"/>
                  </a:moveTo>
                  <a:cubicBezTo>
                    <a:pt x="156519" y="1118648"/>
                    <a:pt x="313038" y="1019280"/>
                    <a:pt x="438665" y="816423"/>
                  </a:cubicBezTo>
                  <a:cubicBezTo>
                    <a:pt x="564292" y="613566"/>
                    <a:pt x="639462" y="-26926"/>
                    <a:pt x="753762" y="877"/>
                  </a:cubicBezTo>
                  <a:cubicBezTo>
                    <a:pt x="868062" y="28680"/>
                    <a:pt x="989570" y="771115"/>
                    <a:pt x="1124465" y="983239"/>
                  </a:cubicBezTo>
                  <a:cubicBezTo>
                    <a:pt x="1259360" y="1195363"/>
                    <a:pt x="1563130" y="1273623"/>
                    <a:pt x="1563130" y="1273623"/>
                  </a:cubicBezTo>
                  <a:lnTo>
                    <a:pt x="1563130" y="1273623"/>
                  </a:lnTo>
                </a:path>
              </a:pathLst>
            </a:cu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3956060" y="3919420"/>
              <a:ext cx="2060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likelihood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636356" y="5881610"/>
                  <a:ext cx="206004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6356" y="5881610"/>
                  <a:ext cx="2060042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Freeform: Shape 23"/>
            <p:cNvSpPr/>
            <p:nvPr/>
          </p:nvSpPr>
          <p:spPr>
            <a:xfrm>
              <a:off x="6221627" y="3998857"/>
              <a:ext cx="1550773" cy="1499900"/>
            </a:xfrm>
            <a:custGeom>
              <a:avLst/>
              <a:gdLst>
                <a:gd name="connsiteX0" fmla="*/ 0 w 1550773"/>
                <a:gd name="connsiteY0" fmla="*/ 1357797 h 1499900"/>
                <a:gd name="connsiteX1" fmla="*/ 494270 w 1550773"/>
                <a:gd name="connsiteY1" fmla="*/ 4732 h 1499900"/>
                <a:gd name="connsiteX2" fmla="*/ 939114 w 1550773"/>
                <a:gd name="connsiteY2" fmla="*/ 931489 h 1499900"/>
                <a:gd name="connsiteX3" fmla="*/ 1550773 w 1550773"/>
                <a:gd name="connsiteY3" fmla="*/ 1499900 h 149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0773" h="1499900">
                  <a:moveTo>
                    <a:pt x="0" y="1357797"/>
                  </a:moveTo>
                  <a:cubicBezTo>
                    <a:pt x="168875" y="716790"/>
                    <a:pt x="337751" y="75783"/>
                    <a:pt x="494270" y="4732"/>
                  </a:cubicBezTo>
                  <a:cubicBezTo>
                    <a:pt x="650789" y="-66319"/>
                    <a:pt x="763030" y="682294"/>
                    <a:pt x="939114" y="931489"/>
                  </a:cubicBezTo>
                  <a:cubicBezTo>
                    <a:pt x="1115198" y="1180684"/>
                    <a:pt x="1332985" y="1340292"/>
                    <a:pt x="1550773" y="1499900"/>
                  </a:cubicBezTo>
                </a:path>
              </a:pathLst>
            </a:cu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51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010" y="707668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1192" y="1637815"/>
            <a:ext cx="11029615" cy="4635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2657" y="1637814"/>
            <a:ext cx="11029615" cy="4830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8CB64A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5057" y="1723769"/>
            <a:ext cx="11029615" cy="48973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8CB64A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</a:rPr>
              <a:t>Warning: It is important to note that in general, non of the described methods produce a true likelihood: a function that is proportional to the probability of a fixed event in the sample space.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817532" y="2298979"/>
            <a:ext cx="4951382" cy="4613509"/>
            <a:chOff x="4863748" y="3043287"/>
            <a:chExt cx="3280063" cy="3085316"/>
          </a:xfrm>
        </p:grpSpPr>
        <p:sp>
          <p:nvSpPr>
            <p:cNvPr id="20" name="Rectangle 19"/>
            <p:cNvSpPr/>
            <p:nvPr/>
          </p:nvSpPr>
          <p:spPr>
            <a:xfrm>
              <a:off x="5461052" y="3685396"/>
              <a:ext cx="2466406" cy="195143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80851" y="3819354"/>
              <a:ext cx="556345" cy="1728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1.0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0.8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0.6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0.4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0.2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8944" y="5604611"/>
              <a:ext cx="2954867" cy="226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  200     400     600     800     1000     1200</a:t>
              </a: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5461052" y="3998054"/>
              <a:ext cx="2475650" cy="1638773"/>
            </a:xfrm>
            <a:custGeom>
              <a:avLst/>
              <a:gdLst>
                <a:gd name="connsiteX0" fmla="*/ 0 w 1563130"/>
                <a:gd name="connsiteY0" fmla="*/ 1218017 h 1273623"/>
                <a:gd name="connsiteX1" fmla="*/ 438665 w 1563130"/>
                <a:gd name="connsiteY1" fmla="*/ 816423 h 1273623"/>
                <a:gd name="connsiteX2" fmla="*/ 753762 w 1563130"/>
                <a:gd name="connsiteY2" fmla="*/ 877 h 1273623"/>
                <a:gd name="connsiteX3" fmla="*/ 1124465 w 1563130"/>
                <a:gd name="connsiteY3" fmla="*/ 983239 h 1273623"/>
                <a:gd name="connsiteX4" fmla="*/ 1563130 w 1563130"/>
                <a:gd name="connsiteY4" fmla="*/ 1273623 h 1273623"/>
                <a:gd name="connsiteX5" fmla="*/ 1563130 w 1563130"/>
                <a:gd name="connsiteY5" fmla="*/ 1273623 h 127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3130" h="1273623">
                  <a:moveTo>
                    <a:pt x="0" y="1218017"/>
                  </a:moveTo>
                  <a:cubicBezTo>
                    <a:pt x="156519" y="1118648"/>
                    <a:pt x="313038" y="1019280"/>
                    <a:pt x="438665" y="816423"/>
                  </a:cubicBezTo>
                  <a:cubicBezTo>
                    <a:pt x="564292" y="613566"/>
                    <a:pt x="639462" y="-26926"/>
                    <a:pt x="753762" y="877"/>
                  </a:cubicBezTo>
                  <a:cubicBezTo>
                    <a:pt x="868062" y="28680"/>
                    <a:pt x="989570" y="771115"/>
                    <a:pt x="1124465" y="983239"/>
                  </a:cubicBezTo>
                  <a:cubicBezTo>
                    <a:pt x="1259360" y="1195363"/>
                    <a:pt x="1563130" y="1273623"/>
                    <a:pt x="1563130" y="1273623"/>
                  </a:cubicBezTo>
                  <a:lnTo>
                    <a:pt x="1563130" y="1273623"/>
                  </a:lnTo>
                </a:path>
              </a:pathLst>
            </a:cu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3956060" y="3950975"/>
              <a:ext cx="2060042" cy="244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likelihood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636356" y="5881610"/>
                  <a:ext cx="2060042" cy="246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6356" y="5881610"/>
                  <a:ext cx="2060042" cy="24699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/>
            <p:cNvSpPr/>
            <p:nvPr/>
          </p:nvSpPr>
          <p:spPr>
            <a:xfrm>
              <a:off x="5542005" y="3972563"/>
              <a:ext cx="2248930" cy="1439696"/>
            </a:xfrm>
            <a:custGeom>
              <a:avLst/>
              <a:gdLst>
                <a:gd name="connsiteX0" fmla="*/ 0 w 2248930"/>
                <a:gd name="connsiteY0" fmla="*/ 1347021 h 1439696"/>
                <a:gd name="connsiteX1" fmla="*/ 716692 w 2248930"/>
                <a:gd name="connsiteY1" fmla="*/ 685934 h 1439696"/>
                <a:gd name="connsiteX2" fmla="*/ 1155357 w 2248930"/>
                <a:gd name="connsiteY2" fmla="*/ 134 h 1439696"/>
                <a:gd name="connsiteX3" fmla="*/ 1649627 w 2248930"/>
                <a:gd name="connsiteY3" fmla="*/ 741540 h 1439696"/>
                <a:gd name="connsiteX4" fmla="*/ 2248930 w 2248930"/>
                <a:gd name="connsiteY4" fmla="*/ 1439696 h 1439696"/>
                <a:gd name="connsiteX5" fmla="*/ 2248930 w 2248930"/>
                <a:gd name="connsiteY5" fmla="*/ 1439696 h 1439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8930" h="1439696">
                  <a:moveTo>
                    <a:pt x="0" y="1347021"/>
                  </a:moveTo>
                  <a:cubicBezTo>
                    <a:pt x="262066" y="1128718"/>
                    <a:pt x="524133" y="910415"/>
                    <a:pt x="716692" y="685934"/>
                  </a:cubicBezTo>
                  <a:cubicBezTo>
                    <a:pt x="909251" y="461453"/>
                    <a:pt x="999868" y="-9134"/>
                    <a:pt x="1155357" y="134"/>
                  </a:cubicBezTo>
                  <a:cubicBezTo>
                    <a:pt x="1310846" y="9402"/>
                    <a:pt x="1467365" y="501613"/>
                    <a:pt x="1649627" y="741540"/>
                  </a:cubicBezTo>
                  <a:cubicBezTo>
                    <a:pt x="1831889" y="981467"/>
                    <a:pt x="2248930" y="1439696"/>
                    <a:pt x="2248930" y="1439696"/>
                  </a:cubicBezTo>
                  <a:lnTo>
                    <a:pt x="2248930" y="1439696"/>
                  </a:lnTo>
                </a:path>
              </a:pathLst>
            </a:custGeom>
            <a:noFill/>
            <a:ln w="190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6314301" y="3971615"/>
              <a:ext cx="1575487" cy="1613637"/>
            </a:xfrm>
            <a:custGeom>
              <a:avLst/>
              <a:gdLst>
                <a:gd name="connsiteX0" fmla="*/ 0 w 1575487"/>
                <a:gd name="connsiteY0" fmla="*/ 1440642 h 1613637"/>
                <a:gd name="connsiteX1" fmla="*/ 302741 w 1575487"/>
                <a:gd name="connsiteY1" fmla="*/ 1080 h 1613637"/>
                <a:gd name="connsiteX2" fmla="*/ 945292 w 1575487"/>
                <a:gd name="connsiteY2" fmla="*/ 1212042 h 1613637"/>
                <a:gd name="connsiteX3" fmla="*/ 1575487 w 1575487"/>
                <a:gd name="connsiteY3" fmla="*/ 1613637 h 1613637"/>
                <a:gd name="connsiteX4" fmla="*/ 1575487 w 1575487"/>
                <a:gd name="connsiteY4" fmla="*/ 1613637 h 161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5487" h="1613637">
                  <a:moveTo>
                    <a:pt x="0" y="1440642"/>
                  </a:moveTo>
                  <a:cubicBezTo>
                    <a:pt x="72596" y="739911"/>
                    <a:pt x="145192" y="39180"/>
                    <a:pt x="302741" y="1080"/>
                  </a:cubicBezTo>
                  <a:cubicBezTo>
                    <a:pt x="460290" y="-37020"/>
                    <a:pt x="733168" y="943283"/>
                    <a:pt x="945292" y="1212042"/>
                  </a:cubicBezTo>
                  <a:cubicBezTo>
                    <a:pt x="1157416" y="1480801"/>
                    <a:pt x="1575487" y="1613637"/>
                    <a:pt x="1575487" y="1613637"/>
                  </a:cubicBezTo>
                  <a:lnTo>
                    <a:pt x="1575487" y="1613637"/>
                  </a:lnTo>
                </a:path>
              </a:pathLst>
            </a:cu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6221627" y="3998857"/>
              <a:ext cx="1550773" cy="1499900"/>
            </a:xfrm>
            <a:custGeom>
              <a:avLst/>
              <a:gdLst>
                <a:gd name="connsiteX0" fmla="*/ 0 w 1550773"/>
                <a:gd name="connsiteY0" fmla="*/ 1357797 h 1499900"/>
                <a:gd name="connsiteX1" fmla="*/ 494270 w 1550773"/>
                <a:gd name="connsiteY1" fmla="*/ 4732 h 1499900"/>
                <a:gd name="connsiteX2" fmla="*/ 939114 w 1550773"/>
                <a:gd name="connsiteY2" fmla="*/ 931489 h 1499900"/>
                <a:gd name="connsiteX3" fmla="*/ 1550773 w 1550773"/>
                <a:gd name="connsiteY3" fmla="*/ 1499900 h 149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0773" h="1499900">
                  <a:moveTo>
                    <a:pt x="0" y="1357797"/>
                  </a:moveTo>
                  <a:cubicBezTo>
                    <a:pt x="168875" y="716790"/>
                    <a:pt x="337751" y="75783"/>
                    <a:pt x="494270" y="4732"/>
                  </a:cubicBezTo>
                  <a:cubicBezTo>
                    <a:pt x="650789" y="-66319"/>
                    <a:pt x="763030" y="682294"/>
                    <a:pt x="939114" y="931489"/>
                  </a:cubicBezTo>
                  <a:cubicBezTo>
                    <a:pt x="1115198" y="1180684"/>
                    <a:pt x="1332985" y="1340292"/>
                    <a:pt x="1550773" y="1499900"/>
                  </a:cubicBezTo>
                </a:path>
              </a:pathLst>
            </a:cu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2757" y="4107220"/>
                <a:ext cx="3986476" cy="21084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8CB64A"/>
                  </a:buClr>
                  <a:defRPr/>
                </a:pPr>
                <a:r>
                  <a:rPr lang="en-US" u="sng" dirty="0">
                    <a:solidFill>
                      <a:srgbClr val="FFC000"/>
                    </a:solidFill>
                  </a:rPr>
                  <a:t>Yellow curve:</a:t>
                </a:r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𝑛𝑜𝑟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𝐵𝑆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  <a:buClr>
                    <a:srgbClr val="8CB64A"/>
                  </a:buClr>
                  <a:defRPr/>
                </a:pPr>
                <a:r>
                  <a:rPr lang="en-US" u="sng" dirty="0">
                    <a:solidFill>
                      <a:schemeClr val="accent2"/>
                    </a:solidFill>
                  </a:rPr>
                  <a:t>Green curve:</a:t>
                </a:r>
                <a:r>
                  <a:rPr lang="en-US" dirty="0"/>
                  <a:t> The empirical likelihood.</a:t>
                </a:r>
              </a:p>
              <a:p>
                <a:pPr>
                  <a:lnSpc>
                    <a:spcPct val="150000"/>
                  </a:lnSpc>
                  <a:buClr>
                    <a:srgbClr val="8CB64A"/>
                  </a:buClr>
                  <a:defRPr/>
                </a:pPr>
                <a:r>
                  <a:rPr lang="en-US" u="sng" dirty="0">
                    <a:solidFill>
                      <a:srgbClr val="0070C0"/>
                    </a:solidFill>
                  </a:rPr>
                  <a:t>Blue curve: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Approximate pivot likelihood.</a:t>
                </a:r>
              </a:p>
              <a:p>
                <a:pPr>
                  <a:lnSpc>
                    <a:spcPct val="150000"/>
                  </a:lnSpc>
                  <a:buClr>
                    <a:srgbClr val="8CB64A"/>
                  </a:buClr>
                  <a:defRPr/>
                </a:pPr>
                <a:r>
                  <a:rPr lang="en-US" u="sng" dirty="0">
                    <a:solidFill>
                      <a:srgbClr val="FF0000"/>
                    </a:solidFill>
                  </a:rPr>
                  <a:t>Red curve: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Bootstrap partial likelihood.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757" y="4107220"/>
                <a:ext cx="3986476" cy="2108462"/>
              </a:xfrm>
              <a:prstGeom prst="rect">
                <a:avLst/>
              </a:prstGeom>
              <a:blipFill>
                <a:blip r:embed="rId3"/>
                <a:stretch>
                  <a:fillRect l="-1220" r="-915" b="-11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83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parametric and non-parametric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81192" y="1637814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The objective of this section: study the relationship of Bootstrap and Jackknife methodologies to more traditional parametric approaches.</a:t>
                </a:r>
              </a:p>
              <a:p>
                <a:pPr marL="342900" indent="-342900" algn="l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We will focus on estimation of statistic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’s variance.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1637814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608"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95736754"/>
              </p:ext>
            </p:extLst>
          </p:nvPr>
        </p:nvGraphicFramePr>
        <p:xfrm>
          <a:off x="2413948" y="3237470"/>
          <a:ext cx="7181074" cy="341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3168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Functional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81192" y="1452464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marR="0" lvl="0" indent="-285750" algn="l" defTabSz="457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8CB64A"/>
                  </a:buClr>
                  <a:buSzPct val="92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Plug-in / functional statistic: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𝜃</m:t>
                        </m:r>
                      </m:e>
                    </m:acc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d>
                      <m:d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~  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𝜃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285750" lvl="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solidFill>
                      <a:prstClr val="black"/>
                    </a:solidFill>
                    <a:latin typeface="Gill Sans MT" panose="020B0502020104020203"/>
                  </a:rPr>
                  <a:t>Example: the mean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Gill Sans MT" panose="020B0502020104020203"/>
                  </a:rPr>
                  <a:t> the plugin estimate of the variance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200" dirty="0">
                  <a:solidFill>
                    <a:prstClr val="black"/>
                  </a:solidFill>
                  <a:latin typeface="Gill Sans MT" panose="020B0502020104020203"/>
                </a:endParaRPr>
              </a:p>
              <a:p>
                <a:pPr marL="285750" lvl="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Not an 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742950" lvl="1" indent="-28575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</a:pPr>
                <a:r>
                  <a:rPr lang="en-US" sz="22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Consider X in which each x is duplicated.</a:t>
                </a:r>
                <a:endParaRPr kumimoji="0" lang="en-US" sz="2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742950" lvl="1" indent="-28575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</m:sSub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742950" lvl="1" indent="-28575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Gill Sans MT" panose="020B0502020104020203"/>
                  </a:rPr>
                  <a:t> remains the same – probability 1/n for each x, but s changes. 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solidFill>
                      <a:prstClr val="black"/>
                    </a:solidFill>
                    <a:latin typeface="Gill Sans MT" panose="020B0502020104020203"/>
                  </a:rPr>
                  <a:t>Therefore,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is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not a functional statistic.</a:t>
                </a:r>
              </a:p>
              <a:p>
                <a:pPr>
                  <a:lnSpc>
                    <a:spcPct val="150000"/>
                  </a:lnSpc>
                  <a:buClr>
                    <a:srgbClr val="8CB64A"/>
                  </a:buClr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742950" lvl="1" indent="-28575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742950" lvl="1" indent="-28575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8CB64A"/>
                  </a:buClr>
                  <a:buSzPct val="92000"/>
                  <a:buFont typeface="Wingdings" panose="05000000000000000000" pitchFamily="2" charset="2"/>
                  <a:buChar char="§"/>
                  <a:tabLst/>
                  <a:defRPr/>
                </a:pPr>
                <a:endParaRPr lang="en-US" sz="2200" dirty="0">
                  <a:solidFill>
                    <a:prstClr val="black"/>
                  </a:solidFill>
                  <a:latin typeface="Gill Sans MT" panose="020B0502020104020203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8CB64A"/>
                  </a:buClr>
                  <a:buSzPct val="92000"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1452464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497" b="-10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6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Influence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81192" y="1452463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b="1" u="sng" dirty="0">
                    <a:solidFill>
                      <a:srgbClr val="002060"/>
                    </a:solidFill>
                  </a:rPr>
                  <a:t>The influence function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d>
                      <m:d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d>
                    <m:r>
                      <a:rPr lang="en-US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𝝐</m:t>
                            </m:r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40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e>
                                </m:d>
                                <m:r>
                                  <a:rPr lang="en-US" sz="24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r>
                                  <a:rPr lang="en-US" sz="24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𝝐</m:t>
                            </m:r>
                          </m:den>
                        </m:f>
                        <m: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marL="285750" indent="-285750" algn="l"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dirty="0">
                  <a:solidFill>
                    <a:prstClr val="black"/>
                  </a:solidFill>
                </a:endParaRPr>
              </a:p>
              <a:p>
                <a:pPr marL="285750" indent="-285750" algn="l"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:  </a:t>
                </a:r>
              </a:p>
              <a:p>
                <a:pPr marL="285750" indent="-285750" algn="l"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)+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e>
                            </m:nary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85750" indent="-285750" algn="l"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𝑥𝑓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e>
                            </m:nary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e>
                            </m:nary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𝑚𝑒𝑑𝑖𝑎𝑛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: </a:t>
                </a:r>
              </a:p>
              <a:p>
                <a:pPr marL="285750" indent="-285750" algn="l"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𝑠𝑖𝑔𝑛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𝑚𝑒𝑑𝑖𝑎𝑛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𝑚𝑒𝑑𝑖𝑎𝑛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1452463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608" b="-7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500" y="5015784"/>
            <a:ext cx="4044432" cy="1766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510" y="1983802"/>
            <a:ext cx="3169297" cy="283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3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Influence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81192" y="1637814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/>
                  </a:rPr>
                  <a:t>Consider a plug-in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~ 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sz="2400" b="0" i="0" dirty="0">
                    <a:solidFill>
                      <a:prstClr val="black"/>
                    </a:solidFill>
                    <a:latin typeface="Gill Sans MT" panose="020B0502020104020203"/>
                  </a:rPr>
                  <a:t> and the expansion: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</m:d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d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b="1" dirty="0">
                  <a:solidFill>
                    <a:schemeClr val="tx1"/>
                  </a:solidFill>
                  <a:latin typeface="Gill Sans MT" panose="020B0502020104020203"/>
                </a:endParaRPr>
              </a:p>
              <a:p>
                <a:pPr algn="l">
                  <a:lnSpc>
                    <a:spcPct val="150000"/>
                  </a:lnSpc>
                  <a:buClr>
                    <a:srgbClr val="8CB64A"/>
                  </a:buClr>
                  <a:defRPr/>
                </a:pPr>
                <a:endParaRPr lang="en-US" sz="2400" dirty="0">
                  <a:solidFill>
                    <a:prstClr val="black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Consider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, the empirical distribution corresponding to the BS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indent="-342900" algn="l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𝒗𝒂𝒓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d>
                          <m:dPr>
                            <m:ctrlP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acc>
                          </m:e>
                        </m:d>
                      </m:e>
                    </m:d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𝒗𝒂𝒓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  <m:d>
                      <m:d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d>
                          <m:dPr>
                            <m:ctrlPr>
                              <a:rPr lang="en-US" sz="24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m:rPr>
                        <m:nor/>
                      </m:rPr>
                      <a:rPr lang="en-US" sz="2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m:rPr>
                        <m:nor/>
                      </m:rP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𝒗𝒂𝒓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  <m:d>
                      <m:d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d>
                      </m:e>
                    </m:d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  <m:d>
                      <m:d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p>
                            <m: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d>
                      </m:e>
                    </m:d>
                  </m:oMath>
                </a14:m>
                <a:endParaRPr lang="en-US" sz="2400" b="1" dirty="0">
                  <a:solidFill>
                    <a:srgbClr val="002060"/>
                  </a:solidFill>
                </a:endParaRPr>
              </a:p>
              <a:p>
                <a:pPr marL="1257300" lvl="2" indent="-342900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</a:rPr>
                  <a:t>BS estimate of Var(t(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</a:rPr>
                  <a:t>))						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d>
                      </m:e>
                    </m:d>
                    <m:r>
                      <a:rPr lang="en-US" sz="18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8CB64A"/>
                  </a:buClr>
                  <a:buSzPct val="92000"/>
                  <a:buFont typeface="Wingdings" panose="05000000000000000000" pitchFamily="2" charset="2"/>
                  <a:buChar char="§"/>
                  <a:tabLst/>
                  <a:defRPr/>
                </a:pPr>
                <a:endParaRPr lang="en-US" sz="2400" dirty="0">
                  <a:solidFill>
                    <a:prstClr val="black"/>
                  </a:solidFill>
                  <a:latin typeface="Gill Sans MT" panose="020B0502020104020203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8CB64A"/>
                  </a:buClr>
                  <a:buSzPct val="92000"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1637814"/>
                <a:ext cx="11029615" cy="4830947"/>
              </a:xfrm>
              <a:prstGeom prst="rect">
                <a:avLst/>
              </a:prstGeom>
              <a:blipFill>
                <a:blip r:embed="rId3"/>
                <a:stretch>
                  <a:fillRect l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703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JK , </a:t>
            </a:r>
            <a:r>
              <a:rPr lang="en-US" sz="3200" dirty="0" err="1">
                <a:solidFill>
                  <a:schemeClr val="accent2"/>
                </a:solidFill>
              </a:rPr>
              <a:t>ij</a:t>
            </a:r>
            <a:r>
              <a:rPr lang="en-US" sz="3200" dirty="0">
                <a:solidFill>
                  <a:schemeClr val="accent2"/>
                </a:solidFill>
              </a:rPr>
              <a:t> &amp; non parametric </a:t>
            </a:r>
            <a:r>
              <a:rPr lang="en-US" sz="3200" dirty="0" err="1">
                <a:solidFill>
                  <a:schemeClr val="accent2"/>
                </a:solidFill>
              </a:rPr>
              <a:t>bS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1192" y="1637814"/>
            <a:ext cx="11029615" cy="4830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8CB64A"/>
              </a:buClr>
              <a:buFont typeface="Wingdings" panose="05000000000000000000" pitchFamily="2" charset="2"/>
              <a:buChar char="§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15057" y="1450403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/>
                  </a:rPr>
                  <a:t>Suppose that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𝑭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/>
                  </a:rPr>
                  <a:t> and in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𝑼</m:t>
                    </m:r>
                    <m:d>
                      <m:d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d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𝝐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↛0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ill Sans MT" panose="020B0502020104020203"/>
                  <a:ea typeface="Cambria Math" panose="02040503050406030204" pitchFamily="18" charset="0"/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kumimoji="0" lang="en-US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/>
                    <a:ea typeface="Cambria Math" panose="02040503050406030204" pitchFamily="18" charset="0"/>
                  </a:rPr>
                  <a:t>We obtain something close to the JK variance estimate:</a:t>
                </a:r>
                <a:endParaRPr kumimoji="0" lang="en-US" sz="2400" b="1" i="1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nary>
                      <m:naryPr>
                        <m:chr m:val="∑"/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𝑭</m:t>
                                        </m:r>
                                      </m:e>
                                    </m:acc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d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𝑭</m:t>
                                        </m:r>
                                      </m:e>
                                    </m:acc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.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d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𝑭</m:t>
                                        </m:r>
                                      </m:e>
                                    </m:acc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d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𝑭</m:t>
                                        </m:r>
                                      </m:e>
                                    </m:acc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.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d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=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𝒗𝒂𝒓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𝑱𝑲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</m:d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sz="2400" dirty="0">
                  <a:solidFill>
                    <a:schemeClr val="tx1"/>
                  </a:solidFill>
                  <a:latin typeface="Gill Sans MT" panose="020B0502020104020203"/>
                </a:endParaRPr>
              </a:p>
              <a:p>
                <a:pPr marL="342900" indent="-34290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dirty="0">
                  <a:solidFill>
                    <a:schemeClr val="tx1"/>
                  </a:solidFill>
                  <a:latin typeface="Gill Sans MT" panose="020B0502020104020203"/>
                </a:endParaRPr>
              </a:p>
              <a:p>
                <a:pPr marL="342900" indent="-34290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  <a:latin typeface="Gill Sans MT" panose="020B0502020104020203"/>
                  </a:rPr>
                  <a:t>Now, suppose that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p>
                            <m:r>
                              <a:rPr lang="en-US" sz="24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ill Sans MT" panose="020B0502020104020203"/>
                  </a:rPr>
                  <a:t>=</a:t>
                </a:r>
                <a:r>
                  <a:rPr lang="en-US" sz="2400" b="1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𝑼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e>
                    </m:nary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ill Sans MT" panose="020B0502020104020203"/>
                </a:endParaRPr>
              </a:p>
              <a:p>
                <a:pPr marL="342900" indent="-34290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b="1" u="sng" dirty="0">
                    <a:solidFill>
                      <a:srgbClr val="002060"/>
                    </a:solidFill>
                  </a:rPr>
                  <a:t>The infinitesimal jackknife estimate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𝒗𝒂𝒓</m:t>
                            </m:r>
                          </m:e>
                        </m:acc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𝑰𝑱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</m:d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𝑼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e>
                    </m:nary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ill Sans MT" panose="020B0502020104020203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57" y="1450403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60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16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approximate likelihoods - introduction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1192" y="1637815"/>
            <a:ext cx="11029615" cy="4635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Suppose that we have a data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n </a:t>
                </a:r>
                <a:r>
                  <a:rPr lang="en-US" sz="2200" dirty="0" err="1">
                    <a:solidFill>
                      <a:schemeClr val="tx1"/>
                    </a:solidFill>
                  </a:rPr>
                  <a:t>i.i.d</a:t>
                </a:r>
                <a:r>
                  <a:rPr lang="en-US" sz="2200" dirty="0">
                    <a:solidFill>
                      <a:schemeClr val="tx1"/>
                    </a:solidFill>
                  </a:rPr>
                  <a:t> observations from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(non-parametric).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Our statistic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estimates the parameter of interest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b="1" dirty="0">
                    <a:solidFill>
                      <a:schemeClr val="tx1"/>
                    </a:solidFill>
                  </a:rPr>
                  <a:t>We seek an approximate likelihood function for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Why?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The likelihood can combine information from multiple independent experiments.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In order do construct (along with the prior distribution) a Bayesian posterior distribution for inference.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2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154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JK , </a:t>
            </a:r>
            <a:r>
              <a:rPr lang="en-US" sz="3200" dirty="0" err="1">
                <a:solidFill>
                  <a:schemeClr val="accent2"/>
                </a:solidFill>
              </a:rPr>
              <a:t>ij</a:t>
            </a:r>
            <a:r>
              <a:rPr lang="en-US" sz="3200" dirty="0">
                <a:solidFill>
                  <a:schemeClr val="accent2"/>
                </a:solidFill>
              </a:rPr>
              <a:t> &amp; non parametric </a:t>
            </a:r>
            <a:r>
              <a:rPr lang="en-US" sz="3200" dirty="0" err="1">
                <a:solidFill>
                  <a:schemeClr val="accent2"/>
                </a:solidFill>
              </a:rPr>
              <a:t>bS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1192" y="1637814"/>
            <a:ext cx="11029615" cy="4830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8CB64A"/>
              </a:buClr>
              <a:buFont typeface="Wingdings" panose="05000000000000000000" pitchFamily="2" charset="2"/>
              <a:buChar char="§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15057" y="1450403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2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𝒗𝒂𝒓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4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d>
                          <m:dPr>
                            <m:ctrlPr>
                              <a:rPr lang="en-US" sz="24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acc>
                          </m:e>
                        </m:d>
                      </m:e>
                    </m:d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𝒗𝒂𝒓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  <m:d>
                      <m:dPr>
                        <m:ctrlP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d>
                          <m:dPr>
                            <m:ctrlPr>
                              <a:rPr lang="en-US" sz="24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m:rPr>
                        <m:nor/>
                      </m:rPr>
                      <a:rPr lang="en-US" sz="2400" b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𝒗𝒂𝒓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  <m:d>
                      <m:d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d>
                      </m:e>
                    </m:d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  <m:d>
                      <m:d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p>
                            <m:r>
                              <a:rPr lang="en-US" sz="24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d>
                      </m:e>
                    </m:d>
                  </m:oMath>
                </a14:m>
                <a:endParaRPr lang="en-US" sz="2400" b="1" dirty="0">
                  <a:solidFill>
                    <a:srgbClr val="002060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𝒗𝒂𝒓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sub>
                    </m:sSub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𝒗𝒂𝒓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𝑰𝑱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</m:d>
                    <m:r>
                      <a:rPr lang="en-US" sz="2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𝒗𝒂𝒓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𝑱𝑲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ill Sans MT" panose="020B0502020104020203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57" y="1450403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84466896"/>
              </p:ext>
            </p:extLst>
          </p:nvPr>
        </p:nvGraphicFramePr>
        <p:xfrm>
          <a:off x="6678664" y="2897660"/>
          <a:ext cx="5066008" cy="2924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4748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The parametric Bootstrap for MLE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Consider a sample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drawn from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 known distribution function with parameter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  </a:t>
                </a: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We would like to estimate a function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in the real world.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First, we compute our maximum likelihood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  <a:latin typeface="Gill Sans MT" panose="020B0502020104020203"/>
                  </a:rPr>
                  <a:t>We draw B Bootstrap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Gill Sans MT" panose="020B0502020104020203"/>
                  </a:rPr>
                  <a:t> of size n from the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latin typeface="Gill Sans MT" panose="020B0502020104020203"/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  <a:latin typeface="Gill Sans MT" panose="020B0502020104020203"/>
                  </a:rPr>
                  <a:t>We then calculate the maximum likelihood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Gill Sans MT" panose="020B0502020104020203"/>
                  </a:rPr>
                  <a:t> for each BS sample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kumimoji="0" 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We use the empirical distribution of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{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𝐵</m:t>
                            </m:r>
                          </m:sub>
                        </m:sSub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</m:t>
                    </m:r>
                  </m:oMath>
                </a14:m>
                <a:r>
                  <a:rPr kumimoji="0" 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Gill Sans MT" panose="020B0502020104020203"/>
                  </a:rPr>
                  <a:t>to estimate qualities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 For instance, the sample variance </a:t>
                </a:r>
                <a:r>
                  <a:rPr lang="en-US" sz="2400" dirty="0">
                    <a:solidFill>
                      <a:schemeClr val="tx1"/>
                    </a:solidFill>
                  </a:rPr>
                  <a:t>estimates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𝑣𝑎𝑟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608" r="-1381" b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920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The parametric Bootstrap -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94473" y="1792526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;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=9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;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interested in the variance of the mean.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500 parametric BS samples of size 9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𝑠𝑒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Histogram of the 500 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500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of the samples mean.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Superimposed on the histogram is the density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BS sample variance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500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=183.7,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=177.7 .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73" y="1792526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0CE5640-3B7D-4B55-A13D-55C08BCD3347}"/>
              </a:ext>
            </a:extLst>
          </p:cNvPr>
          <p:cNvGrpSpPr/>
          <p:nvPr/>
        </p:nvGrpSpPr>
        <p:grpSpPr>
          <a:xfrm>
            <a:off x="8737092" y="1112894"/>
            <a:ext cx="3219470" cy="2647238"/>
            <a:chOff x="8737092" y="1112894"/>
            <a:chExt cx="3219470" cy="2647238"/>
          </a:xfrm>
        </p:grpSpPr>
        <p:grpSp>
          <p:nvGrpSpPr>
            <p:cNvPr id="259" name="Group 258"/>
            <p:cNvGrpSpPr/>
            <p:nvPr/>
          </p:nvGrpSpPr>
          <p:grpSpPr>
            <a:xfrm>
              <a:off x="8737092" y="1112894"/>
              <a:ext cx="3122086" cy="2647238"/>
              <a:chOff x="1316227" y="604398"/>
              <a:chExt cx="3122086" cy="2647238"/>
            </a:xfrm>
          </p:grpSpPr>
          <p:grpSp>
            <p:nvGrpSpPr>
              <p:cNvPr id="260" name="Group 259"/>
              <p:cNvGrpSpPr/>
              <p:nvPr/>
            </p:nvGrpSpPr>
            <p:grpSpPr>
              <a:xfrm>
                <a:off x="1316227" y="604398"/>
                <a:ext cx="3078520" cy="2647238"/>
                <a:chOff x="1316088" y="460644"/>
                <a:chExt cx="3370026" cy="2790992"/>
              </a:xfrm>
            </p:grpSpPr>
            <p:grpSp>
              <p:nvGrpSpPr>
                <p:cNvPr id="262" name="Group 261"/>
                <p:cNvGrpSpPr/>
                <p:nvPr/>
              </p:nvGrpSpPr>
              <p:grpSpPr>
                <a:xfrm>
                  <a:off x="1316088" y="819660"/>
                  <a:ext cx="3370026" cy="2431976"/>
                  <a:chOff x="1316088" y="819660"/>
                  <a:chExt cx="3370026" cy="2431976"/>
                </a:xfrm>
              </p:grpSpPr>
              <p:grpSp>
                <p:nvGrpSpPr>
                  <p:cNvPr id="264" name="Group 263"/>
                  <p:cNvGrpSpPr/>
                  <p:nvPr/>
                </p:nvGrpSpPr>
                <p:grpSpPr>
                  <a:xfrm>
                    <a:off x="1912124" y="819660"/>
                    <a:ext cx="2699951" cy="2063581"/>
                    <a:chOff x="1322173" y="1556952"/>
                    <a:chExt cx="2699951" cy="2063581"/>
                  </a:xfrm>
                </p:grpSpPr>
                <p:sp>
                  <p:nvSpPr>
                    <p:cNvPr id="267" name="Rectangle 266"/>
                    <p:cNvSpPr/>
                    <p:nvPr/>
                  </p:nvSpPr>
                  <p:spPr>
                    <a:xfrm>
                      <a:off x="1322173" y="1556952"/>
                      <a:ext cx="2699951" cy="2057400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8" name="Rectangle 267"/>
                    <p:cNvSpPr/>
                    <p:nvPr/>
                  </p:nvSpPr>
                  <p:spPr>
                    <a:xfrm>
                      <a:off x="1414847" y="3490784"/>
                      <a:ext cx="153433" cy="129746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9" name="Rectangle 268"/>
                    <p:cNvSpPr/>
                    <p:nvPr/>
                  </p:nvSpPr>
                  <p:spPr>
                    <a:xfrm>
                      <a:off x="1568281" y="3410464"/>
                      <a:ext cx="180200" cy="210065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0" name="Rectangle 269"/>
                    <p:cNvSpPr/>
                    <p:nvPr/>
                  </p:nvSpPr>
                  <p:spPr>
                    <a:xfrm>
                      <a:off x="1742592" y="3237470"/>
                      <a:ext cx="172705" cy="383059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1" name="Rectangle 270"/>
                    <p:cNvSpPr/>
                    <p:nvPr/>
                  </p:nvSpPr>
                  <p:spPr>
                    <a:xfrm>
                      <a:off x="1923081" y="3107725"/>
                      <a:ext cx="166238" cy="512804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2" name="Rectangle 271"/>
                    <p:cNvSpPr/>
                    <p:nvPr/>
                  </p:nvSpPr>
                  <p:spPr>
                    <a:xfrm>
                      <a:off x="2091914" y="2570205"/>
                      <a:ext cx="163195" cy="1044142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3" name="Rectangle 272"/>
                    <p:cNvSpPr/>
                    <p:nvPr/>
                  </p:nvSpPr>
                  <p:spPr>
                    <a:xfrm>
                      <a:off x="2256423" y="2236573"/>
                      <a:ext cx="159323" cy="1377774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4" name="Rectangle 273"/>
                    <p:cNvSpPr/>
                    <p:nvPr/>
                  </p:nvSpPr>
                  <p:spPr>
                    <a:xfrm>
                      <a:off x="2415375" y="2242759"/>
                      <a:ext cx="159323" cy="1377774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5" name="Rectangle 274"/>
                    <p:cNvSpPr/>
                    <p:nvPr/>
                  </p:nvSpPr>
                  <p:spPr>
                    <a:xfrm>
                      <a:off x="2583219" y="1853514"/>
                      <a:ext cx="172995" cy="1767011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6" name="Rectangle 275"/>
                    <p:cNvSpPr/>
                    <p:nvPr/>
                  </p:nvSpPr>
                  <p:spPr>
                    <a:xfrm>
                      <a:off x="2755187" y="2063578"/>
                      <a:ext cx="172898" cy="1550769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" name="Rectangle 276"/>
                    <p:cNvSpPr/>
                    <p:nvPr/>
                  </p:nvSpPr>
                  <p:spPr>
                    <a:xfrm>
                      <a:off x="2936332" y="2316891"/>
                      <a:ext cx="165501" cy="1297455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8" name="Rectangle 277"/>
                    <p:cNvSpPr/>
                    <p:nvPr/>
                  </p:nvSpPr>
                  <p:spPr>
                    <a:xfrm>
                      <a:off x="3110082" y="2625810"/>
                      <a:ext cx="152760" cy="988535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9" name="Rectangle 278"/>
                    <p:cNvSpPr/>
                    <p:nvPr/>
                  </p:nvSpPr>
                  <p:spPr>
                    <a:xfrm>
                      <a:off x="3270666" y="2866767"/>
                      <a:ext cx="151128" cy="747579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0" name="Rectangle 279"/>
                    <p:cNvSpPr/>
                    <p:nvPr/>
                  </p:nvSpPr>
                  <p:spPr>
                    <a:xfrm>
                      <a:off x="3428536" y="3163329"/>
                      <a:ext cx="155914" cy="451016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1" name="Rectangle 280"/>
                    <p:cNvSpPr/>
                    <p:nvPr/>
                  </p:nvSpPr>
                  <p:spPr>
                    <a:xfrm>
                      <a:off x="3591717" y="3342503"/>
                      <a:ext cx="164738" cy="271842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2" name="Rectangle 281"/>
                    <p:cNvSpPr/>
                    <p:nvPr/>
                  </p:nvSpPr>
                  <p:spPr>
                    <a:xfrm>
                      <a:off x="3763722" y="3496962"/>
                      <a:ext cx="170818" cy="111202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65" name="TextBox 264"/>
                  <p:cNvSpPr txBox="1"/>
                  <p:nvPr/>
                </p:nvSpPr>
                <p:spPr>
                  <a:xfrm>
                    <a:off x="1316088" y="873177"/>
                    <a:ext cx="609025" cy="17081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 100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50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0</a:t>
                    </a:r>
                  </a:p>
                </p:txBody>
              </p:sp>
              <p:sp>
                <p:nvSpPr>
                  <p:cNvPr id="266" name="TextBox 265"/>
                  <p:cNvSpPr txBox="1"/>
                  <p:nvPr/>
                </p:nvSpPr>
                <p:spPr>
                  <a:xfrm>
                    <a:off x="1719580" y="2882304"/>
                    <a:ext cx="296653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   20     40     60     80     100</a:t>
                    </a:r>
                  </a:p>
                </p:txBody>
              </p:sp>
            </p:grpSp>
            <p:sp>
              <p:nvSpPr>
                <p:cNvPr id="263" name="TextBox 262"/>
                <p:cNvSpPr txBox="1"/>
                <p:nvPr/>
              </p:nvSpPr>
              <p:spPr>
                <a:xfrm>
                  <a:off x="2431006" y="460644"/>
                  <a:ext cx="22551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Normal model</a:t>
                  </a:r>
                </a:p>
              </p:txBody>
            </p:sp>
          </p:grpSp>
          <p:sp>
            <p:nvSpPr>
              <p:cNvPr id="261" name="Freeform: Shape 260"/>
              <p:cNvSpPr/>
              <p:nvPr/>
            </p:nvSpPr>
            <p:spPr>
              <a:xfrm>
                <a:off x="1803712" y="1239857"/>
                <a:ext cx="2634601" cy="1638773"/>
              </a:xfrm>
              <a:custGeom>
                <a:avLst/>
                <a:gdLst>
                  <a:gd name="connsiteX0" fmla="*/ 0 w 1563130"/>
                  <a:gd name="connsiteY0" fmla="*/ 1218017 h 1273623"/>
                  <a:gd name="connsiteX1" fmla="*/ 438665 w 1563130"/>
                  <a:gd name="connsiteY1" fmla="*/ 816423 h 1273623"/>
                  <a:gd name="connsiteX2" fmla="*/ 753762 w 1563130"/>
                  <a:gd name="connsiteY2" fmla="*/ 877 h 1273623"/>
                  <a:gd name="connsiteX3" fmla="*/ 1124465 w 1563130"/>
                  <a:gd name="connsiteY3" fmla="*/ 983239 h 1273623"/>
                  <a:gd name="connsiteX4" fmla="*/ 1563130 w 1563130"/>
                  <a:gd name="connsiteY4" fmla="*/ 1273623 h 1273623"/>
                  <a:gd name="connsiteX5" fmla="*/ 1563130 w 1563130"/>
                  <a:gd name="connsiteY5" fmla="*/ 1273623 h 127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3130" h="1273623">
                    <a:moveTo>
                      <a:pt x="0" y="1218017"/>
                    </a:moveTo>
                    <a:cubicBezTo>
                      <a:pt x="156519" y="1118648"/>
                      <a:pt x="313038" y="1019280"/>
                      <a:pt x="438665" y="816423"/>
                    </a:cubicBezTo>
                    <a:cubicBezTo>
                      <a:pt x="564292" y="613566"/>
                      <a:pt x="639462" y="-26926"/>
                      <a:pt x="753762" y="877"/>
                    </a:cubicBezTo>
                    <a:cubicBezTo>
                      <a:pt x="868062" y="28680"/>
                      <a:pt x="989570" y="771115"/>
                      <a:pt x="1124465" y="983239"/>
                    </a:cubicBezTo>
                    <a:cubicBezTo>
                      <a:pt x="1259360" y="1195363"/>
                      <a:pt x="1563130" y="1273623"/>
                      <a:pt x="1563130" y="1273623"/>
                    </a:cubicBezTo>
                    <a:lnTo>
                      <a:pt x="1563130" y="1273623"/>
                    </a:lnTo>
                  </a:path>
                </a:pathLst>
              </a:cu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C07CB74-A193-4DA2-AA89-7A1EC3B794CF}"/>
                </a:ext>
              </a:extLst>
            </p:cNvPr>
            <p:cNvSpPr/>
            <p:nvPr/>
          </p:nvSpPr>
          <p:spPr>
            <a:xfrm>
              <a:off x="11765033" y="3072127"/>
              <a:ext cx="191529" cy="5066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8170782-EFAC-40D5-8AB1-7AC367D4038C}"/>
                </a:ext>
              </a:extLst>
            </p:cNvPr>
            <p:cNvSpPr/>
            <p:nvPr/>
          </p:nvSpPr>
          <p:spPr>
            <a:xfrm>
              <a:off x="9101198" y="2929584"/>
              <a:ext cx="158587" cy="5066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A6A467F-F262-43E5-95D6-395AC17A739F}"/>
              </a:ext>
            </a:extLst>
          </p:cNvPr>
          <p:cNvGrpSpPr/>
          <p:nvPr/>
        </p:nvGrpSpPr>
        <p:grpSpPr>
          <a:xfrm>
            <a:off x="8780973" y="4165668"/>
            <a:ext cx="3144018" cy="2457806"/>
            <a:chOff x="8780973" y="4165668"/>
            <a:chExt cx="3144018" cy="2457806"/>
          </a:xfrm>
        </p:grpSpPr>
        <p:grpSp>
          <p:nvGrpSpPr>
            <p:cNvPr id="345" name="Group 344"/>
            <p:cNvGrpSpPr/>
            <p:nvPr/>
          </p:nvGrpSpPr>
          <p:grpSpPr>
            <a:xfrm>
              <a:off x="8780973" y="4165668"/>
              <a:ext cx="3144018" cy="2457806"/>
              <a:chOff x="1250729" y="4209133"/>
              <a:chExt cx="3144018" cy="2457806"/>
            </a:xfrm>
          </p:grpSpPr>
          <p:grpSp>
            <p:nvGrpSpPr>
              <p:cNvPr id="346" name="Group 345"/>
              <p:cNvGrpSpPr/>
              <p:nvPr/>
            </p:nvGrpSpPr>
            <p:grpSpPr>
              <a:xfrm>
                <a:off x="1250729" y="4209133"/>
                <a:ext cx="3144018" cy="2457806"/>
                <a:chOff x="1250729" y="3837116"/>
                <a:chExt cx="3475730" cy="2837458"/>
              </a:xfrm>
            </p:grpSpPr>
            <p:grpSp>
              <p:nvGrpSpPr>
                <p:cNvPr id="348" name="Group 347"/>
                <p:cNvGrpSpPr/>
                <p:nvPr/>
              </p:nvGrpSpPr>
              <p:grpSpPr>
                <a:xfrm>
                  <a:off x="1250729" y="4205518"/>
                  <a:ext cx="3475730" cy="2469056"/>
                  <a:chOff x="1250729" y="4205518"/>
                  <a:chExt cx="3475730" cy="2469056"/>
                </a:xfrm>
              </p:grpSpPr>
              <p:sp>
                <p:nvSpPr>
                  <p:cNvPr id="350" name="Rectangle 349"/>
                  <p:cNvSpPr/>
                  <p:nvPr/>
                </p:nvSpPr>
                <p:spPr>
                  <a:xfrm>
                    <a:off x="1824540" y="4205518"/>
                    <a:ext cx="2699951" cy="2057401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1" name="Rectangle 350"/>
                  <p:cNvSpPr/>
                  <p:nvPr/>
                </p:nvSpPr>
                <p:spPr>
                  <a:xfrm>
                    <a:off x="1988699" y="5879755"/>
                    <a:ext cx="172705" cy="383059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2" name="Rectangle 351"/>
                  <p:cNvSpPr/>
                  <p:nvPr/>
                </p:nvSpPr>
                <p:spPr>
                  <a:xfrm>
                    <a:off x="2160414" y="5218668"/>
                    <a:ext cx="163195" cy="1044142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3" name="Rectangle 352"/>
                  <p:cNvSpPr/>
                  <p:nvPr/>
                </p:nvSpPr>
                <p:spPr>
                  <a:xfrm>
                    <a:off x="2311920" y="4889139"/>
                    <a:ext cx="159323" cy="1377774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4" name="Rectangle 353"/>
                  <p:cNvSpPr/>
                  <p:nvPr/>
                </p:nvSpPr>
                <p:spPr>
                  <a:xfrm>
                    <a:off x="2479764" y="4499894"/>
                    <a:ext cx="172995" cy="1767011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5" name="Rectangle 354"/>
                  <p:cNvSpPr/>
                  <p:nvPr/>
                </p:nvSpPr>
                <p:spPr>
                  <a:xfrm>
                    <a:off x="2651732" y="4709958"/>
                    <a:ext cx="172898" cy="1550769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6" name="Rectangle 355"/>
                  <p:cNvSpPr/>
                  <p:nvPr/>
                </p:nvSpPr>
                <p:spPr>
                  <a:xfrm>
                    <a:off x="2832877" y="4963271"/>
                    <a:ext cx="165501" cy="129745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" name="Rectangle 356"/>
                  <p:cNvSpPr/>
                  <p:nvPr/>
                </p:nvSpPr>
                <p:spPr>
                  <a:xfrm>
                    <a:off x="3006627" y="5272190"/>
                    <a:ext cx="152760" cy="98853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" name="Rectangle 357"/>
                  <p:cNvSpPr/>
                  <p:nvPr/>
                </p:nvSpPr>
                <p:spPr>
                  <a:xfrm>
                    <a:off x="3167211" y="5513147"/>
                    <a:ext cx="151128" cy="747579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" name="Rectangle 358"/>
                  <p:cNvSpPr/>
                  <p:nvPr/>
                </p:nvSpPr>
                <p:spPr>
                  <a:xfrm>
                    <a:off x="3325081" y="5809709"/>
                    <a:ext cx="155914" cy="45101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" name="Rectangle 359"/>
                  <p:cNvSpPr/>
                  <p:nvPr/>
                </p:nvSpPr>
                <p:spPr>
                  <a:xfrm>
                    <a:off x="3480995" y="5879755"/>
                    <a:ext cx="172005" cy="38097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" name="Rectangle 360"/>
                  <p:cNvSpPr/>
                  <p:nvPr/>
                </p:nvSpPr>
                <p:spPr>
                  <a:xfrm>
                    <a:off x="3658725" y="5962135"/>
                    <a:ext cx="172359" cy="292409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" name="TextBox 361"/>
                  <p:cNvSpPr txBox="1"/>
                  <p:nvPr/>
                </p:nvSpPr>
                <p:spPr>
                  <a:xfrm>
                    <a:off x="1759925" y="6248192"/>
                    <a:ext cx="2966534" cy="4263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 20  40   60   80  100    140</a:t>
                    </a:r>
                  </a:p>
                </p:txBody>
              </p:sp>
              <p:sp>
                <p:nvSpPr>
                  <p:cNvPr id="363" name="Rectangle 362"/>
                  <p:cNvSpPr/>
                  <p:nvPr/>
                </p:nvSpPr>
                <p:spPr>
                  <a:xfrm>
                    <a:off x="3822086" y="6025767"/>
                    <a:ext cx="166263" cy="228777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4" name="Rectangle 363"/>
                  <p:cNvSpPr/>
                  <p:nvPr/>
                </p:nvSpPr>
                <p:spPr>
                  <a:xfrm>
                    <a:off x="3997412" y="6110416"/>
                    <a:ext cx="165721" cy="14412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5" name="Rectangle 364"/>
                  <p:cNvSpPr/>
                  <p:nvPr/>
                </p:nvSpPr>
                <p:spPr>
                  <a:xfrm>
                    <a:off x="4179592" y="6143342"/>
                    <a:ext cx="183037" cy="111202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6" name="TextBox 365"/>
                  <p:cNvSpPr txBox="1"/>
                  <p:nvPr/>
                </p:nvSpPr>
                <p:spPr>
                  <a:xfrm>
                    <a:off x="1250729" y="4247678"/>
                    <a:ext cx="609025" cy="20253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300 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200</a:t>
                    </a: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100</a:t>
                    </a: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0</a:t>
                    </a:r>
                  </a:p>
                </p:txBody>
              </p:sp>
            </p:grpSp>
            <p:sp>
              <p:nvSpPr>
                <p:cNvPr id="349" name="TextBox 348"/>
                <p:cNvSpPr txBox="1"/>
                <p:nvPr/>
              </p:nvSpPr>
              <p:spPr>
                <a:xfrm>
                  <a:off x="2183974" y="3837116"/>
                  <a:ext cx="2340517" cy="4263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Exponential model</a:t>
                  </a:r>
                </a:p>
              </p:txBody>
            </p:sp>
          </p:grpSp>
          <p:sp>
            <p:nvSpPr>
              <p:cNvPr id="347" name="Freeform: Shape 346"/>
              <p:cNvSpPr/>
              <p:nvPr/>
            </p:nvSpPr>
            <p:spPr>
              <a:xfrm>
                <a:off x="1736353" y="4845011"/>
                <a:ext cx="1972189" cy="1423555"/>
              </a:xfrm>
              <a:custGeom>
                <a:avLst/>
                <a:gdLst>
                  <a:gd name="connsiteX0" fmla="*/ 0 w 1563130"/>
                  <a:gd name="connsiteY0" fmla="*/ 1218017 h 1273623"/>
                  <a:gd name="connsiteX1" fmla="*/ 438665 w 1563130"/>
                  <a:gd name="connsiteY1" fmla="*/ 816423 h 1273623"/>
                  <a:gd name="connsiteX2" fmla="*/ 753762 w 1563130"/>
                  <a:gd name="connsiteY2" fmla="*/ 877 h 1273623"/>
                  <a:gd name="connsiteX3" fmla="*/ 1124465 w 1563130"/>
                  <a:gd name="connsiteY3" fmla="*/ 983239 h 1273623"/>
                  <a:gd name="connsiteX4" fmla="*/ 1563130 w 1563130"/>
                  <a:gd name="connsiteY4" fmla="*/ 1273623 h 1273623"/>
                  <a:gd name="connsiteX5" fmla="*/ 1563130 w 1563130"/>
                  <a:gd name="connsiteY5" fmla="*/ 1273623 h 127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3130" h="1273623">
                    <a:moveTo>
                      <a:pt x="0" y="1218017"/>
                    </a:moveTo>
                    <a:cubicBezTo>
                      <a:pt x="156519" y="1118648"/>
                      <a:pt x="313038" y="1019280"/>
                      <a:pt x="438665" y="816423"/>
                    </a:cubicBezTo>
                    <a:cubicBezTo>
                      <a:pt x="564292" y="613566"/>
                      <a:pt x="639462" y="-26926"/>
                      <a:pt x="753762" y="877"/>
                    </a:cubicBezTo>
                    <a:cubicBezTo>
                      <a:pt x="868062" y="28680"/>
                      <a:pt x="989570" y="771115"/>
                      <a:pt x="1124465" y="983239"/>
                    </a:cubicBezTo>
                    <a:cubicBezTo>
                      <a:pt x="1259360" y="1195363"/>
                      <a:pt x="1563130" y="1273623"/>
                      <a:pt x="1563130" y="1273623"/>
                    </a:cubicBezTo>
                    <a:lnTo>
                      <a:pt x="1563130" y="1273623"/>
                    </a:lnTo>
                  </a:path>
                </a:pathLst>
              </a:cu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4E68518-FCD0-48E1-B4D3-A23AB362F8EF}"/>
                </a:ext>
              </a:extLst>
            </p:cNvPr>
            <p:cNvSpPr/>
            <p:nvPr/>
          </p:nvSpPr>
          <p:spPr>
            <a:xfrm>
              <a:off x="9122079" y="5942921"/>
              <a:ext cx="158587" cy="5066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1401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PARAMETRIC MAX. LIKELIHOOD INFERENCE - the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81192" y="1637814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10000"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u="sng" dirty="0">
                    <a:solidFill>
                      <a:schemeClr val="tx1"/>
                    </a:solidFill>
                    <a:latin typeface="Gill Sans MT" panose="020B0502020104020203"/>
                  </a:rPr>
                  <a:t>The </a:t>
                </a:r>
                <a:r>
                  <a:rPr lang="en-US" sz="2600" u="sng" dirty="0">
                    <a:solidFill>
                      <a:schemeClr val="tx1"/>
                    </a:solidFill>
                    <a:latin typeface="Gill Sans MT" panose="020B0502020104020203"/>
                  </a:rPr>
                  <a:t>score function</a:t>
                </a:r>
                <a:r>
                  <a:rPr lang="en-US" sz="2600" dirty="0">
                    <a:solidFill>
                      <a:schemeClr val="tx1"/>
                    </a:solidFill>
                    <a:latin typeface="Gill Sans MT" panose="020B0502020104020203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𝜕𝜃</m:t>
                        </m:r>
                      </m:den>
                    </m:f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𝜕𝜃</m:t>
                        </m:r>
                      </m:den>
                    </m:f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</m:e>
                    </m:nary>
                  </m:oMath>
                </a14:m>
                <a:endParaRPr lang="en-US" sz="2600" dirty="0">
                  <a:solidFill>
                    <a:schemeClr val="tx1"/>
                  </a:solidFill>
                  <a:latin typeface="Gill Sans MT" panose="020B0502020104020203"/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600" u="sng" dirty="0">
                    <a:solidFill>
                      <a:schemeClr val="tx1"/>
                    </a:solidFill>
                    <a:latin typeface="Gill Sans MT" panose="020B0502020104020203"/>
                  </a:rPr>
                  <a:t>The Fisher information</a:t>
                </a:r>
                <a:r>
                  <a:rPr lang="en-US" sz="2600" dirty="0">
                    <a:solidFill>
                      <a:schemeClr val="tx1"/>
                    </a:solidFill>
                    <a:latin typeface="Gill Sans MT" panose="020B0502020104020203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𝜕𝜃</m:t>
                            </m:r>
                          </m:den>
                        </m:f>
                      </m:e>
                    </m:d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d>
                                      <m:dPr>
                                        <m:ctrlPr>
                                          <a:rPr lang="en-US" sz="2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  <m:r>
                                          <a:rPr lang="en-US" sz="2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Gill Sans MT" panose="020B0502020104020203"/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600" dirty="0">
                    <a:solidFill>
                      <a:schemeClr val="tx1"/>
                    </a:solidFill>
                    <a:latin typeface="Gill Sans MT" panose="020B0502020104020203"/>
                  </a:rPr>
                  <a:t>By the asymptotic distribution of the MLE, under certain conditions (regularity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Gill Sans MT" panose="020B0502020104020203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Gill Sans MT" panose="020B0502020104020203"/>
                  </a:rPr>
                  <a:t>is in the interior of the parameter space):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acc>
                      <m:accPr>
                        <m:chr m:val="̂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</m:e>
                    </m:acc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d>
                              <m:dPr>
                                <m:ctrlPr>
                                  <a:rPr lang="en-US" sz="2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d>
                          </m:e>
                          <m:sup>
                            <m:r>
                              <a:rPr lang="en-US" sz="2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b="1" dirty="0">
                    <a:solidFill>
                      <a:schemeClr val="tx1"/>
                    </a:solidFill>
                    <a:latin typeface="Gill Sans MT" panose="020B0502020104020203"/>
                  </a:rPr>
                  <a:t>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600" dirty="0">
                    <a:solidFill>
                      <a:schemeClr val="tx1"/>
                    </a:solidFill>
                    <a:latin typeface="Gill Sans MT" panose="020B0502020104020203"/>
                  </a:rPr>
                  <a:t>This suggests that </a:t>
                </a:r>
                <a:r>
                  <a:rPr lang="en-US" sz="2600" b="1" dirty="0">
                    <a:solidFill>
                      <a:schemeClr val="tx1"/>
                    </a:solidFill>
                    <a:latin typeface="Gill Sans MT" panose="020B0502020104020203"/>
                  </a:rPr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US" sz="2600" b="1" dirty="0">
                    <a:solidFill>
                      <a:schemeClr val="tx1"/>
                    </a:solidFill>
                    <a:latin typeface="Gill Sans MT" panose="020B0502020104020203"/>
                  </a:rPr>
                  <a:t> can be approximated by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  <m:r>
                          <a:rPr lang="en-US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d>
                              <m:dPr>
                                <m:ctrlPr>
                                  <a:rPr lang="en-US" sz="2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d>
                    <m:r>
                      <a:rPr lang="en-US" sz="2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Gill Sans MT" panose="020B0502020104020203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1637814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017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PARAMETRIC MAX. LIKELIHOOD INFERENCE - the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56479" y="1668706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Suppose we have a vector of parameters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and we want to conduct inference for a real valued function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be the true value of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Assuming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</m:acc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is the MLE,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</m:acc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is the MLE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Denote the parametric family of distribution functions for x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η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 algn="l"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den>
                            </m:f>
                          </m:e>
                        </m:eqAr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\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̇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den>
                            </m:f>
                          </m:e>
                        </m:eqArr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79" y="1668706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140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PARAMETRIC MAX. LIKELIHOOD INFERENCE - the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68835" y="1668706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By the chain rule</a:t>
                </a:r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acc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acc>
                      <m:accPr>
                        <m:chr m:val="̇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acc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</m:d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It can be shown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acc>
                      </m:e>
                    </m:d>
                    <m:acc>
                      <m:accPr>
                        <m:chr m:val="̇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e>
                    </m:acc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acc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acc>
                      <m:accPr>
                        <m:chr m:val="̇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acc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)), 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where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can be replaced with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>
                    <a:solidFill>
                      <a:schemeClr val="tx1"/>
                    </a:solidFill>
                  </a:rPr>
                  <a:t>a consistent estimator.  </a:t>
                </a:r>
              </a:p>
              <a:p>
                <a:pPr marL="285750" indent="-285750" algn="l">
                  <a:lnSpc>
                    <a:spcPct val="150000"/>
                  </a:lnSpc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A property of M-estimators: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𝜕𝜓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𝜕𝜃</m:t>
                                        </m:r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𝑑𝐹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nary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d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à"/>
                  <a:defRPr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</m:d>
                  </m:oMath>
                </a14:m>
                <a:r>
                  <a:rPr lang="en-US" sz="2400" b="1" i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400" b="1" i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e>
                    </m:acc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i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acc>
                        <m:d>
                          <m:d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acc>
                      <m:accPr>
                        <m:chr m:val="̇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acc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à"/>
                  <a:defRPr/>
                </a:pP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sz="24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e>
                            </m:acc>
                          </m:sub>
                        </m:sSub>
                      </m:e>
                    </m:d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̇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acc>
                        <m:d>
                          <m:d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acc>
                      <m:accPr>
                        <m:chr m:val="̇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acc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</m:acc>
                      </m:e>
                    </m:d>
                  </m:oMath>
                </a14:m>
                <a:endParaRPr lang="en-US" sz="2400" b="1" dirty="0">
                  <a:solidFill>
                    <a:srgbClr val="002060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Font typeface="Wingdings" panose="05000000000000000000" pitchFamily="2" charset="2"/>
                  <a:buChar char="§"/>
                  <a:defRPr/>
                </a:pP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35" y="1668706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608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852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Parametric ML &amp; BS inference, jackknife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56479" y="1668706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acc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acc>
                      <m:accPr>
                        <m:chr m:val="̇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acc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Now,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𝑣𝑎𝑟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2060"/>
                        </a:solidFill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2060"/>
                        </a:solidFill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)</a:t>
                </a:r>
                <a:r>
                  <a:rPr lang="en-US" sz="2400" dirty="0">
                    <a:solidFill>
                      <a:schemeClr val="tx1"/>
                    </a:solidFill>
                  </a:rPr>
                  <a:t>, we can see that: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𝒗𝒂𝒓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  <m:d>
                      <m:dPr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̇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acc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̇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̇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acc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 </m:t>
                    </m:r>
                    <m:acc>
                      <m:accPr>
                        <m:chr m:val="̇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̇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=</a:t>
                </a:r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acc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acc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79" y="1668706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24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Parametric ML, parametric BS, IJ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56479" y="1650172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Therefore, we can conclude that for a statistic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acc>
                          </m:sub>
                        </m:sSub>
                      </m:e>
                    </m:d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: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𝒗𝒂𝒓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𝑰𝑱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sz="24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e>
                            </m:acc>
                          </m:sub>
                        </m:sSub>
                      </m:e>
                    </m:d>
                    <m:r>
                      <a:rPr lang="en-US" sz="24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sz="24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e>
                            </m:acc>
                          </m:sub>
                        </m:sSub>
                      </m:sub>
                    </m:sSub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sz="24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e>
                            </m:acc>
                          </m:sub>
                        </m:sSub>
                      </m:e>
                    </m:d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acc>
                        <m:d>
                          <m:d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acc>
                      <m:accPr>
                        <m:chr m:val="̇"/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acc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</m:acc>
                      </m:e>
                    </m:d>
                    <m:r>
                      <a:rPr lang="en-US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e>
                            </m:acc>
                          </m:e>
                        </m:d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Furthermore,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acc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 linear statistic, 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then the IJ and the inverse Fisher information 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both agree with the parametric BS estimate of 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variance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acc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79" y="1650172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26502032"/>
              </p:ext>
            </p:extLst>
          </p:nvPr>
        </p:nvGraphicFramePr>
        <p:xfrm>
          <a:off x="7286185" y="3669955"/>
          <a:ext cx="4563945" cy="2570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1669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The empirical </a:t>
            </a:r>
            <a:r>
              <a:rPr lang="en-US" sz="3200" dirty="0" err="1">
                <a:solidFill>
                  <a:schemeClr val="accent2"/>
                </a:solidFill>
              </a:rPr>
              <a:t>cdf</a:t>
            </a:r>
            <a:r>
              <a:rPr lang="en-US" sz="3200" dirty="0">
                <a:solidFill>
                  <a:schemeClr val="accent2"/>
                </a:solidFill>
              </a:rPr>
              <a:t> as a max likelihood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56479" y="1668706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represents the parameters of the distribution function of x.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We define a nonparametric likelihood function: </a:t>
                </a:r>
              </a:p>
              <a:p>
                <a:pPr marL="800100" lvl="1" indent="-342900">
                  <a:lnSpc>
                    <a:spcPct val="150000"/>
                  </a:lnSpc>
                  <a:buClr>
                    <a:schemeClr val="bg1"/>
                  </a:buClr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 is the probability of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under F.</a:t>
                </a:r>
                <a:endParaRPr lang="he-IL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maximizes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 As a result, the plugin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the nonparametric max likelihood estimate of the parameter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79" y="1668706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661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The delta method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Technique for variance estimation that is applicable to statistics that are functions of observed averages: 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where r is a known function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𝑚𝑒𝑎𝑛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𝑐𝑜𝑟𝑟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0.5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8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approximate likelihoods - introduction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2657" y="1637814"/>
            <a:ext cx="11029615" cy="4635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First, we’ll look at a 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parametric likelihood </a:t>
                </a:r>
                <a:r>
                  <a:rPr lang="en-US" sz="2200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200" b="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In most situations,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depends on additional “nuisance” parameters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beside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b="1" dirty="0">
                    <a:solidFill>
                      <a:schemeClr val="tx1"/>
                    </a:solidFill>
                  </a:rPr>
                  <a:t>How to get rid of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 once we have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</m:d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? - Our main objective. 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The profile likelihood: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𝑝𝑟𝑜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e>
                    </m:d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The marginal likelihood: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𝑚𝑎𝑟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is a function whose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involves only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2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e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lvl="1" indent="-28575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b="1" dirty="0">
                    <a:solidFill>
                      <a:schemeClr val="tx1"/>
                    </a:solidFill>
                  </a:rPr>
                  <a:t>The problem: we don’t always know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𝐩</m:t>
                    </m:r>
                    <m:d>
                      <m:d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</m:d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b="1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approximate likelihoods.</a:t>
                </a:r>
                <a:endParaRPr lang="en-US" sz="2200" b="1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497" t="-8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174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The delta method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87370" y="1384501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𝐴𝑁</m:t>
                        </m:r>
                      </m:e>
                    </m:groupCh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groupCh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We will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consists of means: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By the CLT,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groupCh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/>
                        </m:sSubSup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0, </m:t>
                        </m:r>
                        <m:sSubSup>
                          <m:sSubSup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/>
                        </m:sSubSup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b="1" dirty="0">
                    <a:solidFill>
                      <a:srgbClr val="002060"/>
                    </a:solidFill>
                  </a:rPr>
                  <a:t>Then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groupCh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𝜵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d>
                          <m:dPr>
                            <m:ctrlPr>
                              <a:rPr lang="en-US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  <m:sup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b>
                      <m:sSub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𝜵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200" b="1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b="1" dirty="0">
                    <a:solidFill>
                      <a:srgbClr val="002060"/>
                    </a:solidFill>
                  </a:rPr>
                  <a:t>In other words, we can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𝒗𝒂𝒓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  <m:d>
                      <m:dPr>
                        <m:ctrlP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srgbClr val="002060"/>
                    </a:solidFill>
                  </a:rPr>
                  <a:t>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𝜵</m:t>
                        </m:r>
                        <m:sSup>
                          <m:sSupPr>
                            <m:ctrlP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  <m:d>
                              <m:dPr>
                                <m:ctrlPr>
                                  <a:rPr lang="en-US" sz="22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𝜮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𝜵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70" y="1384501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497" b="-8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862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The delta method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87370" y="1384501"/>
                <a:ext cx="11029615" cy="533139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𝐴𝑁</m:t>
                        </m:r>
                      </m:e>
                    </m:groupCh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groupCh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e>
                    </m:d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We will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consists of means: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By the CLT,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groupCh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/>
                        </m:sSubSup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e>
                    </m:d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0, </m:t>
                        </m:r>
                        <m:sSubSup>
                          <m:sSubSup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/>
                        </m:sSubSup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b="1" dirty="0">
                    <a:solidFill>
                      <a:srgbClr val="002060"/>
                    </a:solidFill>
                  </a:rPr>
                  <a:t>Then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</m:acc>
                      </m:e>
                      <m: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))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groupCh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𝜵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d>
                          <m:dPr>
                            <m:ctrlPr>
                              <a:rPr lang="en-US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</m:e>
                      <m:sup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b>
                      <m:sSub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𝜵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200" b="1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b="1" dirty="0">
                    <a:solidFill>
                      <a:srgbClr val="002060"/>
                    </a:solidFill>
                  </a:rPr>
                  <a:t>In other words, we can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𝒗𝒂𝒓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  <m:d>
                      <m:dPr>
                        <m:ctrlP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</m:acc>
                      </m:e>
                    </m:d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srgbClr val="002060"/>
                    </a:solidFill>
                  </a:rPr>
                  <a:t>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𝜵</m:t>
                        </m:r>
                        <m:sSup>
                          <m:sSupPr>
                            <m:ctrlP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  <m:d>
                              <m:dPr>
                                <m:ctrlPr>
                                  <a:rPr lang="en-US" sz="22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𝜼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𝜮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𝜵</m:t>
                        </m:r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70" y="1384501"/>
                <a:ext cx="11029615" cy="5331396"/>
              </a:xfrm>
              <a:prstGeom prst="rect">
                <a:avLst/>
              </a:prstGeom>
              <a:blipFill>
                <a:blip r:embed="rId2"/>
                <a:stretch>
                  <a:fillRect l="-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078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The delta method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First, we’ll look at the expansion: 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This implies: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acc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e>
                    </m:d>
                  </m:oMath>
                </a14:m>
                <a:endParaRPr lang="en-US" sz="24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1657350" lvl="3" indent="-285750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𝐶𝑜𝑣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e>
                      <m:sup/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e>
                      <m:sup/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290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The delta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Suppose we have a random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We seek for a one-to-one function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𝑣𝑎𝑟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>
                  <a:lnSpc>
                    <a:spcPct val="150000"/>
                  </a:lnSpc>
                  <a:buClr>
                    <a:srgbClr val="8CB64A"/>
                  </a:buClr>
                  <a:defRPr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608" r="-1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734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The delta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The idea: suppose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has mean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covariance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2114550" lvl="4" indent="-285750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Since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has the same mean vector, and a covariance matrix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vector notation: </a:t>
                </a:r>
              </a:p>
              <a:p>
                <a:pPr marL="3486150" lvl="7" indent="-285750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acc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Hence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Var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(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)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378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The delta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The nonparametric delta method: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Replace the first and second moments with the plugin estimates created from</a:t>
                </a:r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3486150" lvl="7" indent="-285750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𝒗𝒂𝒓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𝑵𝑫</m:t>
                        </m:r>
                      </m:sup>
                    </m:sSup>
                    <m:r>
                      <m:rPr>
                        <m:nor/>
                      </m:rPr>
                      <a:rPr lang="en-US" sz="2400" b="1" dirty="0" smtClean="0">
                        <a:solidFill>
                          <a:srgbClr val="002060"/>
                        </a:solidFill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</m:acc>
                      </m:e>
                    </m:d>
                    <m:r>
                      <m:rPr>
                        <m:nor/>
                      </m:rPr>
                      <a:rPr lang="en-US" sz="2400" b="1" dirty="0" smtClean="0">
                        <a:solidFill>
                          <a:srgbClr val="002060"/>
                        </a:solidFill>
                      </a:rPr>
                      <m:t>)</m:t>
                    </m:r>
                    <m:r>
                      <m:rPr>
                        <m:nor/>
                      </m:rPr>
                      <a:rPr lang="he-IL" sz="2400" b="1" i="0" dirty="0" smtClean="0">
                        <a:solidFill>
                          <a:srgbClr val="002060"/>
                        </a:solidFill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𝜵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acc>
                                  <m:accPr>
                                    <m:chr m:val="̂"/>
                                    <m:ctrlP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sub>
                            </m:sSub>
                          </m:e>
                          <m:sup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𝜮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sub>
                        </m:s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𝜵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acc>
                                  <m:accPr>
                                    <m:chr m:val="̂"/>
                                    <m:ctrlP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sub>
                            </m:sSub>
                          </m:e>
                          <m:sup/>
                        </m:sSup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The parametric delta method: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3486150" lvl="7" indent="-285750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𝒗𝒂𝒓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p>
                    </m:sSup>
                    <m:r>
                      <m:rPr>
                        <m:nor/>
                      </m:rPr>
                      <a:rPr lang="en-US" sz="2400" b="1" dirty="0">
                        <a:solidFill>
                          <a:srgbClr val="002060"/>
                        </a:solidFill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</m:acc>
                      </m:e>
                    </m:d>
                    <m:r>
                      <m:rPr>
                        <m:nor/>
                      </m:rPr>
                      <a:rPr lang="en-US" sz="2400" b="1" dirty="0">
                        <a:solidFill>
                          <a:srgbClr val="002060"/>
                        </a:solidFill>
                      </a:rPr>
                      <m:t>)</m:t>
                    </m:r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𝜵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𝜼</m:t>
                                        </m:r>
                                      </m:e>
                                    </m:acc>
                                  </m:sub>
                                </m:sSub>
                              </m:sub>
                            </m:sSub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𝜮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acc>
                                  <m:accPr>
                                    <m:chr m:val="̂"/>
                                    <m:ctrlP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𝜼</m:t>
                                    </m:r>
                                  </m:e>
                                </m:acc>
                              </m:sub>
                            </m:sSub>
                          </m:sub>
                        </m:s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𝜵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𝜼</m:t>
                                        </m:r>
                                      </m:e>
                                    </m:acc>
                                  </m:sub>
                                </m:sSub>
                              </m:sub>
                            </m:sSub>
                          </m:e>
                          <m:sup/>
                        </m:sSup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094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The delta method for the mean –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  <m:d>
                      <m:d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b="0" dirty="0">
                    <a:solidFill>
                      <a:schemeClr val="tx1"/>
                    </a:solidFill>
                  </a:rPr>
                  <a:t> 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</a:rPr>
                  <a:t>CLT </a:t>
                </a:r>
                <a:r>
                  <a:rPr lang="en-US" sz="2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𝑣𝑎𝑟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b="1" u="sng" dirty="0">
                    <a:solidFill>
                      <a:schemeClr val="tx1"/>
                    </a:solidFill>
                  </a:rPr>
                  <a:t>Nonparametric</a:t>
                </a:r>
                <a:r>
                  <a:rPr lang="en-US" sz="2200" dirty="0">
                    <a:solidFill>
                      <a:schemeClr val="tx1"/>
                    </a:solidFill>
                  </a:rPr>
                  <a:t>: the plugin estimate of variance</a:t>
                </a:r>
                <a:r>
                  <a:rPr lang="en-US" sz="22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2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chemeClr val="tx1"/>
                            </a:solidFill>
                          </a:rPr>
                          <m:t>Var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𝑁𝐷</m:t>
                        </m:r>
                      </m:sup>
                    </m:sSup>
                    <m:r>
                      <m:rPr>
                        <m:nor/>
                      </m:rPr>
                      <a:rPr lang="en-US" sz="2200" dirty="0">
                        <a:solidFill>
                          <a:schemeClr val="tx1"/>
                        </a:solidFill>
                      </a:rPr>
                      <m:t>(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</m:e>
                    </m:d>
                    <m:r>
                      <m:rPr>
                        <m:nor/>
                      </m:rPr>
                      <a:rPr lang="en-US" sz="2200" dirty="0">
                        <a:solidFill>
                          <a:schemeClr val="tx1"/>
                        </a:solidFill>
                      </a:rPr>
                      <m:t>)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  <m:sup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sub>
                        </m:s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sSup>
                          <m:sSup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acc>
                                  <m:accPr>
                                    <m:chr m:val="̂"/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sub>
                            </m:sSub>
                          </m:e>
                          <m:sup/>
                        </m:sSup>
                      </m:num>
                      <m:den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.</a:t>
                </a:r>
                <a:endParaRPr lang="en-US" sz="2200" dirty="0">
                  <a:solidFill>
                    <a:srgbClr val="00B0F0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b="1" u="sng" dirty="0">
                    <a:solidFill>
                      <a:schemeClr val="tx1"/>
                    </a:solidFill>
                  </a:rPr>
                  <a:t>Parametric delta</a:t>
                </a:r>
                <a:r>
                  <a:rPr lang="en-US" sz="2200" dirty="0">
                    <a:solidFill>
                      <a:schemeClr val="tx1"/>
                    </a:solidFill>
                  </a:rPr>
                  <a:t>: if we assume x is exponential,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acc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acc>
                          </m:sub>
                        </m:sSub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acc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chemeClr val="tx1"/>
                            </a:solidFill>
                          </a:rPr>
                          <m:t>Var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𝑃𝐷</m:t>
                        </m:r>
                      </m:sup>
                    </m:sSup>
                    <m:r>
                      <m:rPr>
                        <m:nor/>
                      </m:rPr>
                      <a:rPr lang="en-US" sz="2200" dirty="0">
                        <a:solidFill>
                          <a:schemeClr val="tx1"/>
                        </a:solidFill>
                      </a:rPr>
                      <m:t>(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</m:e>
                    </m:d>
                    <m:r>
                      <m:rPr>
                        <m:nor/>
                      </m:rPr>
                      <a:rPr lang="en-US" sz="2200" dirty="0">
                        <a:solidFill>
                          <a:schemeClr val="tx1"/>
                        </a:solidFill>
                      </a:rPr>
                      <m:t>)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2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𝜂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</m:sub>
                                </m:sSub>
                              </m:e>
                              <m:sup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acc>
                                  <m:accPr>
                                    <m:chr m:val="̂"/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</m:acc>
                              </m:sub>
                            </m:sSub>
                          </m:sub>
                        </m:s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sSup>
                          <m:sSup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</m:acc>
                                  </m:sub>
                                </m:sSub>
                              </m:sub>
                            </m:sSub>
                          </m:e>
                          <m:sup/>
                        </m:sSup>
                      </m:num>
                      <m:den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acc>
                              <m:accPr>
                                <m:chr m:val="̅"/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172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The delta method correlation coef. –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10000"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𝑐𝑜𝑟𝑟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0.5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𝑋𝑌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</a:rPr>
                          <m:t>Var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𝑁𝐷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(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)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Where each plugin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196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935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The delta method’s connections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𝐴𝑁</m:t>
                        </m:r>
                      </m:e>
                    </m:groupCh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[or a function of means], then: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𝒗𝒂𝒓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𝑰𝑱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</m:d>
                    <m:r>
                      <a:rPr lang="en-US" sz="24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𝒗𝒂𝒓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𝑵𝑫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</m:d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002060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For a parametric model: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chemeClr val="bg1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𝒗𝒂𝒓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𝑰𝑱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acc>
                                  <m:accPr>
                                    <m:chr m:val="̂"/>
                                    <m:ctrlPr>
                                      <a:rPr lang="en-US" sz="2400" b="1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𝜼</m:t>
                                    </m:r>
                                  </m:e>
                                </m:acc>
                              </m:sub>
                            </m:sSub>
                          </m:e>
                        </m:d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𝒗𝒂𝒓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sz="24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e>
                            </m:acc>
                          </m:sub>
                        </m:sSub>
                      </m:e>
                    </m:d>
                    <m:r>
                      <a:rPr lang="en-US" sz="24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d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07391047"/>
              </p:ext>
            </p:extLst>
          </p:nvPr>
        </p:nvGraphicFramePr>
        <p:xfrm>
          <a:off x="6339016" y="2724665"/>
          <a:ext cx="5690287" cy="3601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3498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935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The exponential family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20000"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A random variable X is said to have a density in the exponential family if </a:t>
                </a:r>
              </a:p>
              <a:p>
                <a:pPr marL="342900" indent="-34290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where q is a vector of A sufficient statistics,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the vector of natural parameters, and the support does not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𝒗𝒂𝒓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800100" lvl="1" indent="-34290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func>
                      <m:func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⋅(−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−(−</m:t>
                        </m:r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</m:func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50000"/>
                  </a:lnSpc>
                  <a:buClr>
                    <a:srgbClr val="8CB64A"/>
                  </a:buClr>
                  <a:defRPr/>
                </a:pPr>
                <a:r>
                  <a:rPr lang="en-US" sz="2400" b="0" dirty="0">
                    <a:solidFill>
                      <a:srgbClr val="92D05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𝜕𝜆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50000"/>
                  </a:lnSpc>
                  <a:buClr>
                    <a:srgbClr val="8CB64A"/>
                  </a:buClr>
                  <a:defRPr/>
                </a:pPr>
                <a:r>
                  <a:rPr lang="en-US" sz="2400" b="0" dirty="0">
                    <a:solidFill>
                      <a:srgbClr val="92D05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sz="2400" b="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68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The Empirical likelihood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1192" y="1637815"/>
            <a:ext cx="11029615" cy="4635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2657" y="1637814"/>
            <a:ext cx="11029615" cy="4830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8CB64A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99727" y="1462036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The nonparametric likelihood for F: </a:t>
                </a:r>
                <a:endParaRPr lang="en-US" sz="2400" b="0" i="1" dirty="0">
                  <a:solidFill>
                    <a:srgbClr val="00B0F0"/>
                  </a:solidFill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  <a:buClr>
                    <a:srgbClr val="8CB64A"/>
                  </a:buClr>
                  <a:defRPr/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the probability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under F.  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The profile likelihood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𝑝𝑟𝑜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Computation difficulties </a:t>
                </a: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sz="2400" b="1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restricting the problem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a discrete distribution with probability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The empirical likelihood: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𝒆𝒎𝒑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𝒔𝒖𝒑</m:t>
                            </m:r>
                          </m:e>
                          <m:li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∏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 n parameters. 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27" y="1462036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608" r="-608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585679" y="6024232"/>
            <a:ext cx="4612498" cy="637577"/>
            <a:chOff x="-1175906" y="3200401"/>
            <a:chExt cx="9417178" cy="637577"/>
          </a:xfrm>
        </p:grpSpPr>
        <p:sp>
          <p:nvSpPr>
            <p:cNvPr id="13" name="Right Brace 12"/>
            <p:cNvSpPr/>
            <p:nvPr/>
          </p:nvSpPr>
          <p:spPr>
            <a:xfrm rot="5400000">
              <a:off x="2900747" y="2573296"/>
              <a:ext cx="259494" cy="151370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-1175906" y="3330147"/>
                  <a:ext cx="9417178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  <a:buClr>
                      <a:srgbClr val="8CB64A"/>
                    </a:buClr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dirty="0"/>
                          <m:t>The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probability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to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obtain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our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sample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under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75906" y="3330147"/>
                  <a:ext cx="9417178" cy="5078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87617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935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Proof – the parametric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Now, say we have n observations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from the exponential family. </a:t>
                </a:r>
              </a:p>
              <a:p>
                <a:pPr marL="342900" indent="-34290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We can conclude that their joint distribution also belongs to the exponential family, with natural parameter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and with sufficient statistics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nary>
                              <m:naryPr>
                                <m:chr m:val="∑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  <m:e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nary>
                          </m:e>
                          <m:sub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nary>
                              <m:naryPr>
                                <m:chr m:val="∑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  <m:e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nary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</m:d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</m:acc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</m: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𝒗𝒂𝒓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</m:acc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satisfies the set of equations: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</m:acc>
                      </m:e>
                    </m:d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</m:acc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𝒖𝒏𝒅𝒆𝒓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</m:acc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707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935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Proof – the parametric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62657" y="1508068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b="1" dirty="0">
                    <a:solidFill>
                      <a:schemeClr val="tx1"/>
                    </a:solidFill>
                  </a:rPr>
                  <a:t>The solution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e>
                      <m: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</m:acc>
                      </m:e>
                    </m:d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</m:acc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If we look at the parametric delta method, which begins 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having variance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and applies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limLow>
                      <m:limLow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groupChr>
                      </m:e>
                      <m:lim>
                        <m:acc>
                          <m:accPr>
                            <m:chr m:val="̂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</m:lim>
                    </m:limLow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</a:t>
                </a:r>
              </a:p>
              <a:p>
                <a:pPr marL="342900" indent="-34290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Let K be the matrix of derivatives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𝒗𝒂𝒓</m:t>
                        </m:r>
                      </m:e>
                      <m:sup>
                        <m:r>
                          <a:rPr lang="en-US" sz="2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𝑷𝑫</m:t>
                        </m:r>
                      </m:sup>
                    </m:sSup>
                    <m:r>
                      <a:rPr lang="en-US" sz="2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sz="22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e>
                            </m:acc>
                          </m:sub>
                        </m:sSub>
                      </m:e>
                    </m:d>
                    <m:r>
                      <a:rPr lang="en-US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</m:d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̇"/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2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US" sz="2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acc>
                          </m:e>
                        </m:d>
                        <m:sSup>
                          <m:sSup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acc>
                          <m:accPr>
                            <m:chr m:val="̇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n-US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2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2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𝜼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𝝍</m:t>
                                </m:r>
                              </m:e>
                              <m:sup>
                                <m:r>
                                  <a:rPr lang="en-US" sz="2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  <m:sup>
                            <m:r>
                              <a:rPr lang="en-US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en-US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𝜼</m:t>
                                </m:r>
                              </m:e>
                            </m:acc>
                          </m:e>
                        </m:d>
                        <m:acc>
                          <m:accPr>
                            <m:chr m:val="̇"/>
                            <m:ctrlPr>
                              <a:rPr lang="en-US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acc>
                        <m:d>
                          <m:dPr>
                            <m:ctrlPr>
                              <a:rPr lang="en-US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𝜼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n-US" sz="22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200" b="1" dirty="0">
                    <a:solidFill>
                      <a:srgbClr val="002060"/>
                    </a:solidFill>
                  </a:rPr>
                  <a:t>Therefore,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𝒗𝒂𝒓</m:t>
                        </m:r>
                      </m:e>
                      <m:sup>
                        <m:r>
                          <a:rPr lang="en-US" sz="22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𝑷𝑫</m:t>
                        </m:r>
                      </m:sup>
                    </m:sSup>
                    <m:r>
                      <a:rPr lang="en-US" sz="2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sz="22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e>
                            </m:acc>
                          </m:sub>
                        </m:sSub>
                      </m:e>
                    </m:d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acc>
                        <m:d>
                          <m:dPr>
                            <m:ctrlP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2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𝜼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acc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200" b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acc>
                      <m:accPr>
                        <m:chr m:val="̇"/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acc>
                    <m:d>
                      <m:d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acc>
                      </m:e>
                    </m:d>
                    <m:r>
                      <a:rPr lang="en-US" sz="2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57" y="1508068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497" b="-5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032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935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Proof – the parametric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On the other hand, </a:t>
                </a:r>
              </a:p>
              <a:p>
                <a:pPr marL="800100" lvl="1" indent="-34290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𝑣𝑎𝑟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800100" lvl="1" indent="-34290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acc>
                      <m:accPr>
                        <m:chr m:val="̇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𝜼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𝝍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𝜼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acc>
                          <m:accPr>
                            <m:chr m:val="̇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acc>
                        <m:d>
                          <m:d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𝜼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  <a:p>
                <a:pPr marL="342900" indent="-34290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b="1" dirty="0">
                  <a:solidFill>
                    <a:schemeClr val="tx1"/>
                  </a:solidFill>
                </a:endParaRPr>
              </a:p>
              <a:p>
                <a:pPr algn="l">
                  <a:lnSpc>
                    <a:spcPct val="150000"/>
                  </a:lnSpc>
                  <a:buClr>
                    <a:srgbClr val="8CB64A"/>
                  </a:buClr>
                  <a:defRPr/>
                </a:pP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57" y="1637814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2129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442297" y="723272"/>
                <a:ext cx="11029616" cy="566738"/>
              </a:xfrm>
            </p:spPr>
            <p:txBody>
              <a:bodyPr anchor="ctr">
                <a:noAutofit/>
              </a:bodyPr>
              <a:lstStyle/>
              <a:p>
                <a:r>
                  <a:rPr lang="en-US" sz="3200" dirty="0">
                    <a:solidFill>
                      <a:schemeClr val="accent2"/>
                    </a:solidFill>
                  </a:rPr>
                  <a:t>Summary – estimation of </a:t>
                </a:r>
                <a:r>
                  <a:rPr lang="en-US" sz="3200" dirty="0" err="1">
                    <a:solidFill>
                      <a:schemeClr val="accent2"/>
                    </a:solidFill>
                  </a:rPr>
                  <a:t>var</a:t>
                </a:r>
                <a:r>
                  <a:rPr lang="en-US" sz="3200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2297" y="723272"/>
                <a:ext cx="11029616" cy="566738"/>
              </a:xfrm>
              <a:blipFill>
                <a:blip r:embed="rId2"/>
                <a:stretch>
                  <a:fillRect l="-1437" t="-12903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562657" y="1637814"/>
            <a:ext cx="11029615" cy="4830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8CB64A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5CAF7F7F-9278-40B7-AF0A-F5FEAE16A1B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13464" y="1782347"/>
              <a:ext cx="8128000" cy="4429381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308255632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510704733"/>
                        </a:ext>
                      </a:extLst>
                    </a:gridCol>
                  </a:tblGrid>
                  <a:tr h="275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Nonparametric Bootstrap</a:t>
                          </a:r>
                        </a:p>
                      </a:txBody>
                      <a:tcPr anchor="ctr">
                        <a:lnB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𝑣𝑎𝑟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</m:acc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d>
                                      <m:dPr>
                                        <m:ctrlPr>
                                          <a:rPr lang="en-US" sz="20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0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0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</m:e>
                                        </m:acc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544354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Jackknife</a:t>
                          </a:r>
                        </a:p>
                      </a:txBody>
                      <a:tcPr anchor="ctr">
                        <a:lnT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sz="20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20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en-US" sz="2000" b="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000" b="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𝐹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d>
                                                  <m:dPr>
                                                    <m:ctrlPr>
                                                      <a:rPr lang="en-US" sz="2000" b="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e>
                                                </m:d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20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en-US" sz="2000" b="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000" b="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𝐹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d>
                                                  <m:dPr>
                                                    <m:ctrlPr>
                                                      <a:rPr lang="en-US" sz="2000" b="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.</m:t>
                                                    </m:r>
                                                  </m:e>
                                                </m:d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20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20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009475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Infinitesimal Jackknife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nary>
                                <m:naryPr>
                                  <m:chr m:val="∑"/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15340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Nonparametric delta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𝛻</m:t>
                                    </m:r>
                                    <m:sSup>
                                      <m:sSupPr>
                                        <m:ctrlPr>
                                          <a:rPr lang="en-US" sz="20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0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0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sz="20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0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𝛴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0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𝛻</m:t>
                                    </m:r>
                                    <m:sSup>
                                      <m:sSupPr>
                                        <m:ctrlPr>
                                          <a:rPr lang="en-US" sz="20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0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0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</m:e>
                                      <m:sup/>
                                    </m:sSup>
                                  </m:num>
                                  <m:den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24059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Parametric BS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𝑣𝑎𝑟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000" b="0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b="0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𝜂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𝜂</m:t>
                                            </m:r>
                                          </m:e>
                                        </m:acc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68214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Fisher information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000" b="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d>
                                    <m:d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000" b="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b="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000" b="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966917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Parametric delta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𝛻</m:t>
                                    </m:r>
                                    <m:sSup>
                                      <m:sSupPr>
                                        <m:ctrlPr>
                                          <a:rPr lang="en-US" sz="20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  <m:sub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en-US" sz="2000" b="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000" b="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𝜂</m:t>
                                                    </m:r>
                                                  </m:e>
                                                </m:acc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0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𝛴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0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sz="20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0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𝜂</m:t>
                                                </m:r>
                                              </m:e>
                                            </m:acc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𝛻</m:t>
                                    </m:r>
                                    <m:sSup>
                                      <m:sSupPr>
                                        <m:ctrlPr>
                                          <a:rPr lang="en-US" sz="20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  <m:sub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en-US" sz="2000" b="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000" b="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𝜂</m:t>
                                                    </m:r>
                                                  </m:e>
                                                </m:acc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  <m:sup/>
                                    </m:sSup>
                                  </m:num>
                                  <m:den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75455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5CAF7F7F-9278-40B7-AF0A-F5FEAE16A1B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13464" y="1782347"/>
              <a:ext cx="8128000" cy="4429381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308255632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510704733"/>
                        </a:ext>
                      </a:extLst>
                    </a:gridCol>
                  </a:tblGrid>
                  <a:tr h="5476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Nonparametric Bootstrap</a:t>
                          </a:r>
                        </a:p>
                      </a:txBody>
                      <a:tcPr anchor="ctr">
                        <a:lnB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50" t="-1111" r="-300" b="-7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4435490"/>
                      </a:ext>
                    </a:extLst>
                  </a:tr>
                  <a:tr h="921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Jackknife</a:t>
                          </a:r>
                        </a:p>
                      </a:txBody>
                      <a:tcPr anchor="ctr">
                        <a:lnT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952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0150" t="-60265" r="-300" b="-3238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9475513"/>
                      </a:ext>
                    </a:extLst>
                  </a:tr>
                  <a:tr h="5234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Infinitesimal Jackknife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281395" r="-300" b="-468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1534052"/>
                      </a:ext>
                    </a:extLst>
                  </a:tr>
                  <a:tr h="7731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Nonparametric delta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258268" r="-300" b="-2173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2405929"/>
                      </a:ext>
                    </a:extLst>
                  </a:tr>
                  <a:tr h="460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Parametric BS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598684" r="-300" b="-26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682145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Fisher information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816923" r="-300" b="-2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6691765"/>
                      </a:ext>
                    </a:extLst>
                  </a:tr>
                  <a:tr h="8062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Parametric delta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150" t="-451515" r="-300" b="-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75455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3146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The Empirical likelihood - example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1192" y="1637815"/>
            <a:ext cx="11029615" cy="4635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2657" y="1637814"/>
            <a:ext cx="11029615" cy="4830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8CB64A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5057" y="1790214"/>
            <a:ext cx="11029615" cy="4830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8CB64A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648124" y="1637814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Test scores data set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(took random 22 out of 88, p=5). 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estimate of the max eigenvalue of the covariance matrix. 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u="sng" dirty="0">
                    <a:solidFill>
                      <a:srgbClr val="FFC000"/>
                    </a:solidFill>
                  </a:rPr>
                  <a:t>Yellow curve:</a:t>
                </a:r>
                <a:r>
                  <a:rPr lang="en-US" sz="2400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based on the approximation -</a:t>
                </a:r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  <a:buClr>
                    <a:srgbClr val="8CB64A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𝐵𝑆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𝑛𝑜𝑟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𝐵𝑆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u="sng" dirty="0">
                    <a:solidFill>
                      <a:schemeClr val="accent2"/>
                    </a:solidFill>
                  </a:rPr>
                  <a:t>Green curve: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the empirical likelihood -  </a:t>
                </a:r>
                <a:endParaRPr lang="en-US" sz="24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rgbClr val="8CB64A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𝑒𝑚𝑝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𝑠𝑢𝑝</m:t>
                            </m:r>
                          </m:e>
                          <m:lim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∏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24" y="1637814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608" b="-14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8A4AC769-B2AF-41C8-BDEA-45F1C0BF5671}"/>
              </a:ext>
            </a:extLst>
          </p:cNvPr>
          <p:cNvGrpSpPr/>
          <p:nvPr/>
        </p:nvGrpSpPr>
        <p:grpSpPr>
          <a:xfrm>
            <a:off x="8675583" y="1335536"/>
            <a:ext cx="3365644" cy="2991997"/>
            <a:chOff x="8675583" y="1335536"/>
            <a:chExt cx="3365644" cy="2991997"/>
          </a:xfrm>
        </p:grpSpPr>
        <p:grpSp>
          <p:nvGrpSpPr>
            <p:cNvPr id="17" name="Group 16"/>
            <p:cNvGrpSpPr/>
            <p:nvPr/>
          </p:nvGrpSpPr>
          <p:grpSpPr>
            <a:xfrm>
              <a:off x="8675583" y="1335536"/>
              <a:ext cx="3365644" cy="2735088"/>
              <a:chOff x="4778166" y="3146522"/>
              <a:chExt cx="3365644" cy="2735088"/>
            </a:xfrm>
          </p:grpSpPr>
          <p:sp>
            <p:nvSpPr>
              <p:cNvPr id="18" name="TextBox 17"/>
              <p:cNvSpPr txBox="1"/>
              <p:nvPr/>
            </p:nvSpPr>
            <p:spPr>
              <a:xfrm rot="16200000">
                <a:off x="3902034" y="4022654"/>
                <a:ext cx="20600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likelihood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470295" y="3685396"/>
                <a:ext cx="2466406" cy="195143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980850" y="3819354"/>
                <a:ext cx="55634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1.0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0.8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0.6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0.4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0.2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188943" y="5604611"/>
                <a:ext cx="29548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200     400     600     800     1000     1200</a:t>
                </a:r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5461051" y="3998054"/>
                <a:ext cx="2475650" cy="1638773"/>
              </a:xfrm>
              <a:custGeom>
                <a:avLst/>
                <a:gdLst>
                  <a:gd name="connsiteX0" fmla="*/ 0 w 1563130"/>
                  <a:gd name="connsiteY0" fmla="*/ 1218017 h 1273623"/>
                  <a:gd name="connsiteX1" fmla="*/ 438665 w 1563130"/>
                  <a:gd name="connsiteY1" fmla="*/ 816423 h 1273623"/>
                  <a:gd name="connsiteX2" fmla="*/ 753762 w 1563130"/>
                  <a:gd name="connsiteY2" fmla="*/ 877 h 1273623"/>
                  <a:gd name="connsiteX3" fmla="*/ 1124465 w 1563130"/>
                  <a:gd name="connsiteY3" fmla="*/ 983239 h 1273623"/>
                  <a:gd name="connsiteX4" fmla="*/ 1563130 w 1563130"/>
                  <a:gd name="connsiteY4" fmla="*/ 1273623 h 1273623"/>
                  <a:gd name="connsiteX5" fmla="*/ 1563130 w 1563130"/>
                  <a:gd name="connsiteY5" fmla="*/ 1273623 h 127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3130" h="1273623">
                    <a:moveTo>
                      <a:pt x="0" y="1218017"/>
                    </a:moveTo>
                    <a:cubicBezTo>
                      <a:pt x="156519" y="1118648"/>
                      <a:pt x="313038" y="1019280"/>
                      <a:pt x="438665" y="816423"/>
                    </a:cubicBezTo>
                    <a:cubicBezTo>
                      <a:pt x="564292" y="613566"/>
                      <a:pt x="639462" y="-26926"/>
                      <a:pt x="753762" y="877"/>
                    </a:cubicBezTo>
                    <a:cubicBezTo>
                      <a:pt x="868062" y="28680"/>
                      <a:pt x="989570" y="771115"/>
                      <a:pt x="1124465" y="983239"/>
                    </a:cubicBezTo>
                    <a:cubicBezTo>
                      <a:pt x="1259360" y="1195363"/>
                      <a:pt x="1563130" y="1273623"/>
                      <a:pt x="1563130" y="1273623"/>
                    </a:cubicBezTo>
                    <a:lnTo>
                      <a:pt x="1563130" y="1273623"/>
                    </a:lnTo>
                  </a:path>
                </a:pathLst>
              </a:cu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6314301" y="3971615"/>
                <a:ext cx="1575487" cy="1613637"/>
              </a:xfrm>
              <a:custGeom>
                <a:avLst/>
                <a:gdLst>
                  <a:gd name="connsiteX0" fmla="*/ 0 w 1575487"/>
                  <a:gd name="connsiteY0" fmla="*/ 1440642 h 1613637"/>
                  <a:gd name="connsiteX1" fmla="*/ 302741 w 1575487"/>
                  <a:gd name="connsiteY1" fmla="*/ 1080 h 1613637"/>
                  <a:gd name="connsiteX2" fmla="*/ 945292 w 1575487"/>
                  <a:gd name="connsiteY2" fmla="*/ 1212042 h 1613637"/>
                  <a:gd name="connsiteX3" fmla="*/ 1575487 w 1575487"/>
                  <a:gd name="connsiteY3" fmla="*/ 1613637 h 1613637"/>
                  <a:gd name="connsiteX4" fmla="*/ 1575487 w 1575487"/>
                  <a:gd name="connsiteY4" fmla="*/ 1613637 h 161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5487" h="1613637">
                    <a:moveTo>
                      <a:pt x="0" y="1440642"/>
                    </a:moveTo>
                    <a:cubicBezTo>
                      <a:pt x="72596" y="739911"/>
                      <a:pt x="145192" y="39180"/>
                      <a:pt x="302741" y="1080"/>
                    </a:cubicBezTo>
                    <a:cubicBezTo>
                      <a:pt x="460290" y="-37020"/>
                      <a:pt x="733168" y="943283"/>
                      <a:pt x="945292" y="1212042"/>
                    </a:cubicBezTo>
                    <a:cubicBezTo>
                      <a:pt x="1157416" y="1480801"/>
                      <a:pt x="1575487" y="1613637"/>
                      <a:pt x="1575487" y="1613637"/>
                    </a:cubicBezTo>
                    <a:lnTo>
                      <a:pt x="1575487" y="1613637"/>
                    </a:lnTo>
                  </a:path>
                </a:pathLst>
              </a:custGeom>
              <a:noFill/>
              <a:ln w="190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9569300" y="4019756"/>
                  <a:ext cx="206004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9300" y="4019756"/>
                  <a:ext cx="2060042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381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The Empirical likelihood - good to know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1192" y="1637815"/>
            <a:ext cx="11029615" cy="4635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2657" y="1637814"/>
            <a:ext cx="11029615" cy="4830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8CB64A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15057" y="1790214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Computation is difficult </a:t>
                </a:r>
                <a:r>
                  <a:rPr lang="en-US" sz="2400" dirty="0">
                    <a:solidFill>
                      <a:schemeClr val="tx1"/>
                    </a:solidFill>
                  </a:rPr>
                  <a:t>(the example is an approximation). </a:t>
                </a:r>
              </a:p>
              <a:p>
                <a:pPr marL="285750" lvl="2" indent="-28575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u="sng" dirty="0">
                    <a:solidFill>
                      <a:schemeClr val="tx1"/>
                    </a:solidFill>
                  </a:rPr>
                  <a:t>Attractive properties: </a:t>
                </a:r>
              </a:p>
              <a:p>
                <a:pPr marL="742950" lvl="3" indent="-28575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It is possible to show that in suitable smooth problems, the likelihood ratio derived from the empirical likelihood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𝑒𝑚𝑝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𝑒𝑚𝑝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d>
                    <m:acc>
                      <m:accPr>
                        <m:chr m:val="̇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</m:e>
                    </m:acc>
                    <m:sSubSup>
                      <m:sSub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742950" lvl="3" indent="-28575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Works well with transformations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742950" lvl="3" indent="-28575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Simple extension to multiple parameters of interest. 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57" y="1790214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73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297" y="723272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Approximate pivot methods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1192" y="1637815"/>
            <a:ext cx="11029615" cy="4635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2657" y="1637814"/>
            <a:ext cx="11029615" cy="4830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8CB64A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15057" y="1790214"/>
                <a:ext cx="11029615" cy="48309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Assume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the real value under F, </a:t>
                </a:r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sz="2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is a pivotal quantity </a:t>
                </a:r>
                <a:r>
                  <a:rPr lang="en-US" sz="2400" dirty="0">
                    <a:solidFill>
                      <a:schemeClr val="tx1"/>
                    </a:solidFill>
                  </a:rPr>
                  <a:t>(does not depend in any unknown parameters) </a:t>
                </a: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we can estimate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𝐻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a single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then infer its value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dirty="0">
                  <a:solidFill>
                    <a:prstClr val="black"/>
                  </a:solidFill>
                </a:endParaRPr>
              </a:p>
              <a:p>
                <a:pPr algn="l">
                  <a:lnSpc>
                    <a:spcPct val="150000"/>
                  </a:lnSpc>
                  <a:buClr>
                    <a:schemeClr val="bg1"/>
                  </a:buClr>
                  <a:defRPr/>
                </a:pPr>
                <a:r>
                  <a:rPr lang="en-US" sz="2400" u="sng" dirty="0">
                    <a:solidFill>
                      <a:prstClr val="black"/>
                    </a:solidFill>
                  </a:rPr>
                  <a:t>How can we estimate </a:t>
                </a:r>
                <a14:m>
                  <m:oMath xmlns:m="http://schemas.openxmlformats.org/officeDocument/2006/math">
                    <m:r>
                      <a:rPr lang="en-US" sz="24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𝐻</m:t>
                    </m:r>
                    <m:r>
                      <a:rPr lang="en-US" sz="2400" b="0" i="0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?</m:t>
                    </m:r>
                  </m:oMath>
                </a14:m>
                <a:endParaRPr lang="en-US" sz="2400" u="sng" dirty="0">
                  <a:solidFill>
                    <a:prstClr val="black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 </a:t>
                </a: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Usually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can not be given in a close form, it is estimated by B BS samples </a:t>
                </a:r>
              </a:p>
              <a:p>
                <a:pPr marL="742950" lvl="1" indent="-285750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57" y="1790214"/>
                <a:ext cx="11029615" cy="4830947"/>
              </a:xfrm>
              <a:prstGeom prst="rect">
                <a:avLst/>
              </a:prstGeom>
              <a:blipFill>
                <a:blip r:embed="rId2"/>
                <a:stretch>
                  <a:fillRect l="-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52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010" y="707668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Approximate pivot methods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1192" y="1637815"/>
            <a:ext cx="11029615" cy="4635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2657" y="1637814"/>
            <a:ext cx="11029615" cy="4830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8CB64A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195" y="4485469"/>
            <a:ext cx="11029615" cy="1881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8CB64A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7010" y="2511026"/>
            <a:ext cx="11797185" cy="2982159"/>
            <a:chOff x="506626" y="1438258"/>
            <a:chExt cx="11797185" cy="29821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: Rounded Corners 9"/>
                <p:cNvSpPr/>
                <p:nvPr/>
              </p:nvSpPr>
              <p:spPr>
                <a:xfrm>
                  <a:off x="506626" y="2500381"/>
                  <a:ext cx="3521677" cy="82914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𝑓𝑟𝑜𝑚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2400" b="0" dirty="0"/>
                </a:p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a14:m>
                  <a:r>
                    <a:rPr lang="en-US" sz="2400" dirty="0"/>
                    <a:t> computed based on X</a:t>
                  </a:r>
                </a:p>
              </p:txBody>
            </p:sp>
          </mc:Choice>
          <mc:Fallback xmlns="">
            <p:sp>
              <p:nvSpPr>
                <p:cNvPr id="10" name="Rectangle: Rounded Corners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626" y="2500381"/>
                  <a:ext cx="3521677" cy="829144"/>
                </a:xfrm>
                <a:prstGeom prst="roundRect">
                  <a:avLst/>
                </a:prstGeom>
                <a:blipFill>
                  <a:blip r:embed="rId3"/>
                  <a:stretch>
                    <a:fillRect b="-176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: Rounded Corners 10"/>
                <p:cNvSpPr/>
                <p:nvPr/>
              </p:nvSpPr>
              <p:spPr>
                <a:xfrm>
                  <a:off x="4817075" y="1442409"/>
                  <a:ext cx="755822" cy="82914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Rectangle: Rounded Corners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7075" y="1442409"/>
                  <a:ext cx="755822" cy="829144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: Rounded Corners 14"/>
                <p:cNvSpPr/>
                <p:nvPr/>
              </p:nvSpPr>
              <p:spPr>
                <a:xfrm>
                  <a:off x="4810896" y="3591273"/>
                  <a:ext cx="755822" cy="82914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Rectangle: Rounded Corners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896" y="3591273"/>
                  <a:ext cx="755822" cy="829144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: Rounded Corners 15"/>
                <p:cNvSpPr/>
                <p:nvPr/>
              </p:nvSpPr>
              <p:spPr>
                <a:xfrm>
                  <a:off x="6284798" y="1438258"/>
                  <a:ext cx="755822" cy="82914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.∗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Rectangle: Rounded Corners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4798" y="1438258"/>
                  <a:ext cx="755822" cy="829144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: Rounded Corners 16"/>
                <p:cNvSpPr/>
                <p:nvPr/>
              </p:nvSpPr>
              <p:spPr>
                <a:xfrm>
                  <a:off x="6278619" y="3587122"/>
                  <a:ext cx="755822" cy="82914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.∗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: Rounded Corners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8619" y="3587122"/>
                  <a:ext cx="755822" cy="829144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: Rounded Corners 17"/>
                <p:cNvSpPr/>
                <p:nvPr/>
              </p:nvSpPr>
              <p:spPr>
                <a:xfrm>
                  <a:off x="7679863" y="1438258"/>
                  <a:ext cx="1865732" cy="82914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.∗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sz="2400" dirty="0"/>
                          <m:t>− 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Rectangle: Rounded Corners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9863" y="1438258"/>
                  <a:ext cx="1865732" cy="829144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: Rounded Corners 18"/>
                <p:cNvSpPr/>
                <p:nvPr/>
              </p:nvSpPr>
              <p:spPr>
                <a:xfrm>
                  <a:off x="7673685" y="3587122"/>
                  <a:ext cx="1988872" cy="82914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.∗</m:t>
                          </m:r>
                        </m:sup>
                      </m:sSubSup>
                    </m:oMath>
                  </a14:m>
                  <a:r>
                    <a:rPr lang="en-US" sz="2400" dirty="0"/>
                    <a:t>-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9" name="Rectangle: Rounded Corners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3685" y="3587122"/>
                  <a:ext cx="1988872" cy="82914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/>
            <p:cNvCxnSpPr>
              <a:stCxn id="11" idx="2"/>
              <a:endCxn id="15" idx="0"/>
            </p:cNvCxnSpPr>
            <p:nvPr/>
          </p:nvCxnSpPr>
          <p:spPr>
            <a:xfrm flipH="1">
              <a:off x="5188807" y="2271553"/>
              <a:ext cx="6179" cy="131972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584095" y="2255093"/>
              <a:ext cx="6179" cy="131972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418108" y="2271553"/>
              <a:ext cx="6179" cy="131972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cxnSpLocks/>
              <a:stCxn id="10" idx="3"/>
              <a:endCxn id="11" idx="1"/>
            </p:cNvCxnSpPr>
            <p:nvPr/>
          </p:nvCxnSpPr>
          <p:spPr>
            <a:xfrm flipV="1">
              <a:off x="4028303" y="1856981"/>
              <a:ext cx="788772" cy="10579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cxnSpLocks/>
              <a:stCxn id="10" idx="3"/>
              <a:endCxn id="15" idx="1"/>
            </p:cNvCxnSpPr>
            <p:nvPr/>
          </p:nvCxnSpPr>
          <p:spPr>
            <a:xfrm>
              <a:off x="4028303" y="2914953"/>
              <a:ext cx="782593" cy="10908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1" idx="3"/>
              <a:endCxn id="16" idx="1"/>
            </p:cNvCxnSpPr>
            <p:nvPr/>
          </p:nvCxnSpPr>
          <p:spPr>
            <a:xfrm flipV="1">
              <a:off x="5572897" y="1852830"/>
              <a:ext cx="711901" cy="41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5" idx="3"/>
              <a:endCxn id="17" idx="1"/>
            </p:cNvCxnSpPr>
            <p:nvPr/>
          </p:nvCxnSpPr>
          <p:spPr>
            <a:xfrm flipV="1">
              <a:off x="5566718" y="4001694"/>
              <a:ext cx="711901" cy="41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cxnSpLocks/>
              <a:stCxn id="16" idx="3"/>
              <a:endCxn id="18" idx="1"/>
            </p:cNvCxnSpPr>
            <p:nvPr/>
          </p:nvCxnSpPr>
          <p:spPr>
            <a:xfrm>
              <a:off x="7040620" y="1852830"/>
              <a:ext cx="6392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cxnSpLocks/>
              <a:stCxn id="17" idx="3"/>
              <a:endCxn id="19" idx="1"/>
            </p:cNvCxnSpPr>
            <p:nvPr/>
          </p:nvCxnSpPr>
          <p:spPr>
            <a:xfrm>
              <a:off x="7034441" y="4001694"/>
              <a:ext cx="6392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ight Brace 35"/>
            <p:cNvSpPr/>
            <p:nvPr/>
          </p:nvSpPr>
          <p:spPr>
            <a:xfrm>
              <a:off x="9545595" y="1723768"/>
              <a:ext cx="247126" cy="243428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9762936" y="2125185"/>
                  <a:ext cx="2540875" cy="15795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</m:oMath>
                  </a14:m>
                  <a:r>
                    <a:rPr lang="en-US" sz="2400" dirty="0"/>
                    <a:t>:  </a:t>
                  </a:r>
                </a:p>
                <a:p>
                  <a:r>
                    <a:rPr lang="en-US" sz="2400" dirty="0"/>
                    <a:t>The empirical distribution of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2936" y="2125185"/>
                  <a:ext cx="2540875" cy="1579535"/>
                </a:xfrm>
                <a:prstGeom prst="rect">
                  <a:avLst/>
                </a:prstGeom>
                <a:blipFill>
                  <a:blip r:embed="rId10"/>
                  <a:stretch>
                    <a:fillRect l="-3846" t="-2317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80633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010" y="707668"/>
            <a:ext cx="11029616" cy="566738"/>
          </a:xfrm>
        </p:spPr>
        <p:txBody>
          <a:bodyPr anchor="ctr"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Approximate pivot methods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1192" y="1637815"/>
            <a:ext cx="11029615" cy="4635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2657" y="1637814"/>
            <a:ext cx="11029615" cy="4830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8CB64A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15057" y="1723769"/>
                <a:ext cx="11029615" cy="489739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the kernel density estimate of the distribution h, based 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l">
                  <a:lnSpc>
                    <a:spcPct val="150000"/>
                  </a:lnSpc>
                  <a:buClr>
                    <a:srgbClr val="8CB64A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lnSpc>
                    <a:spcPct val="150000"/>
                  </a:lnSpc>
                  <a:buClr>
                    <a:srgbClr val="8CB64A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The approximate marginal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>
                  <a:lnSpc>
                    <a:spcPct val="150000"/>
                  </a:lnSpc>
                  <a:buClr>
                    <a:srgbClr val="8CB64A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acc>
                        <m:accPr>
                          <m:chr m:val="̂"/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2200" dirty="0">
                              <a:solidFill>
                                <a:schemeClr val="tx1"/>
                              </a:solidFill>
                            </a:rPr>
                            <m:t>| 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acc>
                        <m:accPr>
                          <m:chr m:val="̂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</m:d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−(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acc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57" y="1723769"/>
                <a:ext cx="11029615" cy="4897392"/>
              </a:xfrm>
              <a:prstGeom prst="rect">
                <a:avLst/>
              </a:prstGeom>
              <a:blipFill>
                <a:blip r:embed="rId2"/>
                <a:stretch>
                  <a:fillRect l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99874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4464</TotalTime>
  <Words>3007</Words>
  <Application>Microsoft Office PowerPoint</Application>
  <PresentationFormat>Widescreen</PresentationFormat>
  <Paragraphs>462</Paragraphs>
  <Slides>43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Cambria Math</vt:lpstr>
      <vt:lpstr>Gill Sans MT</vt:lpstr>
      <vt:lpstr>Wingdings</vt:lpstr>
      <vt:lpstr>Wingdings 2</vt:lpstr>
      <vt:lpstr>Dividend</vt:lpstr>
      <vt:lpstr>Selected topics on bootstrap (or: back to statistical theory) </vt:lpstr>
      <vt:lpstr>approximate likelihoods - introduction</vt:lpstr>
      <vt:lpstr>approximate likelihoods - introduction</vt:lpstr>
      <vt:lpstr>The Empirical likelihood</vt:lpstr>
      <vt:lpstr>The Empirical likelihood - example</vt:lpstr>
      <vt:lpstr>The Empirical likelihood - good to know</vt:lpstr>
      <vt:lpstr>Approximate pivot methods</vt:lpstr>
      <vt:lpstr>Approximate pivot methods</vt:lpstr>
      <vt:lpstr>Approximate pivot methods</vt:lpstr>
      <vt:lpstr>Approximate pivot methods - example</vt:lpstr>
      <vt:lpstr>Bootstrap partial likelihood</vt:lpstr>
      <vt:lpstr>Bootstrap partial likelihood</vt:lpstr>
      <vt:lpstr>Bootstrap partial likelihood - example</vt:lpstr>
      <vt:lpstr>SUMMARY</vt:lpstr>
      <vt:lpstr>parametric and non-parametric inference</vt:lpstr>
      <vt:lpstr>Functional statistics</vt:lpstr>
      <vt:lpstr>Influence functions</vt:lpstr>
      <vt:lpstr>Influence functions</vt:lpstr>
      <vt:lpstr>JK , ij &amp; non parametric bS</vt:lpstr>
      <vt:lpstr>JK , ij &amp; non parametric bS</vt:lpstr>
      <vt:lpstr>The parametric Bootstrap for MLE</vt:lpstr>
      <vt:lpstr>The parametric Bootstrap - example</vt:lpstr>
      <vt:lpstr>PARAMETRIC MAX. LIKELIHOOD INFERENCE - the basics</vt:lpstr>
      <vt:lpstr>PARAMETRIC MAX. LIKELIHOOD INFERENCE - the basics</vt:lpstr>
      <vt:lpstr>PARAMETRIC MAX. LIKELIHOOD INFERENCE - the basics</vt:lpstr>
      <vt:lpstr>Parametric ML &amp; BS inference, jackknife</vt:lpstr>
      <vt:lpstr>Parametric ML, parametric BS, IJ</vt:lpstr>
      <vt:lpstr>The empirical cdf as a max likelihood estimate</vt:lpstr>
      <vt:lpstr>The delta method </vt:lpstr>
      <vt:lpstr>The delta method </vt:lpstr>
      <vt:lpstr>The delta method </vt:lpstr>
      <vt:lpstr>The delta method </vt:lpstr>
      <vt:lpstr>The delta method</vt:lpstr>
      <vt:lpstr>The delta method</vt:lpstr>
      <vt:lpstr>The delta method</vt:lpstr>
      <vt:lpstr>The delta method for the mean – example</vt:lpstr>
      <vt:lpstr>The delta method correlation coef. – example</vt:lpstr>
      <vt:lpstr>The delta method’s connections</vt:lpstr>
      <vt:lpstr>The exponential family</vt:lpstr>
      <vt:lpstr>Proof – the parametric case</vt:lpstr>
      <vt:lpstr>Proof – the parametric case</vt:lpstr>
      <vt:lpstr>Proof – the parametric case</vt:lpstr>
      <vt:lpstr>Summary – estimation of var(θ ̂)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21,24</dc:title>
  <dc:creator>Dana K</dc:creator>
  <cp:lastModifiedBy>Dana K</cp:lastModifiedBy>
  <cp:revision>220</cp:revision>
  <dcterms:created xsi:type="dcterms:W3CDTF">2017-05-19T08:41:31Z</dcterms:created>
  <dcterms:modified xsi:type="dcterms:W3CDTF">2017-06-08T11:14:26Z</dcterms:modified>
</cp:coreProperties>
</file>