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84" r:id="rId3"/>
    <p:sldId id="285" r:id="rId4"/>
    <p:sldId id="286" r:id="rId5"/>
    <p:sldId id="300" r:id="rId6"/>
    <p:sldId id="301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303" r:id="rId18"/>
    <p:sldId id="297" r:id="rId19"/>
    <p:sldId id="298" r:id="rId20"/>
    <p:sldId id="299" r:id="rId21"/>
    <p:sldId id="304" r:id="rId22"/>
    <p:sldId id="305" r:id="rId23"/>
    <p:sldId id="279" r:id="rId24"/>
    <p:sldId id="283" r:id="rId25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724" y="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A1C5BE4-ACCA-428E-A527-1A5E7B7BAB55}" type="datetimeFigureOut">
              <a:rPr lang="en-US" smtClean="0"/>
              <a:t>7/13/2019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964AFFF1-36AD-47DF-BDF7-F667FDC7E5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369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AFFF1-36AD-47DF-BDF7-F667FDC7E5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17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078B-D4A4-4C7C-B19B-2127072EB856}" type="datetimeFigureOut">
              <a:rPr lang="en-US" smtClean="0"/>
              <a:pPr/>
              <a:t>7/13/2019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140E-1AE3-4D3A-81E2-E8CE9D0DAB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509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078B-D4A4-4C7C-B19B-2127072EB856}" type="datetimeFigureOut">
              <a:rPr lang="en-US" smtClean="0"/>
              <a:pPr/>
              <a:t>7/13/2019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140E-1AE3-4D3A-81E2-E8CE9D0DAB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085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078B-D4A4-4C7C-B19B-2127072EB856}" type="datetimeFigureOut">
              <a:rPr lang="en-US" smtClean="0"/>
              <a:pPr/>
              <a:t>7/13/2019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140E-1AE3-4D3A-81E2-E8CE9D0DAB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18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078B-D4A4-4C7C-B19B-2127072EB856}" type="datetimeFigureOut">
              <a:rPr lang="en-US" smtClean="0"/>
              <a:pPr/>
              <a:t>7/13/2019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140E-1AE3-4D3A-81E2-E8CE9D0DAB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60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078B-D4A4-4C7C-B19B-2127072EB856}" type="datetimeFigureOut">
              <a:rPr lang="en-US" smtClean="0"/>
              <a:pPr/>
              <a:t>7/13/2019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140E-1AE3-4D3A-81E2-E8CE9D0DAB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94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078B-D4A4-4C7C-B19B-2127072EB856}" type="datetimeFigureOut">
              <a:rPr lang="en-US" smtClean="0"/>
              <a:pPr/>
              <a:t>7/13/2019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140E-1AE3-4D3A-81E2-E8CE9D0DAB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24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078B-D4A4-4C7C-B19B-2127072EB856}" type="datetimeFigureOut">
              <a:rPr lang="en-US" smtClean="0"/>
              <a:pPr/>
              <a:t>7/13/2019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140E-1AE3-4D3A-81E2-E8CE9D0DAB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599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078B-D4A4-4C7C-B19B-2127072EB856}" type="datetimeFigureOut">
              <a:rPr lang="en-US" smtClean="0"/>
              <a:pPr/>
              <a:t>7/13/2019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140E-1AE3-4D3A-81E2-E8CE9D0DAB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136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078B-D4A4-4C7C-B19B-2127072EB856}" type="datetimeFigureOut">
              <a:rPr lang="en-US" smtClean="0"/>
              <a:pPr/>
              <a:t>7/13/2019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140E-1AE3-4D3A-81E2-E8CE9D0DAB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940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078B-D4A4-4C7C-B19B-2127072EB856}" type="datetimeFigureOut">
              <a:rPr lang="en-US" smtClean="0"/>
              <a:pPr/>
              <a:t>7/13/2019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140E-1AE3-4D3A-81E2-E8CE9D0DAB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254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E078B-D4A4-4C7C-B19B-2127072EB856}" type="datetimeFigureOut">
              <a:rPr lang="en-US" smtClean="0"/>
              <a:pPr/>
              <a:t>7/13/2019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5140E-1AE3-4D3A-81E2-E8CE9D0DAB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353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E078B-D4A4-4C7C-B19B-2127072EB856}" type="datetimeFigureOut">
              <a:rPr lang="en-US" smtClean="0"/>
              <a:pPr/>
              <a:t>7/13/2019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5140E-1AE3-4D3A-81E2-E8CE9D0DAB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96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Markov Chain Monte Carlo (MCMC) – How to Sample if You Must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Saharon Rosset</a:t>
            </a:r>
          </a:p>
          <a:p>
            <a:r>
              <a:rPr lang="en-US" dirty="0" smtClean="0"/>
              <a:t>Tel Aviv University</a:t>
            </a:r>
          </a:p>
          <a:p>
            <a:r>
              <a:rPr lang="en-US" dirty="0" smtClean="0"/>
              <a:t>UCLA CGSI, 15 </a:t>
            </a:r>
            <a:r>
              <a:rPr lang="en-US" smtClean="0"/>
              <a:t>July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45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arrangements, n=15, </a:t>
            </a:r>
            <a:r>
              <a:rPr lang="en-US" dirty="0" smtClean="0">
                <a:sym typeface="Symbol" panose="05050102010706020507" pitchFamily="18" charset="2"/>
              </a:rPr>
              <a:t>=0.1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35719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Only no overlap: liquid	With repulsion: solid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Typical question: what % of “typical” arrangements are tidy?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93" r="32245" b="33664"/>
          <a:stretch/>
        </p:blipFill>
        <p:spPr>
          <a:xfrm>
            <a:off x="4716016" y="2564904"/>
            <a:ext cx="3022682" cy="29065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33" r="37087" b="35149"/>
          <a:stretch/>
        </p:blipFill>
        <p:spPr>
          <a:xfrm>
            <a:off x="457200" y="2567035"/>
            <a:ext cx="2806658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10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Decoding a cipher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 smtClean="0"/>
              <a:t>This cipher encodes a well known English text, with a simple replacement of alphanumeric ASCII characters: </a:t>
            </a:r>
          </a:p>
          <a:p>
            <a:pPr marL="0" indent="0">
              <a:buNone/>
            </a:pPr>
            <a:r>
              <a:rPr lang="en-US" sz="1000" dirty="0"/>
              <a:t>:7)2wHF8.NR\nGwF8.VR’wi7h\n2w8.p2wH.\n2.hR’7.2G7Fa.c.VR\n2.iR.0’7h.-G2FG78.wRi.iR.*7G)F2.z)\n,.nz2.2P)</a:t>
            </a:r>
            <a:r>
              <a:rPr lang="en-US" sz="1000" dirty="0" err="1"/>
              <a:t>p.izGi</a:t>
            </a:r>
            <a:r>
              <a:rPr lang="en-US" sz="1000" dirty="0"/>
              <a:t>.\n2w.HR.p)P2F.GAi27.iz2\na.nz2.?RRH.)</a:t>
            </a:r>
            <a:r>
              <a:rPr lang="en-US" sz="1000" dirty="0" err="1"/>
              <a:t>F.RAi</a:t>
            </a:r>
            <a:r>
              <a:rPr lang="en-US" sz="1000" dirty="0"/>
              <a:t>.)wi2772H. )iz.iz2)7.0Rw2Fa.5R.p2i.)i.02. )iz.-G2FG7,.nz2.wR0p2.97’i’F.uGiz.iRpH.hR’.-G2FG7. GF.G\n0)</a:t>
            </a:r>
            <a:r>
              <a:rPr lang="en-US" sz="1000" dirty="0" err="1"/>
              <a:t>i</a:t>
            </a:r>
            <a:r>
              <a:rPr lang="en-US" sz="1000" dirty="0"/>
              <a:t>)R’F/.</a:t>
            </a:r>
            <a:r>
              <a:rPr lang="en-US" sz="1000" dirty="0" err="1"/>
              <a:t>cA.</a:t>
            </a:r>
            <a:r>
              <a:rPr lang="en-US" sz="1000" dirty="0"/>
              <a:t>)</a:t>
            </a:r>
            <a:r>
              <a:rPr lang="en-US" sz="1000" dirty="0" err="1"/>
              <a:t>i</a:t>
            </a:r>
            <a:r>
              <a:rPr lang="en-US" sz="1000" dirty="0"/>
              <a:t>. 272.FR8.)</a:t>
            </a:r>
            <a:r>
              <a:rPr lang="en-US" sz="1000" dirty="0" err="1"/>
              <a:t>i</a:t>
            </a:r>
            <a:r>
              <a:rPr lang="en-US" sz="1000" dirty="0"/>
              <a:t>. GF.G.?7)2PR’F.AG’pi8.TwH.?7)2PR’Fph.zGiz.-G2FG7.GwF 27SH.)i,.u2728.’wH27.p2GP2.RA.97’i’F.GwH.iz2.72Fi.D.:R7.97’i’F.)F.Gw.zRwR’7G0p2.\nGwa.5R.G72.iz2h.Gpp8.Gpp.zRwR’7G0p2.\n2w.D.-R\n2.c.iR.F*2Gb.)w.-G2FG7SF.A’w27Gp,.u2. GF.\nh.A7)2wH8.AG)</a:t>
            </a:r>
            <a:r>
              <a:rPr lang="en-US" sz="1000" dirty="0" err="1"/>
              <a:t>izA’p.GwH.f’Fi.iR</a:t>
            </a:r>
            <a:r>
              <a:rPr lang="en-US" sz="1000" dirty="0"/>
              <a:t>.\n2/.</a:t>
            </a:r>
            <a:r>
              <a:rPr lang="en-US" sz="1000" dirty="0" smtClean="0"/>
              <a:t>9’i.97’i’F.FGhF.z2….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If x is a proposed permutation (=deciphering), we can calculate f(x) by how “typical” a text we get 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For example: get “War and Peace” and use it to generate statistics of 1- and 2-letter combinations, and calculate f(x) as the “likelihood” of the decoding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A “random” draw of x from f(x) is useful – it will give high likelihood proposed </a:t>
            </a:r>
            <a:r>
              <a:rPr lang="en-US" sz="2800" dirty="0" err="1" smtClean="0"/>
              <a:t>decodings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46758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random </a:t>
            </a:r>
            <a:r>
              <a:rPr lang="en-US" dirty="0" err="1" smtClean="0"/>
              <a:t>decodings</a:t>
            </a:r>
            <a:r>
              <a:rPr lang="en-US" dirty="0" smtClean="0"/>
              <a:t> from f(x)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ItorucsheMap</a:t>
            </a:r>
            <a:r>
              <a:rPr lang="en-US" sz="2400" dirty="0"/>
              <a:t> </a:t>
            </a:r>
            <a:r>
              <a:rPr lang="en-US" sz="2400" dirty="0" err="1"/>
              <a:t>ushewaiuntmpruhelrucepremaiter</a:t>
            </a:r>
            <a:r>
              <a:rPr lang="en-US" sz="2400" dirty="0"/>
              <a:t> </a:t>
            </a:r>
            <a:r>
              <a:rPr lang="en-US" sz="2400" dirty="0" err="1"/>
              <a:t>tskevewaprenaefitme</a:t>
            </a:r>
            <a:r>
              <a:rPr lang="en-US" sz="2400" dirty="0"/>
              <a:t>, </a:t>
            </a:r>
            <a:r>
              <a:rPr lang="en-US" sz="2400" dirty="0" err="1"/>
              <a:t>rs</a:t>
            </a:r>
            <a:r>
              <a:rPr lang="en-US" sz="2400" dirty="0"/>
              <a:t> </a:t>
            </a:r>
            <a:r>
              <a:rPr lang="en-US" sz="2400" dirty="0" err="1" smtClean="0"/>
              <a:t>theuanenae</a:t>
            </a:r>
            <a:r>
              <a:rPr lang="en-US" sz="2400" dirty="0" smtClean="0"/>
              <a:t>-t…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Driends</a:t>
            </a:r>
            <a:r>
              <a:rPr lang="en-US" sz="2400" dirty="0"/>
              <a:t>, </a:t>
            </a:r>
            <a:r>
              <a:rPr lang="en-US" sz="2400" dirty="0" err="1"/>
              <a:t>Somans</a:t>
            </a:r>
            <a:r>
              <a:rPr lang="en-US" sz="2400" dirty="0"/>
              <a:t>, countrymen, lend me your ears? " </a:t>
            </a:r>
            <a:r>
              <a:rPr lang="en-US" sz="2400" dirty="0" smtClean="0"/>
              <a:t>come </a:t>
            </a:r>
            <a:r>
              <a:rPr lang="en-US" sz="2400" dirty="0"/>
              <a:t>to bury </a:t>
            </a:r>
            <a:r>
              <a:rPr lang="en-US" sz="2400" dirty="0" err="1"/>
              <a:t>Naesar</a:t>
            </a:r>
            <a:r>
              <a:rPr lang="en-US" sz="2400" dirty="0"/>
              <a:t>, not to praise </a:t>
            </a:r>
            <a:r>
              <a:rPr lang="en-US" sz="2400" dirty="0" smtClean="0"/>
              <a:t>him…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Friends, </a:t>
            </a:r>
            <a:r>
              <a:rPr lang="en-US" sz="2400" dirty="0" err="1"/>
              <a:t>Momans</a:t>
            </a:r>
            <a:r>
              <a:rPr lang="en-US" sz="2400" dirty="0"/>
              <a:t>, countrymen, lend me your ears! " come to </a:t>
            </a:r>
            <a:r>
              <a:rPr lang="en-US" sz="2400" dirty="0" err="1"/>
              <a:t>pury</a:t>
            </a:r>
            <a:r>
              <a:rPr lang="en-US" sz="2400" dirty="0"/>
              <a:t> </a:t>
            </a:r>
            <a:r>
              <a:rPr lang="en-US" sz="2400" dirty="0" err="1"/>
              <a:t>Naesar</a:t>
            </a:r>
            <a:r>
              <a:rPr lang="en-US" sz="2400" dirty="0"/>
              <a:t>, not to braise </a:t>
            </a:r>
            <a:r>
              <a:rPr lang="en-US" sz="2400" dirty="0" smtClean="0"/>
              <a:t>him…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3548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know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0506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If we can sample from f, we can do lots of things: </a:t>
            </a:r>
          </a:p>
          <a:p>
            <a:pPr lvl="1"/>
            <a:r>
              <a:rPr lang="en-US" dirty="0" smtClean="0"/>
              <a:t>Approximate integrals by averages</a:t>
            </a:r>
          </a:p>
          <a:p>
            <a:pPr lvl="1"/>
            <a:r>
              <a:rPr lang="en-US" dirty="0" smtClean="0"/>
              <a:t>See the typical behavior of samples from f(x)</a:t>
            </a:r>
          </a:p>
          <a:p>
            <a:pPr lvl="1"/>
            <a:endParaRPr lang="en-US" dirty="0"/>
          </a:p>
          <a:p>
            <a:r>
              <a:rPr lang="en-US" dirty="0" smtClean="0"/>
              <a:t>But in these examples and many others, there is no way to sample directly from f</a:t>
            </a:r>
          </a:p>
          <a:p>
            <a:endParaRPr lang="en-US" dirty="0"/>
          </a:p>
          <a:p>
            <a:r>
              <a:rPr lang="en-US" dirty="0" smtClean="0"/>
              <a:t>Importance sampling: replace f with a distribution g we know how to sample from</a:t>
            </a:r>
          </a:p>
          <a:p>
            <a:pPr lvl="1"/>
            <a:r>
              <a:rPr lang="en-US" dirty="0" smtClean="0"/>
              <a:t>Can be very useful if g “similar” to f</a:t>
            </a:r>
          </a:p>
          <a:p>
            <a:pPr lvl="1"/>
            <a:r>
              <a:rPr lang="en-US" dirty="0" smtClean="0"/>
              <a:t>We will not consider this option further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27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Markov Chains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Reminder: Markov chain is a sequence of random variables X</a:t>
            </a:r>
            <a:r>
              <a:rPr lang="en-US" baseline="-25000" dirty="0" smtClean="0"/>
              <a:t>1</a:t>
            </a:r>
            <a:r>
              <a:rPr lang="en-US" dirty="0" smtClean="0"/>
              <a:t>,X</a:t>
            </a:r>
            <a:r>
              <a:rPr lang="en-US" baseline="-25000" dirty="0" smtClean="0"/>
              <a:t>2</a:t>
            </a:r>
            <a:r>
              <a:rPr lang="en-US" dirty="0" smtClean="0"/>
              <a:t>,… such that:</a:t>
            </a:r>
            <a:br>
              <a:rPr lang="en-US" dirty="0" smtClean="0"/>
            </a:br>
            <a:r>
              <a:rPr lang="en-US" dirty="0" smtClean="0"/>
              <a:t>X</a:t>
            </a:r>
            <a:r>
              <a:rPr lang="en-US" baseline="-25000" dirty="0" smtClean="0"/>
              <a:t>i</a:t>
            </a:r>
            <a:r>
              <a:rPr lang="en-US" dirty="0" smtClean="0"/>
              <a:t> is independent of X</a:t>
            </a:r>
            <a:r>
              <a:rPr lang="en-US" baseline="-25000" dirty="0" smtClean="0"/>
              <a:t>1</a:t>
            </a:r>
            <a:r>
              <a:rPr lang="en-US" dirty="0" smtClean="0"/>
              <a:t>,X</a:t>
            </a:r>
            <a:r>
              <a:rPr lang="en-US" baseline="-25000" dirty="0" smtClean="0"/>
              <a:t>2</a:t>
            </a:r>
            <a:r>
              <a:rPr lang="en-US" dirty="0" smtClean="0"/>
              <a:t>,…,X</a:t>
            </a:r>
            <a:r>
              <a:rPr lang="en-US" baseline="-25000" dirty="0" smtClean="0"/>
              <a:t>i-2</a:t>
            </a:r>
            <a:r>
              <a:rPr lang="en-US" dirty="0" smtClean="0"/>
              <a:t> given X</a:t>
            </a:r>
            <a:r>
              <a:rPr lang="en-US" baseline="-25000" dirty="0" smtClean="0"/>
              <a:t>i-1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Typically described through </a:t>
            </a:r>
            <a:r>
              <a:rPr lang="en-US" dirty="0" err="1" smtClean="0"/>
              <a:t>Pr</a:t>
            </a:r>
            <a:r>
              <a:rPr lang="en-US" dirty="0" smtClean="0"/>
              <a:t>(X</a:t>
            </a:r>
            <a:r>
              <a:rPr lang="en-US" baseline="-25000" dirty="0" smtClean="0"/>
              <a:t>i</a:t>
            </a:r>
            <a:r>
              <a:rPr lang="en-US" dirty="0" smtClean="0"/>
              <a:t>|X</a:t>
            </a:r>
            <a:r>
              <a:rPr lang="en-US" baseline="-25000" dirty="0" smtClean="0"/>
              <a:t>i-1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Stationary distribution of a homogeneous Markov chain: a distribution f such that if X</a:t>
            </a:r>
            <a:r>
              <a:rPr lang="en-US" baseline="-25000" dirty="0" smtClean="0"/>
              <a:t>i-1</a:t>
            </a:r>
            <a:r>
              <a:rPr lang="en-US" dirty="0" smtClean="0"/>
              <a:t>~f then also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i</a:t>
            </a:r>
            <a:r>
              <a:rPr lang="en-US" dirty="0" err="1" smtClean="0"/>
              <a:t>~f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Under mild conditions, if a Markov chain has stationary </a:t>
            </a:r>
            <a:r>
              <a:rPr lang="en-US" dirty="0" err="1" smtClean="0"/>
              <a:t>dist</a:t>
            </a:r>
            <a:r>
              <a:rPr lang="en-US" dirty="0" smtClean="0"/>
              <a:t> f, then regardless of starting point,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err="1" smtClean="0"/>
              <a:t>~f</a:t>
            </a:r>
            <a:r>
              <a:rPr lang="en-US" dirty="0" smtClean="0"/>
              <a:t> (approximately) for large 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739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MCMC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We want to sample from f: </a:t>
            </a:r>
          </a:p>
          <a:p>
            <a:pPr lvl="1"/>
            <a:r>
              <a:rPr lang="en-US" dirty="0" smtClean="0"/>
              <a:t>Build a Markov Chain whose stationary distribution is f</a:t>
            </a:r>
          </a:p>
          <a:p>
            <a:pPr lvl="1"/>
            <a:r>
              <a:rPr lang="en-US" dirty="0" smtClean="0"/>
              <a:t>Run it for a large number of steps n, to get a sample from f</a:t>
            </a:r>
          </a:p>
          <a:p>
            <a:pPr lvl="1"/>
            <a:r>
              <a:rPr lang="en-US" dirty="0" smtClean="0"/>
              <a:t>Repeat to get more samples</a:t>
            </a:r>
          </a:p>
          <a:p>
            <a:pPr lvl="1"/>
            <a:endParaRPr lang="en-US" dirty="0"/>
          </a:p>
          <a:p>
            <a:r>
              <a:rPr lang="en-US" dirty="0" smtClean="0"/>
              <a:t>So all we need is approach(</a:t>
            </a:r>
            <a:r>
              <a:rPr lang="en-US" dirty="0" err="1" smtClean="0"/>
              <a:t>es</a:t>
            </a:r>
            <a:r>
              <a:rPr lang="en-US" dirty="0" smtClean="0"/>
              <a:t>) to build such a chain!</a:t>
            </a:r>
          </a:p>
          <a:p>
            <a:pPr lvl="1"/>
            <a:r>
              <a:rPr lang="en-US" dirty="0" smtClean="0"/>
              <a:t>All the rest is (important) details</a:t>
            </a:r>
          </a:p>
        </p:txBody>
      </p:sp>
    </p:spTree>
    <p:extLst>
      <p:ext uri="{BB962C8B-B14F-4D97-AF65-F5344CB8AC3E}">
        <p14:creationId xmlns:p14="http://schemas.microsoft.com/office/powerpoint/2010/main" val="1499976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Metropolis MCMC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94116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First we choose some function h(</a:t>
            </a:r>
            <a:r>
              <a:rPr lang="en-US" dirty="0" err="1" smtClean="0"/>
              <a:t>u,v</a:t>
            </a:r>
            <a:r>
              <a:rPr lang="en-US" dirty="0" smtClean="0"/>
              <a:t>) which we call the proposal distribution: </a:t>
            </a:r>
          </a:p>
          <a:p>
            <a:r>
              <a:rPr lang="en-US" dirty="0" smtClean="0"/>
              <a:t>h(</a:t>
            </a:r>
            <a:r>
              <a:rPr lang="en-US" dirty="0" err="1" smtClean="0"/>
              <a:t>u,v</a:t>
            </a:r>
            <a:r>
              <a:rPr lang="en-US" dirty="0" smtClean="0"/>
              <a:t>) = </a:t>
            </a:r>
            <a:r>
              <a:rPr lang="en-US" dirty="0" err="1" smtClean="0"/>
              <a:t>Pr</a:t>
            </a:r>
            <a:r>
              <a:rPr lang="en-US" dirty="0" smtClean="0"/>
              <a:t>(propose u at step t| X</a:t>
            </a:r>
            <a:r>
              <a:rPr lang="en-US" baseline="-25000" dirty="0" smtClean="0"/>
              <a:t>t-1</a:t>
            </a:r>
            <a:r>
              <a:rPr lang="en-US" dirty="0" smtClean="0"/>
              <a:t>=v) = </a:t>
            </a:r>
            <a:r>
              <a:rPr lang="en-US" dirty="0" err="1" smtClean="0"/>
              <a:t>Pr</a:t>
            </a:r>
            <a:r>
              <a:rPr lang="en-US" dirty="0" smtClean="0"/>
              <a:t>(propose v </a:t>
            </a:r>
            <a:r>
              <a:rPr lang="en-US" dirty="0"/>
              <a:t>at step t| </a:t>
            </a:r>
            <a:r>
              <a:rPr lang="en-US" dirty="0" smtClean="0"/>
              <a:t>X</a:t>
            </a:r>
            <a:r>
              <a:rPr lang="en-US" baseline="-25000" dirty="0" smtClean="0"/>
              <a:t>t-1</a:t>
            </a:r>
            <a:r>
              <a:rPr lang="en-US" dirty="0" smtClean="0"/>
              <a:t>=u)</a:t>
            </a:r>
          </a:p>
          <a:p>
            <a:r>
              <a:rPr lang="en-US" dirty="0" smtClean="0"/>
              <a:t>Only requirement: h(</a:t>
            </a:r>
            <a:r>
              <a:rPr lang="en-US" dirty="0" err="1" smtClean="0"/>
              <a:t>u,v</a:t>
            </a:r>
            <a:r>
              <a:rPr lang="en-US" dirty="0" smtClean="0"/>
              <a:t>) is “connected”, meaning we can arrive from any point in X space to the other by steps of h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Then, given X</a:t>
            </a:r>
            <a:r>
              <a:rPr lang="en-US" baseline="-25000" dirty="0" smtClean="0"/>
              <a:t>t-1</a:t>
            </a:r>
            <a:r>
              <a:rPr lang="en-US" dirty="0" smtClean="0"/>
              <a:t>=v, our Markov chain rule is:</a:t>
            </a:r>
          </a:p>
          <a:p>
            <a:r>
              <a:rPr lang="en-US" dirty="0" smtClean="0"/>
              <a:t>Apply h(</a:t>
            </a:r>
            <a:r>
              <a:rPr lang="en-US" dirty="0" smtClean="0">
                <a:sym typeface="Symbol" panose="05050102010706020507" pitchFamily="18" charset="2"/>
              </a:rPr>
              <a:t>,v)</a:t>
            </a:r>
            <a:r>
              <a:rPr lang="en-US" dirty="0" smtClean="0"/>
              <a:t> to get a proposal u</a:t>
            </a:r>
          </a:p>
          <a:p>
            <a:r>
              <a:rPr lang="en-US" dirty="0" smtClean="0"/>
              <a:t>Now either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t</a:t>
            </a:r>
            <a:r>
              <a:rPr lang="en-US" dirty="0" smtClean="0"/>
              <a:t>=v or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t</a:t>
            </a:r>
            <a:r>
              <a:rPr lang="en-US" dirty="0" smtClean="0"/>
              <a:t>=u, according to a simple transition rule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31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Metropolis transitions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104456"/>
          </a:xfrm>
        </p:spPr>
        <p:txBody>
          <a:bodyPr>
            <a:normAutofit fontScale="85000" lnSpcReduction="20000"/>
          </a:bodyPr>
          <a:lstStyle/>
          <a:p>
            <a:pPr marL="57150" indent="0">
              <a:buNone/>
            </a:pPr>
            <a:r>
              <a:rPr lang="en-US" dirty="0" smtClean="0"/>
              <a:t>(Apply h(</a:t>
            </a:r>
            <a:r>
              <a:rPr lang="en-US" dirty="0" smtClean="0">
                <a:sym typeface="Symbol" panose="05050102010706020507" pitchFamily="18" charset="2"/>
              </a:rPr>
              <a:t>,v)</a:t>
            </a:r>
            <a:r>
              <a:rPr lang="en-US" dirty="0" smtClean="0"/>
              <a:t> to get a proposal u)</a:t>
            </a:r>
          </a:p>
          <a:p>
            <a:pPr marL="57150" indent="0">
              <a:buNone/>
            </a:pPr>
            <a:endParaRPr lang="en-US" dirty="0"/>
          </a:p>
          <a:p>
            <a:pPr marL="571500" indent="-514350">
              <a:buAutoNum type="arabicPeriod"/>
            </a:pPr>
            <a:r>
              <a:rPr lang="en-US" dirty="0" smtClean="0"/>
              <a:t>If f(u)/f(v) </a:t>
            </a:r>
            <a:r>
              <a:rPr lang="en-US" dirty="0" smtClean="0">
                <a:sym typeface="Symbol" panose="05050102010706020507" pitchFamily="18" charset="2"/>
              </a:rPr>
              <a:t></a:t>
            </a:r>
            <a:r>
              <a:rPr lang="en-US" dirty="0" smtClean="0"/>
              <a:t>  1, then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t</a:t>
            </a:r>
            <a:r>
              <a:rPr lang="en-US" dirty="0" smtClean="0"/>
              <a:t>=u (accept)</a:t>
            </a:r>
          </a:p>
          <a:p>
            <a:pPr marL="5715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2. If p=f(u</a:t>
            </a:r>
            <a:r>
              <a:rPr lang="en-US" dirty="0"/>
              <a:t>)/f(v) </a:t>
            </a:r>
            <a:r>
              <a:rPr lang="en-US" dirty="0" smtClean="0">
                <a:sym typeface="Symbol" panose="05050102010706020507" pitchFamily="18" charset="2"/>
              </a:rPr>
              <a:t>&lt;</a:t>
            </a:r>
            <a:r>
              <a:rPr lang="en-US" dirty="0" smtClean="0"/>
              <a:t>  1, then we flip a Bernoulli(p) coin so:  </a:t>
            </a:r>
            <a:br>
              <a:rPr lang="en-US" dirty="0" smtClean="0"/>
            </a:br>
            <a:r>
              <a:rPr lang="en-US" dirty="0" smtClean="0"/>
              <a:t>	a.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t</a:t>
            </a:r>
            <a:r>
              <a:rPr lang="en-US" dirty="0" smtClean="0"/>
              <a:t>=u with probability p (accept)</a:t>
            </a:r>
            <a:br>
              <a:rPr lang="en-US" dirty="0" smtClean="0"/>
            </a:br>
            <a:r>
              <a:rPr lang="en-US" dirty="0" smtClean="0"/>
              <a:t>	b. Otherwise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t</a:t>
            </a:r>
            <a:r>
              <a:rPr lang="en-US" dirty="0" smtClean="0"/>
              <a:t>=v (reject)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Claim: this simple recipe guarantees that the stationary distribution of this Markov chain is f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78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Cipher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is a simple h(</a:t>
            </a:r>
            <a:r>
              <a:rPr lang="en-US" dirty="0" err="1" smtClean="0"/>
              <a:t>u,v</a:t>
            </a:r>
            <a:r>
              <a:rPr lang="en-US" dirty="0" smtClean="0"/>
              <a:t>) that we can think of? </a:t>
            </a:r>
          </a:p>
          <a:p>
            <a:pPr lvl="1"/>
            <a:r>
              <a:rPr lang="en-US" dirty="0" smtClean="0"/>
              <a:t>For example, switching two random letters in the permutation</a:t>
            </a:r>
          </a:p>
          <a:p>
            <a:endParaRPr lang="en-US" dirty="0"/>
          </a:p>
          <a:p>
            <a:r>
              <a:rPr lang="en-US" dirty="0" smtClean="0"/>
              <a:t>A step is: </a:t>
            </a:r>
          </a:p>
          <a:p>
            <a:pPr lvl="1"/>
            <a:r>
              <a:rPr lang="en-US" dirty="0" smtClean="0"/>
              <a:t>Propose (at random) two letters to switch</a:t>
            </a:r>
          </a:p>
          <a:p>
            <a:pPr lvl="1"/>
            <a:r>
              <a:rPr lang="en-US" dirty="0" smtClean="0"/>
              <a:t>Evaluate f(</a:t>
            </a:r>
            <a:r>
              <a:rPr lang="en-US" dirty="0" smtClean="0">
                <a:sym typeface="Symbol" panose="05050102010706020507" pitchFamily="18" charset="2"/>
              </a:rPr>
              <a:t></a:t>
            </a:r>
            <a:r>
              <a:rPr lang="en-US" dirty="0" smtClean="0"/>
              <a:t>) after the switch</a:t>
            </a:r>
          </a:p>
          <a:p>
            <a:pPr lvl="1"/>
            <a:r>
              <a:rPr lang="en-US" dirty="0" smtClean="0"/>
              <a:t>If improved – accept the switch, if not draw the Bernoulli to decide whether to switch</a:t>
            </a:r>
          </a:p>
          <a:p>
            <a:pPr lvl="1"/>
            <a:r>
              <a:rPr lang="en-US" dirty="0" smtClean="0"/>
              <a:t>Hence, if it is a bit worse you are likely to switch, if much worse, unlikely</a:t>
            </a:r>
          </a:p>
          <a:p>
            <a:pPr lvl="1"/>
            <a:endParaRPr lang="en-US" dirty="0"/>
          </a:p>
          <a:p>
            <a:r>
              <a:rPr lang="en-US" dirty="0" smtClean="0"/>
              <a:t>Run for a bunch of steps… and get an (approximate) sample from </a:t>
            </a:r>
            <a:r>
              <a:rPr lang="en-US" dirty="0"/>
              <a:t>f(</a:t>
            </a:r>
            <a:r>
              <a:rPr lang="en-US" dirty="0">
                <a:sym typeface="Symbol" panose="05050102010706020507" pitchFamily="18" charset="2"/>
              </a:rPr>
              <a:t></a:t>
            </a:r>
            <a:r>
              <a:rPr lang="en-US" dirty="0"/>
              <a:t>)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66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Beyond the Metropolis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Metropolis-Hastings: h(</a:t>
            </a:r>
            <a:r>
              <a:rPr lang="en-US" dirty="0" err="1" smtClean="0"/>
              <a:t>u,v</a:t>
            </a:r>
            <a:r>
              <a:rPr lang="en-US" dirty="0" smtClean="0"/>
              <a:t>) </a:t>
            </a:r>
            <a:r>
              <a:rPr lang="en-US" dirty="0" smtClean="0">
                <a:sym typeface="Symbol" panose="05050102010706020507" pitchFamily="18" charset="2"/>
              </a:rPr>
              <a:t> h(</a:t>
            </a:r>
            <a:r>
              <a:rPr lang="en-US" dirty="0" err="1" smtClean="0">
                <a:sym typeface="Symbol" panose="05050102010706020507" pitchFamily="18" charset="2"/>
              </a:rPr>
              <a:t>v,u</a:t>
            </a:r>
            <a:r>
              <a:rPr lang="en-US" dirty="0" smtClean="0">
                <a:sym typeface="Symbol" panose="05050102010706020507" pitchFamily="18" charset="2"/>
              </a:rPr>
              <a:t>), breaking the symmetry</a:t>
            </a:r>
          </a:p>
          <a:p>
            <a:pPr lvl="1"/>
            <a:r>
              <a:rPr lang="en-US" dirty="0" smtClean="0">
                <a:sym typeface="Symbol" panose="05050102010706020507" pitchFamily="18" charset="2"/>
              </a:rPr>
              <a:t>Makes sense if we have an idea what are “good” steps</a:t>
            </a:r>
          </a:p>
          <a:p>
            <a:pPr lvl="1"/>
            <a:r>
              <a:rPr lang="en-US" dirty="0" smtClean="0">
                <a:sym typeface="Symbol" panose="05050102010706020507" pitchFamily="18" charset="2"/>
              </a:rPr>
              <a:t>Almost the same algorithm works, except now we use (f(u)h(</a:t>
            </a:r>
            <a:r>
              <a:rPr lang="en-US" dirty="0" err="1" smtClean="0">
                <a:sym typeface="Symbol" panose="05050102010706020507" pitchFamily="18" charset="2"/>
              </a:rPr>
              <a:t>v,u</a:t>
            </a:r>
            <a:r>
              <a:rPr lang="en-US" dirty="0" smtClean="0">
                <a:sym typeface="Symbol" panose="05050102010706020507" pitchFamily="18" charset="2"/>
              </a:rPr>
              <a:t>)) / (f(v)h(</a:t>
            </a:r>
            <a:r>
              <a:rPr lang="en-US" dirty="0" err="1" smtClean="0">
                <a:sym typeface="Symbol" panose="05050102010706020507" pitchFamily="18" charset="2"/>
              </a:rPr>
              <a:t>u,v</a:t>
            </a:r>
            <a:r>
              <a:rPr lang="en-US" dirty="0" smtClean="0">
                <a:sym typeface="Symbol" panose="05050102010706020507" pitchFamily="18" charset="2"/>
              </a:rPr>
              <a:t>)) to decide whether to switch</a:t>
            </a:r>
          </a:p>
          <a:p>
            <a:pPr lvl="1"/>
            <a:r>
              <a:rPr lang="en-US" dirty="0" smtClean="0">
                <a:sym typeface="Symbol" panose="05050102010706020507" pitchFamily="18" charset="2"/>
              </a:rPr>
              <a:t>Still get f as the stationary distribution</a:t>
            </a:r>
          </a:p>
          <a:p>
            <a:pPr lvl="1"/>
            <a:endParaRPr lang="en-US" dirty="0">
              <a:sym typeface="Symbol" panose="05050102010706020507" pitchFamily="18" charset="2"/>
            </a:endParaRPr>
          </a:p>
          <a:p>
            <a:r>
              <a:rPr lang="en-US" dirty="0" smtClean="0">
                <a:sym typeface="Symbol" panose="05050102010706020507" pitchFamily="18" charset="2"/>
              </a:rPr>
              <a:t>Gibbs sampling: Assume given X</a:t>
            </a:r>
            <a:r>
              <a:rPr lang="en-US" baseline="-25000" dirty="0" smtClean="0">
                <a:sym typeface="Symbol" panose="05050102010706020507" pitchFamily="18" charset="2"/>
              </a:rPr>
              <a:t>t-1</a:t>
            </a:r>
            <a:r>
              <a:rPr lang="en-US" dirty="0" smtClean="0">
                <a:sym typeface="Symbol" panose="05050102010706020507" pitchFamily="18" charset="2"/>
              </a:rPr>
              <a:t>~f, we know how to draw a sample </a:t>
            </a:r>
            <a:r>
              <a:rPr lang="en-US" dirty="0" err="1" smtClean="0">
                <a:sym typeface="Symbol" panose="05050102010706020507" pitchFamily="18" charset="2"/>
              </a:rPr>
              <a:t>X</a:t>
            </a:r>
            <a:r>
              <a:rPr lang="en-US" baseline="-25000" dirty="0" err="1" smtClean="0">
                <a:sym typeface="Symbol" panose="05050102010706020507" pitchFamily="18" charset="2"/>
              </a:rPr>
              <a:t>t</a:t>
            </a:r>
            <a:r>
              <a:rPr lang="en-US" dirty="0" err="1" smtClean="0">
                <a:sym typeface="Symbol" panose="05050102010706020507" pitchFamily="18" charset="2"/>
              </a:rPr>
              <a:t>~f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S</a:t>
            </a:r>
            <a:r>
              <a:rPr lang="en-US" dirty="0" smtClean="0">
                <a:sym typeface="Symbol" panose="05050102010706020507" pitchFamily="18" charset="2"/>
              </a:rPr>
              <a:t>tupid idea: </a:t>
            </a:r>
            <a:r>
              <a:rPr lang="en-US" dirty="0" err="1" smtClean="0">
                <a:sym typeface="Symbol" panose="05050102010706020507" pitchFamily="18" charset="2"/>
              </a:rPr>
              <a:t>X</a:t>
            </a:r>
            <a:r>
              <a:rPr lang="en-US" baseline="-25000" dirty="0" err="1" smtClean="0">
                <a:sym typeface="Symbol" panose="05050102010706020507" pitchFamily="18" charset="2"/>
              </a:rPr>
              <a:t>t</a:t>
            </a:r>
            <a:r>
              <a:rPr lang="en-US" dirty="0" smtClean="0">
                <a:sym typeface="Symbol" panose="05050102010706020507" pitchFamily="18" charset="2"/>
              </a:rPr>
              <a:t>=X</a:t>
            </a:r>
            <a:r>
              <a:rPr lang="en-US" baseline="-25000" dirty="0" smtClean="0">
                <a:sym typeface="Symbol" panose="05050102010706020507" pitchFamily="18" charset="2"/>
              </a:rPr>
              <a:t>t-1</a:t>
            </a:r>
          </a:p>
          <a:p>
            <a:pPr lvl="1"/>
            <a:r>
              <a:rPr lang="en-US" dirty="0" smtClean="0">
                <a:sym typeface="Symbol" panose="05050102010706020507" pitchFamily="18" charset="2"/>
              </a:rPr>
              <a:t>Less stupid: Assume that X=(x</a:t>
            </a:r>
            <a:r>
              <a:rPr lang="en-US" baseline="-25000" dirty="0" smtClean="0">
                <a:sym typeface="Symbol" panose="05050102010706020507" pitchFamily="18" charset="2"/>
              </a:rPr>
              <a:t>1</a:t>
            </a:r>
            <a:r>
              <a:rPr lang="en-US" dirty="0" smtClean="0">
                <a:sym typeface="Symbol" panose="05050102010706020507" pitchFamily="18" charset="2"/>
              </a:rPr>
              <a:t>,x</a:t>
            </a:r>
            <a:r>
              <a:rPr lang="en-US" baseline="-25000" dirty="0" smtClean="0">
                <a:sym typeface="Symbol" panose="05050102010706020507" pitchFamily="18" charset="2"/>
              </a:rPr>
              <a:t>2</a:t>
            </a:r>
            <a:r>
              <a:rPr lang="en-US" dirty="0" smtClean="0">
                <a:sym typeface="Symbol" panose="05050102010706020507" pitchFamily="18" charset="2"/>
              </a:rPr>
              <a:t>,..,x</a:t>
            </a:r>
            <a:r>
              <a:rPr lang="en-US" baseline="-25000" dirty="0" smtClean="0">
                <a:sym typeface="Symbol" panose="05050102010706020507" pitchFamily="18" charset="2"/>
              </a:rPr>
              <a:t>p</a:t>
            </a:r>
            <a:r>
              <a:rPr lang="en-US" dirty="0" smtClean="0">
                <a:sym typeface="Symbol" panose="05050102010706020507" pitchFamily="18" charset="2"/>
              </a:rPr>
              <a:t>) is a vector, and that we cannot sample from f(X) but can sample from </a:t>
            </a:r>
            <a:r>
              <a:rPr lang="en-US" dirty="0" err="1" smtClean="0">
                <a:sym typeface="Symbol" panose="05050102010706020507" pitchFamily="18" charset="2"/>
              </a:rPr>
              <a:t>Pr</a:t>
            </a:r>
            <a:r>
              <a:rPr lang="en-US" dirty="0" smtClean="0">
                <a:sym typeface="Symbol" panose="05050102010706020507" pitchFamily="18" charset="2"/>
              </a:rPr>
              <a:t>(</a:t>
            </a:r>
            <a:r>
              <a:rPr lang="en-US" dirty="0" err="1" smtClean="0">
                <a:sym typeface="Symbol" panose="05050102010706020507" pitchFamily="18" charset="2"/>
              </a:rPr>
              <a:t>x</a:t>
            </a:r>
            <a:r>
              <a:rPr lang="en-US" baseline="-25000" dirty="0" err="1" smtClean="0">
                <a:sym typeface="Symbol" panose="05050102010706020507" pitchFamily="18" charset="2"/>
              </a:rPr>
              <a:t>i</a:t>
            </a:r>
            <a:r>
              <a:rPr lang="en-US" dirty="0" err="1" smtClean="0">
                <a:sym typeface="Symbol" panose="05050102010706020507" pitchFamily="18" charset="2"/>
              </a:rPr>
              <a:t>|X</a:t>
            </a:r>
            <a:r>
              <a:rPr lang="en-US" baseline="-25000" dirty="0" err="1" smtClean="0">
                <a:sym typeface="Symbol" panose="05050102010706020507" pitchFamily="18" charset="2"/>
              </a:rPr>
              <a:t>-i</a:t>
            </a:r>
            <a:r>
              <a:rPr lang="en-US" dirty="0" smtClean="0">
                <a:sym typeface="Symbol" panose="05050102010706020507" pitchFamily="18" charset="2"/>
              </a:rPr>
              <a:t>) the conditional distribution of the </a:t>
            </a:r>
            <a:r>
              <a:rPr lang="en-US" dirty="0" err="1" smtClean="0">
                <a:sym typeface="Symbol" panose="05050102010706020507" pitchFamily="18" charset="2"/>
              </a:rPr>
              <a:t>ith</a:t>
            </a:r>
            <a:r>
              <a:rPr lang="en-US" dirty="0" smtClean="0">
                <a:sym typeface="Symbol" panose="05050102010706020507" pitchFamily="18" charset="2"/>
              </a:rPr>
              <a:t> coordinate</a:t>
            </a:r>
          </a:p>
          <a:p>
            <a:pPr lvl="1"/>
            <a:r>
              <a:rPr lang="en-US" dirty="0" smtClean="0">
                <a:sym typeface="Symbol" panose="05050102010706020507" pitchFamily="18" charset="2"/>
              </a:rPr>
              <a:t>Then at each step of the MCMC we can choose a coordinate at random and draw from this conditional distribution</a:t>
            </a:r>
          </a:p>
          <a:p>
            <a:pPr lvl="1"/>
            <a:r>
              <a:rPr lang="en-US" dirty="0" smtClean="0">
                <a:sym typeface="Symbol" panose="05050102010706020507" pitchFamily="18" charset="2"/>
              </a:rPr>
              <a:t>The stationary distribution is f</a:t>
            </a:r>
          </a:p>
        </p:txBody>
      </p:sp>
    </p:spTree>
    <p:extLst>
      <p:ext uri="{BB962C8B-B14F-4D97-AF65-F5344CB8AC3E}">
        <p14:creationId xmlns:p14="http://schemas.microsoft.com/office/powerpoint/2010/main" val="184178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Aside: from first edition (left) to updated version (right)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100" name="Picture 4" descr="Image result for how to gamble if you mu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656679"/>
            <a:ext cx="2993806" cy="4639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Image result for how to gamble if you mus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56679"/>
            <a:ext cx="3118956" cy="463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96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Gibbs sampling for circles in square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Without repulsion: If we fix the location of n-1 circles, we can draw the nth circle uniformly over all locations that don’t overlap with existing circle</a:t>
            </a:r>
          </a:p>
          <a:p>
            <a:endParaRPr lang="en-US" dirty="0"/>
          </a:p>
          <a:p>
            <a:r>
              <a:rPr lang="en-US" dirty="0" smtClean="0"/>
              <a:t>With repulsion: It gets more complicated</a:t>
            </a:r>
          </a:p>
          <a:p>
            <a:endParaRPr lang="en-US" dirty="0"/>
          </a:p>
          <a:p>
            <a:r>
              <a:rPr lang="en-US" dirty="0" smtClean="0"/>
              <a:t>Designing Metropolis or Metropolis-Hastings for this problem is much easier</a:t>
            </a:r>
          </a:p>
          <a:p>
            <a:endParaRPr lang="en-US" dirty="0"/>
          </a:p>
          <a:p>
            <a:r>
              <a:rPr lang="en-US" dirty="0" smtClean="0"/>
              <a:t>But Gibbs sampling can give much faster convergence when applicable </a:t>
            </a:r>
            <a:r>
              <a:rPr lang="en-US" dirty="0" smtClean="0">
                <a:sym typeface="Symbol" panose="05050102010706020507" pitchFamily="18" charset="2"/>
              </a:rPr>
              <a:t> faster sampling from f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734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44036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How to choose h</a:t>
            </a:r>
          </a:p>
          <a:p>
            <a:pPr lvl="1"/>
            <a:r>
              <a:rPr lang="en-US" dirty="0" smtClean="0"/>
              <a:t>Big steps: allow us to get out of “local maxima” in f</a:t>
            </a:r>
          </a:p>
          <a:p>
            <a:pPr lvl="1"/>
            <a:r>
              <a:rPr lang="en-US" dirty="0" smtClean="0"/>
              <a:t>High acceptance rate: allows us to explore the space and converge fast</a:t>
            </a:r>
          </a:p>
          <a:p>
            <a:pPr marL="457200" lvl="1" indent="0">
              <a:buNone/>
            </a:pPr>
            <a:r>
              <a:rPr lang="en-US" dirty="0" smtClean="0"/>
              <a:t>The two demands are often contradictory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How often to sample</a:t>
            </a:r>
          </a:p>
          <a:p>
            <a:pPr marL="457200" lvl="1" indent="0">
              <a:buNone/>
            </a:pPr>
            <a:r>
              <a:rPr lang="en-US" dirty="0" smtClean="0"/>
              <a:t>We typically want to treat samples we get as if they were </a:t>
            </a:r>
            <a:r>
              <a:rPr lang="en-US" dirty="0" err="1" smtClean="0"/>
              <a:t>i.i.d</a:t>
            </a:r>
            <a:r>
              <a:rPr lang="en-US" dirty="0" smtClean="0"/>
              <a:t> samples from f</a:t>
            </a:r>
          </a:p>
          <a:p>
            <a:pPr lvl="1"/>
            <a:r>
              <a:rPr lang="en-US" dirty="0" smtClean="0"/>
              <a:t>Sampling too often: the samples we take are highly dependent, inefficient and incorrect inference</a:t>
            </a:r>
          </a:p>
          <a:p>
            <a:pPr lvl="1"/>
            <a:r>
              <a:rPr lang="en-US" dirty="0" smtClean="0"/>
              <a:t>Sampling too rarely: would take a really long time</a:t>
            </a:r>
          </a:p>
          <a:p>
            <a:pPr lvl="1"/>
            <a:r>
              <a:rPr lang="en-US" dirty="0" smtClean="0"/>
              <a:t>More efficient: take all samples, and appropriately deal with the correlation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When to stop – when do we have enough samples? </a:t>
            </a:r>
          </a:p>
        </p:txBody>
      </p:sp>
    </p:spTree>
    <p:extLst>
      <p:ext uri="{BB962C8B-B14F-4D97-AF65-F5344CB8AC3E}">
        <p14:creationId xmlns:p14="http://schemas.microsoft.com/office/powerpoint/2010/main" val="2170174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for Metropolis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18864" y="1600200"/>
                <a:ext cx="8229600" cy="5069160"/>
              </a:xfrm>
            </p:spPr>
            <p:txBody>
              <a:bodyPr>
                <a:normAutofit fontScale="55000" lnSpcReduction="20000"/>
              </a:bodyPr>
              <a:lstStyle/>
              <a:p>
                <a:pPr marL="0" indent="0">
                  <a:buNone/>
                </a:pPr>
                <a:r>
                  <a:rPr lang="en-US" sz="3600" dirty="0" smtClean="0"/>
                  <a:t>Assume X</a:t>
                </a:r>
                <a:r>
                  <a:rPr lang="en-US" sz="3600" baseline="-25000" dirty="0" smtClean="0"/>
                  <a:t>t-1</a:t>
                </a:r>
                <a:r>
                  <a:rPr lang="en-US" sz="3600" dirty="0" smtClean="0"/>
                  <a:t>~f, and assume discrete probabilities for simplicity of notation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  <m:sup/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</m:oMath>
                  </m:oMathPara>
                </a14:m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min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</m:d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,1)</m:t>
                          </m:r>
                        </m:e>
                      </m:func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min</m:t>
                          </m:r>
                        </m:fName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𝑢</m:t>
                                      </m:r>
                                    </m:e>
                                  </m:d>
                                </m:den>
                              </m:f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,1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d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d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  <m:sup/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</m:e>
                      </m:nary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  <m:sup/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d>
                        </m:e>
                      </m:nary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d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d>
                        </m:den>
                      </m:f>
                      <m:r>
                        <a:rPr lang="en-US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d>
                      <m:nary>
                        <m:naryPr>
                          <m:chr m:val="∑"/>
                          <m:sup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  <m:sup/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</m:d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18864" y="1600200"/>
                <a:ext cx="8229600" cy="5069160"/>
              </a:xfrm>
              <a:blipFill>
                <a:blip r:embed="rId2"/>
                <a:stretch>
                  <a:fillRect l="-741" t="-18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392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MCMC is a conceptual framework for sampling from complex distributions – just need a Markov Chain with the right stationary distribution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Can be used for integration in Bayesian computation, but also for many other things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There is a lot of scientific wisdom in devising good MCMC methods, we only briefly touched on those aspects, did not discuss: </a:t>
            </a:r>
          </a:p>
          <a:p>
            <a:pPr lvl="1"/>
            <a:r>
              <a:rPr lang="en-US" dirty="0" smtClean="0"/>
              <a:t>Modern ideas like thermodynamic integration, Hamiltonian MCMC</a:t>
            </a:r>
          </a:p>
          <a:p>
            <a:pPr lvl="1"/>
            <a:r>
              <a:rPr lang="en-US" dirty="0" smtClean="0"/>
              <a:t>Computational topics like parallelization and chains that exchange information</a:t>
            </a:r>
            <a:br>
              <a:rPr lang="en-US" dirty="0" smtClean="0"/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42341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saharon@post.tau.ac.il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79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basic problem in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59"/>
          </a:xfrm>
        </p:spPr>
        <p:txBody>
          <a:bodyPr>
            <a:noAutofit/>
          </a:bodyPr>
          <a:lstStyle/>
          <a:p>
            <a:r>
              <a:rPr lang="en-US" sz="2800" dirty="0" smtClean="0"/>
              <a:t>I have some very complicated </a:t>
            </a:r>
            <a:r>
              <a:rPr lang="en-US" sz="2800" dirty="0" smtClean="0"/>
              <a:t>distribution (probability or density) </a:t>
            </a:r>
            <a:r>
              <a:rPr lang="en-US" sz="2800" dirty="0" smtClean="0"/>
              <a:t>f</a:t>
            </a:r>
          </a:p>
          <a:p>
            <a:endParaRPr lang="en-US" sz="2800" dirty="0" smtClean="0"/>
          </a:p>
          <a:p>
            <a:r>
              <a:rPr lang="en-US" sz="2800" dirty="0" smtClean="0"/>
              <a:t>Given a sample x, I can </a:t>
            </a:r>
            <a:r>
              <a:rPr lang="en-US" sz="2800" dirty="0" smtClean="0"/>
              <a:t>calculate </a:t>
            </a:r>
            <a:r>
              <a:rPr lang="en-US" sz="2800" dirty="0" smtClean="0"/>
              <a:t>f(x)</a:t>
            </a:r>
          </a:p>
          <a:p>
            <a:pPr lvl="1"/>
            <a:r>
              <a:rPr lang="en-US" sz="2400" dirty="0" smtClean="0"/>
              <a:t>Usually not exactly, but up to a scalar, so actually given </a:t>
            </a:r>
            <a:r>
              <a:rPr lang="en-US" sz="2400" dirty="0" err="1" smtClean="0"/>
              <a:t>x,y</a:t>
            </a:r>
            <a:r>
              <a:rPr lang="en-US" sz="2400" dirty="0" smtClean="0"/>
              <a:t>, I can evaluate </a:t>
            </a:r>
            <a:r>
              <a:rPr lang="en-US" sz="2400" dirty="0"/>
              <a:t>f</a:t>
            </a:r>
            <a:r>
              <a:rPr lang="en-US" sz="2400" dirty="0" smtClean="0"/>
              <a:t>(x)/f(y)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Now I want to do something with f:</a:t>
            </a:r>
          </a:p>
          <a:p>
            <a:pPr lvl="1"/>
            <a:r>
              <a:rPr lang="en-US" sz="2400" dirty="0" smtClean="0"/>
              <a:t>Calculate </a:t>
            </a:r>
            <a:r>
              <a:rPr lang="en-US" sz="2400" dirty="0" smtClean="0"/>
              <a:t>some expectation E(g(X)) when X ~ f </a:t>
            </a:r>
          </a:p>
          <a:p>
            <a:pPr lvl="1"/>
            <a:r>
              <a:rPr lang="en-US" sz="2400" dirty="0" smtClean="0"/>
              <a:t>Or simply find </a:t>
            </a:r>
            <a:r>
              <a:rPr lang="en-US" sz="2400" dirty="0" err="1" smtClean="0"/>
              <a:t>argmax</a:t>
            </a:r>
            <a:r>
              <a:rPr lang="en-US" sz="2400" baseline="-25000" dirty="0" err="1" smtClean="0"/>
              <a:t>x</a:t>
            </a:r>
            <a:r>
              <a:rPr lang="en-US" sz="2400" dirty="0" err="1" smtClean="0"/>
              <a:t>f</a:t>
            </a:r>
            <a:r>
              <a:rPr lang="en-US" sz="2400" dirty="0" smtClean="0"/>
              <a:t>(x)</a:t>
            </a:r>
          </a:p>
          <a:p>
            <a:pPr lvl="1"/>
            <a:r>
              <a:rPr lang="en-US" sz="2400" dirty="0" smtClean="0"/>
              <a:t>Or just </a:t>
            </a:r>
            <a:r>
              <a:rPr lang="en-US" sz="2400" dirty="0" smtClean="0"/>
              <a:t>draw random</a:t>
            </a:r>
            <a:r>
              <a:rPr lang="en-US" sz="2400" dirty="0" smtClean="0"/>
              <a:t> </a:t>
            </a:r>
            <a:r>
              <a:rPr lang="en-US" sz="2400" dirty="0" smtClean="0"/>
              <a:t>samples from </a:t>
            </a:r>
            <a:r>
              <a:rPr lang="en-US" sz="2400" dirty="0" smtClean="0"/>
              <a:t>f and look at them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8145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Motivating example: Bayesian 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9080"/>
          </a:xfrm>
        </p:spPr>
        <p:txBody>
          <a:bodyPr>
            <a:normAutofit fontScale="77500" lnSpcReduction="20000"/>
          </a:bodyPr>
          <a:lstStyle/>
          <a:p>
            <a:pPr marL="57150" indent="0">
              <a:buNone/>
            </a:pPr>
            <a:r>
              <a:rPr lang="en-US" dirty="0" smtClean="0"/>
              <a:t>Very common in biological and genetic domains</a:t>
            </a:r>
          </a:p>
          <a:p>
            <a:pPr marL="514350" indent="-457200"/>
            <a:endParaRPr lang="en-US" dirty="0" smtClean="0"/>
          </a:p>
          <a:p>
            <a:pPr marL="514350" indent="-457200"/>
            <a:r>
              <a:rPr lang="en-US" dirty="0" smtClean="0"/>
              <a:t>A </a:t>
            </a:r>
            <a:r>
              <a:rPr lang="en-US" dirty="0" smtClean="0"/>
              <a:t>complicated system, like the </a:t>
            </a:r>
            <a:r>
              <a:rPr lang="en-US" dirty="0" smtClean="0"/>
              <a:t>population history and </a:t>
            </a:r>
            <a:r>
              <a:rPr lang="en-US" dirty="0" smtClean="0"/>
              <a:t>interactions between modern humans and </a:t>
            </a:r>
            <a:r>
              <a:rPr lang="en-US" dirty="0" smtClean="0"/>
              <a:t>Neanderthals</a:t>
            </a:r>
          </a:p>
          <a:p>
            <a:pPr marL="514350" indent="-457200"/>
            <a:endParaRPr lang="en-US" dirty="0" smtClean="0"/>
          </a:p>
          <a:p>
            <a:pPr marL="514350" indent="-457200"/>
            <a:r>
              <a:rPr lang="en-US" dirty="0" smtClean="0"/>
              <a:t>I assume it can be described with a bunch of parameters </a:t>
            </a:r>
            <a:r>
              <a:rPr lang="en-US" b="1" dirty="0" smtClean="0">
                <a:sym typeface="Symbol" panose="05050102010706020507" pitchFamily="18" charset="2"/>
              </a:rPr>
              <a:t></a:t>
            </a:r>
            <a:r>
              <a:rPr lang="en-US" dirty="0" smtClean="0"/>
              <a:t>: </a:t>
            </a:r>
            <a:r>
              <a:rPr lang="en-US" dirty="0" smtClean="0"/>
              <a:t># populations, population sizes, migrations, genetic interactions</a:t>
            </a:r>
            <a:r>
              <a:rPr lang="en-US" dirty="0" smtClean="0"/>
              <a:t>,…</a:t>
            </a:r>
          </a:p>
          <a:p>
            <a:pPr marL="514350" indent="-457200"/>
            <a:endParaRPr lang="en-US" dirty="0" smtClean="0"/>
          </a:p>
          <a:p>
            <a:pPr marL="514350" indent="-457200"/>
            <a:r>
              <a:rPr lang="en-US" dirty="0" smtClean="0"/>
              <a:t>I assume a prior </a:t>
            </a:r>
            <a:r>
              <a:rPr lang="en-US" dirty="0" smtClean="0">
                <a:sym typeface="Symbol" panose="05050102010706020507" pitchFamily="18" charset="2"/>
              </a:rPr>
              <a:t></a:t>
            </a:r>
            <a:r>
              <a:rPr lang="en-US" dirty="0" smtClean="0">
                <a:sym typeface="Symbol" panose="05050102010706020507" pitchFamily="18" charset="2"/>
              </a:rPr>
              <a:t>(</a:t>
            </a:r>
            <a:r>
              <a:rPr lang="en-US" b="1" dirty="0">
                <a:sym typeface="Symbol" panose="05050102010706020507" pitchFamily="18" charset="2"/>
              </a:rPr>
              <a:t></a:t>
            </a:r>
            <a:r>
              <a:rPr lang="en-US" dirty="0" smtClean="0">
                <a:sym typeface="Symbol" panose="05050102010706020507" pitchFamily="18" charset="2"/>
              </a:rPr>
              <a:t>), </a:t>
            </a:r>
            <a:r>
              <a:rPr lang="en-US" dirty="0" smtClean="0">
                <a:sym typeface="Symbol" panose="05050102010706020507" pitchFamily="18" charset="2"/>
              </a:rPr>
              <a:t>and given observations X can </a:t>
            </a:r>
            <a:r>
              <a:rPr lang="en-US" dirty="0" smtClean="0">
                <a:sym typeface="Symbol" panose="05050102010706020507" pitchFamily="18" charset="2"/>
              </a:rPr>
              <a:t>hopefully </a:t>
            </a:r>
            <a:r>
              <a:rPr lang="en-US" dirty="0" smtClean="0">
                <a:sym typeface="Symbol" panose="05050102010706020507" pitchFamily="18" charset="2"/>
              </a:rPr>
              <a:t>calculate the likelihood </a:t>
            </a:r>
            <a:r>
              <a:rPr lang="en-US" dirty="0" err="1" smtClean="0">
                <a:sym typeface="Symbol" panose="05050102010706020507" pitchFamily="18" charset="2"/>
              </a:rPr>
              <a:t>Pr</a:t>
            </a:r>
            <a:r>
              <a:rPr lang="en-US" dirty="0" smtClean="0">
                <a:sym typeface="Symbol" panose="05050102010706020507" pitchFamily="18" charset="2"/>
              </a:rPr>
              <a:t>(X</a:t>
            </a:r>
            <a:r>
              <a:rPr lang="en-US" dirty="0" smtClean="0">
                <a:sym typeface="Symbol" panose="05050102010706020507" pitchFamily="18" charset="2"/>
              </a:rPr>
              <a:t>|</a:t>
            </a:r>
            <a:r>
              <a:rPr lang="en-US" b="1" dirty="0">
                <a:sym typeface="Symbol" panose="05050102010706020507" pitchFamily="18" charset="2"/>
              </a:rPr>
              <a:t> </a:t>
            </a:r>
            <a:r>
              <a:rPr lang="en-US" dirty="0" smtClean="0">
                <a:sym typeface="Symbol" panose="05050102010706020507" pitchFamily="18" charset="2"/>
              </a:rPr>
              <a:t>)</a:t>
            </a:r>
          </a:p>
          <a:p>
            <a:pPr marL="514350" indent="-457200"/>
            <a:endParaRPr lang="en-US" dirty="0" smtClean="0">
              <a:sym typeface="Symbol" panose="05050102010706020507" pitchFamily="18" charset="2"/>
            </a:endParaRPr>
          </a:p>
          <a:p>
            <a:pPr marL="57150" indent="0">
              <a:buNone/>
            </a:pPr>
            <a:endParaRPr lang="en-US" dirty="0">
              <a:sym typeface="Symbol" panose="05050102010706020507" pitchFamily="18" charset="2"/>
            </a:endParaRPr>
          </a:p>
          <a:p>
            <a:pPr marL="57150" indent="0">
              <a:buNone/>
            </a:pPr>
            <a:endParaRPr lang="en-US" dirty="0" smtClean="0">
              <a:sym typeface="Symbol" panose="05050102010706020507" pitchFamily="18" charset="2"/>
            </a:endParaRPr>
          </a:p>
          <a:p>
            <a:pPr marL="57150" indent="0">
              <a:buNone/>
            </a:pPr>
            <a:endParaRPr lang="en-US" dirty="0" smtClean="0"/>
          </a:p>
          <a:p>
            <a:pPr marL="514350" indent="-457200"/>
            <a:endParaRPr lang="en-US" dirty="0" smtClean="0"/>
          </a:p>
          <a:p>
            <a:pPr marL="5715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7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Bayesian method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069160"/>
              </a:xfrm>
            </p:spPr>
            <p:txBody>
              <a:bodyPr>
                <a:normAutofit lnSpcReduction="10000"/>
              </a:bodyPr>
              <a:lstStyle/>
              <a:p>
                <a:pPr marL="514350" indent="-457200"/>
                <a:r>
                  <a:rPr lang="en-US" sz="2400" dirty="0" smtClean="0">
                    <a:sym typeface="Symbol" panose="05050102010706020507" pitchFamily="18" charset="2"/>
                  </a:rPr>
                  <a:t>The posterior: </a:t>
                </a:r>
                <a:br>
                  <a:rPr lang="en-US" sz="2400" dirty="0" smtClean="0">
                    <a:sym typeface="Symbol" panose="05050102010706020507" pitchFamily="18" charset="2"/>
                  </a:rPr>
                </a:b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dirty="0">
                        <a:sym typeface="Symbol" panose="05050102010706020507" pitchFamily="18" charset="2"/>
                      </a:rPr>
                      <m:t>f</m:t>
                    </m:r>
                    <m:r>
                      <m:rPr>
                        <m:nor/>
                      </m:rPr>
                      <a:rPr lang="en-US" sz="2400" dirty="0">
                        <a:sym typeface="Symbol" panose="05050102010706020507" pitchFamily="18" charset="2"/>
                      </a:rPr>
                      <m:t>(</m:t>
                    </m:r>
                    <m:r>
                      <m:rPr>
                        <m:nor/>
                      </m:rPr>
                      <a:rPr lang="en-US" sz="2400" b="1" dirty="0">
                        <a:sym typeface="Symbol" panose="05050102010706020507" pitchFamily="18" charset="2"/>
                      </a:rPr>
                      <m:t></m:t>
                    </m:r>
                    <m:r>
                      <m:rPr>
                        <m:nor/>
                      </m:rPr>
                      <a:rPr lang="en-US" sz="2400" dirty="0">
                        <a:sym typeface="Symbol" panose="05050102010706020507" pitchFamily="18" charset="2"/>
                      </a:rPr>
                      <m:t>|</m:t>
                    </m:r>
                    <m:r>
                      <m:rPr>
                        <m:nor/>
                      </m:rPr>
                      <a:rPr lang="en-US" sz="2400" dirty="0">
                        <a:sym typeface="Symbol" panose="05050102010706020507" pitchFamily="18" charset="2"/>
                      </a:rPr>
                      <m:t>X</m:t>
                    </m:r>
                    <m:r>
                      <m:rPr>
                        <m:nor/>
                      </m:rPr>
                      <a:rPr lang="en-US" sz="2400" dirty="0">
                        <a:sym typeface="Symbol" panose="05050102010706020507" pitchFamily="18" charset="2"/>
                      </a:rPr>
                      <m:t>)=</m:t>
                    </m:r>
                    <m:f>
                      <m:fPr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2400" dirty="0">
                            <a:sym typeface="Symbol" panose="05050102010706020507" pitchFamily="18" charset="2"/>
                          </a:rPr>
                          <m:t>(</m:t>
                        </m:r>
                        <m:r>
                          <m:rPr>
                            <m:nor/>
                          </m:rPr>
                          <a:rPr lang="en-US" sz="2400" b="1" dirty="0">
                            <a:sym typeface="Symbol" panose="05050102010706020507" pitchFamily="18" charset="2"/>
                          </a:rPr>
                          <m:t></m:t>
                        </m:r>
                        <m:r>
                          <m:rPr>
                            <m:nor/>
                          </m:rPr>
                          <a:rPr lang="en-US" sz="2400" dirty="0">
                            <a:sym typeface="Symbol" panose="05050102010706020507" pitchFamily="18" charset="2"/>
                          </a:rPr>
                          <m:t>) </m:t>
                        </m:r>
                        <m:r>
                          <m:rPr>
                            <m:nor/>
                          </m:rPr>
                          <a:rPr lang="en-US" sz="2400" dirty="0">
                            <a:sym typeface="Symbol" panose="05050102010706020507" pitchFamily="18" charset="2"/>
                          </a:rPr>
                          <m:t>Pr</m:t>
                        </m:r>
                        <m:r>
                          <m:rPr>
                            <m:nor/>
                          </m:rPr>
                          <a:rPr lang="en-US" sz="2400" dirty="0">
                            <a:sym typeface="Symbol" panose="05050102010706020507" pitchFamily="18" charset="2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400" dirty="0">
                            <a:sym typeface="Symbol" panose="05050102010706020507" pitchFamily="18" charset="2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2400" dirty="0">
                            <a:sym typeface="Symbol" panose="05050102010706020507" pitchFamily="18" charset="2"/>
                          </a:rPr>
                          <m:t>|</m:t>
                        </m:r>
                        <m:r>
                          <m:rPr>
                            <m:nor/>
                          </m:rPr>
                          <a:rPr lang="en-US" sz="2400" b="1" dirty="0">
                            <a:sym typeface="Symbol" panose="05050102010706020507" pitchFamily="18" charset="2"/>
                          </a:rPr>
                          <m:t></m:t>
                        </m:r>
                        <m:r>
                          <m:rPr>
                            <m:nor/>
                          </m:rPr>
                          <a:rPr lang="en-US" sz="2400" dirty="0">
                            <a:sym typeface="Symbol" panose="05050102010706020507" pitchFamily="18" charset="2"/>
                          </a:rPr>
                          <m:t>)</m:t>
                        </m:r>
                      </m:num>
                      <m:den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m:rPr>
                                <m:nor/>
                              </m:rPr>
                              <a:rPr lang="en-US" sz="2400" dirty="0">
                                <a:sym typeface="Symbol" panose="05050102010706020507" pitchFamily="18" charset="2"/>
                              </a:rPr>
                              <m:t>(</m:t>
                            </m:r>
                            <m:r>
                              <a:rPr lang="en-US" sz="2400" b="1" i="1" dirty="0" smtClean="0">
                                <a:sym typeface="Symbol" panose="05050102010706020507" pitchFamily="18" charset="2"/>
                              </a:rPr>
                              <m:t></m:t>
                            </m:r>
                            <m:r>
                              <m:rPr>
                                <m:nor/>
                              </m:rPr>
                              <a:rPr lang="en-US" sz="2400" dirty="0">
                                <a:sym typeface="Symbol" panose="05050102010706020507" pitchFamily="18" charset="2"/>
                              </a:rPr>
                              <m:t>) </m:t>
                            </m:r>
                            <m:r>
                              <m:rPr>
                                <m:nor/>
                              </m:rPr>
                              <a:rPr lang="en-US" sz="2400" dirty="0">
                                <a:sym typeface="Symbol" panose="05050102010706020507" pitchFamily="18" charset="2"/>
                              </a:rPr>
                              <m:t>Pr</m:t>
                            </m:r>
                            <m:r>
                              <m:rPr>
                                <m:nor/>
                              </m:rPr>
                              <a:rPr lang="en-US" sz="2400" dirty="0">
                                <a:sym typeface="Symbol" panose="05050102010706020507" pitchFamily="18" charset="2"/>
                              </a:rPr>
                              <m:t>(</m:t>
                            </m:r>
                            <m:r>
                              <m:rPr>
                                <m:nor/>
                              </m:rPr>
                              <a:rPr lang="en-US" sz="2400" dirty="0">
                                <a:sym typeface="Symbol" panose="05050102010706020507" pitchFamily="18" charset="2"/>
                              </a:rPr>
                              <m:t>X</m:t>
                            </m:r>
                            <m:r>
                              <m:rPr>
                                <m:nor/>
                              </m:rPr>
                              <a:rPr lang="en-US" sz="2400" dirty="0">
                                <a:sym typeface="Symbol" panose="05050102010706020507" pitchFamily="18" charset="2"/>
                              </a:rPr>
                              <m:t>|</m:t>
                            </m:r>
                            <m:r>
                              <a:rPr lang="en-US" sz="2400" b="1" i="1" dirty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</m:t>
                            </m:r>
                            <m:r>
                              <m:rPr>
                                <m:nor/>
                              </m:rPr>
                              <a:rPr lang="en-US" sz="2400" dirty="0">
                                <a:sym typeface="Symbol" panose="05050102010706020507" pitchFamily="18" charset="2"/>
                              </a:rPr>
                              <m:t>) </m:t>
                            </m:r>
                            <m:r>
                              <m:rPr>
                                <m:nor/>
                              </m:rPr>
                              <a:rPr lang="en-US" sz="2400" dirty="0">
                                <a:sym typeface="Symbol" panose="05050102010706020507" pitchFamily="18" charset="2"/>
                              </a:rPr>
                              <m:t>d</m:t>
                            </m:r>
                            <m:r>
                              <a:rPr lang="en-US" sz="2400" b="1" i="1" dirty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</m:t>
                            </m:r>
                          </m:e>
                        </m:nary>
                      </m:den>
                    </m:f>
                  </m:oMath>
                </a14:m>
                <a:r>
                  <a:rPr lang="en-US" sz="2400" b="0" dirty="0" smtClean="0">
                    <a:sym typeface="Symbol" panose="05050102010706020507" pitchFamily="18" charset="2"/>
                  </a:rPr>
                  <a:t/>
                </a:r>
                <a:br>
                  <a:rPr lang="en-US" sz="2400" b="0" dirty="0" smtClean="0">
                    <a:sym typeface="Symbol" panose="05050102010706020507" pitchFamily="18" charset="2"/>
                  </a:rPr>
                </a:br>
                <a:r>
                  <a:rPr lang="en-US" sz="2400" b="0" dirty="0" smtClean="0">
                    <a:sym typeface="Symbol" panose="05050102010706020507" pitchFamily="18" charset="2"/>
                  </a:rPr>
                  <a:t/>
                </a:r>
                <a:br>
                  <a:rPr lang="en-US" sz="2400" b="0" dirty="0" smtClean="0">
                    <a:sym typeface="Symbol" panose="05050102010706020507" pitchFamily="18" charset="2"/>
                  </a:rPr>
                </a:br>
                <a:r>
                  <a:rPr lang="en-US" sz="2400" b="0" dirty="0" smtClean="0">
                    <a:sym typeface="Symbol" panose="05050102010706020507" pitchFamily="18" charset="2"/>
                  </a:rPr>
                  <a:t>Note I can calculate the numerator but not the denominator – know it up to a scalar!</a:t>
                </a:r>
                <a:endParaRPr lang="en-US" sz="2400" dirty="0">
                  <a:sym typeface="Symbol" panose="05050102010706020507" pitchFamily="18" charset="2"/>
                </a:endParaRPr>
              </a:p>
              <a:p>
                <a:pPr marL="514350" indent="-457200"/>
                <a:endParaRPr lang="en-US" sz="2400" dirty="0">
                  <a:sym typeface="Symbol" panose="05050102010706020507" pitchFamily="18" charset="2"/>
                </a:endParaRPr>
              </a:p>
              <a:p>
                <a:pPr marL="514350" indent="-457200"/>
                <a:r>
                  <a:rPr lang="en-US" sz="2400" dirty="0">
                    <a:sym typeface="Symbol" panose="05050102010706020507" pitchFamily="18" charset="2"/>
                  </a:rPr>
                  <a:t>Now I could be </a:t>
                </a:r>
                <a:r>
                  <a:rPr lang="en-US" sz="2400" dirty="0" smtClean="0">
                    <a:sym typeface="Symbol" panose="05050102010706020507" pitchFamily="18" charset="2"/>
                  </a:rPr>
                  <a:t>interested in </a:t>
                </a:r>
                <a:r>
                  <a:rPr lang="en-US" sz="2400" dirty="0">
                    <a:sym typeface="Symbol" panose="05050102010706020507" pitchFamily="18" charset="2"/>
                  </a:rPr>
                  <a:t>posterior </a:t>
                </a:r>
                <a:r>
                  <a:rPr lang="en-US" sz="2400" dirty="0" smtClean="0">
                    <a:sym typeface="Symbol" panose="05050102010706020507" pitchFamily="18" charset="2"/>
                  </a:rPr>
                  <a:t>expectations </a:t>
                </a:r>
                <a:r>
                  <a:rPr lang="en-US" sz="2400" dirty="0">
                    <a:sym typeface="Symbol" panose="05050102010706020507" pitchFamily="18" charset="2"/>
                  </a:rPr>
                  <a:t>of </a:t>
                </a:r>
                <a:r>
                  <a:rPr lang="en-US" sz="2400" dirty="0" smtClean="0">
                    <a:sym typeface="Symbol" panose="05050102010706020507" pitchFamily="18" charset="2"/>
                  </a:rPr>
                  <a:t>functions of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1" dirty="0">
                        <a:sym typeface="Symbol" panose="05050102010706020507" pitchFamily="18" charset="2"/>
                      </a:rPr>
                      <m:t></m:t>
                    </m:r>
                  </m:oMath>
                </a14:m>
                <a:endParaRPr lang="en-US" sz="2400" dirty="0" smtClean="0">
                  <a:sym typeface="Symbol" panose="05050102010706020507" pitchFamily="18" charset="2"/>
                </a:endParaRPr>
              </a:p>
              <a:p>
                <a:pPr marL="914400" lvl="1" indent="-457200"/>
                <a:r>
                  <a:rPr lang="en-US" sz="2000" dirty="0" smtClean="0">
                    <a:sym typeface="Symbol" panose="05050102010706020507" pitchFamily="18" charset="2"/>
                  </a:rPr>
                  <a:t>For example: what is the posterior probability that there was a mixed modern-Neanderthal population at some point?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dirty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E</m:t>
                      </m:r>
                      <m:r>
                        <m:rPr>
                          <m:nor/>
                        </m:rPr>
                        <a:rPr lang="en-US" sz="2000" dirty="0">
                          <a:sym typeface="Symbol" panose="05050102010706020507" pitchFamily="18" charset="2"/>
                        </a:rPr>
                        <m:t>(</m:t>
                      </m:r>
                      <m:r>
                        <m:rPr>
                          <m:nor/>
                        </m:rPr>
                        <a:rPr lang="en-US" sz="2000" b="0" i="0" dirty="0" smtClean="0">
                          <a:sym typeface="Symbol" panose="05050102010706020507" pitchFamily="18" charset="2"/>
                        </a:rPr>
                        <m:t>g</m:t>
                      </m:r>
                      <m:r>
                        <m:rPr>
                          <m:nor/>
                        </m:rPr>
                        <a:rPr lang="en-US" sz="2000" b="0" i="0" dirty="0" smtClean="0">
                          <a:sym typeface="Symbol" panose="05050102010706020507" pitchFamily="18" charset="2"/>
                        </a:rPr>
                        <m:t>(</m:t>
                      </m:r>
                      <m:r>
                        <m:rPr>
                          <m:nor/>
                        </m:rPr>
                        <a:rPr lang="en-US" sz="2000" b="1" dirty="0">
                          <a:sym typeface="Symbol" panose="05050102010706020507" pitchFamily="18" charset="2"/>
                        </a:rPr>
                        <m:t></m:t>
                      </m:r>
                      <m:r>
                        <m:rPr>
                          <m:nor/>
                        </m:rPr>
                        <a:rPr lang="en-US" sz="2000" b="0" i="0" dirty="0" smtClean="0">
                          <a:sym typeface="Symbol" panose="05050102010706020507" pitchFamily="18" charset="2"/>
                        </a:rPr>
                        <m:t>)</m:t>
                      </m:r>
                      <m:r>
                        <m:rPr>
                          <m:nor/>
                        </m:rPr>
                        <a:rPr lang="en-US" sz="2000" dirty="0">
                          <a:sym typeface="Symbol" panose="05050102010706020507" pitchFamily="18" charset="2"/>
                        </a:rPr>
                        <m:t>|</m:t>
                      </m:r>
                      <m:r>
                        <m:rPr>
                          <m:nor/>
                        </m:rPr>
                        <a:rPr lang="en-US" sz="2000" dirty="0">
                          <a:sym typeface="Symbol" panose="05050102010706020507" pitchFamily="18" charset="2"/>
                        </a:rPr>
                        <m:t>X</m:t>
                      </m:r>
                      <m:r>
                        <m:rPr>
                          <m:nor/>
                        </m:rPr>
                        <a:rPr lang="en-US" sz="2000" dirty="0">
                          <a:sym typeface="Symbol" panose="05050102010706020507" pitchFamily="18" charset="2"/>
                        </a:rPr>
                        <m:t>)=</m:t>
                      </m:r>
                      <m:f>
                        <m:fPr>
                          <m:ctrlPr>
                            <a:rPr lang="en-US" sz="2000" i="1" dirty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sz="2000" i="1" dirty="0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𝑔</m:t>
                              </m:r>
                              <m:r>
                                <a:rPr lang="en-US" sz="2000" b="0" i="1" dirty="0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 sz="2000" b="1" dirty="0">
                                  <a:sym typeface="Symbol" panose="05050102010706020507" pitchFamily="18" charset="2"/>
                                </a:rPr>
                                <m:t></m:t>
                              </m:r>
                              <m:r>
                                <m:rPr>
                                  <m:nor/>
                                </m:rPr>
                                <a:rPr lang="en-US" sz="2000" b="0" i="0" dirty="0" smtClean="0">
                                  <a:sym typeface="Symbol" panose="05050102010706020507" pitchFamily="18" charset="2"/>
                                </a:rPr>
                                <m:t>)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(</m:t>
                              </m:r>
                              <m:r>
                                <m:rPr>
                                  <m:nor/>
                                </m:rPr>
                                <a:rPr lang="en-US" sz="2000" b="1" dirty="0">
                                  <a:sym typeface="Symbol" panose="05050102010706020507" pitchFamily="18" charset="2"/>
                                </a:rPr>
                                <m:t>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) 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Pr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|</m:t>
                              </m:r>
                              <m:r>
                                <m:rPr>
                                  <m:nor/>
                                </m:rPr>
                                <a:rPr lang="en-US" sz="2000" b="1" dirty="0">
                                  <a:sym typeface="Symbol" panose="05050102010706020507" pitchFamily="18" charset="2"/>
                                </a:rPr>
                                <m:t>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)</m:t>
                              </m:r>
                              <m:r>
                                <m:rPr>
                                  <m:nor/>
                                </m:rPr>
                                <a:rPr lang="en-US" sz="2000" b="0" i="0" dirty="0" smtClean="0">
                                  <a:sym typeface="Symbol" panose="05050102010706020507" pitchFamily="18" charset="2"/>
                                </a:rPr>
                                <m:t>d</m:t>
                              </m:r>
                              <m:r>
                                <m:rPr>
                                  <m:nor/>
                                </m:rPr>
                                <a:rPr lang="en-US" sz="2000" b="1" dirty="0">
                                  <a:sym typeface="Symbol" panose="05050102010706020507" pitchFamily="18" charset="2"/>
                                </a:rPr>
                                <m:t>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(</m:t>
                              </m:r>
                              <m:r>
                                <a:rPr lang="en-US" sz="2000" b="1" i="1" dirty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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) 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Pr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|</m:t>
                              </m:r>
                              <m:r>
                                <a:rPr lang="en-US" sz="2000" b="1" i="1" dirty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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) 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d</m:t>
                              </m:r>
                              <m:r>
                                <a:rPr lang="en-US" sz="2000" b="1" i="1" dirty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</m:t>
                              </m:r>
                            </m:e>
                          </m:nary>
                        </m:den>
                      </m:f>
                      <m:r>
                        <a:rPr lang="en-US" sz="2000" b="0" i="1" dirty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000" i="1" dirty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𝑓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sz="2000" b="1" dirty="0">
                              <a:sym typeface="Symbol" panose="05050102010706020507" pitchFamily="18" charset="2"/>
                            </a:rPr>
                            <m:t></m:t>
                          </m:r>
                          <m:r>
                            <m:rPr>
                              <m:nor/>
                            </m:rPr>
                            <a:rPr lang="en-US" sz="2000" dirty="0">
                              <a:sym typeface="Symbol" panose="05050102010706020507" pitchFamily="18" charset="2"/>
                            </a:rPr>
                            <m:t>|</m:t>
                          </m:r>
                          <m:r>
                            <m:rPr>
                              <m:nor/>
                            </m:rPr>
                            <a:rPr lang="en-US" sz="2000" dirty="0">
                              <a:sym typeface="Symbol" panose="05050102010706020507" pitchFamily="18" charset="2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2000" dirty="0">
                              <a:sym typeface="Symbol" panose="05050102010706020507" pitchFamily="18" charset="2"/>
                            </a:rPr>
                            <m:t>) </m:t>
                          </m:r>
                          <m:r>
                            <m:rPr>
                              <m:nor/>
                            </m:rPr>
                            <a:rPr lang="en-US" sz="2000" dirty="0">
                              <a:sym typeface="Symbol" panose="05050102010706020507" pitchFamily="18" charset="2"/>
                            </a:rPr>
                            <m:t>g</m:t>
                          </m:r>
                          <m:r>
                            <m:rPr>
                              <m:nor/>
                            </m:rPr>
                            <a:rPr lang="en-US" sz="2000" dirty="0">
                              <a:sym typeface="Symbol" panose="05050102010706020507" pitchFamily="18" charset="2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sz="2000" b="1" dirty="0">
                              <a:sym typeface="Symbol" panose="05050102010706020507" pitchFamily="18" charset="2"/>
                            </a:rPr>
                            <m:t></m:t>
                          </m:r>
                          <m:r>
                            <m:rPr>
                              <m:nor/>
                            </m:rPr>
                            <a:rPr lang="en-US" sz="2000" dirty="0">
                              <a:sym typeface="Symbol" panose="05050102010706020507" pitchFamily="18" charset="2"/>
                            </a:rPr>
                            <m:t>)</m:t>
                          </m:r>
                        </m:e>
                      </m:nary>
                      <m:r>
                        <m:rPr>
                          <m:nor/>
                        </m:rPr>
                        <a:rPr lang="en-US" sz="2000" dirty="0">
                          <a:sym typeface="Symbol" panose="05050102010706020507" pitchFamily="18" charset="2"/>
                        </a:rPr>
                        <m:t>d</m:t>
                      </m:r>
                      <m:r>
                        <m:rPr>
                          <m:nor/>
                        </m:rPr>
                        <a:rPr lang="en-US" sz="2000" b="1" dirty="0">
                          <a:sym typeface="Symbol" panose="05050102010706020507" pitchFamily="18" charset="2"/>
                        </a:rPr>
                        <m:t></m:t>
                      </m:r>
                    </m:oMath>
                  </m:oMathPara>
                </a14:m>
                <a:endParaRPr lang="en-US" sz="2000" dirty="0">
                  <a:sym typeface="Symbol" panose="05050102010706020507" pitchFamily="18" charset="2"/>
                </a:endParaRPr>
              </a:p>
              <a:p>
                <a:pPr marL="514350" indent="-457200"/>
                <a:endParaRPr lang="en-US" sz="2400" dirty="0">
                  <a:sym typeface="Symbol" panose="05050102010706020507" pitchFamily="18" charset="2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069160"/>
              </a:xfrm>
              <a:blipFill>
                <a:blip r:embed="rId2"/>
                <a:stretch>
                  <a:fillRect l="-296" t="-1685" r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9845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Sampling and Bayesian calculations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dirty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E</m:t>
                      </m:r>
                      <m:r>
                        <m:rPr>
                          <m:nor/>
                        </m:rPr>
                        <a:rPr lang="en-US" sz="2000" dirty="0">
                          <a:sym typeface="Symbol" panose="05050102010706020507" pitchFamily="18" charset="2"/>
                        </a:rPr>
                        <m:t>(</m:t>
                      </m:r>
                      <m:r>
                        <m:rPr>
                          <m:nor/>
                        </m:rPr>
                        <a:rPr lang="en-US" sz="2000" dirty="0">
                          <a:sym typeface="Symbol" panose="05050102010706020507" pitchFamily="18" charset="2"/>
                        </a:rPr>
                        <m:t>g</m:t>
                      </m:r>
                      <m:r>
                        <m:rPr>
                          <m:nor/>
                        </m:rPr>
                        <a:rPr lang="en-US" sz="2000" dirty="0">
                          <a:sym typeface="Symbol" panose="05050102010706020507" pitchFamily="18" charset="2"/>
                        </a:rPr>
                        <m:t>(</m:t>
                      </m:r>
                      <m:r>
                        <m:rPr>
                          <m:nor/>
                        </m:rPr>
                        <a:rPr lang="en-US" sz="2000" b="1" dirty="0">
                          <a:sym typeface="Symbol" panose="05050102010706020507" pitchFamily="18" charset="2"/>
                        </a:rPr>
                        <m:t></m:t>
                      </m:r>
                      <m:r>
                        <m:rPr>
                          <m:nor/>
                        </m:rPr>
                        <a:rPr lang="en-US" sz="2000" dirty="0">
                          <a:sym typeface="Symbol" panose="05050102010706020507" pitchFamily="18" charset="2"/>
                        </a:rPr>
                        <m:t>)|</m:t>
                      </m:r>
                      <m:r>
                        <m:rPr>
                          <m:nor/>
                        </m:rPr>
                        <a:rPr lang="en-US" sz="2000" dirty="0">
                          <a:sym typeface="Symbol" panose="05050102010706020507" pitchFamily="18" charset="2"/>
                        </a:rPr>
                        <m:t>X</m:t>
                      </m:r>
                      <m:r>
                        <m:rPr>
                          <m:nor/>
                        </m:rPr>
                        <a:rPr lang="en-US" sz="2000" dirty="0">
                          <a:sym typeface="Symbol" panose="05050102010706020507" pitchFamily="18" charset="2"/>
                        </a:rPr>
                        <m:t>)=</m:t>
                      </m:r>
                      <m:f>
                        <m:fPr>
                          <m:ctrlPr>
                            <a:rPr lang="en-US" sz="2000" i="1" dirty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sz="2000" i="1" dirty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𝑔</m:t>
                              </m:r>
                              <m:r>
                                <a:rPr lang="en-US" sz="2000" i="1" dirty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 sz="2000" b="1" dirty="0">
                                  <a:sym typeface="Symbol" panose="05050102010706020507" pitchFamily="18" charset="2"/>
                                </a:rPr>
                                <m:t>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)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(</m:t>
                              </m:r>
                              <m:r>
                                <m:rPr>
                                  <m:nor/>
                                </m:rPr>
                                <a:rPr lang="en-US" sz="2000" b="1" dirty="0">
                                  <a:sym typeface="Symbol" panose="05050102010706020507" pitchFamily="18" charset="2"/>
                                </a:rPr>
                                <m:t>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) 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Pr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|</m:t>
                              </m:r>
                              <m:r>
                                <m:rPr>
                                  <m:nor/>
                                </m:rPr>
                                <a:rPr lang="en-US" sz="2000" b="1" dirty="0">
                                  <a:sym typeface="Symbol" panose="05050102010706020507" pitchFamily="18" charset="2"/>
                                </a:rPr>
                                <m:t>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)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d</m:t>
                              </m:r>
                              <m:r>
                                <m:rPr>
                                  <m:nor/>
                                </m:rPr>
                                <a:rPr lang="en-US" sz="2000" b="1" dirty="0">
                                  <a:sym typeface="Symbol" panose="05050102010706020507" pitchFamily="18" charset="2"/>
                                </a:rPr>
                                <m:t></m:t>
                              </m:r>
                            </m:e>
                          </m:nary>
                        </m:num>
                        <m:den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sz="2000" i="1" dirty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(</m:t>
                              </m:r>
                              <m:r>
                                <a:rPr lang="en-US" sz="2000" b="1" i="1" dirty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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) 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Pr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X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|</m:t>
                              </m:r>
                              <m:r>
                                <a:rPr lang="en-US" sz="2000" b="1" i="1" dirty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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) 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sym typeface="Symbol" panose="05050102010706020507" pitchFamily="18" charset="2"/>
                                </a:rPr>
                                <m:t>d</m:t>
                              </m:r>
                              <m:r>
                                <a:rPr lang="en-US" sz="2000" b="1" i="1" dirty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</m:t>
                              </m:r>
                            </m:e>
                          </m:nary>
                        </m:den>
                      </m:f>
                      <m:r>
                        <a:rPr lang="en-US" sz="2000" i="1" dirty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000" i="1" dirty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000" i="1" dirty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𝑓</m:t>
                          </m:r>
                          <m:r>
                            <a:rPr lang="en-US" sz="2000" i="1" dirty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sz="2000" b="1" dirty="0">
                              <a:sym typeface="Symbol" panose="05050102010706020507" pitchFamily="18" charset="2"/>
                            </a:rPr>
                            <m:t></m:t>
                          </m:r>
                          <m:r>
                            <m:rPr>
                              <m:nor/>
                            </m:rPr>
                            <a:rPr lang="en-US" sz="2000" dirty="0">
                              <a:sym typeface="Symbol" panose="05050102010706020507" pitchFamily="18" charset="2"/>
                            </a:rPr>
                            <m:t>|</m:t>
                          </m:r>
                          <m:r>
                            <m:rPr>
                              <m:nor/>
                            </m:rPr>
                            <a:rPr lang="en-US" sz="2000" dirty="0">
                              <a:sym typeface="Symbol" panose="05050102010706020507" pitchFamily="18" charset="2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2000" dirty="0">
                              <a:sym typeface="Symbol" panose="05050102010706020507" pitchFamily="18" charset="2"/>
                            </a:rPr>
                            <m:t>) </m:t>
                          </m:r>
                          <m:r>
                            <m:rPr>
                              <m:nor/>
                            </m:rPr>
                            <a:rPr lang="en-US" sz="2000" dirty="0">
                              <a:sym typeface="Symbol" panose="05050102010706020507" pitchFamily="18" charset="2"/>
                            </a:rPr>
                            <m:t>g</m:t>
                          </m:r>
                          <m:r>
                            <m:rPr>
                              <m:nor/>
                            </m:rPr>
                            <a:rPr lang="en-US" sz="2000" dirty="0">
                              <a:sym typeface="Symbol" panose="05050102010706020507" pitchFamily="18" charset="2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sz="2000" b="1" dirty="0">
                              <a:sym typeface="Symbol" panose="05050102010706020507" pitchFamily="18" charset="2"/>
                            </a:rPr>
                            <m:t></m:t>
                          </m:r>
                          <m:r>
                            <m:rPr>
                              <m:nor/>
                            </m:rPr>
                            <a:rPr lang="en-US" sz="2000" dirty="0">
                              <a:sym typeface="Symbol" panose="05050102010706020507" pitchFamily="18" charset="2"/>
                            </a:rPr>
                            <m:t>)</m:t>
                          </m:r>
                        </m:e>
                      </m:nary>
                      <m:r>
                        <m:rPr>
                          <m:nor/>
                        </m:rPr>
                        <a:rPr lang="en-US" sz="2000" dirty="0">
                          <a:sym typeface="Symbol" panose="05050102010706020507" pitchFamily="18" charset="2"/>
                        </a:rPr>
                        <m:t>d</m:t>
                      </m:r>
                      <m:r>
                        <m:rPr>
                          <m:nor/>
                        </m:rPr>
                        <a:rPr lang="en-US" sz="2000" b="1" dirty="0">
                          <a:sym typeface="Symbol" panose="05050102010706020507" pitchFamily="18" charset="2"/>
                        </a:rPr>
                        <m:t></m:t>
                      </m:r>
                    </m:oMath>
                  </m:oMathPara>
                </a14:m>
                <a:endParaRPr lang="en-US" sz="20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endParaRPr lang="en-US" sz="2000" dirty="0"/>
              </a:p>
              <a:p>
                <a:r>
                  <a:rPr lang="en-US" sz="2800" dirty="0" smtClean="0">
                    <a:sym typeface="Symbol" panose="05050102010706020507" pitchFamily="18" charset="2"/>
                  </a:rPr>
                  <a:t>For every value of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b="1" dirty="0">
                        <a:sym typeface="Symbol" panose="05050102010706020507" pitchFamily="18" charset="2"/>
                      </a:rPr>
                      <m:t></m:t>
                    </m:r>
                  </m:oMath>
                </a14:m>
                <a:r>
                  <a:rPr lang="en-US" sz="2800" dirty="0" smtClean="0">
                    <a:sym typeface="Symbol" panose="05050102010706020507" pitchFamily="18" charset="2"/>
                  </a:rPr>
                  <a:t> I can calculate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dirty="0" smtClean="0">
                        <a:sym typeface="Symbol" panose="05050102010706020507" pitchFamily="18" charset="2"/>
                      </a:rPr>
                      <m:t>(</m:t>
                    </m:r>
                    <m:r>
                      <m:rPr>
                        <m:nor/>
                      </m:rPr>
                      <a:rPr lang="en-US" sz="2800" b="1" dirty="0">
                        <a:sym typeface="Symbol" panose="05050102010706020507" pitchFamily="18" charset="2"/>
                      </a:rPr>
                      <m:t></m:t>
                    </m:r>
                    <m:r>
                      <m:rPr>
                        <m:nor/>
                      </m:rPr>
                      <a:rPr lang="en-US" sz="2800" dirty="0" smtClean="0">
                        <a:sym typeface="Symbol" panose="05050102010706020507" pitchFamily="18" charset="2"/>
                      </a:rPr>
                      <m:t>) </m:t>
                    </m:r>
                    <m:r>
                      <m:rPr>
                        <m:nor/>
                      </m:rPr>
                      <a:rPr lang="en-US" sz="2800" dirty="0" smtClean="0">
                        <a:sym typeface="Symbol" panose="05050102010706020507" pitchFamily="18" charset="2"/>
                      </a:rPr>
                      <m:t>Pr</m:t>
                    </m:r>
                    <m:r>
                      <m:rPr>
                        <m:nor/>
                      </m:rPr>
                      <a:rPr lang="en-US" sz="2800" dirty="0" smtClean="0">
                        <a:sym typeface="Symbol" panose="05050102010706020507" pitchFamily="18" charset="2"/>
                      </a:rPr>
                      <m:t>(</m:t>
                    </m:r>
                    <m:r>
                      <m:rPr>
                        <m:nor/>
                      </m:rPr>
                      <a:rPr lang="en-US" sz="2800" dirty="0" smtClean="0">
                        <a:sym typeface="Symbol" panose="05050102010706020507" pitchFamily="18" charset="2"/>
                      </a:rPr>
                      <m:t>X</m:t>
                    </m:r>
                    <m:r>
                      <m:rPr>
                        <m:nor/>
                      </m:rPr>
                      <a:rPr lang="en-US" sz="2800" dirty="0" smtClean="0">
                        <a:sym typeface="Symbol" panose="05050102010706020507" pitchFamily="18" charset="2"/>
                      </a:rPr>
                      <m:t>|</m:t>
                    </m:r>
                    <m:r>
                      <m:rPr>
                        <m:nor/>
                      </m:rPr>
                      <a:rPr lang="en-US" sz="2800" b="1" dirty="0">
                        <a:sym typeface="Symbol" panose="05050102010706020507" pitchFamily="18" charset="2"/>
                      </a:rPr>
                      <m:t></m:t>
                    </m:r>
                    <m:r>
                      <m:rPr>
                        <m:nor/>
                      </m:rPr>
                      <a:rPr lang="en-US" sz="2800" dirty="0" smtClean="0">
                        <a:sym typeface="Symbol" panose="05050102010706020507" pitchFamily="18" charset="2"/>
                      </a:rPr>
                      <m:t>)</m:t>
                    </m:r>
                  </m:oMath>
                </a14:m>
                <a:r>
                  <a:rPr lang="en-US" sz="2800" dirty="0" smtClean="0">
                    <a:sym typeface="Symbol" panose="05050102010706020507" pitchFamily="18" charset="2"/>
                  </a:rPr>
                  <a:t>, but how do I integrate over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b="1" dirty="0">
                        <a:sym typeface="Symbol" panose="05050102010706020507" pitchFamily="18" charset="2"/>
                      </a:rPr>
                      <m:t></m:t>
                    </m:r>
                  </m:oMath>
                </a14:m>
                <a:r>
                  <a:rPr lang="en-US" sz="2800" dirty="0" smtClean="0">
                    <a:sym typeface="Symbol" panose="05050102010706020507" pitchFamily="18" charset="2"/>
                  </a:rPr>
                  <a:t>? And what about the denominator?  </a:t>
                </a:r>
              </a:p>
              <a:p>
                <a:pPr marL="0" indent="0">
                  <a:buNone/>
                </a:pPr>
                <a:r>
                  <a:rPr lang="en-US" sz="2800" dirty="0" smtClean="0">
                    <a:sym typeface="Symbol" panose="05050102010706020507" pitchFamily="18" charset="2"/>
                  </a:rPr>
                  <a:t> </a:t>
                </a:r>
              </a:p>
              <a:p>
                <a:r>
                  <a:rPr lang="en-US" sz="2800" dirty="0" smtClean="0"/>
                  <a:t>If I can get a big random sample from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dirty="0">
                        <a:sym typeface="Symbol" panose="05050102010706020507" pitchFamily="18" charset="2"/>
                      </a:rPr>
                      <m:t>f</m:t>
                    </m:r>
                    <m:r>
                      <m:rPr>
                        <m:nor/>
                      </m:rPr>
                      <a:rPr lang="en-US" sz="2800" dirty="0">
                        <a:sym typeface="Symbol" panose="05050102010706020507" pitchFamily="18" charset="2"/>
                      </a:rPr>
                      <m:t>(</m:t>
                    </m:r>
                    <m:r>
                      <m:rPr>
                        <m:nor/>
                      </m:rPr>
                      <a:rPr lang="en-US" sz="2800" b="1" dirty="0">
                        <a:sym typeface="Symbol" panose="05050102010706020507" pitchFamily="18" charset="2"/>
                      </a:rPr>
                      <m:t></m:t>
                    </m:r>
                    <m:r>
                      <m:rPr>
                        <m:nor/>
                      </m:rPr>
                      <a:rPr lang="en-US" sz="2800" dirty="0">
                        <a:sym typeface="Symbol" panose="05050102010706020507" pitchFamily="18" charset="2"/>
                      </a:rPr>
                      <m:t>|</m:t>
                    </m:r>
                    <m:r>
                      <m:rPr>
                        <m:nor/>
                      </m:rPr>
                      <a:rPr lang="en-US" sz="2800" dirty="0">
                        <a:sym typeface="Symbol" panose="05050102010706020507" pitchFamily="18" charset="2"/>
                      </a:rPr>
                      <m:t>X</m:t>
                    </m:r>
                    <m:r>
                      <m:rPr>
                        <m:nor/>
                      </m:rPr>
                      <a:rPr lang="en-US" sz="2800" dirty="0">
                        <a:sym typeface="Symbol" panose="05050102010706020507" pitchFamily="18" charset="2"/>
                      </a:rPr>
                      <m:t>)</m:t>
                    </m:r>
                  </m:oMath>
                </a14:m>
                <a:r>
                  <a:rPr lang="en-US" sz="2800" dirty="0" smtClean="0"/>
                  <a:t> it solves both problems </a:t>
                </a:r>
              </a:p>
              <a:p>
                <a:pPr lvl="1"/>
                <a:r>
                  <a:rPr lang="en-US" sz="2400" dirty="0" smtClean="0"/>
                  <a:t>I don’t have to worry at all about the denominator</a:t>
                </a:r>
              </a:p>
              <a:p>
                <a:pPr lvl="1"/>
                <a:r>
                  <a:rPr lang="en-US" sz="2400" dirty="0" smtClean="0"/>
                  <a:t>I replace the integral with an average over the sample</a:t>
                </a:r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11" r="-1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1711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Bayesian methods in genetics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Population genetics, like previous </a:t>
            </a:r>
            <a:r>
              <a:rPr lang="en-US" sz="2800" dirty="0" smtClean="0"/>
              <a:t>example, and many other problems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800" dirty="0" smtClean="0"/>
              <a:t>Statistical genetics: </a:t>
            </a:r>
            <a:r>
              <a:rPr lang="en-US" sz="2800" dirty="0" smtClean="0"/>
              <a:t>Bayesian LMM, phasing</a:t>
            </a:r>
          </a:p>
          <a:p>
            <a:endParaRPr lang="en-US" sz="2800" dirty="0" smtClean="0"/>
          </a:p>
          <a:p>
            <a:r>
              <a:rPr lang="en-US" sz="2800" dirty="0" smtClean="0"/>
              <a:t>Examples of well known tools: STRUCTURE, </a:t>
            </a:r>
            <a:r>
              <a:rPr lang="en-US" sz="2800" dirty="0" err="1" smtClean="0"/>
              <a:t>Mr</a:t>
            </a:r>
            <a:r>
              <a:rPr lang="en-US" sz="2800" dirty="0" smtClean="0"/>
              <a:t> Bayes, BEAST, BSLMM, </a:t>
            </a:r>
            <a:r>
              <a:rPr lang="en-US" sz="2800" dirty="0" err="1" smtClean="0"/>
              <a:t>MCMCcoal</a:t>
            </a:r>
            <a:r>
              <a:rPr lang="en-US" sz="2800" dirty="0" smtClean="0"/>
              <a:t>,…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17666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OK, but what else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8904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Bayesian methods are very important, but</a:t>
            </a:r>
          </a:p>
          <a:p>
            <a:pPr lvl="1"/>
            <a:r>
              <a:rPr lang="en-US" dirty="0"/>
              <a:t>K</a:t>
            </a:r>
            <a:r>
              <a:rPr lang="en-US" dirty="0" smtClean="0"/>
              <a:t>ind of hard</a:t>
            </a:r>
          </a:p>
          <a:p>
            <a:pPr lvl="1"/>
            <a:r>
              <a:rPr lang="en-US" dirty="0" smtClean="0"/>
              <a:t>Need priors, and lead to arguments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Can we think of simpler, interesting and important problems where we can calculate f(x)/f(y) and want to sample from f or integrate over it?</a:t>
            </a:r>
          </a:p>
          <a:p>
            <a:endParaRPr lang="en-US" dirty="0"/>
          </a:p>
          <a:p>
            <a:r>
              <a:rPr lang="en-US" dirty="0" smtClean="0"/>
              <a:t>We will consider two cute and simple non-genetic examples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157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 – Circles in a square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915000" cy="50691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In a unit square, we drop n circles of a given radius </a:t>
            </a:r>
            <a:r>
              <a:rPr lang="en-US" dirty="0" smtClean="0">
                <a:sym typeface="Symbol" panose="05050102010706020507" pitchFamily="18" charset="2"/>
              </a:rPr>
              <a:t></a:t>
            </a:r>
          </a:p>
          <a:p>
            <a:pPr marL="0" indent="0">
              <a:buNone/>
            </a:pPr>
            <a:endParaRPr lang="en-US" dirty="0" smtClean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dirty="0" smtClean="0">
                <a:sym typeface="Symbol" panose="05050102010706020507" pitchFamily="18" charset="2"/>
              </a:rPr>
              <a:t>Circles cannot overlap, sometimes we assume they also “repel” each other </a:t>
            </a:r>
          </a:p>
          <a:p>
            <a:pPr marL="0" indent="0">
              <a:buNone/>
            </a:pPr>
            <a:endParaRPr lang="en-US" dirty="0" smtClean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dirty="0" smtClean="0">
                <a:sym typeface="Symbol" panose="05050102010706020507" pitchFamily="18" charset="2"/>
              </a:rPr>
              <a:t>Is a typical solution “organized” or “messy”?</a:t>
            </a:r>
          </a:p>
          <a:p>
            <a:pPr marL="0" indent="0">
              <a:buNone/>
            </a:pPr>
            <a:r>
              <a:rPr lang="en-US" dirty="0" smtClean="0">
                <a:sym typeface="Symbol" panose="05050102010706020507" pitchFamily="18" charset="2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sym typeface="Symbol" panose="05050102010706020507" pitchFamily="18" charset="2"/>
              </a:rPr>
              <a:t>Obvious motivation: solid vs liquid</a:t>
            </a:r>
          </a:p>
          <a:p>
            <a:pPr marL="0" indent="0">
              <a:buNone/>
            </a:pPr>
            <a:endParaRPr lang="en-US" dirty="0" smtClean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dirty="0" smtClean="0">
                <a:sym typeface="Symbol" panose="05050102010706020507" pitchFamily="18" charset="2"/>
              </a:rPr>
              <a:t>For simple no overlap: </a:t>
            </a:r>
            <a:br>
              <a:rPr lang="en-US" dirty="0" smtClean="0">
                <a:sym typeface="Symbol" panose="05050102010706020507" pitchFamily="18" charset="2"/>
              </a:rPr>
            </a:br>
            <a:r>
              <a:rPr lang="en-US" dirty="0" smtClean="0">
                <a:sym typeface="Symbol" panose="05050102010706020507" pitchFamily="18" charset="2"/>
              </a:rPr>
              <a:t>                 c 	if no overlap in x</a:t>
            </a: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f</a:t>
            </a:r>
            <a:r>
              <a:rPr lang="en-US" dirty="0" smtClean="0">
                <a:sym typeface="Symbol" panose="05050102010706020507" pitchFamily="18" charset="2"/>
              </a:rPr>
              <a:t>(x) =</a:t>
            </a:r>
            <a:br>
              <a:rPr lang="en-US" dirty="0" smtClean="0">
                <a:sym typeface="Symbol" panose="05050102010706020507" pitchFamily="18" charset="2"/>
              </a:rPr>
            </a:br>
            <a:r>
              <a:rPr lang="en-US" dirty="0" smtClean="0">
                <a:sym typeface="Symbol" panose="05050102010706020507" pitchFamily="18" charset="2"/>
              </a:rPr>
              <a:t>                 0    	if there is overlap</a:t>
            </a:r>
          </a:p>
        </p:txBody>
      </p:sp>
      <p:sp>
        <p:nvSpPr>
          <p:cNvPr id="4" name="Left Brace 3"/>
          <p:cNvSpPr/>
          <p:nvPr/>
        </p:nvSpPr>
        <p:spPr>
          <a:xfrm>
            <a:off x="1475656" y="5589240"/>
            <a:ext cx="288032" cy="1040979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33" r="37087" b="35149"/>
          <a:stretch/>
        </p:blipFill>
        <p:spPr>
          <a:xfrm>
            <a:off x="6012160" y="2332446"/>
            <a:ext cx="2806658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827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13223</TotalTime>
  <Words>1366</Words>
  <Application>Microsoft Office PowerPoint</Application>
  <PresentationFormat>On-screen Show (4:3)</PresentationFormat>
  <Paragraphs>196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Cambria Math</vt:lpstr>
      <vt:lpstr>Symbol</vt:lpstr>
      <vt:lpstr>Office Theme</vt:lpstr>
      <vt:lpstr>Markov Chain Monte Carlo (MCMC) – How to Sample if You Must</vt:lpstr>
      <vt:lpstr>Aside: from first edition (left) to updated version (right)</vt:lpstr>
      <vt:lpstr>A basic problem in science</vt:lpstr>
      <vt:lpstr>Motivating example: Bayesian calculations</vt:lpstr>
      <vt:lpstr>The Bayesian method</vt:lpstr>
      <vt:lpstr>Sampling and Bayesian calculations</vt:lpstr>
      <vt:lpstr>Bayesian methods in genetics</vt:lpstr>
      <vt:lpstr>OK, but what else</vt:lpstr>
      <vt:lpstr>Example 1 – Circles in a square</vt:lpstr>
      <vt:lpstr>Typical arrangements, n=15, =0.1 </vt:lpstr>
      <vt:lpstr>Example 2: Decoding a cipher</vt:lpstr>
      <vt:lpstr>Some random decodings from f(x)</vt:lpstr>
      <vt:lpstr>What we know so far</vt:lpstr>
      <vt:lpstr>Markov Chains</vt:lpstr>
      <vt:lpstr>The MCMC approach</vt:lpstr>
      <vt:lpstr>The Metropolis MCMC algorithm</vt:lpstr>
      <vt:lpstr>Metropolis transitions</vt:lpstr>
      <vt:lpstr>Cipher example</vt:lpstr>
      <vt:lpstr>Beyond the Metropolis algorithm</vt:lpstr>
      <vt:lpstr>Example: Gibbs sampling for circles in square</vt:lpstr>
      <vt:lpstr>Design issues</vt:lpstr>
      <vt:lpstr>Proof for Metropolis</vt:lpstr>
      <vt:lpstr>Summary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Bootstrap – The Statistician’s Magic Wand</dc:title>
  <dc:creator>Saharon</dc:creator>
  <cp:lastModifiedBy>Windows User</cp:lastModifiedBy>
  <cp:revision>148</cp:revision>
  <cp:lastPrinted>2014-05-23T18:30:03Z</cp:lastPrinted>
  <dcterms:created xsi:type="dcterms:W3CDTF">2014-05-16T08:19:48Z</dcterms:created>
  <dcterms:modified xsi:type="dcterms:W3CDTF">2019-07-15T15:08:46Z</dcterms:modified>
</cp:coreProperties>
</file>