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84" r:id="rId3"/>
    <p:sldId id="285" r:id="rId4"/>
    <p:sldId id="286" r:id="rId5"/>
    <p:sldId id="300" r:id="rId6"/>
    <p:sldId id="301" r:id="rId7"/>
    <p:sldId id="287" r:id="rId8"/>
    <p:sldId id="288" r:id="rId9"/>
    <p:sldId id="289" r:id="rId10"/>
    <p:sldId id="290" r:id="rId11"/>
    <p:sldId id="293" r:id="rId12"/>
    <p:sldId id="294" r:id="rId13"/>
    <p:sldId id="295" r:id="rId14"/>
    <p:sldId id="296" r:id="rId15"/>
    <p:sldId id="303" r:id="rId16"/>
    <p:sldId id="298" r:id="rId17"/>
    <p:sldId id="299" r:id="rId18"/>
    <p:sldId id="304" r:id="rId19"/>
    <p:sldId id="305" r:id="rId20"/>
    <p:sldId id="279" r:id="rId21"/>
    <p:sldId id="283" r:id="rId22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5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A1C5BE4-ACCA-428E-A527-1A5E7B7BAB55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64AFFF1-36AD-47DF-BDF7-F667FDC7E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369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AFFF1-36AD-47DF-BDF7-F667FDC7E5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17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078B-D4A4-4C7C-B19B-2127072EB856}" type="datetimeFigureOut">
              <a:rPr lang="en-US" smtClean="0"/>
              <a:pPr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140E-1AE3-4D3A-81E2-E8CE9D0DAB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09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078B-D4A4-4C7C-B19B-2127072EB856}" type="datetimeFigureOut">
              <a:rPr lang="en-US" smtClean="0"/>
              <a:pPr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140E-1AE3-4D3A-81E2-E8CE9D0DAB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85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078B-D4A4-4C7C-B19B-2127072EB856}" type="datetimeFigureOut">
              <a:rPr lang="en-US" smtClean="0"/>
              <a:pPr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140E-1AE3-4D3A-81E2-E8CE9D0DAB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18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078B-D4A4-4C7C-B19B-2127072EB856}" type="datetimeFigureOut">
              <a:rPr lang="en-US" smtClean="0"/>
              <a:pPr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140E-1AE3-4D3A-81E2-E8CE9D0DAB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160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078B-D4A4-4C7C-B19B-2127072EB856}" type="datetimeFigureOut">
              <a:rPr lang="en-US" smtClean="0"/>
              <a:pPr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140E-1AE3-4D3A-81E2-E8CE9D0DAB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94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078B-D4A4-4C7C-B19B-2127072EB856}" type="datetimeFigureOut">
              <a:rPr lang="en-US" smtClean="0"/>
              <a:pPr/>
              <a:t>5/14/2023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140E-1AE3-4D3A-81E2-E8CE9D0DAB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24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078B-D4A4-4C7C-B19B-2127072EB856}" type="datetimeFigureOut">
              <a:rPr lang="en-US" smtClean="0"/>
              <a:pPr/>
              <a:t>5/14/2023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140E-1AE3-4D3A-81E2-E8CE9D0DAB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599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078B-D4A4-4C7C-B19B-2127072EB856}" type="datetimeFigureOut">
              <a:rPr lang="en-US" smtClean="0"/>
              <a:pPr/>
              <a:t>5/14/2023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140E-1AE3-4D3A-81E2-E8CE9D0DAB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136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078B-D4A4-4C7C-B19B-2127072EB856}" type="datetimeFigureOut">
              <a:rPr lang="en-US" smtClean="0"/>
              <a:pPr/>
              <a:t>5/14/2023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140E-1AE3-4D3A-81E2-E8CE9D0DAB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940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078B-D4A4-4C7C-B19B-2127072EB856}" type="datetimeFigureOut">
              <a:rPr lang="en-US" smtClean="0"/>
              <a:pPr/>
              <a:t>5/14/2023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140E-1AE3-4D3A-81E2-E8CE9D0DAB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25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078B-D4A4-4C7C-B19B-2127072EB856}" type="datetimeFigureOut">
              <a:rPr lang="en-US" smtClean="0"/>
              <a:pPr/>
              <a:t>5/14/2023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140E-1AE3-4D3A-81E2-E8CE9D0DAB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353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E078B-D4A4-4C7C-B19B-2127072EB856}" type="datetimeFigureOut">
              <a:rPr lang="en-US" smtClean="0"/>
              <a:pPr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5140E-1AE3-4D3A-81E2-E8CE9D0DAB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60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Markov Chain Monte Carlo (MCMC) – How to Sample if You Must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Saharon Rosset</a:t>
            </a:r>
          </a:p>
          <a:p>
            <a:r>
              <a:rPr lang="en-US" dirty="0"/>
              <a:t>Tel Aviv University</a:t>
            </a:r>
          </a:p>
          <a:p>
            <a:r>
              <a:rPr lang="en-US" dirty="0"/>
              <a:t>UCLA CGSI, 15 </a:t>
            </a:r>
            <a:r>
              <a:rPr lang="en-US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456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arrangements, n=15, </a:t>
            </a:r>
            <a:r>
              <a:rPr lang="en-US" dirty="0">
                <a:sym typeface="Symbol" panose="05050102010706020507" pitchFamily="18" charset="2"/>
              </a:rPr>
              <a:t>=0.1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5719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Only no overlap: liquid	With repulsion: solid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Typical question: what % of “typical” arrangements are tidy?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93" r="32245" b="33664"/>
          <a:stretch/>
        </p:blipFill>
        <p:spPr>
          <a:xfrm>
            <a:off x="4716016" y="2564904"/>
            <a:ext cx="3022682" cy="29065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33" r="37087" b="35149"/>
          <a:stretch/>
        </p:blipFill>
        <p:spPr>
          <a:xfrm>
            <a:off x="457200" y="2567035"/>
            <a:ext cx="2806658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103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know so far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050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If we can sample from f, we can do lots of things: </a:t>
            </a:r>
          </a:p>
          <a:p>
            <a:pPr lvl="1"/>
            <a:r>
              <a:rPr lang="en-US" dirty="0"/>
              <a:t>Approximate integrals by averages</a:t>
            </a:r>
          </a:p>
          <a:p>
            <a:pPr lvl="1"/>
            <a:r>
              <a:rPr lang="en-US" dirty="0"/>
              <a:t>See the typical behavior of samples from f(x)</a:t>
            </a:r>
          </a:p>
          <a:p>
            <a:pPr lvl="1"/>
            <a:endParaRPr lang="en-US" dirty="0"/>
          </a:p>
          <a:p>
            <a:r>
              <a:rPr lang="en-US" dirty="0"/>
              <a:t>But in these examples and many others, there is no way to sample directly from f</a:t>
            </a:r>
          </a:p>
          <a:p>
            <a:endParaRPr lang="en-US" dirty="0"/>
          </a:p>
          <a:p>
            <a:r>
              <a:rPr lang="en-US" dirty="0"/>
              <a:t>Importance sampling: replace f with a distribution g we know how to sample from</a:t>
            </a:r>
          </a:p>
          <a:p>
            <a:pPr lvl="1"/>
            <a:r>
              <a:rPr lang="en-US" dirty="0"/>
              <a:t>Can be very useful if g “similar” to f</a:t>
            </a:r>
          </a:p>
          <a:p>
            <a:pPr lvl="1"/>
            <a:r>
              <a:rPr lang="en-US" dirty="0"/>
              <a:t>We will not consider this option further here</a:t>
            </a:r>
          </a:p>
        </p:txBody>
      </p:sp>
    </p:spTree>
    <p:extLst>
      <p:ext uri="{BB962C8B-B14F-4D97-AF65-F5344CB8AC3E}">
        <p14:creationId xmlns:p14="http://schemas.microsoft.com/office/powerpoint/2010/main" val="3913270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Markov Chains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Reminder: Markov chain is a sequence of random variables X</a:t>
            </a:r>
            <a:r>
              <a:rPr lang="en-US" baseline="-25000" dirty="0"/>
              <a:t>1</a:t>
            </a:r>
            <a:r>
              <a:rPr lang="en-US" dirty="0"/>
              <a:t>,X</a:t>
            </a:r>
            <a:r>
              <a:rPr lang="en-US" baseline="-25000" dirty="0"/>
              <a:t>2</a:t>
            </a:r>
            <a:r>
              <a:rPr lang="en-US" dirty="0"/>
              <a:t>,… such that:</a:t>
            </a:r>
            <a:br>
              <a:rPr lang="en-US" dirty="0"/>
            </a:br>
            <a:r>
              <a:rPr lang="en-US" dirty="0"/>
              <a:t>X</a:t>
            </a:r>
            <a:r>
              <a:rPr lang="en-US" baseline="-25000" dirty="0"/>
              <a:t>i</a:t>
            </a:r>
            <a:r>
              <a:rPr lang="en-US" dirty="0"/>
              <a:t> is independent of X</a:t>
            </a:r>
            <a:r>
              <a:rPr lang="en-US" baseline="-25000" dirty="0"/>
              <a:t>1</a:t>
            </a:r>
            <a:r>
              <a:rPr lang="en-US" dirty="0"/>
              <a:t>,X</a:t>
            </a:r>
            <a:r>
              <a:rPr lang="en-US" baseline="-25000" dirty="0"/>
              <a:t>2</a:t>
            </a:r>
            <a:r>
              <a:rPr lang="en-US" dirty="0"/>
              <a:t>,…,X</a:t>
            </a:r>
            <a:r>
              <a:rPr lang="en-US" baseline="-25000" dirty="0"/>
              <a:t>i-2</a:t>
            </a:r>
            <a:r>
              <a:rPr lang="en-US" dirty="0"/>
              <a:t> given X</a:t>
            </a:r>
            <a:r>
              <a:rPr lang="en-US" baseline="-25000" dirty="0"/>
              <a:t>i-1</a:t>
            </a:r>
            <a:endParaRPr lang="en-US" dirty="0"/>
          </a:p>
          <a:p>
            <a:endParaRPr lang="en-US" dirty="0"/>
          </a:p>
          <a:p>
            <a:r>
              <a:rPr lang="en-US" dirty="0"/>
              <a:t>Typically described through </a:t>
            </a:r>
            <a:r>
              <a:rPr lang="en-US" dirty="0" err="1"/>
              <a:t>Pr</a:t>
            </a:r>
            <a:r>
              <a:rPr lang="en-US" dirty="0"/>
              <a:t>(X</a:t>
            </a:r>
            <a:r>
              <a:rPr lang="en-US" baseline="-25000" dirty="0"/>
              <a:t>i</a:t>
            </a:r>
            <a:r>
              <a:rPr lang="en-US" dirty="0"/>
              <a:t>|X</a:t>
            </a:r>
            <a:r>
              <a:rPr lang="en-US" baseline="-25000" dirty="0"/>
              <a:t>i-1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Stationary distribution of a homogeneous Markov chain: a distribution f such that if X</a:t>
            </a:r>
            <a:r>
              <a:rPr lang="en-US" baseline="-25000" dirty="0"/>
              <a:t>i-1</a:t>
            </a:r>
            <a:r>
              <a:rPr lang="en-US" dirty="0"/>
              <a:t>~f then also </a:t>
            </a:r>
            <a:r>
              <a:rPr lang="en-US" dirty="0" err="1"/>
              <a:t>X</a:t>
            </a:r>
            <a:r>
              <a:rPr lang="en-US" baseline="-25000" dirty="0" err="1"/>
              <a:t>i</a:t>
            </a:r>
            <a:r>
              <a:rPr lang="en-US" dirty="0" err="1"/>
              <a:t>~f</a:t>
            </a:r>
            <a:endParaRPr lang="en-US" dirty="0"/>
          </a:p>
          <a:p>
            <a:endParaRPr lang="en-US" dirty="0"/>
          </a:p>
          <a:p>
            <a:r>
              <a:rPr lang="en-US" dirty="0"/>
              <a:t>Under mild conditions, if a Markov chain has stationary </a:t>
            </a:r>
            <a:r>
              <a:rPr lang="en-US" dirty="0" err="1"/>
              <a:t>dist</a:t>
            </a:r>
            <a:r>
              <a:rPr lang="en-US" dirty="0"/>
              <a:t> f, then regardless of starting point, </a:t>
            </a:r>
            <a:r>
              <a:rPr lang="en-US" dirty="0" err="1"/>
              <a:t>X</a:t>
            </a:r>
            <a:r>
              <a:rPr lang="en-US" baseline="-25000" dirty="0" err="1"/>
              <a:t>n</a:t>
            </a:r>
            <a:r>
              <a:rPr lang="en-US" dirty="0" err="1"/>
              <a:t>~f</a:t>
            </a:r>
            <a:r>
              <a:rPr lang="en-US" dirty="0"/>
              <a:t> (approximately) for large 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739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MCMC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We want to sample from f: </a:t>
            </a:r>
          </a:p>
          <a:p>
            <a:pPr lvl="1"/>
            <a:r>
              <a:rPr lang="en-US" dirty="0"/>
              <a:t>Build a Markov Chain whose stationary distribution is f</a:t>
            </a:r>
          </a:p>
          <a:p>
            <a:pPr lvl="1"/>
            <a:r>
              <a:rPr lang="en-US" dirty="0"/>
              <a:t>Run it for a large number of steps n, to get a sample from f</a:t>
            </a:r>
          </a:p>
          <a:p>
            <a:pPr lvl="1"/>
            <a:r>
              <a:rPr lang="en-US" dirty="0"/>
              <a:t>Repeat to get more samples</a:t>
            </a:r>
          </a:p>
          <a:p>
            <a:pPr lvl="1"/>
            <a:endParaRPr lang="en-US" dirty="0"/>
          </a:p>
          <a:p>
            <a:r>
              <a:rPr lang="en-US" dirty="0"/>
              <a:t>So all we need is approach(</a:t>
            </a:r>
            <a:r>
              <a:rPr lang="en-US" dirty="0" err="1"/>
              <a:t>es</a:t>
            </a:r>
            <a:r>
              <a:rPr lang="en-US" dirty="0"/>
              <a:t>) to build such a chain!</a:t>
            </a:r>
          </a:p>
          <a:p>
            <a:pPr lvl="1"/>
            <a:r>
              <a:rPr lang="en-US" dirty="0"/>
              <a:t>All the rest is (important) details</a:t>
            </a:r>
          </a:p>
        </p:txBody>
      </p:sp>
    </p:spTree>
    <p:extLst>
      <p:ext uri="{BB962C8B-B14F-4D97-AF65-F5344CB8AC3E}">
        <p14:creationId xmlns:p14="http://schemas.microsoft.com/office/powerpoint/2010/main" val="1499976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Metropolis MCMC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9411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First we choose some function h(</a:t>
            </a:r>
            <a:r>
              <a:rPr lang="en-US" dirty="0" err="1"/>
              <a:t>u,v</a:t>
            </a:r>
            <a:r>
              <a:rPr lang="en-US" dirty="0"/>
              <a:t>) which we call the proposal distribution: </a:t>
            </a:r>
          </a:p>
          <a:p>
            <a:r>
              <a:rPr lang="en-US" dirty="0"/>
              <a:t>h(</a:t>
            </a:r>
            <a:r>
              <a:rPr lang="en-US" dirty="0" err="1"/>
              <a:t>u,v</a:t>
            </a:r>
            <a:r>
              <a:rPr lang="en-US" dirty="0"/>
              <a:t>) = </a:t>
            </a:r>
            <a:r>
              <a:rPr lang="en-US" dirty="0" err="1"/>
              <a:t>Pr</a:t>
            </a:r>
            <a:r>
              <a:rPr lang="en-US" dirty="0"/>
              <a:t>(propose u at step t| X</a:t>
            </a:r>
            <a:r>
              <a:rPr lang="en-US" baseline="-25000" dirty="0"/>
              <a:t>t-1</a:t>
            </a:r>
            <a:r>
              <a:rPr lang="en-US" dirty="0"/>
              <a:t>=v) = </a:t>
            </a:r>
            <a:r>
              <a:rPr lang="en-US" dirty="0" err="1"/>
              <a:t>Pr</a:t>
            </a:r>
            <a:r>
              <a:rPr lang="en-US" dirty="0"/>
              <a:t>(propose v at step t| X</a:t>
            </a:r>
            <a:r>
              <a:rPr lang="en-US" baseline="-25000" dirty="0"/>
              <a:t>t-1</a:t>
            </a:r>
            <a:r>
              <a:rPr lang="en-US" dirty="0"/>
              <a:t>=u)</a:t>
            </a:r>
          </a:p>
          <a:p>
            <a:r>
              <a:rPr lang="en-US" dirty="0"/>
              <a:t>Only requirement: h(</a:t>
            </a:r>
            <a:r>
              <a:rPr lang="en-US" dirty="0" err="1"/>
              <a:t>u,v</a:t>
            </a:r>
            <a:r>
              <a:rPr lang="en-US" dirty="0"/>
              <a:t>) is “connected”, meaning we can arrive from any point in X space to the other by steps of h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Then, given X</a:t>
            </a:r>
            <a:r>
              <a:rPr lang="en-US" baseline="-25000" dirty="0"/>
              <a:t>t-1</a:t>
            </a:r>
            <a:r>
              <a:rPr lang="en-US" dirty="0"/>
              <a:t>=v, our Markov chain rule is:</a:t>
            </a:r>
          </a:p>
          <a:p>
            <a:r>
              <a:rPr lang="en-US" dirty="0"/>
              <a:t>Apply h(</a:t>
            </a:r>
            <a:r>
              <a:rPr lang="en-US" dirty="0">
                <a:sym typeface="Symbol" panose="05050102010706020507" pitchFamily="18" charset="2"/>
              </a:rPr>
              <a:t>,v)</a:t>
            </a:r>
            <a:r>
              <a:rPr lang="en-US" dirty="0"/>
              <a:t> to get a proposal u</a:t>
            </a:r>
          </a:p>
          <a:p>
            <a:r>
              <a:rPr lang="en-US" dirty="0"/>
              <a:t>Now either </a:t>
            </a:r>
            <a:r>
              <a:rPr lang="en-US" dirty="0" err="1"/>
              <a:t>X</a:t>
            </a:r>
            <a:r>
              <a:rPr lang="en-US" baseline="-25000" dirty="0" err="1"/>
              <a:t>t</a:t>
            </a:r>
            <a:r>
              <a:rPr lang="en-US" dirty="0"/>
              <a:t>=v or </a:t>
            </a:r>
            <a:r>
              <a:rPr lang="en-US" dirty="0" err="1"/>
              <a:t>X</a:t>
            </a:r>
            <a:r>
              <a:rPr lang="en-US" baseline="-25000" dirty="0" err="1"/>
              <a:t>t</a:t>
            </a:r>
            <a:r>
              <a:rPr lang="en-US" dirty="0"/>
              <a:t>=u, according to a simple transition rule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310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Metropolis transitions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104456"/>
          </a:xfrm>
        </p:spPr>
        <p:txBody>
          <a:bodyPr>
            <a:normAutofit fontScale="85000" lnSpcReduction="20000"/>
          </a:bodyPr>
          <a:lstStyle/>
          <a:p>
            <a:pPr marL="57150" indent="0">
              <a:buNone/>
            </a:pPr>
            <a:r>
              <a:rPr lang="en-US" dirty="0"/>
              <a:t>(Apply h(</a:t>
            </a:r>
            <a:r>
              <a:rPr lang="en-US" dirty="0">
                <a:sym typeface="Symbol" panose="05050102010706020507" pitchFamily="18" charset="2"/>
              </a:rPr>
              <a:t>,v)</a:t>
            </a:r>
            <a:r>
              <a:rPr lang="en-US" dirty="0"/>
              <a:t> to get a proposal u)</a:t>
            </a:r>
          </a:p>
          <a:p>
            <a:pPr marL="57150" indent="0">
              <a:buNone/>
            </a:pPr>
            <a:endParaRPr lang="en-US" dirty="0"/>
          </a:p>
          <a:p>
            <a:pPr marL="571500" indent="-514350">
              <a:buAutoNum type="arabicPeriod"/>
            </a:pPr>
            <a:r>
              <a:rPr lang="en-US" dirty="0"/>
              <a:t>If f(u)/f(v) </a:t>
            </a:r>
            <a:r>
              <a:rPr lang="en-US" dirty="0">
                <a:sym typeface="Symbol" panose="05050102010706020507" pitchFamily="18" charset="2"/>
              </a:rPr>
              <a:t></a:t>
            </a:r>
            <a:r>
              <a:rPr lang="en-US" dirty="0"/>
              <a:t>  1, then </a:t>
            </a:r>
            <a:r>
              <a:rPr lang="en-US" dirty="0" err="1"/>
              <a:t>X</a:t>
            </a:r>
            <a:r>
              <a:rPr lang="en-US" baseline="-25000" dirty="0" err="1"/>
              <a:t>t</a:t>
            </a:r>
            <a:r>
              <a:rPr lang="en-US" dirty="0"/>
              <a:t>=u (accept)</a:t>
            </a:r>
          </a:p>
          <a:p>
            <a:pPr marL="57150" indent="0">
              <a:buNone/>
            </a:pPr>
            <a:br>
              <a:rPr lang="en-US" dirty="0"/>
            </a:br>
            <a:r>
              <a:rPr lang="en-US" dirty="0"/>
              <a:t>2. If p=f(u)/f(v) </a:t>
            </a:r>
            <a:r>
              <a:rPr lang="en-US" dirty="0">
                <a:sym typeface="Symbol" panose="05050102010706020507" pitchFamily="18" charset="2"/>
              </a:rPr>
              <a:t>&lt;</a:t>
            </a:r>
            <a:r>
              <a:rPr lang="en-US" dirty="0"/>
              <a:t>  1, then we flip a Bernoulli(p) coin so:  </a:t>
            </a:r>
            <a:br>
              <a:rPr lang="en-US" dirty="0"/>
            </a:br>
            <a:r>
              <a:rPr lang="en-US" dirty="0"/>
              <a:t>	a. </a:t>
            </a:r>
            <a:r>
              <a:rPr lang="en-US" dirty="0" err="1"/>
              <a:t>X</a:t>
            </a:r>
            <a:r>
              <a:rPr lang="en-US" baseline="-25000" dirty="0" err="1"/>
              <a:t>t</a:t>
            </a:r>
            <a:r>
              <a:rPr lang="en-US" dirty="0"/>
              <a:t>=u with probability p (accept)</a:t>
            </a:r>
            <a:br>
              <a:rPr lang="en-US" dirty="0"/>
            </a:br>
            <a:r>
              <a:rPr lang="en-US" dirty="0"/>
              <a:t>	b. Otherwise </a:t>
            </a:r>
            <a:r>
              <a:rPr lang="en-US" dirty="0" err="1"/>
              <a:t>X</a:t>
            </a:r>
            <a:r>
              <a:rPr lang="en-US" baseline="-25000" dirty="0" err="1"/>
              <a:t>t</a:t>
            </a:r>
            <a:r>
              <a:rPr lang="en-US" dirty="0"/>
              <a:t>=v (reject)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Claim: this simple recipe guarantees that the stationary distribution of this Markov chain is f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784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Beyond the Metropolis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Metropolis-Hastings: h(</a:t>
            </a:r>
            <a:r>
              <a:rPr lang="en-US" dirty="0" err="1"/>
              <a:t>u,v</a:t>
            </a:r>
            <a:r>
              <a:rPr lang="en-US" dirty="0"/>
              <a:t>) </a:t>
            </a:r>
            <a:r>
              <a:rPr lang="en-US" dirty="0">
                <a:sym typeface="Symbol" panose="05050102010706020507" pitchFamily="18" charset="2"/>
              </a:rPr>
              <a:t> h(</a:t>
            </a:r>
            <a:r>
              <a:rPr lang="en-US" dirty="0" err="1">
                <a:sym typeface="Symbol" panose="05050102010706020507" pitchFamily="18" charset="2"/>
              </a:rPr>
              <a:t>v,u</a:t>
            </a:r>
            <a:r>
              <a:rPr lang="en-US" dirty="0">
                <a:sym typeface="Symbol" panose="05050102010706020507" pitchFamily="18" charset="2"/>
              </a:rPr>
              <a:t>), breaking the symmetry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Makes sense if we have an idea what are “good” steps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Almost the same algorithm works, except now we use (f(u)h(</a:t>
            </a:r>
            <a:r>
              <a:rPr lang="en-US" dirty="0" err="1">
                <a:sym typeface="Symbol" panose="05050102010706020507" pitchFamily="18" charset="2"/>
              </a:rPr>
              <a:t>v,u</a:t>
            </a:r>
            <a:r>
              <a:rPr lang="en-US" dirty="0">
                <a:sym typeface="Symbol" panose="05050102010706020507" pitchFamily="18" charset="2"/>
              </a:rPr>
              <a:t>)) / (f(v)h(</a:t>
            </a:r>
            <a:r>
              <a:rPr lang="en-US" dirty="0" err="1">
                <a:sym typeface="Symbol" panose="05050102010706020507" pitchFamily="18" charset="2"/>
              </a:rPr>
              <a:t>u,v</a:t>
            </a:r>
            <a:r>
              <a:rPr lang="en-US" dirty="0">
                <a:sym typeface="Symbol" panose="05050102010706020507" pitchFamily="18" charset="2"/>
              </a:rPr>
              <a:t>)) to decide whether to switch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Still get f as the stationary distribution</a:t>
            </a:r>
          </a:p>
          <a:p>
            <a:pPr lvl="1"/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Gibbs sampling: Assume given X</a:t>
            </a:r>
            <a:r>
              <a:rPr lang="en-US" baseline="-25000" dirty="0">
                <a:sym typeface="Symbol" panose="05050102010706020507" pitchFamily="18" charset="2"/>
              </a:rPr>
              <a:t>t-1</a:t>
            </a:r>
            <a:r>
              <a:rPr lang="en-US" dirty="0">
                <a:sym typeface="Symbol" panose="05050102010706020507" pitchFamily="18" charset="2"/>
              </a:rPr>
              <a:t>~f, we know how to draw a sample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t</a:t>
            </a:r>
            <a:r>
              <a:rPr lang="en-US" dirty="0" err="1">
                <a:sym typeface="Symbol" panose="05050102010706020507" pitchFamily="18" charset="2"/>
              </a:rPr>
              <a:t>~f</a:t>
            </a:r>
            <a:r>
              <a:rPr lang="en-US" dirty="0">
                <a:sym typeface="Symbol" panose="05050102010706020507" pitchFamily="18" charset="2"/>
              </a:rPr>
              <a:t>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Stupid idea: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t</a:t>
            </a:r>
            <a:r>
              <a:rPr lang="en-US" dirty="0">
                <a:sym typeface="Symbol" panose="05050102010706020507" pitchFamily="18" charset="2"/>
              </a:rPr>
              <a:t>=X</a:t>
            </a:r>
            <a:r>
              <a:rPr lang="en-US" baseline="-25000" dirty="0">
                <a:sym typeface="Symbol" panose="05050102010706020507" pitchFamily="18" charset="2"/>
              </a:rPr>
              <a:t>t-1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Less stupid: Assume that X=(x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,x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,..,x</a:t>
            </a:r>
            <a:r>
              <a:rPr lang="en-US" baseline="-25000" dirty="0">
                <a:sym typeface="Symbol" panose="05050102010706020507" pitchFamily="18" charset="2"/>
              </a:rPr>
              <a:t>p</a:t>
            </a:r>
            <a:r>
              <a:rPr lang="en-US" dirty="0">
                <a:sym typeface="Symbol" panose="05050102010706020507" pitchFamily="18" charset="2"/>
              </a:rPr>
              <a:t>) is a vector, and that we cannot sample from f(X) but can sample from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(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 err="1">
                <a:sym typeface="Symbol" panose="05050102010706020507" pitchFamily="18" charset="2"/>
              </a:rPr>
              <a:t>|X</a:t>
            </a:r>
            <a:r>
              <a:rPr lang="en-US" baseline="-25000" dirty="0" err="1">
                <a:sym typeface="Symbol" panose="05050102010706020507" pitchFamily="18" charset="2"/>
              </a:rPr>
              <a:t>-i</a:t>
            </a:r>
            <a:r>
              <a:rPr lang="en-US" dirty="0">
                <a:sym typeface="Symbol" panose="05050102010706020507" pitchFamily="18" charset="2"/>
              </a:rPr>
              <a:t>) the conditional distribution of the </a:t>
            </a:r>
            <a:r>
              <a:rPr lang="en-US" dirty="0" err="1">
                <a:sym typeface="Symbol" panose="05050102010706020507" pitchFamily="18" charset="2"/>
              </a:rPr>
              <a:t>ith</a:t>
            </a:r>
            <a:r>
              <a:rPr lang="en-US" dirty="0">
                <a:sym typeface="Symbol" panose="05050102010706020507" pitchFamily="18" charset="2"/>
              </a:rPr>
              <a:t> coordinate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Then at each step of the MCMC we can choose a coordinate at random and draw from this conditional distribution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The stationary distribution is f</a:t>
            </a:r>
          </a:p>
        </p:txBody>
      </p:sp>
    </p:spTree>
    <p:extLst>
      <p:ext uri="{BB962C8B-B14F-4D97-AF65-F5344CB8AC3E}">
        <p14:creationId xmlns:p14="http://schemas.microsoft.com/office/powerpoint/2010/main" val="1841784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Gibbs sampling for circles in square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Without repulsion: If we fix the location of n-1 circles, we can draw the nth circle uniformly over all locations that don’t overlap with existing circle</a:t>
            </a:r>
          </a:p>
          <a:p>
            <a:endParaRPr lang="en-US" dirty="0"/>
          </a:p>
          <a:p>
            <a:r>
              <a:rPr lang="en-US" dirty="0"/>
              <a:t>With repulsion: It gets more complicated</a:t>
            </a:r>
          </a:p>
          <a:p>
            <a:endParaRPr lang="en-US" dirty="0"/>
          </a:p>
          <a:p>
            <a:r>
              <a:rPr lang="en-US" dirty="0"/>
              <a:t>Designing Metropolis or Metropolis-Hastings for this problem is much easier</a:t>
            </a:r>
          </a:p>
          <a:p>
            <a:endParaRPr lang="en-US" dirty="0"/>
          </a:p>
          <a:p>
            <a:r>
              <a:rPr lang="en-US" dirty="0"/>
              <a:t>But Gibbs sampling can give much faster convergence when applicable </a:t>
            </a:r>
            <a:r>
              <a:rPr lang="en-US" dirty="0">
                <a:sym typeface="Symbol" panose="05050102010706020507" pitchFamily="18" charset="2"/>
              </a:rPr>
              <a:t> faster sampling from f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4734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How to choose h</a:t>
            </a:r>
          </a:p>
          <a:p>
            <a:pPr lvl="1"/>
            <a:r>
              <a:rPr lang="en-US" dirty="0"/>
              <a:t>Big steps: allow us to get out of “local maxima” in f</a:t>
            </a:r>
          </a:p>
          <a:p>
            <a:pPr lvl="1"/>
            <a:r>
              <a:rPr lang="en-US" dirty="0"/>
              <a:t>High acceptance rate: allows us to explore the space and converge fast</a:t>
            </a:r>
          </a:p>
          <a:p>
            <a:pPr marL="457200" lvl="1" indent="0">
              <a:buNone/>
            </a:pPr>
            <a:r>
              <a:rPr lang="en-US" dirty="0"/>
              <a:t>The two demands are often contradictory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How often to sample</a:t>
            </a:r>
          </a:p>
          <a:p>
            <a:pPr marL="457200" lvl="1" indent="0">
              <a:buNone/>
            </a:pPr>
            <a:r>
              <a:rPr lang="en-US" dirty="0"/>
              <a:t>We typically want to treat samples we get as if they were </a:t>
            </a:r>
            <a:r>
              <a:rPr lang="en-US" dirty="0" err="1"/>
              <a:t>i.i.d</a:t>
            </a:r>
            <a:r>
              <a:rPr lang="en-US" dirty="0"/>
              <a:t> samples from f</a:t>
            </a:r>
          </a:p>
          <a:p>
            <a:pPr lvl="1"/>
            <a:r>
              <a:rPr lang="en-US" dirty="0"/>
              <a:t>Sampling too often: the samples we take are highly dependent, inefficient and incorrect inference</a:t>
            </a:r>
          </a:p>
          <a:p>
            <a:pPr lvl="1"/>
            <a:r>
              <a:rPr lang="en-US" dirty="0"/>
              <a:t>Sampling too rarely: would take a really long time</a:t>
            </a:r>
          </a:p>
          <a:p>
            <a:pPr lvl="1"/>
            <a:r>
              <a:rPr lang="en-US" dirty="0"/>
              <a:t>More efficient: take all samples, and appropriately deal with the correlation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When to stop – when do we have enough samples? </a:t>
            </a:r>
          </a:p>
        </p:txBody>
      </p:sp>
    </p:spTree>
    <p:extLst>
      <p:ext uri="{BB962C8B-B14F-4D97-AF65-F5344CB8AC3E}">
        <p14:creationId xmlns:p14="http://schemas.microsoft.com/office/powerpoint/2010/main" val="2170174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for Metropolis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18864" y="1600200"/>
                <a:ext cx="8229600" cy="5069160"/>
              </a:xfrm>
            </p:spPr>
            <p:txBody>
              <a:bodyPr>
                <a:normAutofit fontScale="55000" lnSpcReduction="20000"/>
              </a:bodyPr>
              <a:lstStyle/>
              <a:p>
                <a:pPr marL="0" indent="0">
                  <a:buNone/>
                </a:pPr>
                <a:r>
                  <a:rPr lang="en-US" sz="3600" dirty="0"/>
                  <a:t>Assume X</a:t>
                </a:r>
                <a:r>
                  <a:rPr lang="en-US" sz="3600" baseline="-25000" dirty="0"/>
                  <a:t>t-1</a:t>
                </a:r>
                <a:r>
                  <a:rPr lang="en-US" sz="3600" dirty="0"/>
                  <a:t>~f, and assume discrete probabilities for simplicity of notation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  <m:sup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d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min</m:t>
                          </m:r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</m:d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,1)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min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</m:d>
                                </m:den>
                              </m:f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,1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d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  <m:sup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d>
                        </m:e>
                      </m:nary>
                      <m:r>
                        <a:rPr lang="en-US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  <m:sup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</m:e>
                      </m:nary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d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  <m:sup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18864" y="1600200"/>
                <a:ext cx="8229600" cy="5069160"/>
              </a:xfrm>
              <a:blipFill>
                <a:blip r:embed="rId2"/>
                <a:stretch>
                  <a:fillRect l="-741" t="-18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392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Aside: from first edition (left) to updated version (right)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100" name="Picture 4" descr="Image result for how to gamble if you mu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656679"/>
            <a:ext cx="2993806" cy="4639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Image result for how to gamble if you mus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56679"/>
            <a:ext cx="3118956" cy="4639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9669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MCMC is a conceptual framework for sampling from complex distributions – just need a Markov Chain with the right stationary distribution</a:t>
            </a:r>
            <a:br>
              <a:rPr lang="en-US" dirty="0"/>
            </a:br>
            <a:endParaRPr lang="en-US" dirty="0"/>
          </a:p>
          <a:p>
            <a:r>
              <a:rPr lang="en-US" dirty="0"/>
              <a:t>Can be used for integration in Bayesian computation, but also for many other things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There is a lot of scientific wisdom in devising good MCMC methods, we only briefly touched on those aspects, did not discuss: </a:t>
            </a:r>
          </a:p>
          <a:p>
            <a:pPr lvl="1"/>
            <a:r>
              <a:rPr lang="en-US" dirty="0"/>
              <a:t>Modern ideas like thermodynamic integration, Hamiltonian MCMC</a:t>
            </a:r>
          </a:p>
          <a:p>
            <a:pPr lvl="1"/>
            <a:r>
              <a:rPr lang="en-US" dirty="0"/>
              <a:t>Computational topics like parallelization and chains that exchange information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41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Thanks!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saharon@post.tau.ac.il</a:t>
            </a:r>
          </a:p>
        </p:txBody>
      </p:sp>
    </p:spTree>
    <p:extLst>
      <p:ext uri="{BB962C8B-B14F-4D97-AF65-F5344CB8AC3E}">
        <p14:creationId xmlns:p14="http://schemas.microsoft.com/office/powerpoint/2010/main" val="1536791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basic problem in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59"/>
          </a:xfrm>
        </p:spPr>
        <p:txBody>
          <a:bodyPr>
            <a:noAutofit/>
          </a:bodyPr>
          <a:lstStyle/>
          <a:p>
            <a:r>
              <a:rPr lang="en-US" sz="2800" dirty="0"/>
              <a:t>I have some very complicated distribution (probability or density) f</a:t>
            </a:r>
          </a:p>
          <a:p>
            <a:endParaRPr lang="en-US" sz="2800" dirty="0"/>
          </a:p>
          <a:p>
            <a:r>
              <a:rPr lang="en-US" sz="2800" dirty="0"/>
              <a:t>Given a sample x, I can calculate f(x)</a:t>
            </a:r>
          </a:p>
          <a:p>
            <a:pPr lvl="1"/>
            <a:r>
              <a:rPr lang="en-US" sz="2400" dirty="0"/>
              <a:t>Usually not exactly, but up to a scalar, so actually given </a:t>
            </a:r>
            <a:r>
              <a:rPr lang="en-US" sz="2400" dirty="0" err="1"/>
              <a:t>x,y</a:t>
            </a:r>
            <a:r>
              <a:rPr lang="en-US" sz="2400" dirty="0"/>
              <a:t>, I can evaluate f(x)/f(y)</a:t>
            </a:r>
          </a:p>
          <a:p>
            <a:pPr lvl="1"/>
            <a:endParaRPr lang="en-US" sz="2400" dirty="0"/>
          </a:p>
          <a:p>
            <a:r>
              <a:rPr lang="en-US" sz="2800" dirty="0"/>
              <a:t>Now I want to do something with f:</a:t>
            </a:r>
          </a:p>
          <a:p>
            <a:pPr lvl="1"/>
            <a:r>
              <a:rPr lang="en-US" sz="2400" dirty="0"/>
              <a:t>Calculate some expectation E(g(X)) when X ~ f </a:t>
            </a:r>
          </a:p>
          <a:p>
            <a:pPr lvl="1"/>
            <a:r>
              <a:rPr lang="en-US" sz="2400" dirty="0"/>
              <a:t>Or simply find </a:t>
            </a:r>
            <a:r>
              <a:rPr lang="en-US" sz="2400" dirty="0" err="1"/>
              <a:t>argmax</a:t>
            </a:r>
            <a:r>
              <a:rPr lang="en-US" sz="2400" baseline="-25000" dirty="0" err="1"/>
              <a:t>x</a:t>
            </a:r>
            <a:r>
              <a:rPr lang="en-US" sz="2400" dirty="0" err="1"/>
              <a:t>f</a:t>
            </a:r>
            <a:r>
              <a:rPr lang="en-US" sz="2400" dirty="0"/>
              <a:t>(x)</a:t>
            </a:r>
          </a:p>
          <a:p>
            <a:pPr lvl="1"/>
            <a:r>
              <a:rPr lang="en-US" sz="2400" dirty="0"/>
              <a:t>Or just draw random samples from f and look at them</a:t>
            </a:r>
          </a:p>
        </p:txBody>
      </p:sp>
    </p:spTree>
    <p:extLst>
      <p:ext uri="{BB962C8B-B14F-4D97-AF65-F5344CB8AC3E}">
        <p14:creationId xmlns:p14="http://schemas.microsoft.com/office/powerpoint/2010/main" val="338145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Motivating example: Bayesian calculations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9080"/>
          </a:xfrm>
        </p:spPr>
        <p:txBody>
          <a:bodyPr>
            <a:normAutofit fontScale="77500" lnSpcReduction="20000"/>
          </a:bodyPr>
          <a:lstStyle/>
          <a:p>
            <a:pPr marL="57150" indent="0">
              <a:buNone/>
            </a:pPr>
            <a:r>
              <a:rPr lang="en-US" dirty="0"/>
              <a:t>Very common in biological and genetic domains</a:t>
            </a:r>
          </a:p>
          <a:p>
            <a:pPr marL="514350" indent="-457200"/>
            <a:endParaRPr lang="en-US" dirty="0"/>
          </a:p>
          <a:p>
            <a:pPr marL="514350" indent="-457200"/>
            <a:r>
              <a:rPr lang="en-US" dirty="0"/>
              <a:t>A complicated system, like the population history and interactions between modern humans and Neanderthals</a:t>
            </a:r>
          </a:p>
          <a:p>
            <a:pPr marL="514350" indent="-457200"/>
            <a:endParaRPr lang="en-US" dirty="0"/>
          </a:p>
          <a:p>
            <a:pPr marL="514350" indent="-457200"/>
            <a:r>
              <a:rPr lang="en-US" dirty="0"/>
              <a:t>I assume it can be described with a bunch of parameters </a:t>
            </a:r>
            <a:r>
              <a:rPr lang="en-US" b="1" dirty="0">
                <a:sym typeface="Symbol" panose="05050102010706020507" pitchFamily="18" charset="2"/>
              </a:rPr>
              <a:t></a:t>
            </a:r>
            <a:r>
              <a:rPr lang="en-US" dirty="0"/>
              <a:t>: # populations, population sizes, migrations, genetic interactions,…</a:t>
            </a:r>
          </a:p>
          <a:p>
            <a:pPr marL="514350" indent="-457200"/>
            <a:endParaRPr lang="en-US" dirty="0"/>
          </a:p>
          <a:p>
            <a:pPr marL="514350" indent="-457200"/>
            <a:r>
              <a:rPr lang="en-US" dirty="0"/>
              <a:t>I assume a prior </a:t>
            </a:r>
            <a:r>
              <a:rPr lang="en-US" dirty="0">
                <a:sym typeface="Symbol" panose="05050102010706020507" pitchFamily="18" charset="2"/>
              </a:rPr>
              <a:t>(</a:t>
            </a:r>
            <a:r>
              <a:rPr lang="en-US" b="1" dirty="0">
                <a:sym typeface="Symbol" panose="05050102010706020507" pitchFamily="18" charset="2"/>
              </a:rPr>
              <a:t></a:t>
            </a:r>
            <a:r>
              <a:rPr lang="en-US" dirty="0">
                <a:sym typeface="Symbol" panose="05050102010706020507" pitchFamily="18" charset="2"/>
              </a:rPr>
              <a:t>), and given observations X can hopefully calculate the likelihood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(X|</a:t>
            </a:r>
            <a:r>
              <a:rPr lang="en-US" b="1" dirty="0">
                <a:sym typeface="Symbol" panose="05050102010706020507" pitchFamily="18" charset="2"/>
              </a:rPr>
              <a:t> 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marL="514350" indent="-457200"/>
            <a:endParaRPr lang="en-US" dirty="0">
              <a:sym typeface="Symbol" panose="05050102010706020507" pitchFamily="18" charset="2"/>
            </a:endParaRPr>
          </a:p>
          <a:p>
            <a:pPr marL="57150" indent="0">
              <a:buNone/>
            </a:pPr>
            <a:endParaRPr lang="en-US" dirty="0">
              <a:sym typeface="Symbol" panose="05050102010706020507" pitchFamily="18" charset="2"/>
            </a:endParaRPr>
          </a:p>
          <a:p>
            <a:pPr marL="57150" indent="0">
              <a:buNone/>
            </a:pPr>
            <a:endParaRPr lang="en-US" dirty="0">
              <a:sym typeface="Symbol" panose="05050102010706020507" pitchFamily="18" charset="2"/>
            </a:endParaRPr>
          </a:p>
          <a:p>
            <a:pPr marL="57150" indent="0">
              <a:buNone/>
            </a:pPr>
            <a:endParaRPr lang="en-US" dirty="0"/>
          </a:p>
          <a:p>
            <a:pPr marL="514350" indent="-457200"/>
            <a:endParaRPr lang="en-US" dirty="0"/>
          </a:p>
          <a:p>
            <a:pPr marL="571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7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Bayesian 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069160"/>
              </a:xfrm>
            </p:spPr>
            <p:txBody>
              <a:bodyPr>
                <a:normAutofit lnSpcReduction="10000"/>
              </a:bodyPr>
              <a:lstStyle/>
              <a:p>
                <a:pPr marL="514350" indent="-457200"/>
                <a:r>
                  <a:rPr lang="en-US" sz="2400" dirty="0">
                    <a:sym typeface="Symbol" panose="05050102010706020507" pitchFamily="18" charset="2"/>
                  </a:rPr>
                  <a:t>The posterior: </a:t>
                </a:r>
                <a:br>
                  <a:rPr lang="en-US" sz="2400" dirty="0">
                    <a:sym typeface="Symbol" panose="05050102010706020507" pitchFamily="18" charset="2"/>
                  </a:rPr>
                </a:b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dirty="0">
                        <a:sym typeface="Symbol" panose="05050102010706020507" pitchFamily="18" charset="2"/>
                      </a:rPr>
                      <m:t>f</m:t>
                    </m:r>
                    <m:r>
                      <m:rPr>
                        <m:nor/>
                      </m:rPr>
                      <a:rPr lang="en-US" sz="2400" dirty="0">
                        <a:sym typeface="Symbol" panose="05050102010706020507" pitchFamily="18" charset="2"/>
                      </a:rPr>
                      <m:t>(</m:t>
                    </m:r>
                    <m:r>
                      <m:rPr>
                        <m:nor/>
                      </m:rPr>
                      <a:rPr lang="en-US" sz="2400" b="1" dirty="0">
                        <a:sym typeface="Symbol" panose="05050102010706020507" pitchFamily="18" charset="2"/>
                      </a:rPr>
                      <m:t></m:t>
                    </m:r>
                    <m:r>
                      <m:rPr>
                        <m:nor/>
                      </m:rPr>
                      <a:rPr lang="en-US" sz="2400" dirty="0">
                        <a:sym typeface="Symbol" panose="05050102010706020507" pitchFamily="18" charset="2"/>
                      </a:rPr>
                      <m:t>|</m:t>
                    </m:r>
                    <m:r>
                      <m:rPr>
                        <m:nor/>
                      </m:rPr>
                      <a:rPr lang="en-US" sz="2400" dirty="0">
                        <a:sym typeface="Symbol" panose="05050102010706020507" pitchFamily="18" charset="2"/>
                      </a:rPr>
                      <m:t>X</m:t>
                    </m:r>
                    <m:r>
                      <m:rPr>
                        <m:nor/>
                      </m:rPr>
                      <a:rPr lang="en-US" sz="2400" dirty="0">
                        <a:sym typeface="Symbol" panose="05050102010706020507" pitchFamily="18" charset="2"/>
                      </a:rPr>
                      <m:t>)=</m:t>
                    </m:r>
                    <m:f>
                      <m:fPr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dirty="0">
                            <a:sym typeface="Symbol" panose="05050102010706020507" pitchFamily="18" charset="2"/>
                          </a:rPr>
                          <m:t>(</m:t>
                        </m:r>
                        <m:r>
                          <m:rPr>
                            <m:nor/>
                          </m:rPr>
                          <a:rPr lang="en-US" sz="2400" b="1" dirty="0">
                            <a:sym typeface="Symbol" panose="05050102010706020507" pitchFamily="18" charset="2"/>
                          </a:rPr>
                          <m:t></m:t>
                        </m:r>
                        <m:r>
                          <m:rPr>
                            <m:nor/>
                          </m:rPr>
                          <a:rPr lang="en-US" sz="2400" dirty="0">
                            <a:sym typeface="Symbol" panose="05050102010706020507" pitchFamily="18" charset="2"/>
                          </a:rPr>
                          <m:t>) </m:t>
                        </m:r>
                        <m:r>
                          <m:rPr>
                            <m:nor/>
                          </m:rPr>
                          <a:rPr lang="en-US" sz="2400" dirty="0">
                            <a:sym typeface="Symbol" panose="05050102010706020507" pitchFamily="18" charset="2"/>
                          </a:rPr>
                          <m:t>Pr</m:t>
                        </m:r>
                        <m:r>
                          <m:rPr>
                            <m:nor/>
                          </m:rPr>
                          <a:rPr lang="en-US" sz="2400" dirty="0">
                            <a:sym typeface="Symbol" panose="05050102010706020507" pitchFamily="18" charset="2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2400" dirty="0">
                            <a:sym typeface="Symbol" panose="05050102010706020507" pitchFamily="18" charset="2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400" dirty="0">
                            <a:sym typeface="Symbol" panose="05050102010706020507" pitchFamily="18" charset="2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 sz="2400" b="1" dirty="0">
                            <a:sym typeface="Symbol" panose="05050102010706020507" pitchFamily="18" charset="2"/>
                          </a:rPr>
                          <m:t></m:t>
                        </m:r>
                        <m:r>
                          <m:rPr>
                            <m:nor/>
                          </m:rPr>
                          <a:rPr lang="en-US" sz="2400" dirty="0">
                            <a:sym typeface="Symbol" panose="05050102010706020507" pitchFamily="18" charset="2"/>
                          </a:rPr>
                          <m:t>)</m:t>
                        </m:r>
                      </m:num>
                      <m:den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m:rPr>
                                <m:nor/>
                              </m:rPr>
                              <a:rPr lang="en-US" sz="2400" dirty="0">
                                <a:sym typeface="Symbol" panose="05050102010706020507" pitchFamily="18" charset="2"/>
                              </a:rPr>
                              <m:t>(</m:t>
                            </m:r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</m:t>
                            </m:r>
                            <m:r>
                              <m:rPr>
                                <m:nor/>
                              </m:rPr>
                              <a:rPr lang="en-US" sz="2400" dirty="0">
                                <a:sym typeface="Symbol" panose="05050102010706020507" pitchFamily="18" charset="2"/>
                              </a:rPr>
                              <m:t>) </m:t>
                            </m:r>
                            <m:r>
                              <m:rPr>
                                <m:nor/>
                              </m:rPr>
                              <a:rPr lang="en-US" sz="2400" dirty="0">
                                <a:sym typeface="Symbol" panose="05050102010706020507" pitchFamily="18" charset="2"/>
                              </a:rPr>
                              <m:t>Pr</m:t>
                            </m:r>
                            <m:r>
                              <m:rPr>
                                <m:nor/>
                              </m:rPr>
                              <a:rPr lang="en-US" sz="2400" dirty="0">
                                <a:sym typeface="Symbol" panose="05050102010706020507" pitchFamily="18" charset="2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en-US" sz="2400" dirty="0">
                                <a:sym typeface="Symbol" panose="05050102010706020507" pitchFamily="18" charset="2"/>
                              </a:rPr>
                              <m:t>X</m:t>
                            </m:r>
                            <m:r>
                              <m:rPr>
                                <m:nor/>
                              </m:rPr>
                              <a:rPr lang="en-US" sz="2400" dirty="0">
                                <a:sym typeface="Symbol" panose="05050102010706020507" pitchFamily="18" charset="2"/>
                              </a:rPr>
                              <m:t>|</m:t>
                            </m:r>
                            <m:r>
                              <a:rPr lang="en-US" sz="2400" b="1" i="1" dirty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</m:t>
                            </m:r>
                            <m:r>
                              <m:rPr>
                                <m:nor/>
                              </m:rPr>
                              <a:rPr lang="en-US" sz="2400" dirty="0">
                                <a:sym typeface="Symbol" panose="05050102010706020507" pitchFamily="18" charset="2"/>
                              </a:rPr>
                              <m:t>) </m:t>
                            </m:r>
                            <m:r>
                              <m:rPr>
                                <m:nor/>
                              </m:rPr>
                              <a:rPr lang="en-US" sz="2400" dirty="0">
                                <a:sym typeface="Symbol" panose="05050102010706020507" pitchFamily="18" charset="2"/>
                              </a:rPr>
                              <m:t>d</m:t>
                            </m:r>
                            <m:r>
                              <a:rPr lang="en-US" sz="2400" b="1" i="1" dirty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</m:t>
                            </m:r>
                          </m:e>
                        </m:nary>
                      </m:den>
                    </m:f>
                  </m:oMath>
                </a14:m>
                <a:br>
                  <a:rPr lang="en-US" sz="2400" b="0" dirty="0">
                    <a:sym typeface="Symbol" panose="05050102010706020507" pitchFamily="18" charset="2"/>
                  </a:rPr>
                </a:br>
                <a:br>
                  <a:rPr lang="en-US" sz="2400" b="0" dirty="0">
                    <a:sym typeface="Symbol" panose="05050102010706020507" pitchFamily="18" charset="2"/>
                  </a:rPr>
                </a:br>
                <a:r>
                  <a:rPr lang="en-US" sz="2400" b="0" dirty="0">
                    <a:sym typeface="Symbol" panose="05050102010706020507" pitchFamily="18" charset="2"/>
                  </a:rPr>
                  <a:t>Note I can calculate the numerator but not the denominator – know it up to a scalar!</a:t>
                </a:r>
                <a:endParaRPr lang="en-US" sz="2400" dirty="0">
                  <a:sym typeface="Symbol" panose="05050102010706020507" pitchFamily="18" charset="2"/>
                </a:endParaRPr>
              </a:p>
              <a:p>
                <a:pPr marL="514350" indent="-457200"/>
                <a:endParaRPr lang="en-US" sz="2400" dirty="0">
                  <a:sym typeface="Symbol" panose="05050102010706020507" pitchFamily="18" charset="2"/>
                </a:endParaRPr>
              </a:p>
              <a:p>
                <a:pPr marL="514350" indent="-457200"/>
                <a:r>
                  <a:rPr lang="en-US" sz="2400" dirty="0">
                    <a:sym typeface="Symbol" panose="05050102010706020507" pitchFamily="18" charset="2"/>
                  </a:rPr>
                  <a:t>Now I could be interested in posterior expectations of functions of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b="1" dirty="0">
                        <a:sym typeface="Symbol" panose="05050102010706020507" pitchFamily="18" charset="2"/>
                      </a:rPr>
                      <m:t></m:t>
                    </m:r>
                  </m:oMath>
                </a14:m>
                <a:endParaRPr lang="en-US" sz="2400" dirty="0">
                  <a:sym typeface="Symbol" panose="05050102010706020507" pitchFamily="18" charset="2"/>
                </a:endParaRPr>
              </a:p>
              <a:p>
                <a:pPr marL="914400" lvl="1" indent="-457200"/>
                <a:r>
                  <a:rPr lang="en-US" sz="2000" dirty="0">
                    <a:sym typeface="Symbol" panose="05050102010706020507" pitchFamily="18" charset="2"/>
                  </a:rPr>
                  <a:t>For example: what is the posterior probability that there was a mixed modern-Neanderthal population at some point?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dirty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E</m:t>
                      </m:r>
                      <m:r>
                        <m:rPr>
                          <m:nor/>
                        </m:rPr>
                        <a:rPr lang="en-US" sz="2000" dirty="0">
                          <a:sym typeface="Symbol" panose="05050102010706020507" pitchFamily="18" charset="2"/>
                        </a:rPr>
                        <m:t>(</m:t>
                      </m:r>
                      <m:r>
                        <m:rPr>
                          <m:nor/>
                        </m:rPr>
                        <a:rPr lang="en-US" sz="2000" b="0" i="0" dirty="0" smtClean="0">
                          <a:sym typeface="Symbol" panose="05050102010706020507" pitchFamily="18" charset="2"/>
                        </a:rPr>
                        <m:t>g</m:t>
                      </m:r>
                      <m:r>
                        <m:rPr>
                          <m:nor/>
                        </m:rPr>
                        <a:rPr lang="en-US" sz="2000" b="0" i="0" dirty="0" smtClean="0">
                          <a:sym typeface="Symbol" panose="05050102010706020507" pitchFamily="18" charset="2"/>
                        </a:rPr>
                        <m:t>(</m:t>
                      </m:r>
                      <m:r>
                        <m:rPr>
                          <m:nor/>
                        </m:rPr>
                        <a:rPr lang="en-US" sz="2000" b="1" dirty="0">
                          <a:sym typeface="Symbol" panose="05050102010706020507" pitchFamily="18" charset="2"/>
                        </a:rPr>
                        <m:t></m:t>
                      </m:r>
                      <m:r>
                        <m:rPr>
                          <m:nor/>
                        </m:rPr>
                        <a:rPr lang="en-US" sz="2000" b="0" i="0" dirty="0" smtClean="0">
                          <a:sym typeface="Symbol" panose="05050102010706020507" pitchFamily="18" charset="2"/>
                        </a:rPr>
                        <m:t>)</m:t>
                      </m:r>
                      <m:r>
                        <m:rPr>
                          <m:nor/>
                        </m:rPr>
                        <a:rPr lang="en-US" sz="2000" dirty="0">
                          <a:sym typeface="Symbol" panose="05050102010706020507" pitchFamily="18" charset="2"/>
                        </a:rPr>
                        <m:t>|</m:t>
                      </m:r>
                      <m:r>
                        <m:rPr>
                          <m:nor/>
                        </m:rPr>
                        <a:rPr lang="en-US" sz="2000" dirty="0">
                          <a:sym typeface="Symbol" panose="05050102010706020507" pitchFamily="18" charset="2"/>
                        </a:rPr>
                        <m:t>X</m:t>
                      </m:r>
                      <m:r>
                        <m:rPr>
                          <m:nor/>
                        </m:rPr>
                        <a:rPr lang="en-US" sz="2000" dirty="0">
                          <a:sym typeface="Symbol" panose="05050102010706020507" pitchFamily="18" charset="2"/>
                        </a:rPr>
                        <m:t>)=</m:t>
                      </m:r>
                      <m:f>
                        <m:fPr>
                          <m:ctrlPr>
                            <a:rPr lang="en-US" sz="2000" i="1" dirty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2000" i="1" dirty="0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𝑔</m:t>
                              </m:r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en-US" sz="2000" b="1" dirty="0">
                                  <a:sym typeface="Symbol" panose="05050102010706020507" pitchFamily="18" charset="2"/>
                                </a:rPr>
                                <m:t></m:t>
                              </m:r>
                              <m:r>
                                <m:rPr>
                                  <m:nor/>
                                </m:rPr>
                                <a:rPr lang="en-US" sz="2000" b="0" i="0" dirty="0" smtClean="0">
                                  <a:sym typeface="Symbol" panose="05050102010706020507" pitchFamily="18" charset="2"/>
                                </a:rPr>
                                <m:t>)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ym typeface="Symbol" panose="05050102010706020507" pitchFamily="18" charset="2"/>
                                </a:rPr>
                                <m:t>(</m:t>
                              </m:r>
                              <m:r>
                                <m:rPr>
                                  <m:nor/>
                                </m:rPr>
                                <a:rPr lang="en-US" sz="2000" b="1" dirty="0">
                                  <a:sym typeface="Symbol" panose="05050102010706020507" pitchFamily="18" charset="2"/>
                                </a:rPr>
                                <m:t>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ym typeface="Symbol" panose="05050102010706020507" pitchFamily="18" charset="2"/>
                                </a:rPr>
                                <m:t>) 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ym typeface="Symbol" panose="05050102010706020507" pitchFamily="18" charset="2"/>
                                </a:rPr>
                                <m:t>Pr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ym typeface="Symbol" panose="05050102010706020507" pitchFamily="18" charset="2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ym typeface="Symbol" panose="05050102010706020507" pitchFamily="18" charset="2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ym typeface="Symbol" panose="05050102010706020507" pitchFamily="18" charset="2"/>
                                </a:rPr>
                                <m:t>|</m:t>
                              </m:r>
                              <m:r>
                                <m:rPr>
                                  <m:nor/>
                                </m:rPr>
                                <a:rPr lang="en-US" sz="2000" b="1" dirty="0">
                                  <a:sym typeface="Symbol" panose="05050102010706020507" pitchFamily="18" charset="2"/>
                                </a:rPr>
                                <m:t>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ym typeface="Symbol" panose="05050102010706020507" pitchFamily="18" charset="2"/>
                                </a:rPr>
                                <m:t>)</m:t>
                              </m:r>
                              <m:r>
                                <m:rPr>
                                  <m:nor/>
                                </m:rPr>
                                <a:rPr lang="en-US" sz="2000" b="0" i="0" dirty="0" smtClean="0">
                                  <a:sym typeface="Symbol" panose="05050102010706020507" pitchFamily="18" charset="2"/>
                                </a:rPr>
                                <m:t>d</m:t>
                              </m:r>
                              <m:r>
                                <m:rPr>
                                  <m:nor/>
                                </m:rPr>
                                <a:rPr lang="en-US" sz="2000" b="1" dirty="0">
                                  <a:sym typeface="Symbol" panose="05050102010706020507" pitchFamily="18" charset="2"/>
                                </a:rPr>
                                <m:t>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m:rPr>
                                  <m:nor/>
                                </m:rPr>
                                <a:rPr lang="en-US" sz="2000" dirty="0">
                                  <a:sym typeface="Symbol" panose="05050102010706020507" pitchFamily="18" charset="2"/>
                                </a:rPr>
                                <m:t>(</m:t>
                              </m:r>
                              <m:r>
                                <a:rPr lang="en-US" sz="2000" b="1" i="1" dirty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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ym typeface="Symbol" panose="05050102010706020507" pitchFamily="18" charset="2"/>
                                </a:rPr>
                                <m:t>) 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ym typeface="Symbol" panose="05050102010706020507" pitchFamily="18" charset="2"/>
                                </a:rPr>
                                <m:t>Pr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ym typeface="Symbol" panose="05050102010706020507" pitchFamily="18" charset="2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ym typeface="Symbol" panose="05050102010706020507" pitchFamily="18" charset="2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ym typeface="Symbol" panose="05050102010706020507" pitchFamily="18" charset="2"/>
                                </a:rPr>
                                <m:t>|</m:t>
                              </m:r>
                              <m:r>
                                <a:rPr lang="en-US" sz="2000" b="1" i="1" dirty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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ym typeface="Symbol" panose="05050102010706020507" pitchFamily="18" charset="2"/>
                                </a:rPr>
                                <m:t>) 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ym typeface="Symbol" panose="05050102010706020507" pitchFamily="18" charset="2"/>
                                </a:rPr>
                                <m:t>d</m:t>
                              </m:r>
                              <m:r>
                                <a:rPr lang="en-US" sz="2000" b="1" i="1" dirty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</m:t>
                              </m:r>
                            </m:e>
                          </m:nary>
                        </m:den>
                      </m:f>
                      <m:r>
                        <a:rPr lang="en-US" sz="2000" b="0" i="1" dirty="0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i="1" dirty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𝑓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sz="2000" b="1" dirty="0">
                              <a:sym typeface="Symbol" panose="05050102010706020507" pitchFamily="18" charset="2"/>
                            </a:rPr>
                            <m:t></m:t>
                          </m:r>
                          <m:r>
                            <m:rPr>
                              <m:nor/>
                            </m:rPr>
                            <a:rPr lang="en-US" sz="2000" dirty="0">
                              <a:sym typeface="Symbol" panose="05050102010706020507" pitchFamily="18" charset="2"/>
                            </a:rPr>
                            <m:t>|</m:t>
                          </m:r>
                          <m:r>
                            <m:rPr>
                              <m:nor/>
                            </m:rPr>
                            <a:rPr lang="en-US" sz="2000" dirty="0">
                              <a:sym typeface="Symbol" panose="05050102010706020507" pitchFamily="18" charset="2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sz="2000" dirty="0">
                              <a:sym typeface="Symbol" panose="05050102010706020507" pitchFamily="18" charset="2"/>
                            </a:rPr>
                            <m:t>) </m:t>
                          </m:r>
                          <m:r>
                            <m:rPr>
                              <m:nor/>
                            </m:rPr>
                            <a:rPr lang="en-US" sz="2000" dirty="0">
                              <a:sym typeface="Symbol" panose="05050102010706020507" pitchFamily="18" charset="2"/>
                            </a:rPr>
                            <m:t>g</m:t>
                          </m:r>
                          <m:r>
                            <m:rPr>
                              <m:nor/>
                            </m:rPr>
                            <a:rPr lang="en-US" sz="2000" dirty="0">
                              <a:sym typeface="Symbol" panose="05050102010706020507" pitchFamily="18" charset="2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sz="2000" b="1" dirty="0">
                              <a:sym typeface="Symbol" panose="05050102010706020507" pitchFamily="18" charset="2"/>
                            </a:rPr>
                            <m:t></m:t>
                          </m:r>
                          <m:r>
                            <m:rPr>
                              <m:nor/>
                            </m:rPr>
                            <a:rPr lang="en-US" sz="2000" dirty="0">
                              <a:sym typeface="Symbol" panose="05050102010706020507" pitchFamily="18" charset="2"/>
                            </a:rPr>
                            <m:t>)</m:t>
                          </m:r>
                        </m:e>
                      </m:nary>
                      <m:r>
                        <m:rPr>
                          <m:nor/>
                        </m:rPr>
                        <a:rPr lang="en-US" sz="2000" dirty="0">
                          <a:sym typeface="Symbol" panose="05050102010706020507" pitchFamily="18" charset="2"/>
                        </a:rPr>
                        <m:t>d</m:t>
                      </m:r>
                      <m:r>
                        <m:rPr>
                          <m:nor/>
                        </m:rPr>
                        <a:rPr lang="en-US" sz="2000" b="1" dirty="0">
                          <a:sym typeface="Symbol" panose="05050102010706020507" pitchFamily="18" charset="2"/>
                        </a:rPr>
                        <m:t></m:t>
                      </m:r>
                    </m:oMath>
                  </m:oMathPara>
                </a14:m>
                <a:endParaRPr lang="en-US" sz="2000" dirty="0">
                  <a:sym typeface="Symbol" panose="05050102010706020507" pitchFamily="18" charset="2"/>
                </a:endParaRPr>
              </a:p>
              <a:p>
                <a:pPr marL="514350" indent="-457200"/>
                <a:endParaRPr lang="en-US" sz="2400" dirty="0">
                  <a:sym typeface="Symbol" panose="05050102010706020507" pitchFamily="18" charset="2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069160"/>
              </a:xfrm>
              <a:blipFill>
                <a:blip r:embed="rId2"/>
                <a:stretch>
                  <a:fillRect l="-296" t="-1685" r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9845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Sampling and Bayesian calculations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dirty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E</m:t>
                      </m:r>
                      <m:r>
                        <m:rPr>
                          <m:nor/>
                        </m:rPr>
                        <a:rPr lang="en-US" sz="2000" dirty="0">
                          <a:sym typeface="Symbol" panose="05050102010706020507" pitchFamily="18" charset="2"/>
                        </a:rPr>
                        <m:t>(</m:t>
                      </m:r>
                      <m:r>
                        <m:rPr>
                          <m:nor/>
                        </m:rPr>
                        <a:rPr lang="en-US" sz="2000" dirty="0">
                          <a:sym typeface="Symbol" panose="05050102010706020507" pitchFamily="18" charset="2"/>
                        </a:rPr>
                        <m:t>g</m:t>
                      </m:r>
                      <m:r>
                        <m:rPr>
                          <m:nor/>
                        </m:rPr>
                        <a:rPr lang="en-US" sz="2000" dirty="0">
                          <a:sym typeface="Symbol" panose="05050102010706020507" pitchFamily="18" charset="2"/>
                        </a:rPr>
                        <m:t>(</m:t>
                      </m:r>
                      <m:r>
                        <m:rPr>
                          <m:nor/>
                        </m:rPr>
                        <a:rPr lang="en-US" sz="2000" b="1" dirty="0">
                          <a:sym typeface="Symbol" panose="05050102010706020507" pitchFamily="18" charset="2"/>
                        </a:rPr>
                        <m:t></m:t>
                      </m:r>
                      <m:r>
                        <m:rPr>
                          <m:nor/>
                        </m:rPr>
                        <a:rPr lang="en-US" sz="2000" dirty="0">
                          <a:sym typeface="Symbol" panose="05050102010706020507" pitchFamily="18" charset="2"/>
                        </a:rPr>
                        <m:t>)|</m:t>
                      </m:r>
                      <m:r>
                        <m:rPr>
                          <m:nor/>
                        </m:rPr>
                        <a:rPr lang="en-US" sz="2000" dirty="0">
                          <a:sym typeface="Symbol" panose="05050102010706020507" pitchFamily="18" charset="2"/>
                        </a:rPr>
                        <m:t>X</m:t>
                      </m:r>
                      <m:r>
                        <m:rPr>
                          <m:nor/>
                        </m:rPr>
                        <a:rPr lang="en-US" sz="2000" dirty="0">
                          <a:sym typeface="Symbol" panose="05050102010706020507" pitchFamily="18" charset="2"/>
                        </a:rPr>
                        <m:t>)=</m:t>
                      </m:r>
                      <m:f>
                        <m:fPr>
                          <m:ctrlPr>
                            <a:rPr lang="en-US" sz="2000" i="1" dirty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000" i="1" dirty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𝑔</m:t>
                              </m:r>
                              <m:r>
                                <a:rPr lang="en-US" sz="2000" i="1" dirty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en-US" sz="2000" b="1" dirty="0">
                                  <a:sym typeface="Symbol" panose="05050102010706020507" pitchFamily="18" charset="2"/>
                                </a:rPr>
                                <m:t>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ym typeface="Symbol" panose="05050102010706020507" pitchFamily="18" charset="2"/>
                                </a:rPr>
                                <m:t>)(</m:t>
                              </m:r>
                              <m:r>
                                <m:rPr>
                                  <m:nor/>
                                </m:rPr>
                                <a:rPr lang="en-US" sz="2000" b="1" dirty="0">
                                  <a:sym typeface="Symbol" panose="05050102010706020507" pitchFamily="18" charset="2"/>
                                </a:rPr>
                                <m:t>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ym typeface="Symbol" panose="05050102010706020507" pitchFamily="18" charset="2"/>
                                </a:rPr>
                                <m:t>) 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ym typeface="Symbol" panose="05050102010706020507" pitchFamily="18" charset="2"/>
                                </a:rPr>
                                <m:t>Pr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ym typeface="Symbol" panose="05050102010706020507" pitchFamily="18" charset="2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ym typeface="Symbol" panose="05050102010706020507" pitchFamily="18" charset="2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ym typeface="Symbol" panose="05050102010706020507" pitchFamily="18" charset="2"/>
                                </a:rPr>
                                <m:t>|</m:t>
                              </m:r>
                              <m:r>
                                <m:rPr>
                                  <m:nor/>
                                </m:rPr>
                                <a:rPr lang="en-US" sz="2000" b="1" dirty="0">
                                  <a:sym typeface="Symbol" panose="05050102010706020507" pitchFamily="18" charset="2"/>
                                </a:rPr>
                                <m:t>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ym typeface="Symbol" panose="05050102010706020507" pitchFamily="18" charset="2"/>
                                </a:rPr>
                                <m:t>)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ym typeface="Symbol" panose="05050102010706020507" pitchFamily="18" charset="2"/>
                                </a:rPr>
                                <m:t>d</m:t>
                              </m:r>
                              <m:r>
                                <m:rPr>
                                  <m:nor/>
                                </m:rPr>
                                <a:rPr lang="en-US" sz="2000" b="1" dirty="0">
                                  <a:sym typeface="Symbol" panose="05050102010706020507" pitchFamily="18" charset="2"/>
                                </a:rPr>
                                <m:t>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m:rPr>
                                  <m:nor/>
                                </m:rPr>
                                <a:rPr lang="en-US" sz="2000" dirty="0">
                                  <a:sym typeface="Symbol" panose="05050102010706020507" pitchFamily="18" charset="2"/>
                                </a:rPr>
                                <m:t>(</m:t>
                              </m:r>
                              <m:r>
                                <a:rPr lang="en-US" sz="2000" b="1" i="1" dirty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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ym typeface="Symbol" panose="05050102010706020507" pitchFamily="18" charset="2"/>
                                </a:rPr>
                                <m:t>) 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ym typeface="Symbol" panose="05050102010706020507" pitchFamily="18" charset="2"/>
                                </a:rPr>
                                <m:t>Pr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ym typeface="Symbol" panose="05050102010706020507" pitchFamily="18" charset="2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ym typeface="Symbol" panose="05050102010706020507" pitchFamily="18" charset="2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ym typeface="Symbol" panose="05050102010706020507" pitchFamily="18" charset="2"/>
                                </a:rPr>
                                <m:t>|</m:t>
                              </m:r>
                              <m:r>
                                <a:rPr lang="en-US" sz="2000" b="1" i="1" dirty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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ym typeface="Symbol" panose="05050102010706020507" pitchFamily="18" charset="2"/>
                                </a:rPr>
                                <m:t>) 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ym typeface="Symbol" panose="05050102010706020507" pitchFamily="18" charset="2"/>
                                </a:rPr>
                                <m:t>d</m:t>
                              </m:r>
                              <m:r>
                                <a:rPr lang="en-US" sz="2000" b="1" i="1" dirty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</m:t>
                              </m:r>
                            </m:e>
                          </m:nary>
                        </m:den>
                      </m:f>
                      <m:r>
                        <a:rPr lang="en-US" sz="2000" i="1" dirty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000" i="1" dirty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i="1" dirty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𝑓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sz="2000" b="1" dirty="0">
                              <a:sym typeface="Symbol" panose="05050102010706020507" pitchFamily="18" charset="2"/>
                            </a:rPr>
                            <m:t></m:t>
                          </m:r>
                          <m:r>
                            <m:rPr>
                              <m:nor/>
                            </m:rPr>
                            <a:rPr lang="en-US" sz="2000" dirty="0">
                              <a:sym typeface="Symbol" panose="05050102010706020507" pitchFamily="18" charset="2"/>
                            </a:rPr>
                            <m:t>|</m:t>
                          </m:r>
                          <m:r>
                            <m:rPr>
                              <m:nor/>
                            </m:rPr>
                            <a:rPr lang="en-US" sz="2000" dirty="0">
                              <a:sym typeface="Symbol" panose="05050102010706020507" pitchFamily="18" charset="2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sz="2000" dirty="0">
                              <a:sym typeface="Symbol" panose="05050102010706020507" pitchFamily="18" charset="2"/>
                            </a:rPr>
                            <m:t>) </m:t>
                          </m:r>
                          <m:r>
                            <m:rPr>
                              <m:nor/>
                            </m:rPr>
                            <a:rPr lang="en-US" sz="2000" dirty="0">
                              <a:sym typeface="Symbol" panose="05050102010706020507" pitchFamily="18" charset="2"/>
                            </a:rPr>
                            <m:t>g</m:t>
                          </m:r>
                          <m:r>
                            <m:rPr>
                              <m:nor/>
                            </m:rPr>
                            <a:rPr lang="en-US" sz="2000" dirty="0">
                              <a:sym typeface="Symbol" panose="05050102010706020507" pitchFamily="18" charset="2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sz="2000" b="1" dirty="0">
                              <a:sym typeface="Symbol" panose="05050102010706020507" pitchFamily="18" charset="2"/>
                            </a:rPr>
                            <m:t></m:t>
                          </m:r>
                          <m:r>
                            <m:rPr>
                              <m:nor/>
                            </m:rPr>
                            <a:rPr lang="en-US" sz="2000" dirty="0">
                              <a:sym typeface="Symbol" panose="05050102010706020507" pitchFamily="18" charset="2"/>
                            </a:rPr>
                            <m:t>)</m:t>
                          </m:r>
                        </m:e>
                      </m:nary>
                      <m:r>
                        <m:rPr>
                          <m:nor/>
                        </m:rPr>
                        <a:rPr lang="en-US" sz="2000" dirty="0">
                          <a:sym typeface="Symbol" panose="05050102010706020507" pitchFamily="18" charset="2"/>
                        </a:rPr>
                        <m:t>d</m:t>
                      </m:r>
                      <m:r>
                        <m:rPr>
                          <m:nor/>
                        </m:rPr>
                        <a:rPr lang="en-US" sz="2000" b="1" dirty="0">
                          <a:sym typeface="Symbol" panose="05050102010706020507" pitchFamily="18" charset="2"/>
                        </a:rPr>
                        <m:t></m:t>
                      </m:r>
                    </m:oMath>
                  </m:oMathPara>
                </a14:m>
                <a:endParaRPr lang="en-US" sz="2000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endParaRPr lang="en-US" sz="2000" dirty="0"/>
              </a:p>
              <a:p>
                <a:r>
                  <a:rPr lang="en-US" sz="2800" dirty="0">
                    <a:sym typeface="Symbol" panose="05050102010706020507" pitchFamily="18" charset="2"/>
                  </a:rPr>
                  <a:t>For every value of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 b="1" dirty="0">
                        <a:sym typeface="Symbol" panose="05050102010706020507" pitchFamily="18" charset="2"/>
                      </a:rPr>
                      <m:t></m:t>
                    </m:r>
                  </m:oMath>
                </a14:m>
                <a:r>
                  <a:rPr lang="en-US" sz="2800" dirty="0">
                    <a:sym typeface="Symbol" panose="05050102010706020507" pitchFamily="18" charset="2"/>
                  </a:rPr>
                  <a:t> I can calculate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 dirty="0" smtClean="0">
                        <a:sym typeface="Symbol" panose="05050102010706020507" pitchFamily="18" charset="2"/>
                      </a:rPr>
                      <m:t>(</m:t>
                    </m:r>
                    <m:r>
                      <m:rPr>
                        <m:nor/>
                      </m:rPr>
                      <a:rPr lang="en-US" sz="2800" b="1" dirty="0">
                        <a:sym typeface="Symbol" panose="05050102010706020507" pitchFamily="18" charset="2"/>
                      </a:rPr>
                      <m:t></m:t>
                    </m:r>
                    <m:r>
                      <m:rPr>
                        <m:nor/>
                      </m:rPr>
                      <a:rPr lang="en-US" sz="2800" dirty="0" smtClean="0">
                        <a:sym typeface="Symbol" panose="05050102010706020507" pitchFamily="18" charset="2"/>
                      </a:rPr>
                      <m:t>) </m:t>
                    </m:r>
                    <m:r>
                      <m:rPr>
                        <m:nor/>
                      </m:rPr>
                      <a:rPr lang="en-US" sz="2800" dirty="0" smtClean="0">
                        <a:sym typeface="Symbol" panose="05050102010706020507" pitchFamily="18" charset="2"/>
                      </a:rPr>
                      <m:t>Pr</m:t>
                    </m:r>
                    <m:r>
                      <m:rPr>
                        <m:nor/>
                      </m:rPr>
                      <a:rPr lang="en-US" sz="2800" dirty="0" smtClean="0">
                        <a:sym typeface="Symbol" panose="05050102010706020507" pitchFamily="18" charset="2"/>
                      </a:rPr>
                      <m:t>(</m:t>
                    </m:r>
                    <m:r>
                      <m:rPr>
                        <m:nor/>
                      </m:rPr>
                      <a:rPr lang="en-US" sz="2800" dirty="0" smtClean="0">
                        <a:sym typeface="Symbol" panose="05050102010706020507" pitchFamily="18" charset="2"/>
                      </a:rPr>
                      <m:t>X</m:t>
                    </m:r>
                    <m:r>
                      <m:rPr>
                        <m:nor/>
                      </m:rPr>
                      <a:rPr lang="en-US" sz="2800" dirty="0" smtClean="0">
                        <a:sym typeface="Symbol" panose="05050102010706020507" pitchFamily="18" charset="2"/>
                      </a:rPr>
                      <m:t>|</m:t>
                    </m:r>
                    <m:r>
                      <m:rPr>
                        <m:nor/>
                      </m:rPr>
                      <a:rPr lang="en-US" sz="2800" b="1" dirty="0">
                        <a:sym typeface="Symbol" panose="05050102010706020507" pitchFamily="18" charset="2"/>
                      </a:rPr>
                      <m:t></m:t>
                    </m:r>
                    <m:r>
                      <m:rPr>
                        <m:nor/>
                      </m:rPr>
                      <a:rPr lang="en-US" sz="2800" dirty="0" smtClean="0">
                        <a:sym typeface="Symbol" panose="05050102010706020507" pitchFamily="18" charset="2"/>
                      </a:rPr>
                      <m:t>)</m:t>
                    </m:r>
                  </m:oMath>
                </a14:m>
                <a:r>
                  <a:rPr lang="en-US" sz="2800" dirty="0">
                    <a:sym typeface="Symbol" panose="05050102010706020507" pitchFamily="18" charset="2"/>
                  </a:rPr>
                  <a:t>, but how do I integrate over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 b="1" dirty="0">
                        <a:sym typeface="Symbol" panose="05050102010706020507" pitchFamily="18" charset="2"/>
                      </a:rPr>
                      <m:t></m:t>
                    </m:r>
                  </m:oMath>
                </a14:m>
                <a:r>
                  <a:rPr lang="en-US" sz="2800" dirty="0">
                    <a:sym typeface="Symbol" panose="05050102010706020507" pitchFamily="18" charset="2"/>
                  </a:rPr>
                  <a:t>? And what about the denominator?  </a:t>
                </a:r>
              </a:p>
              <a:p>
                <a:pPr marL="0" indent="0">
                  <a:buNone/>
                </a:pPr>
                <a:r>
                  <a:rPr lang="en-US" sz="2800" dirty="0">
                    <a:sym typeface="Symbol" panose="05050102010706020507" pitchFamily="18" charset="2"/>
                  </a:rPr>
                  <a:t> </a:t>
                </a:r>
              </a:p>
              <a:p>
                <a:r>
                  <a:rPr lang="en-US" sz="2800" dirty="0"/>
                  <a:t>If I can get a big random sample from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 dirty="0">
                        <a:sym typeface="Symbol" panose="05050102010706020507" pitchFamily="18" charset="2"/>
                      </a:rPr>
                      <m:t>f</m:t>
                    </m:r>
                    <m:r>
                      <m:rPr>
                        <m:nor/>
                      </m:rPr>
                      <a:rPr lang="en-US" sz="2800" dirty="0">
                        <a:sym typeface="Symbol" panose="05050102010706020507" pitchFamily="18" charset="2"/>
                      </a:rPr>
                      <m:t>(</m:t>
                    </m:r>
                    <m:r>
                      <m:rPr>
                        <m:nor/>
                      </m:rPr>
                      <a:rPr lang="en-US" sz="2800" b="1" dirty="0">
                        <a:sym typeface="Symbol" panose="05050102010706020507" pitchFamily="18" charset="2"/>
                      </a:rPr>
                      <m:t></m:t>
                    </m:r>
                    <m:r>
                      <m:rPr>
                        <m:nor/>
                      </m:rPr>
                      <a:rPr lang="en-US" sz="2800" dirty="0">
                        <a:sym typeface="Symbol" panose="05050102010706020507" pitchFamily="18" charset="2"/>
                      </a:rPr>
                      <m:t>|</m:t>
                    </m:r>
                    <m:r>
                      <m:rPr>
                        <m:nor/>
                      </m:rPr>
                      <a:rPr lang="en-US" sz="2800" dirty="0">
                        <a:sym typeface="Symbol" panose="05050102010706020507" pitchFamily="18" charset="2"/>
                      </a:rPr>
                      <m:t>X</m:t>
                    </m:r>
                    <m:r>
                      <m:rPr>
                        <m:nor/>
                      </m:rPr>
                      <a:rPr lang="en-US" sz="2800" dirty="0">
                        <a:sym typeface="Symbol" panose="05050102010706020507" pitchFamily="18" charset="2"/>
                      </a:rPr>
                      <m:t>)</m:t>
                    </m:r>
                  </m:oMath>
                </a14:m>
                <a:r>
                  <a:rPr lang="en-US" sz="2800" dirty="0"/>
                  <a:t> it solves both problems </a:t>
                </a:r>
              </a:p>
              <a:p>
                <a:pPr lvl="1"/>
                <a:r>
                  <a:rPr lang="en-US" sz="2400" dirty="0"/>
                  <a:t>I don’t have to worry at all about the denominator</a:t>
                </a:r>
              </a:p>
              <a:p>
                <a:pPr lvl="1"/>
                <a:r>
                  <a:rPr lang="en-US" sz="2400" dirty="0"/>
                  <a:t>I replace the integral with an average over the sample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11" r="-1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171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Bayesian methods in genetics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Population genetics, like previous example, and many other problems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800" dirty="0"/>
              <a:t>Statistical genetics: Bayesian LMM, phasing</a:t>
            </a:r>
          </a:p>
          <a:p>
            <a:endParaRPr lang="en-US" sz="2800" dirty="0"/>
          </a:p>
          <a:p>
            <a:r>
              <a:rPr lang="en-US" sz="2800" dirty="0"/>
              <a:t>Examples of well known tools: STRUCTURE, </a:t>
            </a:r>
            <a:r>
              <a:rPr lang="en-US" sz="2800" dirty="0" err="1"/>
              <a:t>Mr</a:t>
            </a:r>
            <a:r>
              <a:rPr lang="en-US" sz="2800" dirty="0"/>
              <a:t> Bayes, BEAST, BSLMM, </a:t>
            </a:r>
            <a:r>
              <a:rPr lang="en-US" sz="2800" dirty="0" err="1"/>
              <a:t>MCMCcoal</a:t>
            </a:r>
            <a:r>
              <a:rPr lang="en-US" sz="2800" dirty="0"/>
              <a:t>,…</a:t>
            </a:r>
          </a:p>
        </p:txBody>
      </p:sp>
    </p:spTree>
    <p:extLst>
      <p:ext uri="{BB962C8B-B14F-4D97-AF65-F5344CB8AC3E}">
        <p14:creationId xmlns:p14="http://schemas.microsoft.com/office/powerpoint/2010/main" val="3176668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OK, but what else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8904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Bayesian methods are very important, but</a:t>
            </a:r>
          </a:p>
          <a:p>
            <a:pPr lvl="1"/>
            <a:r>
              <a:rPr lang="en-US" dirty="0"/>
              <a:t>Kind of hard</a:t>
            </a:r>
          </a:p>
          <a:p>
            <a:pPr lvl="1"/>
            <a:r>
              <a:rPr lang="en-US" dirty="0"/>
              <a:t>Need priors, and lead to arguments</a:t>
            </a:r>
          </a:p>
          <a:p>
            <a:pPr lvl="1"/>
            <a:endParaRPr lang="en-US" dirty="0"/>
          </a:p>
          <a:p>
            <a:r>
              <a:rPr lang="en-US" dirty="0"/>
              <a:t>Can we think of simpler, interesting and important problems where we can calculate f(x)/f(y) and want to sample from f or integrate over it?</a:t>
            </a:r>
          </a:p>
          <a:p>
            <a:endParaRPr lang="en-US" dirty="0"/>
          </a:p>
          <a:p>
            <a:r>
              <a:rPr lang="en-US" dirty="0"/>
              <a:t>We will consider two cute and simple non-genetic examples</a:t>
            </a:r>
          </a:p>
        </p:txBody>
      </p:sp>
    </p:spTree>
    <p:extLst>
      <p:ext uri="{BB962C8B-B14F-4D97-AF65-F5344CB8AC3E}">
        <p14:creationId xmlns:p14="http://schemas.microsoft.com/office/powerpoint/2010/main" val="365615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 – Circles in a square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915000" cy="50691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In a unit square, we drop n circles of a given radius </a:t>
            </a:r>
            <a:r>
              <a:rPr lang="en-US" dirty="0">
                <a:sym typeface="Symbol" panose="05050102010706020507" pitchFamily="18" charset="2"/>
              </a:rPr>
              <a:t></a:t>
            </a:r>
          </a:p>
          <a:p>
            <a:pPr marL="0" indent="0">
              <a:buNone/>
            </a:pPr>
            <a:endParaRPr 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Circles cannot overlap, sometimes we assume they also “repel” each other </a:t>
            </a:r>
          </a:p>
          <a:p>
            <a:pPr marL="0" indent="0">
              <a:buNone/>
            </a:pPr>
            <a:endParaRPr 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Is a typical solution “organized” or “messy”?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 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Obvious motivation: solid vs liquid</a:t>
            </a:r>
          </a:p>
          <a:p>
            <a:pPr marL="0" indent="0">
              <a:buNone/>
            </a:pPr>
            <a:endParaRPr 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For simple no overlap: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c 	if no overlap in x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f(x) =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0    	if there is overlap</a:t>
            </a:r>
          </a:p>
        </p:txBody>
      </p:sp>
      <p:sp>
        <p:nvSpPr>
          <p:cNvPr id="4" name="Left Brace 3"/>
          <p:cNvSpPr/>
          <p:nvPr/>
        </p:nvSpPr>
        <p:spPr>
          <a:xfrm>
            <a:off x="1475656" y="5589240"/>
            <a:ext cx="288032" cy="1040979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33" r="37087" b="35149"/>
          <a:stretch/>
        </p:blipFill>
        <p:spPr>
          <a:xfrm>
            <a:off x="6012160" y="2332446"/>
            <a:ext cx="2806658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827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13223</TotalTime>
  <Words>1571</Words>
  <Application>Microsoft Office PowerPoint</Application>
  <PresentationFormat>On-screen Show (4:3)</PresentationFormat>
  <Paragraphs>170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Cambria Math</vt:lpstr>
      <vt:lpstr>Office Theme</vt:lpstr>
      <vt:lpstr>Markov Chain Monte Carlo (MCMC) – How to Sample if You Must</vt:lpstr>
      <vt:lpstr>Aside: from first edition (left) to updated version (right)</vt:lpstr>
      <vt:lpstr>A basic problem in science</vt:lpstr>
      <vt:lpstr>Motivating example: Bayesian calculations</vt:lpstr>
      <vt:lpstr>The Bayesian method</vt:lpstr>
      <vt:lpstr>Sampling and Bayesian calculations</vt:lpstr>
      <vt:lpstr>Bayesian methods in genetics</vt:lpstr>
      <vt:lpstr>OK, but what else</vt:lpstr>
      <vt:lpstr>Example 1 – Circles in a square</vt:lpstr>
      <vt:lpstr>Typical arrangements, n=15, =0.1 </vt:lpstr>
      <vt:lpstr>What we know so far</vt:lpstr>
      <vt:lpstr>Markov Chains</vt:lpstr>
      <vt:lpstr>The MCMC approach</vt:lpstr>
      <vt:lpstr>The Metropolis MCMC algorithm</vt:lpstr>
      <vt:lpstr>Metropolis transitions</vt:lpstr>
      <vt:lpstr>Beyond the Metropolis algorithm</vt:lpstr>
      <vt:lpstr>Example: Gibbs sampling for circles in square</vt:lpstr>
      <vt:lpstr>Design issues</vt:lpstr>
      <vt:lpstr>Proof for Metropolis</vt:lpstr>
      <vt:lpstr>Summary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Bootstrap – The Statistician’s Magic Wand</dc:title>
  <dc:creator>Saharon</dc:creator>
  <cp:lastModifiedBy>Saharon Rosset</cp:lastModifiedBy>
  <cp:revision>149</cp:revision>
  <cp:lastPrinted>2014-05-23T18:30:03Z</cp:lastPrinted>
  <dcterms:created xsi:type="dcterms:W3CDTF">2014-05-16T08:19:48Z</dcterms:created>
  <dcterms:modified xsi:type="dcterms:W3CDTF">2023-05-14T12:02:15Z</dcterms:modified>
</cp:coreProperties>
</file>