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8" r:id="rId3"/>
    <p:sldId id="259" r:id="rId4"/>
    <p:sldId id="260" r:id="rId5"/>
    <p:sldId id="261" r:id="rId6"/>
    <p:sldId id="265" r:id="rId7"/>
    <p:sldId id="263" r:id="rId8"/>
    <p:sldId id="264" r:id="rId9"/>
    <p:sldId id="266" r:id="rId10"/>
    <p:sldId id="268" r:id="rId11"/>
    <p:sldId id="269" r:id="rId12"/>
    <p:sldId id="271" r:id="rId13"/>
    <p:sldId id="272" r:id="rId14"/>
    <p:sldId id="267" r:id="rId15"/>
    <p:sldId id="273" r:id="rId16"/>
    <p:sldId id="280" r:id="rId17"/>
    <p:sldId id="274" r:id="rId18"/>
    <p:sldId id="275" r:id="rId19"/>
    <p:sldId id="276" r:id="rId20"/>
    <p:sldId id="277" r:id="rId21"/>
    <p:sldId id="281" r:id="rId22"/>
    <p:sldId id="278" r:id="rId23"/>
    <p:sldId id="279" r:id="rId24"/>
    <p:sldId id="283" r:id="rId25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08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51814" y="0"/>
            <a:ext cx="2945862" cy="494709"/>
          </a:xfrm>
          <a:prstGeom prst="rect">
            <a:avLst/>
          </a:prstGeom>
        </p:spPr>
        <p:txBody>
          <a:bodyPr vert="horz" lIns="87947" tIns="43973" rIns="87947" bIns="43973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21" y="0"/>
            <a:ext cx="2945862" cy="494709"/>
          </a:xfrm>
          <a:prstGeom prst="rect">
            <a:avLst/>
          </a:prstGeom>
        </p:spPr>
        <p:txBody>
          <a:bodyPr vert="horz" lIns="87947" tIns="43973" rIns="87947" bIns="43973" rtlCol="1"/>
          <a:lstStyle>
            <a:lvl1pPr algn="l">
              <a:defRPr sz="1200"/>
            </a:lvl1pPr>
          </a:lstStyle>
          <a:p>
            <a:fld id="{210C1FEB-8217-493D-A993-A3F430AEBF8A}" type="datetimeFigureOut">
              <a:rPr lang="he-IL" smtClean="0"/>
              <a:t>א'/סיון/תשע"ו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51814" y="9379542"/>
            <a:ext cx="2945862" cy="494709"/>
          </a:xfrm>
          <a:prstGeom prst="rect">
            <a:avLst/>
          </a:prstGeom>
        </p:spPr>
        <p:txBody>
          <a:bodyPr vert="horz" lIns="87947" tIns="43973" rIns="87947" bIns="43973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21" y="9379542"/>
            <a:ext cx="2945862" cy="494709"/>
          </a:xfrm>
          <a:prstGeom prst="rect">
            <a:avLst/>
          </a:prstGeom>
        </p:spPr>
        <p:txBody>
          <a:bodyPr vert="horz" lIns="87947" tIns="43973" rIns="87947" bIns="43973" rtlCol="1" anchor="b"/>
          <a:lstStyle>
            <a:lvl1pPr algn="l">
              <a:defRPr sz="1200"/>
            </a:lvl1pPr>
          </a:lstStyle>
          <a:p>
            <a:fld id="{B827813B-C1CC-48F7-BCE9-673D7B62A3E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847587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5264" tIns="47632" rIns="95264" bIns="4763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5264" tIns="47632" rIns="95264" bIns="47632" rtlCol="0"/>
          <a:lstStyle>
            <a:lvl1pPr algn="r">
              <a:defRPr sz="1300"/>
            </a:lvl1pPr>
          </a:lstStyle>
          <a:p>
            <a:fld id="{1A1C5BE4-ACCA-428E-A527-1A5E7B7BAB55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264" tIns="47632" rIns="95264" bIns="4763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8"/>
            <a:ext cx="5438140" cy="4443413"/>
          </a:xfrm>
          <a:prstGeom prst="rect">
            <a:avLst/>
          </a:prstGeom>
        </p:spPr>
        <p:txBody>
          <a:bodyPr vert="horz" lIns="95264" tIns="47632" rIns="95264" bIns="4763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5264" tIns="47632" rIns="95264" bIns="4763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5264" tIns="47632" rIns="95264" bIns="47632" rtlCol="0" anchor="b"/>
          <a:lstStyle>
            <a:lvl1pPr algn="r">
              <a:defRPr sz="1300"/>
            </a:lvl1pPr>
          </a:lstStyle>
          <a:p>
            <a:fld id="{964AFFF1-36AD-47DF-BDF7-F667FDC7E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369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AFFF1-36AD-47DF-BDF7-F667FDC7E52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17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AFFF1-36AD-47DF-BDF7-F667FDC7E52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474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E078B-D4A4-4C7C-B19B-2127072EB856}" type="datetimeFigureOut">
              <a:rPr lang="en-US" smtClean="0"/>
              <a:pPr/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5140E-1AE3-4D3A-81E2-E8CE9D0DAB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509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E078B-D4A4-4C7C-B19B-2127072EB856}" type="datetimeFigureOut">
              <a:rPr lang="en-US" smtClean="0"/>
              <a:pPr/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5140E-1AE3-4D3A-81E2-E8CE9D0DAB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085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E078B-D4A4-4C7C-B19B-2127072EB856}" type="datetimeFigureOut">
              <a:rPr lang="en-US" smtClean="0"/>
              <a:pPr/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5140E-1AE3-4D3A-81E2-E8CE9D0DAB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8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E078B-D4A4-4C7C-B19B-2127072EB856}" type="datetimeFigureOut">
              <a:rPr lang="en-US" smtClean="0"/>
              <a:pPr/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5140E-1AE3-4D3A-81E2-E8CE9D0DAB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60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E078B-D4A4-4C7C-B19B-2127072EB856}" type="datetimeFigureOut">
              <a:rPr lang="en-US" smtClean="0"/>
              <a:pPr/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5140E-1AE3-4D3A-81E2-E8CE9D0DAB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94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E078B-D4A4-4C7C-B19B-2127072EB856}" type="datetimeFigureOut">
              <a:rPr lang="en-US" smtClean="0"/>
              <a:pPr/>
              <a:t>6/7/2016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5140E-1AE3-4D3A-81E2-E8CE9D0DAB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4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E078B-D4A4-4C7C-B19B-2127072EB856}" type="datetimeFigureOut">
              <a:rPr lang="en-US" smtClean="0"/>
              <a:pPr/>
              <a:t>6/7/2016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5140E-1AE3-4D3A-81E2-E8CE9D0DAB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599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E078B-D4A4-4C7C-B19B-2127072EB856}" type="datetimeFigureOut">
              <a:rPr lang="en-US" smtClean="0"/>
              <a:pPr/>
              <a:t>6/7/2016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5140E-1AE3-4D3A-81E2-E8CE9D0DAB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136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E078B-D4A4-4C7C-B19B-2127072EB856}" type="datetimeFigureOut">
              <a:rPr lang="en-US" smtClean="0"/>
              <a:pPr/>
              <a:t>6/7/2016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5140E-1AE3-4D3A-81E2-E8CE9D0DAB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940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E078B-D4A4-4C7C-B19B-2127072EB856}" type="datetimeFigureOut">
              <a:rPr lang="en-US" smtClean="0"/>
              <a:pPr/>
              <a:t>6/7/2016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5140E-1AE3-4D3A-81E2-E8CE9D0DAB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54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E078B-D4A4-4C7C-B19B-2127072EB856}" type="datetimeFigureOut">
              <a:rPr lang="en-US" smtClean="0"/>
              <a:pPr/>
              <a:t>6/7/2016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5140E-1AE3-4D3A-81E2-E8CE9D0DAB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353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E078B-D4A4-4C7C-B19B-2127072EB856}" type="datetimeFigureOut">
              <a:rPr lang="en-US" smtClean="0"/>
              <a:pPr/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5140E-1AE3-4D3A-81E2-E8CE9D0DAB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960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Bootstrap – The Statistician’s Magic Wand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Saharon Rosset</a:t>
            </a:r>
          </a:p>
        </p:txBody>
      </p:sp>
    </p:spTree>
    <p:extLst>
      <p:ext uri="{BB962C8B-B14F-4D97-AF65-F5344CB8AC3E}">
        <p14:creationId xmlns:p14="http://schemas.microsoft.com/office/powerpoint/2010/main" val="180445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Concrete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Let’s choose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𝐹</m:t>
                    </m:r>
                  </m:oMath>
                </a14:m>
                <a:r>
                  <a:rPr lang="en-US" sz="2800" dirty="0" smtClean="0"/>
                  <a:t> of height and weight to be bi-normal:</a:t>
                </a:r>
                <a:br>
                  <a:rPr lang="en-US" sz="2800" dirty="0" smtClean="0"/>
                </a:br>
                <a:endParaRPr lang="en-US" sz="2800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𝑍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𝑌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~ </m:t>
                      </m:r>
                      <m:r>
                        <a:rPr lang="en-US" sz="2400" b="0" i="1" smtClean="0">
                          <a:latin typeface="Cambria Math"/>
                        </a:rPr>
                        <m:t>𝑁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75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75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sz="2400" i="1">
                              <a:latin typeface="Cambria Math"/>
                            </a:rPr>
                            <m:t>, 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00</m:t>
                                    </m:r>
                                  </m:e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50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50</m:t>
                                    </m:r>
                                  </m:e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50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r>
                  <a:rPr lang="en-US" sz="2400" dirty="0" smtClean="0"/>
                  <a:t/>
                </a:r>
                <a:br>
                  <a:rPr lang="en-US" sz="2400" dirty="0" smtClean="0"/>
                </a:br>
                <a:endParaRPr lang="en-US" sz="2400" dirty="0" smtClean="0"/>
              </a:p>
              <a:p>
                <a:r>
                  <a:rPr lang="en-US" sz="2800" dirty="0" smtClean="0"/>
                  <a:t>We start by drawing 10</a:t>
                </a:r>
                <a:r>
                  <a:rPr lang="en-US" sz="2800" baseline="30000" dirty="0" smtClean="0"/>
                  <a:t>5</a:t>
                </a:r>
                <a:r>
                  <a:rPr lang="en-US" sz="2800" dirty="0" smtClean="0"/>
                  <a:t> random samples of 100 and observing the distribution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𝑠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 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</a:rPr>
                          <m:t>𝑐𝑜𝑟</m:t>
                        </m:r>
                      </m:e>
                    </m:acc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𝑧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800" dirty="0" smtClean="0"/>
                  <a:t>, in particular we get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𝑣𝑎𝑟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𝐹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2800" dirty="0" smtClean="0"/>
                  <a:t> = 0.00261</a:t>
                </a:r>
              </a:p>
              <a:p>
                <a:endParaRPr lang="en-US" sz="2800" dirty="0" smtClean="0"/>
              </a:p>
              <a:p>
                <a:r>
                  <a:rPr lang="en-US" sz="2800" dirty="0" smtClean="0"/>
                  <a:t>Now we want to try different Bootstrap approaches for estimating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33" t="-1348" r="-593" b="-53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201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Approach 1: standard non-parametric Bootstrap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56510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600" dirty="0" smtClean="0"/>
                  <a:t>Define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b="0" i="1" smtClean="0">
                            <a:latin typeface="Cambria Math"/>
                          </a:rPr>
                          <m:t>𝐹</m:t>
                        </m:r>
                      </m:e>
                    </m:acc>
                  </m:oMath>
                </a14:m>
                <a:r>
                  <a:rPr lang="en-US" sz="2600" dirty="0" smtClean="0"/>
                  <a:t> to be the empirical distribution of X, then:</a:t>
                </a:r>
                <a:br>
                  <a:rPr lang="en-US" sz="2600" dirty="0" smtClean="0"/>
                </a:br>
                <a:endParaRPr lang="en-US" sz="2600" dirty="0" smtClean="0"/>
              </a:p>
              <a:p>
                <a:r>
                  <a:rPr lang="en-US" sz="2600" dirty="0" smtClean="0"/>
                  <a:t>Sample many X* (Bootstrap samples)</a:t>
                </a:r>
                <a:br>
                  <a:rPr lang="en-US" sz="2600" dirty="0" smtClean="0"/>
                </a:br>
                <a:endParaRPr lang="en-US" sz="2600" dirty="0" smtClean="0"/>
              </a:p>
              <a:p>
                <a:r>
                  <a:rPr lang="en-US" sz="2600" dirty="0" smtClean="0"/>
                  <a:t>Calculate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600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sz="2600" i="1">
                        <a:latin typeface="Cambria Math"/>
                      </a:rPr>
                      <m:t>= </m:t>
                    </m:r>
                    <m:acc>
                      <m:accPr>
                        <m:chr m:val="̂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/>
                          </a:rPr>
                          <m:t>𝑐𝑜𝑟</m:t>
                        </m:r>
                      </m:e>
                    </m:acc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en-US" sz="2600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US" sz="2600" i="1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sz="2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600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600" dirty="0" smtClean="0"/>
                  <a:t> for each X*</a:t>
                </a:r>
                <a:br>
                  <a:rPr lang="en-US" sz="2600" dirty="0" smtClean="0"/>
                </a:br>
                <a:endParaRPr lang="en-US" sz="2600" dirty="0" smtClean="0"/>
              </a:p>
              <a:p>
                <a:r>
                  <a:rPr lang="en-US" sz="2600" dirty="0" smtClean="0"/>
                  <a:t>Estimate the variance of s by the empirical variance of s*</a:t>
                </a:r>
                <a:br>
                  <a:rPr lang="en-US" sz="2600" dirty="0" smtClean="0"/>
                </a:br>
                <a:endParaRPr lang="en-US" sz="2600" dirty="0" smtClean="0"/>
              </a:p>
              <a:p>
                <a:r>
                  <a:rPr lang="en-US" sz="2600" dirty="0" smtClean="0"/>
                  <a:t>In simulation we can repeat this whole exercise many times to get a distribution of Bootstrap estimates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565104"/>
              </a:xfrm>
              <a:blipFill rotWithShape="1">
                <a:blip r:embed="rId2"/>
                <a:stretch>
                  <a:fillRect l="-1259" t="-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089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Approach 2: parametric Bootstrap using normal distribution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565104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600" dirty="0" smtClean="0"/>
                  <a:t>Use X to estimate mean and covariance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𝐹</m:t>
                    </m:r>
                  </m:oMath>
                </a14:m>
                <a:r>
                  <a:rPr lang="en-US" sz="2600" dirty="0" smtClean="0"/>
                  <a:t>, assuming it is normal, and define</a:t>
                </a:r>
                <a14:m>
                  <m:oMath xmlns:m="http://schemas.openxmlformats.org/officeDocument/2006/math">
                    <m:r>
                      <a:rPr lang="en-US" sz="2600" b="0" i="0" smtClean="0">
                        <a:latin typeface="Cambria Math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/>
                          </a:rPr>
                          <m:t>𝐹</m:t>
                        </m:r>
                      </m:e>
                    </m:acc>
                  </m:oMath>
                </a14:m>
                <a:r>
                  <a:rPr lang="en-US" sz="2600" dirty="0" smtClean="0"/>
                  <a:t> to be this normal distribution. The rest proceeds as before: </a:t>
                </a:r>
                <a:br>
                  <a:rPr lang="en-US" sz="2600" dirty="0" smtClean="0"/>
                </a:br>
                <a:endParaRPr lang="en-US" sz="2600" dirty="0" smtClean="0"/>
              </a:p>
              <a:p>
                <a:r>
                  <a:rPr lang="en-US" sz="2600" dirty="0" smtClean="0"/>
                  <a:t>Sample many X* from this bi-normal distribution (parametric Bootstrap samples)</a:t>
                </a:r>
                <a:br>
                  <a:rPr lang="en-US" sz="2600" dirty="0" smtClean="0"/>
                </a:br>
                <a:endParaRPr lang="en-US" sz="2600" dirty="0" smtClean="0"/>
              </a:p>
              <a:p>
                <a:r>
                  <a:rPr lang="en-US" sz="2600" dirty="0" smtClean="0"/>
                  <a:t>Calculate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600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sz="2600" i="1">
                        <a:latin typeface="Cambria Math"/>
                      </a:rPr>
                      <m:t>= </m:t>
                    </m:r>
                    <m:acc>
                      <m:accPr>
                        <m:chr m:val="̂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/>
                          </a:rPr>
                          <m:t>𝑐𝑜𝑟</m:t>
                        </m:r>
                      </m:e>
                    </m:acc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en-US" sz="2600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US" sz="2600" i="1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sz="2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600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600" dirty="0" smtClean="0"/>
                  <a:t> for each X*</a:t>
                </a:r>
                <a:br>
                  <a:rPr lang="en-US" sz="2600" dirty="0" smtClean="0"/>
                </a:br>
                <a:endParaRPr lang="en-US" sz="2600" dirty="0" smtClean="0"/>
              </a:p>
              <a:p>
                <a:r>
                  <a:rPr lang="en-US" sz="2600" dirty="0" smtClean="0"/>
                  <a:t>Estimate the variance of s by the empirical variance of s*</a:t>
                </a:r>
                <a:br>
                  <a:rPr lang="en-US" sz="2600" dirty="0" smtClean="0"/>
                </a:br>
                <a:endParaRPr lang="en-US" sz="26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565104"/>
              </a:xfrm>
              <a:blipFill rotWithShape="1">
                <a:blip r:embed="rId2"/>
                <a:stretch>
                  <a:fillRect l="-1259" t="-1471" r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487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one will be better here?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2468594"/>
              </p:ext>
            </p:extLst>
          </p:nvPr>
        </p:nvGraphicFramePr>
        <p:xfrm>
          <a:off x="1907704" y="1268760"/>
          <a:ext cx="5483488" cy="5472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Acrobat Document" r:id="rId3" imgW="4800359" imgH="4791051" progId="AcroExch.Document.11">
                  <p:embed/>
                </p:oleObj>
              </mc:Choice>
              <mc:Fallback>
                <p:oleObj name="Acrobat Document" r:id="rId3" imgW="4800359" imgH="4791051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7704" y="1268760"/>
                        <a:ext cx="5483488" cy="54726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976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Bootstrap always work?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600200"/>
                <a:ext cx="8229600" cy="4781128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sz="3000" dirty="0" smtClean="0"/>
                  <a:t>Of course not! From what we already know it’s clear that if we fail to build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000" b="0" i="1" smtClean="0">
                            <a:latin typeface="Cambria Math"/>
                          </a:rPr>
                          <m:t>𝐹</m:t>
                        </m:r>
                      </m:e>
                    </m:acc>
                  </m:oMath>
                </a14:m>
                <a:r>
                  <a:rPr lang="en-US" sz="3000" dirty="0" smtClean="0"/>
                  <a:t> so that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sz="30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3000" i="1" smtClean="0">
                            <a:latin typeface="Cambria Math"/>
                            <a:ea typeface="Cambria Math"/>
                          </a:rPr>
                          <m:t>θ</m:t>
                        </m:r>
                      </m:e>
                    </m:acc>
                    <m:r>
                      <a:rPr lang="en-US" sz="30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3000" b="0" i="1" smtClean="0">
                        <a:latin typeface="Cambria Math"/>
                        <a:ea typeface="Cambria Math"/>
                      </a:rPr>
                      <m:t>𝑡</m:t>
                    </m:r>
                    <m:d>
                      <m:dPr>
                        <m:ctrlPr>
                          <a:rPr lang="en-US" sz="30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30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000" b="0" i="1" smtClean="0">
                                <a:latin typeface="Cambria Math"/>
                              </a:rPr>
                              <m:t>𝐹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3000" dirty="0" smtClean="0"/>
                  <a:t> is “similar”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000" b="0" i="1" smtClean="0">
                        <a:latin typeface="Cambria Math"/>
                        <a:ea typeface="Cambria Math"/>
                      </a:rPr>
                      <m:t>θ</m:t>
                    </m:r>
                    <m:r>
                      <a:rPr lang="en-US" sz="30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3000" b="0" i="1" smtClean="0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sz="3000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3000" b="0" i="1" smtClean="0">
                        <a:latin typeface="Cambria Math"/>
                        <a:ea typeface="Cambria Math"/>
                      </a:rPr>
                      <m:t>𝐹</m:t>
                    </m:r>
                    <m:r>
                      <a:rPr lang="en-US" sz="3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3000" dirty="0" smtClean="0"/>
                  <a:t> then our approach is useless</a:t>
                </a:r>
              </a:p>
              <a:p>
                <a:pPr lvl="1"/>
                <a:r>
                  <a:rPr lang="en-US" sz="2600" dirty="0" smtClean="0"/>
                  <a:t>Can be a result of wrong assumptions on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  <a:ea typeface="Cambria Math"/>
                      </a:rPr>
                      <m:t>𝐹</m:t>
                    </m:r>
                  </m:oMath>
                </a14:m>
                <a:r>
                  <a:rPr lang="en-US" sz="2600" dirty="0" smtClean="0"/>
                  <a:t> used in building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b="0" i="1" smtClean="0">
                            <a:latin typeface="Cambria Math"/>
                          </a:rPr>
                          <m:t>𝐹</m:t>
                        </m:r>
                      </m:e>
                    </m:acc>
                  </m:oMath>
                </a14:m>
                <a:endParaRPr lang="en-US" sz="2600" b="0" dirty="0" smtClean="0"/>
              </a:p>
              <a:p>
                <a:pPr lvl="1"/>
                <a:r>
                  <a:rPr lang="en-US" sz="2600" dirty="0" smtClean="0"/>
                  <a:t>Can easily devise examples where no Bootstrap approach will give reasonable results</a:t>
                </a:r>
                <a:br>
                  <a:rPr lang="en-US" sz="2600" dirty="0" smtClean="0"/>
                </a:br>
                <a:endParaRPr lang="en-US" sz="2600" dirty="0" smtClean="0"/>
              </a:p>
              <a:p>
                <a:r>
                  <a:rPr lang="en-US" sz="3000" dirty="0" smtClean="0"/>
                  <a:t>Still, the usefulness of properly implemented Bootstrap is very general and applies to almost any “reasonable” problem we encounter 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600200"/>
                <a:ext cx="8229600" cy="4781128"/>
              </a:xfrm>
              <a:blipFill rotWithShape="1">
                <a:blip r:embed="rId2"/>
                <a:stretch>
                  <a:fillRect l="-1333" t="-1148" r="-667" b="-3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806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Hypothesis testing with Bootstrap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141168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Recall the components of a hypothesis testing problem: </a:t>
                </a:r>
              </a:p>
              <a:p>
                <a:pPr lvl="1"/>
                <a:r>
                  <a:rPr lang="en-US" dirty="0" smtClean="0"/>
                  <a:t>Null hypothesis: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: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/>
                  <a:t>T</a:t>
                </a:r>
                <a:r>
                  <a:rPr lang="en-US" dirty="0" smtClean="0"/>
                  <a:t>est statistic z=s(X) </a:t>
                </a:r>
                <a:endParaRPr lang="en-US" dirty="0"/>
              </a:p>
              <a:p>
                <a:pPr lvl="1"/>
                <a:r>
                  <a:rPr lang="en-US" dirty="0" smtClean="0"/>
                  <a:t>Performing a test entails calculating quantities like 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p</m:t>
                    </m:r>
                    <m:r>
                      <a:rPr lang="en-US" b="0" i="0" smtClean="0">
                        <a:latin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value</m:t>
                    </m:r>
                    <m:r>
                      <a:rPr lang="en-US" b="0" i="0" smtClean="0"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&gt;</m:t>
                    </m:r>
                    <m:r>
                      <a:rPr lang="en-US" b="0" i="1" smtClean="0">
                        <a:latin typeface="Cambria Math"/>
                      </a:rPr>
                      <m:t>𝑧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and rejecting if it is small</a:t>
                </a:r>
                <a:br>
                  <a:rPr lang="en-US" dirty="0" smtClean="0"/>
                </a:br>
                <a:endParaRPr lang="en-US" dirty="0" smtClean="0"/>
              </a:p>
              <a:p>
                <a:r>
                  <a:rPr lang="en-US" dirty="0" smtClean="0"/>
                  <a:t>The p-value for a given z is also a property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𝐹</m:t>
                    </m:r>
                  </m:oMath>
                </a14:m>
                <a:r>
                  <a:rPr lang="en-US" dirty="0" smtClean="0"/>
                  <a:t>, but how can we use the Bootstrap to estimate it? </a:t>
                </a:r>
              </a:p>
              <a:p>
                <a:pPr lvl="1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uniquely defines the distribution, then it’s trivial, a standard simulation exercise </a:t>
                </a:r>
              </a:p>
              <a:p>
                <a:pPr lvl="1"/>
                <a:r>
                  <a:rPr lang="en-US" dirty="0" smtClean="0"/>
                  <a:t>But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contains many possible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𝐹</m:t>
                    </m:r>
                  </m:oMath>
                </a14:m>
                <a:r>
                  <a:rPr lang="en-US" dirty="0" smtClean="0"/>
                  <a:t>’s, we can implement the bootstrap paradigm:</a:t>
                </a:r>
              </a:p>
              <a:p>
                <a:pPr lvl="2"/>
                <a:r>
                  <a:rPr lang="en-US" sz="2600" dirty="0" smtClean="0"/>
                  <a:t>Choose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/>
                          </a:rPr>
                          <m:t>𝐹</m:t>
                        </m:r>
                      </m:e>
                    </m:acc>
                  </m:oMath>
                </a14:m>
                <a:r>
                  <a:rPr lang="en-US" sz="2600" dirty="0"/>
                  <a:t> </a:t>
                </a:r>
                <a:r>
                  <a:rPr lang="en-US" sz="2600" dirty="0" smtClean="0"/>
                  <a:t>as a member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600" dirty="0" smtClean="0"/>
                  <a:t> that is “consistent with our data”, calculate the p value under this distribution 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141168"/>
              </a:xfrm>
              <a:blipFill rotWithShape="1">
                <a:blip r:embed="rId2"/>
                <a:stretch>
                  <a:fillRect l="-1037" t="-2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10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Inference on phylogenetic trees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029169"/>
            <a:ext cx="5472608" cy="190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05064"/>
            <a:ext cx="3419029" cy="2664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1484784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Dataset of malaria genetic sequences from different organisms (11 species, sequences of length 221):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4509120"/>
            <a:ext cx="3780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Result of applying standard phylogenetic tree learning approach: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55576" y="5590981"/>
            <a:ext cx="37804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Our inference goal: asses confidence in the 9-10 clade (</a:t>
            </a:r>
            <a:r>
              <a:rPr lang="en-US" dirty="0" err="1" smtClean="0">
                <a:solidFill>
                  <a:schemeClr val="tx2"/>
                </a:solidFill>
              </a:rPr>
              <a:t>subtree</a:t>
            </a:r>
            <a:r>
              <a:rPr lang="en-US" dirty="0" smtClean="0">
                <a:solidFill>
                  <a:schemeClr val="tx2"/>
                </a:solidFill>
              </a:rPr>
              <a:t>) – is it strongly supported by the data?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292080" y="5805264"/>
            <a:ext cx="1008112" cy="105273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47664" y="3429000"/>
            <a:ext cx="5616624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46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Felsenstein’s</a:t>
            </a:r>
            <a:r>
              <a:rPr lang="en-US" dirty="0" smtClean="0"/>
              <a:t> Bootstrap of Phylogenetic trees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Given this phylogenetic tree built on this dataset, </a:t>
                </a:r>
                <a:r>
                  <a:rPr lang="en-US" dirty="0" err="1" smtClean="0"/>
                  <a:t>Felsenstein</a:t>
                </a:r>
                <a:r>
                  <a:rPr lang="en-US" dirty="0" smtClean="0"/>
                  <a:t> wanted to get an answer to questions like:</a:t>
                </a:r>
                <a:br>
                  <a:rPr lang="en-US" dirty="0" smtClean="0"/>
                </a:br>
                <a:r>
                  <a:rPr lang="en-US" dirty="0" smtClean="0"/>
                  <a:t>how certain am I that </a:t>
                </a:r>
                <a:r>
                  <a:rPr lang="en-US" dirty="0" err="1" smtClean="0"/>
                  <a:t>subtree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(say, 9-10) is “real” (i.e. exists in the world and not just my data)</a:t>
                </a:r>
                <a:br>
                  <a:rPr lang="en-US" dirty="0" smtClean="0"/>
                </a:br>
                <a:endParaRPr lang="en-US" dirty="0" smtClean="0"/>
              </a:p>
              <a:p>
                <a:r>
                  <a:rPr lang="en-US" dirty="0" smtClean="0"/>
                  <a:t>He suggested using the Bootstrap as follows: </a:t>
                </a:r>
              </a:p>
              <a:p>
                <a:pPr lvl="1"/>
                <a:r>
                  <a:rPr lang="en-US" dirty="0" smtClean="0"/>
                  <a:t>Draw bootstrap samples of markers </a:t>
                </a:r>
              </a:p>
              <a:p>
                <a:pPr lvl="1"/>
                <a:r>
                  <a:rPr lang="en-US" dirty="0" smtClean="0"/>
                  <a:t>Build tree on each sample (all species, sampled markers)</a:t>
                </a:r>
              </a:p>
              <a:p>
                <a:pPr lvl="1"/>
                <a:r>
                  <a:rPr lang="en-US" dirty="0" smtClean="0"/>
                  <a:t>Use the % of time we get the </a:t>
                </a:r>
                <a:r>
                  <a:rPr lang="en-US" dirty="0" err="1" smtClean="0"/>
                  <a:t>subtree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as “confidence” in this </a:t>
                </a:r>
                <a:r>
                  <a:rPr lang="en-US" dirty="0" err="1" smtClean="0"/>
                  <a:t>subtree</a:t>
                </a:r>
                <a:r>
                  <a:rPr lang="en-US" dirty="0" smtClean="0"/>
                  <a:t>  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85" t="-2022"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571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this Bootstrap legit?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25144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We want to know whether the </a:t>
                </a:r>
                <a:r>
                  <a:rPr lang="en-US" dirty="0" err="1" smtClean="0"/>
                  <a:t>subtree</a:t>
                </a:r>
                <a:r>
                  <a:rPr lang="en-US" dirty="0" smtClean="0"/>
                  <a:t> exists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𝐹</m:t>
                    </m:r>
                  </m:oMath>
                </a14:m>
                <a:r>
                  <a:rPr lang="en-US" dirty="0" smtClean="0"/>
                  <a:t> so we estimate this by % of time it exists in data drawn from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𝐹</m:t>
                        </m:r>
                      </m:e>
                    </m:acc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This is not exactly a Bootstrap recipe (details are not critical)</a:t>
                </a:r>
              </a:p>
              <a:p>
                <a:pPr lvl="1"/>
                <a:r>
                  <a:rPr lang="en-US" dirty="0" smtClean="0"/>
                  <a:t>But assuming it is a Bootstrap approach, is it a good one? </a:t>
                </a:r>
              </a:p>
              <a:p>
                <a:pPr lvl="2"/>
                <a:r>
                  <a:rPr lang="en-US" dirty="0" smtClean="0"/>
                  <a:t>Not at all, because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𝐹</m:t>
                        </m:r>
                      </m:e>
                    </m:acc>
                  </m:oMath>
                </a14:m>
                <a:r>
                  <a:rPr lang="en-US" dirty="0" smtClean="0"/>
                  <a:t> was built based on the sample whose “best tree” contains the </a:t>
                </a:r>
                <a:r>
                  <a:rPr lang="en-US" dirty="0" err="1" smtClean="0"/>
                  <a:t>subtree</a:t>
                </a:r>
                <a:endParaRPr lang="en-US" dirty="0" smtClean="0"/>
              </a:p>
              <a:p>
                <a:pPr lvl="2"/>
                <a:r>
                  <a:rPr lang="en-US" dirty="0" smtClean="0"/>
                  <a:t>This basically means that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𝐹</m:t>
                        </m:r>
                      </m:e>
                    </m:acc>
                  </m:oMath>
                </a14:m>
                <a:r>
                  <a:rPr lang="en-US" dirty="0" smtClean="0"/>
                  <a:t> contains the </a:t>
                </a:r>
                <a:r>
                  <a:rPr lang="en-US" dirty="0" err="1" smtClean="0"/>
                  <a:t>subtree</a:t>
                </a:r>
                <a:r>
                  <a:rPr lang="en-US" dirty="0" smtClean="0"/>
                  <a:t>, so we know we are getting over-optimistic results</a:t>
                </a:r>
              </a:p>
              <a:p>
                <a:pPr lvl="2"/>
                <a:endParaRPr lang="en-US" dirty="0"/>
              </a:p>
              <a:p>
                <a:r>
                  <a:rPr lang="en-US" dirty="0" smtClean="0"/>
                  <a:t>A more correct formulation of this question is as a hypothesis test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: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𝑇𝑟𝑒𝑒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𝑑𝑜𝑒𝑠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𝑛𝑜𝑡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𝑐𝑜𝑛𝑡𝑎𝑖𝑛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If we reject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we can conclude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is reliable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25144"/>
              </a:xfrm>
              <a:blipFill rotWithShape="1">
                <a:blip r:embed="rId2"/>
                <a:stretch>
                  <a:fillRect l="-1185" t="-2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861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Efron’s</a:t>
            </a:r>
            <a:r>
              <a:rPr lang="en-US" dirty="0" smtClean="0"/>
              <a:t> solution(s)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30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In a beautiful paper, </a:t>
            </a:r>
            <a:r>
              <a:rPr lang="en-US" sz="2800" dirty="0" err="1" smtClean="0"/>
              <a:t>Efron</a:t>
            </a:r>
            <a:r>
              <a:rPr lang="en-US" sz="2800" dirty="0" smtClean="0"/>
              <a:t> et al. (1996, PNAS) reanalyze this problem and show: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smtClean="0"/>
              <a:t>That under some (quite convoluted) assumptions </a:t>
            </a:r>
            <a:r>
              <a:rPr lang="en-US" sz="2800" dirty="0" err="1" smtClean="0"/>
              <a:t>Felsenstein’s</a:t>
            </a:r>
            <a:r>
              <a:rPr lang="en-US" sz="2800" dirty="0" smtClean="0"/>
              <a:t> approach can be considered a legitimate Bootstrap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smtClean="0"/>
              <a:t>That without any convoluted arguments (but with some complicated math and geometry), an appropriate Bootstrap can be devised for the hypothesis testing view of the problem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1933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abstract view of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There is a “world” (=unknown distribution) F</a:t>
            </a:r>
          </a:p>
          <a:p>
            <a:pPr lvl="1"/>
            <a:r>
              <a:rPr lang="en-US" dirty="0" smtClean="0"/>
              <a:t>We observe some data from the world, say 100 heights (z) and weights (y) of random people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We want to learn about some property of the world F, e.g.:</a:t>
            </a:r>
          </a:p>
          <a:p>
            <a:pPr lvl="1"/>
            <a:r>
              <a:rPr lang="en-US" dirty="0" smtClean="0"/>
              <a:t>Mean of height</a:t>
            </a:r>
          </a:p>
          <a:p>
            <a:pPr lvl="1"/>
            <a:r>
              <a:rPr lang="en-US" dirty="0" smtClean="0"/>
              <a:t>Correlation between height and weight</a:t>
            </a:r>
          </a:p>
          <a:p>
            <a:pPr lvl="1"/>
            <a:r>
              <a:rPr lang="en-US" b="1" dirty="0" smtClean="0"/>
              <a:t>Variance of the empirical correlation between height and weight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54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Efron’s</a:t>
            </a:r>
            <a:r>
              <a:rPr lang="en-US" dirty="0" smtClean="0"/>
              <a:t> hypothesis testing view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First task: Build a Bootstrap world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𝐹</m:t>
                        </m:r>
                      </m:e>
                    </m:acc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where: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holds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𝐹</m:t>
                        </m:r>
                      </m:e>
                    </m:acc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is as similar as possible to the empirical distribution of our data</a:t>
                </a:r>
                <a:br>
                  <a:rPr lang="en-US" dirty="0" smtClean="0"/>
                </a:br>
                <a:endParaRPr lang="en-US" dirty="0" smtClean="0"/>
              </a:p>
              <a:p>
                <a:r>
                  <a:rPr lang="en-US" dirty="0" smtClean="0"/>
                  <a:t>Then we can test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by examining what percentage of the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gets selected in this world</a:t>
                </a:r>
              </a:p>
              <a:p>
                <a:pPr lvl="1"/>
                <a:r>
                  <a:rPr lang="en-US" dirty="0" smtClean="0"/>
                  <a:t>If it is smaller than 5%, we reject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at level 0.05 and conclude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is well supported</a:t>
                </a:r>
                <a:br>
                  <a:rPr lang="en-US" dirty="0" smtClean="0"/>
                </a:br>
                <a:endParaRPr lang="en-US" dirty="0" smtClean="0"/>
              </a:p>
              <a:p>
                <a:r>
                  <a:rPr lang="en-US" dirty="0" smtClean="0"/>
                  <a:t>The challenge is the first task, and this is what </a:t>
                </a:r>
                <a:r>
                  <a:rPr lang="en-US" dirty="0" err="1" smtClean="0"/>
                  <a:t>Efron</a:t>
                </a:r>
                <a:r>
                  <a:rPr lang="en-US" dirty="0" smtClean="0"/>
                  <a:t> concentrates on 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2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238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peek into </a:t>
            </a:r>
            <a:r>
              <a:rPr lang="en-US" dirty="0" err="1" smtClean="0"/>
              <a:t>Efron’s</a:t>
            </a:r>
            <a:r>
              <a:rPr lang="en-US" dirty="0" smtClean="0"/>
              <a:t> approach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898"/>
          <a:stretch/>
        </p:blipFill>
        <p:spPr bwMode="auto">
          <a:xfrm>
            <a:off x="1979712" y="1196752"/>
            <a:ext cx="4762500" cy="2770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16"/>
          <a:stretch/>
        </p:blipFill>
        <p:spPr bwMode="auto">
          <a:xfrm>
            <a:off x="2267744" y="4437112"/>
            <a:ext cx="477202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504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Comparing Bootstrap results of </a:t>
            </a:r>
            <a:r>
              <a:rPr lang="en-US" dirty="0" err="1" smtClean="0"/>
              <a:t>Felsenstein</a:t>
            </a:r>
            <a:r>
              <a:rPr lang="en-US" dirty="0" smtClean="0"/>
              <a:t> and </a:t>
            </a:r>
            <a:r>
              <a:rPr lang="en-US" dirty="0" err="1" smtClean="0"/>
              <a:t>Efron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141168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We recall that </a:t>
                </a:r>
                <a:r>
                  <a:rPr lang="en-US" dirty="0" err="1" smtClean="0"/>
                  <a:t>Felsenstein’s</a:t>
                </a:r>
                <a:r>
                  <a:rPr lang="en-US" dirty="0" smtClean="0"/>
                  <a:t> method gave 96.5% “confidence” for the 9-10 clade</a:t>
                </a:r>
                <a:br>
                  <a:rPr lang="en-US" dirty="0" smtClean="0"/>
                </a:br>
                <a:endParaRPr lang="en-US" dirty="0" smtClean="0"/>
              </a:p>
              <a:p>
                <a:r>
                  <a:rPr lang="en-US" dirty="0" err="1" smtClean="0"/>
                  <a:t>Efron</a:t>
                </a:r>
                <a:r>
                  <a:rPr lang="en-US" dirty="0" smtClean="0"/>
                  <a:t> is rewarded for his hard work with a result that 93.8% of trees in his Bootstrap world do not contain the 9-10 clade</a:t>
                </a:r>
              </a:p>
              <a:p>
                <a:pPr lvl="1"/>
                <a:r>
                  <a:rPr lang="en-US" dirty="0" smtClean="0"/>
                  <a:t>His Bootstrap p-value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is 0.062</a:t>
                </a:r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The results are only slightly different, but if we treat 95% confidence / 5% p-value as the holy grail then we conclude: </a:t>
                </a:r>
              </a:p>
              <a:p>
                <a:pPr lvl="1"/>
                <a:r>
                  <a:rPr lang="en-US" dirty="0" smtClean="0"/>
                  <a:t>According to </a:t>
                </a:r>
                <a:r>
                  <a:rPr lang="en-US" dirty="0" err="1" smtClean="0"/>
                  <a:t>Felsenstein</a:t>
                </a:r>
                <a:r>
                  <a:rPr lang="en-US" dirty="0" smtClean="0"/>
                  <a:t> we are “confident” in this clade</a:t>
                </a:r>
              </a:p>
              <a:p>
                <a:pPr lvl="1"/>
                <a:r>
                  <a:rPr lang="en-US" dirty="0" smtClean="0"/>
                  <a:t>According to </a:t>
                </a:r>
                <a:r>
                  <a:rPr lang="en-US" dirty="0" err="1" smtClean="0"/>
                  <a:t>Efron</a:t>
                </a:r>
                <a:r>
                  <a:rPr lang="en-US" dirty="0" smtClean="0"/>
                  <a:t> we cannot reject that this clade is a coincidence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141168"/>
              </a:xfrm>
              <a:blipFill rotWithShape="1">
                <a:blip r:embed="rId2"/>
                <a:stretch>
                  <a:fillRect l="-1185" t="-2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265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Bootstrap is an extremely general and flexible paradigm for statistical inference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Allows us to handle complex situations with minimal assumptions and without complicated math</a:t>
            </a:r>
          </a:p>
          <a:p>
            <a:pPr lvl="1"/>
            <a:r>
              <a:rPr lang="en-US" dirty="0" smtClean="0"/>
              <a:t>Doing theory (and also devising solutions for some problems) can get very complicated, though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Has been widely influential in science and industry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However, despite the conceptual simplicity it is often misunderstood and misapplied (well beyond </a:t>
            </a:r>
            <a:r>
              <a:rPr lang="en-US" dirty="0" err="1" smtClean="0"/>
              <a:t>Felsenstein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34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saharon@post.tau.ac.il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79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statistical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Find a way to estimate the property of F of interest directly from the data</a:t>
            </a:r>
          </a:p>
          <a:p>
            <a:pPr lvl="1"/>
            <a:r>
              <a:rPr lang="en-US" dirty="0" smtClean="0"/>
              <a:t>Mean height estimated by average</a:t>
            </a:r>
          </a:p>
          <a:p>
            <a:pPr lvl="1"/>
            <a:r>
              <a:rPr lang="en-US" dirty="0" smtClean="0"/>
              <a:t>Correlation between height and weight estimated by empirical correlation</a:t>
            </a:r>
          </a:p>
          <a:p>
            <a:pPr lvl="1"/>
            <a:r>
              <a:rPr lang="en-US" dirty="0" smtClean="0"/>
              <a:t>How do we estimate the variance of the correlation?</a:t>
            </a:r>
          </a:p>
          <a:p>
            <a:pPr lvl="2"/>
            <a:r>
              <a:rPr lang="en-US" sz="2600" dirty="0" smtClean="0"/>
              <a:t>There are some formulae under some assumptions, but it gets complicated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dirty="0" smtClean="0"/>
              <a:t>Instead, we want to invent a general approach that will allow estimating every property of F relatively easily (hopefully, also well)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30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general Bootstrap recipe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781128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We are interested in some property of the world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1" smtClean="0">
                        <a:latin typeface="Cambria Math"/>
                        <a:ea typeface="Cambria Math"/>
                      </a:rPr>
                      <m:t>θ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𝐹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 smtClean="0"/>
                  <a:t>We create an “alternative world”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</m:acc>
                  </m:oMath>
                </a14:m>
                <a:r>
                  <a:rPr lang="en-US" dirty="0" smtClean="0"/>
                  <a:t> (usually using our data), and in it we estimate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ea typeface="Cambria Math"/>
                          </a:rPr>
                          <m:t>θ</m:t>
                        </m:r>
                      </m:e>
                    </m:acc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𝐹</m:t>
                            </m:r>
                          </m:e>
                        </m:acc>
                      </m:e>
                    </m:d>
                  </m:oMath>
                </a14:m>
                <a:endParaRPr lang="en-US" b="0" dirty="0" smtClean="0"/>
              </a:p>
              <a:p>
                <a:pPr lvl="1"/>
                <a:r>
                  <a:rPr lang="en-US" b="0" dirty="0" smtClean="0"/>
                  <a:t>Usually simply done empirically by drawing data from this world and applying t  </a:t>
                </a:r>
                <a:br>
                  <a:rPr lang="en-US" b="0" dirty="0" smtClean="0"/>
                </a:br>
                <a:endParaRPr lang="en-US" b="0" dirty="0" smtClean="0"/>
              </a:p>
              <a:p>
                <a:r>
                  <a:rPr lang="en-US" dirty="0" smtClean="0"/>
                  <a:t>The main wisdom lies in how to build the Bootstrap world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</m:acc>
                  </m:oMath>
                </a14:m>
                <a:r>
                  <a:rPr lang="en-US" dirty="0" smtClean="0"/>
                  <a:t> so that it is “similar”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𝐹</m:t>
                    </m:r>
                  </m:oMath>
                </a14:m>
                <a:r>
                  <a:rPr lang="en-US" b="0" dirty="0" smtClean="0"/>
                  <a:t> in the ways that matter to us</a:t>
                </a:r>
              </a:p>
              <a:p>
                <a:pPr lvl="1"/>
                <a:r>
                  <a:rPr lang="en-US" dirty="0" smtClean="0"/>
                  <a:t>Secondary problem: how to perform the estimation in the bootstrap world, usually straight forward </a:t>
                </a:r>
                <a:endParaRPr lang="en-US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781128"/>
              </a:xfrm>
              <a:blipFill rotWithShape="1">
                <a:blip r:embed="rId2" cstate="print"/>
                <a:stretch>
                  <a:fillRect l="-1185" t="-2551" r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971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5796136" y="2132856"/>
            <a:ext cx="3024336" cy="25202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652120" y="2204864"/>
            <a:ext cx="3024336" cy="25202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508104" y="2276872"/>
                <a:ext cx="3024336" cy="25202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l-GR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/>
                              <a:ea typeface="Cambria Math"/>
                            </a:rPr>
                            <m:t>θ</m:t>
                          </m:r>
                        </m:e>
                      </m:acc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𝑡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2276872"/>
                <a:ext cx="3024336" cy="252028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Graphical representation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9552" y="2276872"/>
            <a:ext cx="3024336" cy="25202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59632" y="1700808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Real world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99026" y="2420888"/>
                <a:ext cx="92064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Dist.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𝐹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26" y="2420888"/>
                <a:ext cx="920646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7285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>
            <a:off x="1763688" y="2590165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427218" y="2380818"/>
            <a:ext cx="992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Data  X</a:t>
            </a:r>
            <a:endParaRPr lang="en-US" sz="2000" dirty="0"/>
          </a:p>
        </p:txBody>
      </p:sp>
      <p:cxnSp>
        <p:nvCxnSpPr>
          <p:cNvPr id="18" name="Straight Arrow Connector 17"/>
          <p:cNvCxnSpPr>
            <a:stCxn id="16" idx="2"/>
          </p:cNvCxnSpPr>
          <p:nvPr/>
        </p:nvCxnSpPr>
        <p:spPr>
          <a:xfrm>
            <a:off x="2923545" y="2780928"/>
            <a:ext cx="0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483768" y="3861048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Statistic</a:t>
            </a:r>
            <a:br>
              <a:rPr lang="en-US" sz="2000" dirty="0" smtClean="0"/>
            </a:br>
            <a:r>
              <a:rPr lang="en-US" sz="2000" dirty="0" smtClean="0"/>
              <a:t>s(X)</a:t>
            </a:r>
            <a:endParaRPr lang="en-US" sz="2000" dirty="0"/>
          </a:p>
        </p:txBody>
      </p:sp>
      <p:sp>
        <p:nvSpPr>
          <p:cNvPr id="22" name="Right Arrow 21"/>
          <p:cNvSpPr/>
          <p:nvPr/>
        </p:nvSpPr>
        <p:spPr>
          <a:xfrm>
            <a:off x="3851920" y="3573016"/>
            <a:ext cx="151216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667578" y="2420888"/>
                <a:ext cx="920646" cy="4084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Dist.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/>
                          </a:rPr>
                          <m:t>𝐹</m:t>
                        </m:r>
                      </m:e>
                    </m:acc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7578" y="2420888"/>
                <a:ext cx="920646" cy="408445"/>
              </a:xfrm>
              <a:prstGeom prst="rect">
                <a:avLst/>
              </a:prstGeom>
              <a:blipFill rotWithShape="1">
                <a:blip r:embed="rId4"/>
                <a:stretch>
                  <a:fillRect l="-7285" t="-8955" r="-25828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>
            <a:off x="6732240" y="2590165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308304" y="2380818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Data  X*</a:t>
            </a:r>
            <a:endParaRPr lang="en-US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7452320" y="3861048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Statistic</a:t>
            </a:r>
            <a:br>
              <a:rPr lang="en-US" sz="2000" dirty="0" smtClean="0"/>
            </a:br>
            <a:r>
              <a:rPr lang="en-US" sz="2000" dirty="0" smtClean="0"/>
              <a:t>s(X*)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5796136" y="1700808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Bootstrap world</a:t>
            </a:r>
            <a:endParaRPr lang="en-US" sz="2400" dirty="0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7884368" y="2852936"/>
            <a:ext cx="0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851920" y="3140968"/>
                <a:ext cx="1512168" cy="3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Determine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𝐹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3140968"/>
                <a:ext cx="1512168" cy="376770"/>
              </a:xfrm>
              <a:prstGeom prst="rect">
                <a:avLst/>
              </a:prstGeom>
              <a:blipFill rotWithShape="1">
                <a:blip r:embed="rId5"/>
                <a:stretch>
                  <a:fillRect l="-3629" t="-4839" r="-8065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/>
          <p:cNvCxnSpPr/>
          <p:nvPr/>
        </p:nvCxnSpPr>
        <p:spPr>
          <a:xfrm>
            <a:off x="1115616" y="2780928"/>
            <a:ext cx="0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20298" y="3861048"/>
                <a:ext cx="11042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/>
                          <a:ea typeface="Cambria Math"/>
                        </a:rPr>
                        <m:t>θ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𝑡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𝐹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298" y="3861048"/>
                <a:ext cx="1104277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652120" y="3888113"/>
                <a:ext cx="1080120" cy="404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l-GR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/>
                              <a:ea typeface="Cambria Math"/>
                            </a:rPr>
                            <m:t>θ</m:t>
                          </m:r>
                        </m:e>
                      </m:acc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𝑡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3888113"/>
                <a:ext cx="1080120" cy="404983"/>
              </a:xfrm>
              <a:prstGeom prst="rect">
                <a:avLst/>
              </a:prstGeom>
              <a:blipFill rotWithShape="1">
                <a:blip r:embed="rId7"/>
                <a:stretch>
                  <a:fillRect r="-14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/>
          <p:cNvCxnSpPr/>
          <p:nvPr/>
        </p:nvCxnSpPr>
        <p:spPr>
          <a:xfrm flipH="1">
            <a:off x="6804248" y="4090604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808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0" grpId="0" animBg="1"/>
      <p:bldP spid="23" grpId="0" animBg="1"/>
      <p:bldP spid="22" grpId="0" animBg="1"/>
      <p:bldP spid="24" grpId="0"/>
      <p:bldP spid="26" grpId="0"/>
      <p:bldP spid="28" grpId="0"/>
      <p:bldP spid="29" grpId="0"/>
      <p:bldP spid="43" grpId="0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88" t="15699" r="9641" b="36996"/>
          <a:stretch/>
        </p:blipFill>
        <p:spPr bwMode="auto">
          <a:xfrm>
            <a:off x="323528" y="1626794"/>
            <a:ext cx="8684927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Bootstrap important in practice?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092280" y="2780928"/>
            <a:ext cx="1584176" cy="3600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48264" y="5949280"/>
            <a:ext cx="1584176" cy="3600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7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variance of empirical correlation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6916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F is the bivariate distribution of z=height and y=weight, we are given data X with 100 pairs of (</a:t>
                </a:r>
                <a:r>
                  <a:rPr lang="en-US" dirty="0" err="1" smtClean="0"/>
                  <a:t>z,y</a:t>
                </a:r>
                <a:r>
                  <a:rPr lang="en-US" dirty="0" smtClean="0"/>
                  <a:t>)</a:t>
                </a:r>
                <a:br>
                  <a:rPr lang="en-US" dirty="0" smtClean="0"/>
                </a:br>
                <a:endParaRPr lang="en-US" dirty="0" smtClean="0"/>
              </a:p>
              <a:p>
                <a:r>
                  <a:rPr lang="en-US" dirty="0" smtClean="0"/>
                  <a:t>The statistic of interest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 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𝑐𝑜𝑟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:endParaRPr lang="en-US" b="0" dirty="0" smtClean="0"/>
              </a:p>
              <a:p>
                <a:r>
                  <a:rPr lang="en-US" b="0" dirty="0" smtClean="0"/>
                  <a:t>The property of F we are interested in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𝑣𝑎𝑟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𝐹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b="0" dirty="0" smtClean="0">
                    <a:ea typeface="Cambria Math"/>
                  </a:rPr>
                  <a:t/>
                </a:r>
                <a:br>
                  <a:rPr lang="en-US" b="0" dirty="0" smtClean="0">
                    <a:ea typeface="Cambria Math"/>
                  </a:rPr>
                </a:br>
                <a:endParaRPr lang="en-US" b="0" dirty="0" smtClean="0">
                  <a:ea typeface="Cambria Math"/>
                </a:endParaRPr>
              </a:p>
              <a:p>
                <a:r>
                  <a:rPr lang="en-US" dirty="0" smtClean="0">
                    <a:ea typeface="Cambria Math"/>
                  </a:rPr>
                  <a:t>Bootstrap approach: </a:t>
                </a:r>
              </a:p>
              <a:p>
                <a:pPr lvl="1"/>
                <a:r>
                  <a:rPr lang="en-US" b="0" dirty="0" smtClean="0">
                    <a:ea typeface="Cambria Math"/>
                  </a:rPr>
                  <a:t>Build bootstrap world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𝐹</m:t>
                        </m:r>
                      </m:e>
                    </m:acc>
                  </m:oMath>
                </a14:m>
                <a:endParaRPr lang="en-US" b="0" dirty="0" smtClean="0">
                  <a:ea typeface="Cambria Math"/>
                </a:endParaRPr>
              </a:p>
              <a:p>
                <a:pPr lvl="1"/>
                <a:r>
                  <a:rPr lang="en-US" dirty="0" smtClean="0">
                    <a:ea typeface="Cambria Math"/>
                  </a:rPr>
                  <a:t>Repeatedly draw “bootstrap samples” X* from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𝐹</m:t>
                        </m:r>
                      </m:e>
                    </m:acc>
                  </m:oMath>
                </a14:m>
                <a:endParaRPr lang="en-US" dirty="0" smtClean="0">
                  <a:ea typeface="Cambria Math"/>
                </a:endParaRPr>
              </a:p>
              <a:p>
                <a:pPr lvl="1"/>
                <a:r>
                  <a:rPr lang="en-US" dirty="0" smtClean="0">
                    <a:ea typeface="Cambria Math"/>
                  </a:rPr>
                  <a:t>Repeatedly estimate  s(X*) from each sample</a:t>
                </a:r>
              </a:p>
              <a:p>
                <a:pPr lvl="1"/>
                <a:r>
                  <a:rPr lang="en-US" b="0" dirty="0" smtClean="0">
                    <a:ea typeface="Cambria Math"/>
                  </a:rPr>
                  <a:t>Use these estimates to empirically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</m:acc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𝑣𝑎𝑟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𝐹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d>
                  </m:oMath>
                </a14:m>
                <a:r>
                  <a:rPr lang="en-US" b="0" dirty="0" smtClean="0">
                    <a:ea typeface="Cambria Math"/>
                  </a:rPr>
                  <a:t> in the </a:t>
                </a:r>
                <a:r>
                  <a:rPr lang="en-US" b="0" dirty="0" err="1" smtClean="0">
                    <a:ea typeface="Cambria Math"/>
                  </a:rPr>
                  <a:t>boostrap</a:t>
                </a:r>
                <a:r>
                  <a:rPr lang="en-US" b="0" dirty="0" smtClean="0">
                    <a:ea typeface="Cambria Math"/>
                  </a:rPr>
                  <a:t> world</a:t>
                </a:r>
              </a:p>
              <a:p>
                <a:pPr lvl="1"/>
                <a:r>
                  <a:rPr lang="en-US" dirty="0" smtClean="0">
                    <a:ea typeface="Cambria Math"/>
                  </a:rPr>
                  <a:t>This is your estimate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dirty="0" smtClean="0">
                    <a:ea typeface="Cambria Math"/>
                  </a:rPr>
                  <a:t> in the real world</a:t>
                </a:r>
                <a:endParaRPr lang="en-US" b="0" dirty="0" smtClean="0">
                  <a:ea typeface="Cambria Math"/>
                </a:endParaRPr>
              </a:p>
              <a:p>
                <a:endParaRPr lang="en-US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69160"/>
              </a:xfrm>
              <a:blipFill rotWithShape="1">
                <a:blip r:embed="rId2" cstate="print"/>
                <a:stretch>
                  <a:fillRect l="-1037" t="-2166" r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019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How to build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</m:acc>
                  </m:oMath>
                </a14:m>
                <a:r>
                  <a:rPr lang="en-US" dirty="0" smtClean="0"/>
                  <a:t>?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 cstate="print"/>
                <a:stretch>
                  <a:fillRect b="-10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“double arrow” is the key to designing a bootstrap algorithm</a:t>
            </a:r>
            <a:br>
              <a:rPr lang="en-US" dirty="0" smtClean="0"/>
            </a:br>
            <a:r>
              <a:rPr lang="en-US" dirty="0" smtClean="0"/>
              <a:t> </a:t>
            </a:r>
          </a:p>
          <a:p>
            <a:r>
              <a:rPr lang="en-US" dirty="0" smtClean="0"/>
              <a:t>The most standard approach: use the empirical distribution of the data</a:t>
            </a:r>
          </a:p>
          <a:p>
            <a:pPr lvl="1"/>
            <a:r>
              <a:rPr lang="en-US" dirty="0" smtClean="0"/>
              <a:t>Drawing X* is drawing 100 pairs (z*,y*) with return from the original dataset</a:t>
            </a:r>
          </a:p>
          <a:p>
            <a:pPr lvl="1"/>
            <a:r>
              <a:rPr lang="en-US" dirty="0" smtClean="0"/>
              <a:t>This is commonly referred to as “bootstrap sampling” or “nonparametric bootstrap”</a:t>
            </a:r>
            <a:br>
              <a:rPr lang="en-US" dirty="0" smtClean="0"/>
            </a:br>
            <a:r>
              <a:rPr lang="en-US" dirty="0" smtClean="0"/>
              <a:t> </a:t>
            </a:r>
          </a:p>
          <a:p>
            <a:r>
              <a:rPr lang="en-US" dirty="0" smtClean="0"/>
              <a:t>But this is not the only approach, and often not the best one!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94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Parametric Bootstrap example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Assume we “know”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</m:t>
                    </m:r>
                    <m:r>
                      <a:rPr lang="en-US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(joint </a:t>
                </a:r>
                <a:r>
                  <a:rPr lang="en-US" dirty="0" smtClean="0"/>
                  <a:t>dist. </a:t>
                </a:r>
                <a:r>
                  <a:rPr lang="en-US" dirty="0"/>
                  <a:t>o</a:t>
                </a:r>
                <a:r>
                  <a:rPr lang="en-US" dirty="0" smtClean="0"/>
                  <a:t>f  height, weight) is bivariate normal</a:t>
                </a:r>
                <a:br>
                  <a:rPr lang="en-US" dirty="0" smtClean="0"/>
                </a:br>
                <a:endParaRPr lang="en-US" dirty="0" smtClean="0"/>
              </a:p>
              <a:p>
                <a:r>
                  <a:rPr lang="en-US" dirty="0" smtClean="0"/>
                  <a:t>Then it makes sense to make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</m:acc>
                  </m:oMath>
                </a14:m>
                <a:r>
                  <a:rPr lang="en-US" dirty="0" smtClean="0"/>
                  <a:t> bivariate normal, with parameters estimated from the data X</a:t>
                </a:r>
              </a:p>
              <a:p>
                <a:endParaRPr lang="en-US" dirty="0"/>
              </a:p>
              <a:p>
                <a:r>
                  <a:rPr lang="en-US" dirty="0" smtClean="0"/>
                  <a:t>Then we can repeat exactly the same stages of drawing X*, and estimating the variance empirically</a:t>
                </a:r>
                <a:br>
                  <a:rPr lang="en-US" dirty="0" smtClean="0"/>
                </a:br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1" t="-2695" r="-29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407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10021</TotalTime>
  <Words>518</Words>
  <Application>Microsoft Office PowerPoint</Application>
  <PresentationFormat>On-screen Show (4:3)</PresentationFormat>
  <Paragraphs>139</Paragraphs>
  <Slides>24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Cambria Math</vt:lpstr>
      <vt:lpstr>Times New Roman</vt:lpstr>
      <vt:lpstr>Office Theme</vt:lpstr>
      <vt:lpstr>Acrobat Document</vt:lpstr>
      <vt:lpstr>Bootstrap – The Statistician’s Magic Wand</vt:lpstr>
      <vt:lpstr>An abstract view of statistics</vt:lpstr>
      <vt:lpstr>Standard statistical methodology</vt:lpstr>
      <vt:lpstr>The general Bootstrap recipe</vt:lpstr>
      <vt:lpstr>Graphical representation</vt:lpstr>
      <vt:lpstr>Is Bootstrap important in practice?</vt:lpstr>
      <vt:lpstr>Example: variance of empirical correlation</vt:lpstr>
      <vt:lpstr>How to build F ̂?</vt:lpstr>
      <vt:lpstr>Parametric Bootstrap example</vt:lpstr>
      <vt:lpstr>Concrete example</vt:lpstr>
      <vt:lpstr>Approach 1: standard non-parametric Bootstrap</vt:lpstr>
      <vt:lpstr>Approach 2: parametric Bootstrap using normal distribution</vt:lpstr>
      <vt:lpstr>Which one will be better here?</vt:lpstr>
      <vt:lpstr>Does Bootstrap always work?</vt:lpstr>
      <vt:lpstr>Hypothesis testing with Bootstrap</vt:lpstr>
      <vt:lpstr>Inference on phylogenetic trees</vt:lpstr>
      <vt:lpstr>Felsenstein’s Bootstrap of Phylogenetic trees</vt:lpstr>
      <vt:lpstr>Is this Bootstrap legit?</vt:lpstr>
      <vt:lpstr>Efron’s solution(s)</vt:lpstr>
      <vt:lpstr>Efron’s hypothesis testing view</vt:lpstr>
      <vt:lpstr>A peek into Efron’s approach</vt:lpstr>
      <vt:lpstr>Comparing Bootstrap results of Felsenstein and Efron</vt:lpstr>
      <vt:lpstr>Summary</vt:lpstr>
      <vt:lpstr>Thanks!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Bootstrap – The Statistician’s Magic Wand</dc:title>
  <dc:creator>Saharon</dc:creator>
  <cp:lastModifiedBy>Saharon</cp:lastModifiedBy>
  <cp:revision>67</cp:revision>
  <cp:lastPrinted>2016-06-07T09:19:22Z</cp:lastPrinted>
  <dcterms:created xsi:type="dcterms:W3CDTF">2014-05-16T08:19:48Z</dcterms:created>
  <dcterms:modified xsi:type="dcterms:W3CDTF">2016-06-07T09:51:09Z</dcterms:modified>
</cp:coreProperties>
</file>