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70" r:id="rId3"/>
    <p:sldId id="267" r:id="rId4"/>
    <p:sldId id="270" r:id="rId5"/>
    <p:sldId id="350" r:id="rId6"/>
    <p:sldId id="341" r:id="rId7"/>
    <p:sldId id="351" r:id="rId8"/>
    <p:sldId id="352" r:id="rId9"/>
    <p:sldId id="339" r:id="rId10"/>
    <p:sldId id="362" r:id="rId11"/>
    <p:sldId id="365" r:id="rId12"/>
    <p:sldId id="273" r:id="rId13"/>
    <p:sldId id="342" r:id="rId14"/>
    <p:sldId id="372" r:id="rId15"/>
    <p:sldId id="345" r:id="rId16"/>
    <p:sldId id="356" r:id="rId17"/>
    <p:sldId id="353" r:id="rId18"/>
    <p:sldId id="354" r:id="rId19"/>
    <p:sldId id="380" r:id="rId20"/>
    <p:sldId id="376" r:id="rId21"/>
    <p:sldId id="377" r:id="rId22"/>
    <p:sldId id="378" r:id="rId23"/>
    <p:sldId id="379" r:id="rId24"/>
    <p:sldId id="367" r:id="rId25"/>
    <p:sldId id="286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A2"/>
    <a:srgbClr val="C8B9D4"/>
    <a:srgbClr val="BCA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36" autoAdjust="0"/>
    <p:restoredTop sz="94659" autoAdjust="0"/>
  </p:normalViewPr>
  <p:slideViewPr>
    <p:cSldViewPr snapToGrid="0">
      <p:cViewPr varScale="1">
        <p:scale>
          <a:sx n="109" d="100"/>
          <a:sy n="109" d="100"/>
        </p:scale>
        <p:origin x="12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8DC4C82-2301-4C01-B303-EC85118A180B}" type="datetimeFigureOut">
              <a:rPr lang="en-US"/>
              <a:pPr>
                <a:defRPr/>
              </a:pPr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2B14D4-5765-4C38-A0FF-9AD07CAE305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29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9ABADF-B36F-48BB-B91B-E276BD6D9CF5}" type="datetimeFigureOut">
              <a:rPr lang="en-US"/>
              <a:pPr>
                <a:defRPr/>
              </a:pPr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831E8BD-7450-4C5E-AEAA-6CE331FE2C5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211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3A9A9-9D3D-498A-B828-535B69CDDE51}" type="datetimeFigureOut">
              <a:rPr lang="en-US"/>
              <a:pPr>
                <a:defRPr/>
              </a:pPr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5D9B0-ADDB-40BC-A143-07C4CB9DA6E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05D4E-F509-4531-87B9-9CEFFF73B081}" type="datetimeFigureOut">
              <a:rPr lang="en-US"/>
              <a:pPr>
                <a:defRPr/>
              </a:pPr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BEA55-8206-49BE-BD1F-F805E90B1BA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B7103-0823-47E3-AA7A-BD435671256D}" type="datetimeFigureOut">
              <a:rPr lang="en-US"/>
              <a:pPr>
                <a:defRPr/>
              </a:pPr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6ADE5-6884-466E-BCF1-DA90010B996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§"/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69FFC-35B6-4066-8165-A295D4A2CD20}" type="datetimeFigureOut">
              <a:rPr lang="en-US"/>
              <a:pPr>
                <a:defRPr/>
              </a:pPr>
              <a:t>12/2/2021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626C79-721A-4C60-BEF2-904A28548DC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33455-C196-4454-BE75-13DB648766F8}" type="datetimeFigureOut">
              <a:rPr lang="en-US"/>
              <a:pPr>
                <a:defRPr/>
              </a:pPr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50339-5FEA-4AE9-A02E-CE55A879143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0F97A-6993-48D0-9E5D-CE070595CDE8}" type="datetimeFigureOut">
              <a:rPr lang="en-US"/>
              <a:pPr>
                <a:defRPr/>
              </a:pPr>
              <a:t>12/2/2021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79554-005E-4635-8D71-29D9FEBA659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1C6A3-3C79-4F2C-9B9E-CC1215E2114A}" type="datetimeFigureOut">
              <a:rPr lang="en-US"/>
              <a:pPr>
                <a:defRPr/>
              </a:pPr>
              <a:t>12/2/2021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0FC8D-D8E0-4D35-A093-FCF3E623CD6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38065-49D8-40BA-ADC5-53764591DC42}" type="datetimeFigureOut">
              <a:rPr lang="en-US"/>
              <a:pPr>
                <a:defRPr/>
              </a:pPr>
              <a:t>12/2/2021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E7AF1-33C6-40A0-A130-4935EF2FC0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203FC-C818-4CA3-B442-10FBACA01CBF}" type="datetimeFigureOut">
              <a:rPr lang="en-US"/>
              <a:pPr>
                <a:defRPr/>
              </a:pPr>
              <a:t>12/2/2021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4A953-2F1B-4E53-B4E3-83CC1474DA3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E4FB1-9766-4A57-8B0D-E645AFD565DC}" type="datetimeFigureOut">
              <a:rPr lang="en-US"/>
              <a:pPr>
                <a:defRPr/>
              </a:pPr>
              <a:t>12/2/2021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4CFBC-B38A-4691-867B-42A35AEFCD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B98FE-6D8E-4C31-816F-A8B02852CC87}" type="datetimeFigureOut">
              <a:rPr lang="en-US"/>
              <a:pPr>
                <a:defRPr/>
              </a:pPr>
              <a:t>12/2/2021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5ACB3-981D-45F4-874D-106DB454BDA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FEC216-91B1-4604-8E26-4DE2C38BFECE}" type="datetimeFigureOut">
              <a:rPr lang="en-US"/>
              <a:pPr>
                <a:defRPr/>
              </a:pPr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AA9284F-37C8-4E69-9B74-7212A2AD82D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26142" y="1839943"/>
            <a:ext cx="8244757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Quality preserving and everlasting databases </a:t>
            </a:r>
            <a:r>
              <a:rPr lang="en-IL" dirty="0" smtClean="0"/>
              <a:t>–</a:t>
            </a:r>
            <a:r>
              <a:rPr lang="en-US" dirty="0" smtClean="0"/>
              <a:t> a retrospective</a:t>
            </a:r>
            <a:endParaRPr lang="en-US" sz="2400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451134" y="3494230"/>
            <a:ext cx="6956425" cy="812299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tx2"/>
                </a:solidFill>
              </a:rPr>
              <a:t>Saharon Rosset, Tel Aviv University</a:t>
            </a:r>
          </a:p>
          <a:p>
            <a:pPr algn="l" eaLnBrk="1" hangingPunct="1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1782" y="4925961"/>
            <a:ext cx="762983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Loosely based on:</a:t>
            </a:r>
          </a:p>
          <a:p>
            <a:r>
              <a:rPr lang="en-US" sz="2400" dirty="0">
                <a:solidFill>
                  <a:schemeClr val="tx2"/>
                </a:solidFill>
              </a:rPr>
              <a:t>Generalized α-investing: definitions, optimality results and application to public databases‏ </a:t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400" dirty="0">
                <a:solidFill>
                  <a:schemeClr val="tx2"/>
                </a:solidFill>
              </a:rPr>
              <a:t>by </a:t>
            </a:r>
            <a:r>
              <a:rPr lang="en-US" sz="2400" dirty="0" err="1" smtClean="0">
                <a:solidFill>
                  <a:schemeClr val="tx2"/>
                </a:solidFill>
              </a:rPr>
              <a:t>Aharoni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&amp; R., </a:t>
            </a:r>
            <a:r>
              <a:rPr lang="en-US" sz="2400" dirty="0">
                <a:solidFill>
                  <a:schemeClr val="tx2"/>
                </a:solidFill>
              </a:rPr>
              <a:t>JRSSB (2014)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-31757" y="2641412"/>
            <a:ext cx="1016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Researcher</a:t>
            </a:r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DB manager</a:t>
            </a:r>
            <a:endParaRPr lang="en-US" sz="1200" dirty="0"/>
          </a:p>
        </p:txBody>
      </p:sp>
      <p:sp>
        <p:nvSpPr>
          <p:cNvPr id="6" name="TextBox 7"/>
          <p:cNvSpPr txBox="1"/>
          <p:nvPr/>
        </p:nvSpPr>
        <p:spPr>
          <a:xfrm>
            <a:off x="1191871" y="2153615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Select test</a:t>
            </a:r>
            <a:endParaRPr lang="en-US" sz="1400" dirty="0"/>
          </a:p>
        </p:txBody>
      </p:sp>
      <p:sp>
        <p:nvSpPr>
          <p:cNvPr id="7" name="TextBox 8"/>
          <p:cNvSpPr txBox="1"/>
          <p:nvPr/>
        </p:nvSpPr>
        <p:spPr>
          <a:xfrm>
            <a:off x="3199094" y="2153615"/>
            <a:ext cx="1611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Negotiation</a:t>
            </a:r>
            <a:endParaRPr lang="en-US" sz="1400" dirty="0"/>
          </a:p>
        </p:txBody>
      </p:sp>
      <p:sp>
        <p:nvSpPr>
          <p:cNvPr id="8" name="TextBox 2"/>
          <p:cNvSpPr txBox="1"/>
          <p:nvPr/>
        </p:nvSpPr>
        <p:spPr>
          <a:xfrm>
            <a:off x="1093807" y="2637193"/>
            <a:ext cx="1250665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/>
              <a:t>Define test basics:  null hypothesis, test statistic</a:t>
            </a:r>
            <a:endParaRPr lang="en-US" sz="1000" dirty="0"/>
          </a:p>
        </p:txBody>
      </p:sp>
      <p:sp>
        <p:nvSpPr>
          <p:cNvPr id="9" name="Rectangle 8"/>
          <p:cNvSpPr/>
          <p:nvPr/>
        </p:nvSpPr>
        <p:spPr>
          <a:xfrm>
            <a:off x="858834" y="2461392"/>
            <a:ext cx="1758511" cy="2250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677983" y="3586517"/>
            <a:ext cx="29608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30"/>
          <p:cNvSpPr txBox="1"/>
          <p:nvPr/>
        </p:nvSpPr>
        <p:spPr>
          <a:xfrm>
            <a:off x="1131706" y="4102123"/>
            <a:ext cx="1250665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/>
              <a:t>Record request</a:t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en-US" sz="1000" dirty="0"/>
          </a:p>
        </p:txBody>
      </p:sp>
      <p:sp>
        <p:nvSpPr>
          <p:cNvPr id="12" name="Down Arrow 11"/>
          <p:cNvSpPr/>
          <p:nvPr/>
        </p:nvSpPr>
        <p:spPr>
          <a:xfrm>
            <a:off x="1548595" y="3234915"/>
            <a:ext cx="416888" cy="7383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/>
          </a:p>
        </p:txBody>
      </p:sp>
      <p:sp>
        <p:nvSpPr>
          <p:cNvPr id="13" name="TextBox 10"/>
          <p:cNvSpPr txBox="1"/>
          <p:nvPr/>
        </p:nvSpPr>
        <p:spPr>
          <a:xfrm>
            <a:off x="3259873" y="2637193"/>
            <a:ext cx="1279242" cy="5770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 smtClean="0"/>
              <a:t>Suggest </a:t>
            </a:r>
            <a:r>
              <a:rPr lang="en-US" sz="1050" dirty="0" smtClean="0">
                <a:solidFill>
                  <a:srgbClr val="FF0000"/>
                </a:solidFill>
              </a:rPr>
              <a:t>effect size </a:t>
            </a:r>
            <a:r>
              <a:rPr lang="en-US" sz="1050" dirty="0" smtClean="0"/>
              <a:t>and desired </a:t>
            </a:r>
            <a:r>
              <a:rPr lang="en-US" sz="1050" dirty="0" smtClean="0">
                <a:solidFill>
                  <a:srgbClr val="FF0000"/>
                </a:solidFill>
              </a:rPr>
              <a:t>power</a:t>
            </a:r>
            <a:r>
              <a:rPr lang="en-US" sz="1050" dirty="0" smtClean="0"/>
              <a:t/>
            </a:r>
            <a:br>
              <a:rPr lang="en-US" sz="1050" dirty="0" smtClean="0"/>
            </a:br>
            <a:endParaRPr lang="en-US" sz="1050" dirty="0"/>
          </a:p>
        </p:txBody>
      </p:sp>
      <p:sp>
        <p:nvSpPr>
          <p:cNvPr id="14" name="Rectangle 13"/>
          <p:cNvSpPr/>
          <p:nvPr/>
        </p:nvSpPr>
        <p:spPr>
          <a:xfrm>
            <a:off x="3019074" y="2461392"/>
            <a:ext cx="1745789" cy="2250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/>
          </a:p>
        </p:txBody>
      </p:sp>
      <p:sp>
        <p:nvSpPr>
          <p:cNvPr id="15" name="TextBox 12"/>
          <p:cNvSpPr txBox="1"/>
          <p:nvPr/>
        </p:nvSpPr>
        <p:spPr>
          <a:xfrm>
            <a:off x="3259872" y="4102123"/>
            <a:ext cx="1241617" cy="5770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 smtClean="0"/>
              <a:t>Determine </a:t>
            </a:r>
            <a:r>
              <a:rPr lang="en-US" sz="1050" dirty="0" smtClean="0">
                <a:solidFill>
                  <a:srgbClr val="FF0000"/>
                </a:solidFill>
              </a:rPr>
              <a:t>cost </a:t>
            </a:r>
            <a:r>
              <a:rPr lang="en-US" sz="1050" dirty="0" smtClean="0">
                <a:solidFill>
                  <a:schemeClr val="tx1"/>
                </a:solidFill>
              </a:rPr>
              <a:t>(in samples or cost of acquisition)</a:t>
            </a:r>
            <a:endParaRPr lang="en-US" sz="1000" dirty="0"/>
          </a:p>
        </p:txBody>
      </p:sp>
      <p:sp>
        <p:nvSpPr>
          <p:cNvPr id="16" name="Up-Down Arrow 15"/>
          <p:cNvSpPr/>
          <p:nvPr/>
        </p:nvSpPr>
        <p:spPr>
          <a:xfrm>
            <a:off x="3485621" y="3237728"/>
            <a:ext cx="405159" cy="84384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/>
          </a:p>
        </p:txBody>
      </p:sp>
      <p:sp>
        <p:nvSpPr>
          <p:cNvPr id="17" name="TextBox 15"/>
          <p:cNvSpPr txBox="1"/>
          <p:nvPr/>
        </p:nvSpPr>
        <p:spPr>
          <a:xfrm>
            <a:off x="3899493" y="3312947"/>
            <a:ext cx="79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Any two determine the third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810273" y="3586517"/>
            <a:ext cx="2475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41"/>
          <p:cNvSpPr txBox="1"/>
          <p:nvPr/>
        </p:nvSpPr>
        <p:spPr>
          <a:xfrm>
            <a:off x="5360281" y="2637193"/>
            <a:ext cx="1250665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/>
              <a:t>Pay agreed cost</a:t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en-US" sz="1000" dirty="0"/>
          </a:p>
        </p:txBody>
      </p:sp>
      <p:sp>
        <p:nvSpPr>
          <p:cNvPr id="20" name="Rectangle 19"/>
          <p:cNvSpPr/>
          <p:nvPr/>
        </p:nvSpPr>
        <p:spPr>
          <a:xfrm>
            <a:off x="5125308" y="2461392"/>
            <a:ext cx="1758511" cy="2250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944457" y="3586517"/>
            <a:ext cx="29608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44"/>
          <p:cNvSpPr txBox="1"/>
          <p:nvPr/>
        </p:nvSpPr>
        <p:spPr>
          <a:xfrm>
            <a:off x="5398180" y="4102123"/>
            <a:ext cx="1250665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/>
              <a:t>Perform test</a:t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en-US" sz="1000" dirty="0"/>
          </a:p>
        </p:txBody>
      </p:sp>
      <p:sp>
        <p:nvSpPr>
          <p:cNvPr id="23" name="Down Arrow 22"/>
          <p:cNvSpPr/>
          <p:nvPr/>
        </p:nvSpPr>
        <p:spPr>
          <a:xfrm>
            <a:off x="5815069" y="3234915"/>
            <a:ext cx="416888" cy="7383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/>
          </a:p>
        </p:txBody>
      </p:sp>
      <p:sp>
        <p:nvSpPr>
          <p:cNvPr id="24" name="TextBox 46"/>
          <p:cNvSpPr txBox="1"/>
          <p:nvPr/>
        </p:nvSpPr>
        <p:spPr>
          <a:xfrm>
            <a:off x="5332331" y="2146357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Perform test</a:t>
            </a:r>
            <a:endParaRPr lang="en-US" sz="1400" dirty="0"/>
          </a:p>
        </p:txBody>
      </p:sp>
      <p:sp>
        <p:nvSpPr>
          <p:cNvPr id="25" name="TextBox 47"/>
          <p:cNvSpPr txBox="1"/>
          <p:nvPr/>
        </p:nvSpPr>
        <p:spPr>
          <a:xfrm>
            <a:off x="7520521" y="2637193"/>
            <a:ext cx="1250665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/>
              <a:t>Publish if significant (protected against publication bias!)</a:t>
            </a:r>
            <a:endParaRPr lang="en-US" sz="1000" dirty="0"/>
          </a:p>
        </p:txBody>
      </p:sp>
      <p:sp>
        <p:nvSpPr>
          <p:cNvPr id="26" name="Rectangle 25"/>
          <p:cNvSpPr/>
          <p:nvPr/>
        </p:nvSpPr>
        <p:spPr>
          <a:xfrm>
            <a:off x="7285548" y="2461392"/>
            <a:ext cx="1758511" cy="2250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/>
          </a:p>
        </p:txBody>
      </p:sp>
      <p:sp>
        <p:nvSpPr>
          <p:cNvPr id="27" name="TextBox 50"/>
          <p:cNvSpPr txBox="1"/>
          <p:nvPr/>
        </p:nvSpPr>
        <p:spPr>
          <a:xfrm>
            <a:off x="7558420" y="4102123"/>
            <a:ext cx="1250665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/>
              <a:t>Return significant / non-significant</a:t>
            </a:r>
            <a:br>
              <a:rPr lang="en-US" sz="1000" dirty="0" smtClean="0"/>
            </a:br>
            <a:endParaRPr lang="en-US" sz="1000" dirty="0"/>
          </a:p>
        </p:txBody>
      </p:sp>
      <p:sp>
        <p:nvSpPr>
          <p:cNvPr id="28" name="TextBox 52"/>
          <p:cNvSpPr txBox="1"/>
          <p:nvPr/>
        </p:nvSpPr>
        <p:spPr>
          <a:xfrm>
            <a:off x="7447566" y="2153615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Report results</a:t>
            </a:r>
            <a:endParaRPr lang="en-US" sz="1400" dirty="0"/>
          </a:p>
        </p:txBody>
      </p:sp>
      <p:sp>
        <p:nvSpPr>
          <p:cNvPr id="29" name="Up Arrow 28"/>
          <p:cNvSpPr/>
          <p:nvPr/>
        </p:nvSpPr>
        <p:spPr>
          <a:xfrm>
            <a:off x="7926041" y="3226477"/>
            <a:ext cx="484632" cy="75338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/>
          </a:p>
        </p:txBody>
      </p:sp>
      <p:sp>
        <p:nvSpPr>
          <p:cNvPr id="30" name="Title 1"/>
          <p:cNvSpPr txBox="1">
            <a:spLocks/>
          </p:cNvSpPr>
          <p:nvPr/>
        </p:nvSpPr>
        <p:spPr bwMode="auto">
          <a:xfrm>
            <a:off x="457200" y="2270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QPD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82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9" grpId="0" animBg="1"/>
      <p:bldP spid="20" grpId="0" animBg="1"/>
      <p:bldP spid="22" grpId="0" animBg="1"/>
      <p:bldP spid="23" grpId="0" animBg="1"/>
      <p:bldP spid="24" grpId="0"/>
      <p:bldP spid="25" grpId="0" animBg="1"/>
      <p:bldP spid="26" grpId="0" animBg="1"/>
      <p:bldP spid="27" grpId="0" animBg="1"/>
      <p:bldP spid="28" grpId="0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QPD use case: GWAS replication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Assume a community (e.g. Type 2 diabetes researchers) builds a QPD for replicating findings</a:t>
            </a:r>
          </a:p>
          <a:p>
            <a:r>
              <a:rPr lang="en-US" sz="2000" dirty="0" smtClean="0"/>
              <a:t>Initialize with, say, 500 samples</a:t>
            </a:r>
            <a:br>
              <a:rPr lang="en-US" sz="2000" dirty="0" smtClean="0"/>
            </a:br>
            <a:endParaRPr lang="en-US" sz="2000" dirty="0" smtClean="0"/>
          </a:p>
          <a:p>
            <a:pPr marL="0" indent="0">
              <a:buNone/>
            </a:pPr>
            <a:r>
              <a:rPr lang="en-US" sz="2400" dirty="0" smtClean="0"/>
              <a:t>Comparison of different scenarios:</a:t>
            </a:r>
          </a:p>
          <a:p>
            <a:r>
              <a:rPr lang="en-US" sz="2200" dirty="0" smtClean="0"/>
              <a:t>Replicate on own data: </a:t>
            </a:r>
            <a:br>
              <a:rPr lang="en-US" sz="2200" dirty="0" smtClean="0"/>
            </a:br>
            <a:r>
              <a:rPr lang="en-US" sz="2200" dirty="0" smtClean="0"/>
              <a:t>Requires hundreds of samples, publication bias</a:t>
            </a:r>
            <a:br>
              <a:rPr lang="en-US" sz="2200" dirty="0" smtClean="0"/>
            </a:br>
            <a:endParaRPr lang="en-US" sz="2200" dirty="0" smtClean="0"/>
          </a:p>
          <a:p>
            <a:r>
              <a:rPr lang="en-US" sz="2200" dirty="0" smtClean="0"/>
              <a:t>Replicate on public data:</a:t>
            </a:r>
            <a:br>
              <a:rPr lang="en-US" sz="2200" dirty="0" smtClean="0"/>
            </a:br>
            <a:r>
              <a:rPr lang="en-US" sz="2200" dirty="0" smtClean="0"/>
              <a:t>Requires no samples, but severe publication bias</a:t>
            </a:r>
            <a:br>
              <a:rPr lang="en-US" sz="2200" dirty="0" smtClean="0"/>
            </a:br>
            <a:endParaRPr lang="en-US" sz="2200" dirty="0" smtClean="0"/>
          </a:p>
          <a:p>
            <a:r>
              <a:rPr lang="en-US" sz="2200" dirty="0" smtClean="0"/>
              <a:t>Use QPD:</a:t>
            </a:r>
            <a:br>
              <a:rPr lang="en-US" sz="2200" dirty="0" smtClean="0"/>
            </a:br>
            <a:r>
              <a:rPr lang="en-US" sz="2200" dirty="0" smtClean="0"/>
              <a:t>Requires &lt;5 samples, protected from (replication) publication bias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6258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ded Corner 6"/>
          <p:cNvSpPr/>
          <p:nvPr/>
        </p:nvSpPr>
        <p:spPr>
          <a:xfrm>
            <a:off x="511175" y="4008096"/>
            <a:ext cx="7888288" cy="2092325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Marginal False Discovery Rate (</a:t>
            </a:r>
            <a:r>
              <a:rPr lang="en-US" sz="2400" dirty="0" err="1">
                <a:solidFill>
                  <a:schemeClr val="tx1"/>
                </a:solidFill>
              </a:rPr>
              <a:t>mFDR</a:t>
            </a:r>
            <a:r>
              <a:rPr lang="en-US" sz="2400" dirty="0">
                <a:solidFill>
                  <a:schemeClr val="tx1"/>
                </a:solidFill>
              </a:rPr>
              <a:t>):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V  —  the number of false discoveries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  —  the total number of discoveries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Sequential control beyond FWER: Alpha Investing (Foster &amp; Stine 2007)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066088" cy="19018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Similar to Alpha Spending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Guarantees </a:t>
            </a:r>
            <a:r>
              <a:rPr lang="en-US" sz="2800" dirty="0" err="1" smtClean="0"/>
              <a:t>mFDR</a:t>
            </a:r>
            <a:r>
              <a:rPr lang="en-US" sz="2800" dirty="0" smtClean="0"/>
              <a:t> ≤ </a:t>
            </a:r>
            <a:r>
              <a:rPr lang="el-GR" sz="2800" dirty="0" smtClean="0"/>
              <a:t>α</a:t>
            </a:r>
            <a:endParaRPr lang="en-US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Requires “almost independence” of hypotheses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graphicFrame>
        <p:nvGraphicFramePr>
          <p:cNvPr id="2150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1323237"/>
              </p:ext>
            </p:extLst>
          </p:nvPr>
        </p:nvGraphicFramePr>
        <p:xfrm>
          <a:off x="5718175" y="4240213"/>
          <a:ext cx="128587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5" name="Equation" r:id="rId3" imgW="736560" imgH="419040" progId="">
                  <p:embed/>
                </p:oleObj>
              </mc:Choice>
              <mc:Fallback>
                <p:oleObj name="Equation" r:id="rId3" imgW="736560" imgH="419040" progId="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8175" y="4240213"/>
                        <a:ext cx="1285875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Alpha Investing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511300" y="1550988"/>
            <a:ext cx="2162175" cy="3927475"/>
          </a:xfrm>
          <a:prstGeom prst="roundRect">
            <a:avLst/>
          </a:prstGeom>
          <a:solidFill>
            <a:srgbClr val="00B0F0"/>
          </a:solidFill>
          <a:ln w="50800"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36700" y="1260475"/>
            <a:ext cx="2116138" cy="904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533" name="TextBox 30"/>
          <p:cNvSpPr txBox="1">
            <a:spLocks noChangeArrowheads="1"/>
          </p:cNvSpPr>
          <p:nvPr/>
        </p:nvSpPr>
        <p:spPr bwMode="auto">
          <a:xfrm>
            <a:off x="2093913" y="5607050"/>
            <a:ext cx="1038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wealth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525588" y="2159000"/>
            <a:ext cx="2109787" cy="873125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994150" y="2357438"/>
            <a:ext cx="44869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p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&lt;x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/(1+x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 smtClean="0">
                <a:latin typeface="Calibri" pitchFamily="34" charset="0"/>
              </a:rPr>
              <a:t>)?  </a:t>
            </a:r>
            <a:r>
              <a:rPr lang="en-US" sz="2400" dirty="0">
                <a:latin typeface="Calibri" pitchFamily="34" charset="0"/>
              </a:rPr>
              <a:t>Reward=x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/(1+x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)+</a:t>
            </a:r>
            <a:r>
              <a:rPr lang="el-GR" sz="2400" dirty="0">
                <a:latin typeface="Calibri" pitchFamily="34" charset="0"/>
              </a:rPr>
              <a:t>α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28763" y="3022600"/>
            <a:ext cx="2109787" cy="730250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994150" y="3071813"/>
            <a:ext cx="44910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p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&lt;x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/(1+x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 smtClean="0">
                <a:latin typeface="Calibri" pitchFamily="34" charset="0"/>
              </a:rPr>
              <a:t>)?  </a:t>
            </a:r>
            <a:r>
              <a:rPr lang="en-US" sz="2400" dirty="0">
                <a:latin typeface="Calibri" pitchFamily="34" charset="0"/>
              </a:rPr>
              <a:t>Reward=x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/(1+x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)+</a:t>
            </a:r>
            <a:r>
              <a:rPr lang="el-GR" sz="2400" dirty="0">
                <a:latin typeface="Calibri" pitchFamily="34" charset="0"/>
              </a:rPr>
              <a:t>α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528763" y="3746500"/>
            <a:ext cx="2109787" cy="587375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994150" y="3787775"/>
            <a:ext cx="45559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p</a:t>
            </a:r>
            <a:r>
              <a:rPr lang="en-US" sz="2400" baseline="-25000" dirty="0">
                <a:latin typeface="Calibri" pitchFamily="34" charset="0"/>
              </a:rPr>
              <a:t>3</a:t>
            </a:r>
            <a:r>
              <a:rPr lang="en-US" sz="2400" dirty="0">
                <a:latin typeface="Calibri" pitchFamily="34" charset="0"/>
              </a:rPr>
              <a:t>&lt;x</a:t>
            </a:r>
            <a:r>
              <a:rPr lang="en-US" sz="2400" baseline="-25000" dirty="0">
                <a:latin typeface="Calibri" pitchFamily="34" charset="0"/>
              </a:rPr>
              <a:t>3</a:t>
            </a:r>
            <a:r>
              <a:rPr lang="en-US" sz="2400" dirty="0">
                <a:latin typeface="Calibri" pitchFamily="34" charset="0"/>
              </a:rPr>
              <a:t>/(1+x</a:t>
            </a:r>
            <a:r>
              <a:rPr lang="en-US" sz="2400" baseline="-25000" dirty="0">
                <a:latin typeface="Calibri" pitchFamily="34" charset="0"/>
              </a:rPr>
              <a:t>3</a:t>
            </a:r>
            <a:r>
              <a:rPr lang="en-US" sz="2400" dirty="0" smtClean="0">
                <a:latin typeface="Calibri" pitchFamily="34" charset="0"/>
              </a:rPr>
              <a:t>)?  Reward=x</a:t>
            </a:r>
            <a:r>
              <a:rPr lang="en-US" sz="2400" baseline="-25000" dirty="0" smtClean="0">
                <a:latin typeface="Calibri" pitchFamily="34" charset="0"/>
              </a:rPr>
              <a:t>3</a:t>
            </a:r>
            <a:r>
              <a:rPr lang="en-US" sz="2400" dirty="0">
                <a:latin typeface="Calibri" pitchFamily="34" charset="0"/>
              </a:rPr>
              <a:t>/(1+x</a:t>
            </a:r>
            <a:r>
              <a:rPr lang="en-US" sz="2400" baseline="-25000" dirty="0">
                <a:latin typeface="Calibri" pitchFamily="34" charset="0"/>
              </a:rPr>
              <a:t>3</a:t>
            </a:r>
            <a:r>
              <a:rPr lang="en-US" sz="2400" dirty="0">
                <a:latin typeface="Calibri" pitchFamily="34" charset="0"/>
              </a:rPr>
              <a:t>)+</a:t>
            </a:r>
            <a:r>
              <a:rPr lang="el-GR" sz="2400" dirty="0">
                <a:latin typeface="Calibri" pitchFamily="34" charset="0"/>
              </a:rPr>
              <a:t>α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31938" y="1943100"/>
            <a:ext cx="2111375" cy="2409825"/>
          </a:xfrm>
          <a:prstGeom prst="rect">
            <a:avLst/>
          </a:prstGeom>
          <a:solidFill>
            <a:srgbClr val="00B0F0"/>
          </a:solidFill>
          <a:ln w="254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tx1"/>
                </a:solidFill>
              </a:rPr>
              <a:t>Reward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0" name="Multiply 19"/>
          <p:cNvSpPr/>
          <p:nvPr/>
        </p:nvSpPr>
        <p:spPr>
          <a:xfrm>
            <a:off x="3781425" y="2390775"/>
            <a:ext cx="266700" cy="40957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Multiply 20"/>
          <p:cNvSpPr/>
          <p:nvPr/>
        </p:nvSpPr>
        <p:spPr>
          <a:xfrm>
            <a:off x="3781425" y="3133725"/>
            <a:ext cx="266700" cy="40957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7666" name="Picture 18" descr="MC90044131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3873500"/>
            <a:ext cx="3571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36" grpId="0" animBg="1"/>
      <p:bldP spid="37" grpId="0"/>
      <p:bldP spid="38" grpId="0" animBg="1"/>
      <p:bldP spid="39" grpId="0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results from </a:t>
            </a:r>
            <a:r>
              <a:rPr lang="en-US" dirty="0" err="1" smtClean="0"/>
              <a:t>Aharoni</a:t>
            </a:r>
            <a:r>
              <a:rPr lang="en-US" dirty="0" smtClean="0"/>
              <a:t> &amp; R. (JRSSB, 2014)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Define Generalized Alpha Investing (GAI): </a:t>
            </a:r>
            <a:r>
              <a:rPr lang="en-US" sz="2400" dirty="0"/>
              <a:t>what combinations of (level, reward) are </a:t>
            </a:r>
            <a:r>
              <a:rPr lang="en-US" sz="2400" dirty="0" smtClean="0"/>
              <a:t>legal to control </a:t>
            </a:r>
            <a:r>
              <a:rPr lang="en-US" sz="2400" dirty="0" err="1" smtClean="0"/>
              <a:t>mFDR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Can find Optimal GAI: maximizing expected reward and hence future levels and power</a:t>
            </a:r>
          </a:p>
          <a:p>
            <a:endParaRPr lang="en-US" sz="2400" dirty="0" smtClean="0"/>
          </a:p>
          <a:p>
            <a:r>
              <a:rPr lang="en-US" sz="2400" dirty="0" smtClean="0"/>
              <a:t>Can design variants that can be used within QPD (still under near-independence assumption)  </a:t>
            </a:r>
          </a:p>
        </p:txBody>
      </p:sp>
    </p:spTree>
    <p:extLst>
      <p:ext uri="{BB962C8B-B14F-4D97-AF65-F5344CB8AC3E}">
        <p14:creationId xmlns:p14="http://schemas.microsoft.com/office/powerpoint/2010/main" val="161437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Alpha Spending with Rewards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511300" y="1550988"/>
            <a:ext cx="2162175" cy="3927475"/>
          </a:xfrm>
          <a:prstGeom prst="roundRect">
            <a:avLst/>
          </a:prstGeom>
          <a:solidFill>
            <a:srgbClr val="00B0F0"/>
          </a:solidFill>
          <a:ln w="50800"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36700" y="1260475"/>
            <a:ext cx="2116138" cy="16748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605" name="TextBox 30"/>
          <p:cNvSpPr txBox="1">
            <a:spLocks noChangeArrowheads="1"/>
          </p:cNvSpPr>
          <p:nvPr/>
        </p:nvSpPr>
        <p:spPr bwMode="auto">
          <a:xfrm>
            <a:off x="2093913" y="5607050"/>
            <a:ext cx="1038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wealth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525588" y="2879725"/>
            <a:ext cx="2109787" cy="874713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i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25607" name="Group 12"/>
          <p:cNvGrpSpPr>
            <a:grpSpLocks/>
          </p:cNvGrpSpPr>
          <p:nvPr/>
        </p:nvGrpSpPr>
        <p:grpSpPr bwMode="auto">
          <a:xfrm>
            <a:off x="5800725" y="4144963"/>
            <a:ext cx="2270125" cy="1200150"/>
            <a:chOff x="5990845" y="2473393"/>
            <a:chExt cx="3476625" cy="1828800"/>
          </a:xfrm>
        </p:grpSpPr>
        <p:sp>
          <p:nvSpPr>
            <p:cNvPr id="15" name="Rectangle 14"/>
            <p:cNvSpPr/>
            <p:nvPr/>
          </p:nvSpPr>
          <p:spPr>
            <a:xfrm>
              <a:off x="5990845" y="2473393"/>
              <a:ext cx="3476625" cy="1828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6102680" y="2495164"/>
              <a:ext cx="1166979" cy="1158725"/>
            </a:xfrm>
            <a:custGeom>
              <a:avLst/>
              <a:gdLst>
                <a:gd name="connsiteX0" fmla="*/ 0 w 1275907"/>
                <a:gd name="connsiteY0" fmla="*/ 0 h 637954"/>
                <a:gd name="connsiteX1" fmla="*/ 531628 w 1275907"/>
                <a:gd name="connsiteY1" fmla="*/ 489098 h 637954"/>
                <a:gd name="connsiteX2" fmla="*/ 1275907 w 1275907"/>
                <a:gd name="connsiteY2" fmla="*/ 637954 h 637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5907" h="637954">
                  <a:moveTo>
                    <a:pt x="0" y="0"/>
                  </a:moveTo>
                  <a:cubicBezTo>
                    <a:pt x="159488" y="191386"/>
                    <a:pt x="318977" y="382772"/>
                    <a:pt x="531628" y="489098"/>
                  </a:cubicBezTo>
                  <a:cubicBezTo>
                    <a:pt x="744279" y="595424"/>
                    <a:pt x="1010093" y="616689"/>
                    <a:pt x="1275907" y="637954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7276954" y="3653888"/>
              <a:ext cx="1276383" cy="638629"/>
            </a:xfrm>
            <a:custGeom>
              <a:avLst/>
              <a:gdLst>
                <a:gd name="connsiteX0" fmla="*/ 0 w 1275907"/>
                <a:gd name="connsiteY0" fmla="*/ 0 h 637954"/>
                <a:gd name="connsiteX1" fmla="*/ 531628 w 1275907"/>
                <a:gd name="connsiteY1" fmla="*/ 489098 h 637954"/>
                <a:gd name="connsiteX2" fmla="*/ 1275907 w 1275907"/>
                <a:gd name="connsiteY2" fmla="*/ 637954 h 637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5907" h="637954">
                  <a:moveTo>
                    <a:pt x="0" y="0"/>
                  </a:moveTo>
                  <a:cubicBezTo>
                    <a:pt x="159488" y="191386"/>
                    <a:pt x="318977" y="382772"/>
                    <a:pt x="531628" y="489098"/>
                  </a:cubicBezTo>
                  <a:cubicBezTo>
                    <a:pt x="744279" y="595424"/>
                    <a:pt x="1010093" y="616689"/>
                    <a:pt x="1275907" y="637954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5608" name="TextBox 18"/>
          <p:cNvSpPr txBox="1">
            <a:spLocks noChangeArrowheads="1"/>
          </p:cNvSpPr>
          <p:nvPr/>
        </p:nvSpPr>
        <p:spPr bwMode="auto">
          <a:xfrm>
            <a:off x="6745288" y="5373688"/>
            <a:ext cx="40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>
                <a:latin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</a:rPr>
              <a:t>i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25609" name="TextBox 19"/>
          <p:cNvSpPr txBox="1">
            <a:spLocks noChangeArrowheads="1"/>
          </p:cNvSpPr>
          <p:nvPr/>
        </p:nvSpPr>
        <p:spPr bwMode="auto">
          <a:xfrm>
            <a:off x="5037289" y="4483100"/>
            <a:ext cx="4491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dirty="0">
                <a:latin typeface="Calibri" pitchFamily="34" charset="0"/>
              </a:rPr>
              <a:t>ψ</a:t>
            </a:r>
            <a:r>
              <a:rPr lang="en-US" sz="2400" baseline="-25000" dirty="0" err="1">
                <a:latin typeface="Calibri" pitchFamily="34" charset="0"/>
              </a:rPr>
              <a:t>i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572000" y="5822950"/>
            <a:ext cx="2719388" cy="6746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Alpha Spending with Rewards</a:t>
            </a:r>
          </a:p>
        </p:txBody>
      </p:sp>
      <p:cxnSp>
        <p:nvCxnSpPr>
          <p:cNvPr id="21" name="Straight Arrow Connector 20"/>
          <p:cNvCxnSpPr>
            <a:stCxn id="14" idx="0"/>
            <a:endCxn id="17" idx="1"/>
          </p:cNvCxnSpPr>
          <p:nvPr/>
        </p:nvCxnSpPr>
        <p:spPr>
          <a:xfrm rot="5400000" flipH="1" flipV="1">
            <a:off x="6168232" y="5003006"/>
            <a:ext cx="582612" cy="10572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2" name="TextBox 23"/>
          <p:cNvSpPr txBox="1">
            <a:spLocks noChangeArrowheads="1"/>
          </p:cNvSpPr>
          <p:nvPr/>
        </p:nvSpPr>
        <p:spPr bwMode="auto">
          <a:xfrm>
            <a:off x="3994150" y="3055938"/>
            <a:ext cx="17780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dirty="0">
                <a:latin typeface="Calibri" pitchFamily="34" charset="0"/>
              </a:rPr>
              <a:t>α </a:t>
            </a:r>
            <a:r>
              <a:rPr lang="en-US" sz="2400" baseline="-250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=x</a:t>
            </a:r>
            <a:r>
              <a:rPr lang="en-US" sz="2400" baseline="-25000" dirty="0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n-US" sz="2400" dirty="0" smtClean="0">
                <a:latin typeface="Calibri" pitchFamily="34" charset="0"/>
              </a:rPr>
              <a:t>  </a:t>
            </a:r>
            <a:r>
              <a:rPr lang="el-GR" sz="2400" dirty="0" smtClean="0">
                <a:latin typeface="Calibri" pitchFamily="34" charset="0"/>
              </a:rPr>
              <a:t>ψ</a:t>
            </a:r>
            <a:r>
              <a:rPr lang="en-US" sz="2400" baseline="-25000" dirty="0" err="1">
                <a:latin typeface="Calibri" pitchFamily="34" charset="0"/>
              </a:rPr>
              <a:t>i</a:t>
            </a:r>
            <a:r>
              <a:rPr lang="en-US" sz="2400" baseline="-25000" dirty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=</a:t>
            </a:r>
            <a:r>
              <a:rPr lang="el-GR" sz="2400" dirty="0">
                <a:latin typeface="Calibri" pitchFamily="34" charset="0"/>
              </a:rPr>
              <a:t>α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72201" y="3722483"/>
            <a:ext cx="266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Level-reward tradeoff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404040"/>
                </a:solidFill>
              </a:rPr>
              <a:t>Generalized alpha investing and QPD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rgbClr val="558ED5"/>
              </a:buClr>
              <a:buFont typeface="Wingdings" pitchFamily="2" charset="2"/>
              <a:buChar char="§"/>
              <a:defRPr/>
            </a:pPr>
            <a:r>
              <a:rPr lang="en-US" sz="2800" dirty="0" smtClean="0"/>
              <a:t>We can use </a:t>
            </a:r>
            <a:r>
              <a:rPr lang="en-US" sz="2800" dirty="0" smtClean="0"/>
              <a:t>these powerful sequential testing approaches to decrease QPD </a:t>
            </a:r>
            <a:r>
              <a:rPr lang="en-US" sz="2800" dirty="0" smtClean="0"/>
              <a:t>costs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 eaLnBrk="1" hangingPunct="1">
              <a:buClr>
                <a:srgbClr val="558ED5"/>
              </a:buClr>
              <a:buFont typeface="Wingdings" pitchFamily="2" charset="2"/>
              <a:buChar char="§"/>
              <a:defRPr/>
            </a:pPr>
            <a:r>
              <a:rPr lang="en-US" sz="2800" dirty="0" smtClean="0"/>
              <a:t>In practice, </a:t>
            </a:r>
            <a:r>
              <a:rPr lang="en-US" sz="2800" dirty="0" smtClean="0"/>
              <a:t>Alpha Spending with Rewards </a:t>
            </a:r>
            <a:r>
              <a:rPr lang="en-US" sz="2800" dirty="0" smtClean="0"/>
              <a:t>can </a:t>
            </a:r>
            <a:r>
              <a:rPr lang="en-US" sz="2800" dirty="0" smtClean="0"/>
              <a:t>be integrated with </a:t>
            </a:r>
            <a:r>
              <a:rPr lang="en-US" sz="2800" dirty="0" smtClean="0"/>
              <a:t>QPD scheme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 eaLnBrk="1" hangingPunct="1">
              <a:buClr>
                <a:srgbClr val="558ED5"/>
              </a:buClr>
              <a:buFont typeface="Wingdings" pitchFamily="2" charset="2"/>
              <a:buChar char="§"/>
              <a:defRPr/>
            </a:pPr>
            <a:r>
              <a:rPr lang="en-US" sz="2800" dirty="0" smtClean="0"/>
              <a:t>The rewards mean that costs decrease more quickly </a:t>
            </a:r>
          </a:p>
          <a:p>
            <a:pPr lvl="1" eaLnBrk="1" hangingPunct="1">
              <a:buClr>
                <a:srgbClr val="558ED5"/>
              </a:buClr>
              <a:buFont typeface="Wingdings" pitchFamily="2" charset="2"/>
              <a:buChar char="§"/>
              <a:defRPr/>
            </a:pPr>
            <a:r>
              <a:rPr lang="en-US" sz="2400" dirty="0" smtClean="0"/>
              <a:t>In typical cases most costs are zero!</a:t>
            </a:r>
          </a:p>
          <a:p>
            <a:pPr eaLnBrk="1" hangingPunct="1">
              <a:buClr>
                <a:srgbClr val="558ED5"/>
              </a:buClr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Simulation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77361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dirty="0" smtClean="0"/>
              <a:t>We simulated 100 requests for t-tests, where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Power=0.95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Effect-size=0.1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Probability of a true null 0.9</a:t>
            </a:r>
            <a:br>
              <a:rPr lang="en-US" dirty="0" smtClean="0"/>
            </a:br>
            <a:endParaRPr lang="en-US" dirty="0" smtClean="0"/>
          </a:p>
          <a:p>
            <a:pPr eaLnBrk="1" fontAlgn="auto" hangingPunct="1"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dirty="0" smtClean="0"/>
              <a:t>Initial number of samples n</a:t>
            </a:r>
            <a:r>
              <a:rPr lang="en-US" baseline="-25000" dirty="0" smtClean="0"/>
              <a:t>0</a:t>
            </a:r>
            <a:r>
              <a:rPr lang="en-US" dirty="0" smtClean="0"/>
              <a:t>=2000</a:t>
            </a:r>
            <a:br>
              <a:rPr lang="en-US" dirty="0" smtClean="0"/>
            </a:br>
            <a:endParaRPr lang="en-US" dirty="0" smtClean="0"/>
          </a:p>
          <a:p>
            <a:pPr eaLnBrk="1" fontAlgn="auto" hangingPunct="1"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dirty="0" smtClean="0"/>
              <a:t>Three variants of QPD, all with: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α=0.05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q=0.999</a:t>
            </a:r>
          </a:p>
          <a:p>
            <a:pPr eaLnBrk="1" fontAlgn="auto" hangingPunct="1"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§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Alpha Spending with Rewards and QPD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1747" name="Picture 2" descr="C:\Documents and Settings\User\Desktop\tem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1250" y="1441450"/>
            <a:ext cx="6921500" cy="489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QPD and FDR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After our work, the topic of sequential FDR control has been investigated extensively, by Aaditya Ramdas and others</a:t>
            </a:r>
          </a:p>
          <a:p>
            <a:pPr lvl="1"/>
            <a:r>
              <a:rPr lang="en-US" sz="2000" dirty="0" smtClean="0"/>
              <a:t>Aaditya will discuss this further</a:t>
            </a:r>
            <a:endParaRPr lang="en-US" sz="2000" dirty="0" smtClean="0"/>
          </a:p>
          <a:p>
            <a:endParaRPr lang="en-US" sz="2400" dirty="0" smtClean="0"/>
          </a:p>
          <a:p>
            <a:r>
              <a:rPr lang="en-US" sz="2400" dirty="0" smtClean="0"/>
              <a:t>Many of these methods are Generalized </a:t>
            </a:r>
            <a:r>
              <a:rPr lang="en-US" sz="2400" dirty="0"/>
              <a:t>A</a:t>
            </a:r>
            <a:r>
              <a:rPr lang="en-US" sz="2400" dirty="0" smtClean="0"/>
              <a:t>lpha </a:t>
            </a:r>
            <a:r>
              <a:rPr lang="en-US" sz="2400" dirty="0"/>
              <a:t>I</a:t>
            </a:r>
            <a:r>
              <a:rPr lang="en-US" sz="2400" dirty="0" smtClean="0"/>
              <a:t>nvesting </a:t>
            </a:r>
            <a:r>
              <a:rPr lang="en-US" sz="2400" dirty="0" smtClean="0"/>
              <a:t>rules </a:t>
            </a:r>
          </a:p>
          <a:p>
            <a:endParaRPr lang="en-US" sz="2400" dirty="0"/>
          </a:p>
          <a:p>
            <a:r>
              <a:rPr lang="en-US" sz="2400" dirty="0" smtClean="0"/>
              <a:t>Some can </a:t>
            </a:r>
            <a:r>
              <a:rPr lang="en-US" sz="2400" dirty="0" smtClean="0"/>
              <a:t>be implemented within </a:t>
            </a:r>
            <a:r>
              <a:rPr lang="en-US" sz="2400" dirty="0" smtClean="0"/>
              <a:t>QPD </a:t>
            </a:r>
            <a:r>
              <a:rPr lang="en-US" sz="2400" dirty="0" smtClean="0"/>
              <a:t>to control FDR</a:t>
            </a:r>
            <a:endParaRPr lang="en-US" sz="2400" dirty="0" smtClean="0"/>
          </a:p>
          <a:p>
            <a:pPr lvl="1"/>
            <a:r>
              <a:rPr lang="en-US" sz="2000" dirty="0" smtClean="0"/>
              <a:t>Those we have investigated are more </a:t>
            </a:r>
            <a:r>
              <a:rPr lang="en-US" sz="2000" dirty="0" smtClean="0"/>
              <a:t>conservative than QPD-ASR, but still </a:t>
            </a:r>
            <a:r>
              <a:rPr lang="en-US" sz="2000" dirty="0" smtClean="0"/>
              <a:t>gain </a:t>
            </a:r>
            <a:r>
              <a:rPr lang="en-US" sz="2000" dirty="0" smtClean="0"/>
              <a:t>compared to using Alpha Spending</a:t>
            </a:r>
            <a:endParaRPr lang="en-US" sz="2000" dirty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6121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Mapping the challenges of scientific discovery on shared data resources (“public databases”)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7581"/>
          </a:xfrm>
        </p:spPr>
        <p:txBody>
          <a:bodyPr/>
          <a:lstStyle/>
          <a:p>
            <a:r>
              <a:rPr lang="en-US" sz="2400" dirty="0" smtClean="0"/>
              <a:t>Basic challenge: preserve statistical validity of findings </a:t>
            </a:r>
          </a:p>
          <a:p>
            <a:pPr lvl="1"/>
            <a:r>
              <a:rPr lang="en-US" sz="1800" dirty="0" smtClean="0"/>
              <a:t>Control some measure of overall false discovery 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Sequential use, future use not known in advance</a:t>
            </a:r>
          </a:p>
          <a:p>
            <a:pPr lvl="1"/>
            <a:r>
              <a:rPr lang="en-US" sz="1800" dirty="0" smtClean="0"/>
              <a:t>Need sequential methods for false discovery control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We want to make sure it will remain useful</a:t>
            </a:r>
          </a:p>
          <a:p>
            <a:pPr lvl="1"/>
            <a:r>
              <a:rPr lang="en-US" sz="1800" dirty="0" smtClean="0"/>
              <a:t>Can keep using it in the future</a:t>
            </a:r>
          </a:p>
          <a:p>
            <a:pPr lvl="1"/>
            <a:r>
              <a:rPr lang="en-US" sz="1800" dirty="0" smtClean="0"/>
              <a:t>Can keep making scientifically valid discoveries</a:t>
            </a:r>
          </a:p>
          <a:p>
            <a:pPr lvl="1"/>
            <a:endParaRPr lang="en-US" sz="1800" dirty="0"/>
          </a:p>
          <a:p>
            <a:r>
              <a:rPr lang="en-US" sz="2400" dirty="0" smtClean="0"/>
              <a:t>Different modes of use for scientific discovery</a:t>
            </a:r>
          </a:p>
          <a:p>
            <a:pPr lvl="1"/>
            <a:r>
              <a:rPr lang="en-US" sz="1800" dirty="0" smtClean="0"/>
              <a:t>(Non-adaptive) Dependence between tests and queries</a:t>
            </a:r>
          </a:p>
          <a:p>
            <a:pPr lvl="1"/>
            <a:r>
              <a:rPr lang="en-US" sz="1800" dirty="0" smtClean="0"/>
              <a:t>Adaptive use: future questions depend on previous answers</a:t>
            </a:r>
          </a:p>
        </p:txBody>
      </p:sp>
    </p:spTree>
    <p:extLst>
      <p:ext uri="{BB962C8B-B14F-4D97-AF65-F5344CB8AC3E}">
        <p14:creationId xmlns:p14="http://schemas.microsoft.com/office/powerpoint/2010/main" val="38122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Dependence vs 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Adaptive data analysis: Decide on next analysis given results of previous analyses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In the context of hypothesis testing: decide on the next test based on the results of previous tests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So it’s not only the outcomes of tests that are dependent, but the selection of the tests performed is dependent on previous results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QPD methods presented so far do not deal with adaptive tests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551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reusable holdout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400" dirty="0" smtClean="0"/>
                  <a:t>Science paper by </a:t>
                </a:r>
                <a:r>
                  <a:rPr lang="en-US" sz="2400" dirty="0" err="1" smtClean="0"/>
                  <a:t>Dwork</a:t>
                </a:r>
                <a:r>
                  <a:rPr lang="en-US" sz="2400" dirty="0" smtClean="0"/>
                  <a:t> et al. (2015) shows how to reliably estimate O(n</a:t>
                </a:r>
                <a:r>
                  <a:rPr lang="en-US" sz="2400" baseline="30000" dirty="0" smtClean="0"/>
                  <a:t>2</a:t>
                </a:r>
                <a:r>
                  <a:rPr lang="en-US" sz="2400" dirty="0" smtClean="0"/>
                  <a:t>) means with n data even if </a:t>
                </a:r>
                <a:r>
                  <a:rPr lang="en-US" sz="2400" dirty="0" err="1" smtClean="0"/>
                  <a:t>functionals</a:t>
                </a:r>
                <a:r>
                  <a:rPr lang="en-US" sz="2400" dirty="0" smtClean="0"/>
                  <a:t> are chosen adaptively</a:t>
                </a:r>
              </a:p>
              <a:p>
                <a:pPr lvl="1"/>
                <a:r>
                  <a:rPr lang="en-US" sz="2000" dirty="0" smtClean="0"/>
                  <a:t>Motivation: evaluating Machine Learning models</a:t>
                </a:r>
              </a:p>
              <a:p>
                <a:pPr lvl="1"/>
                <a:r>
                  <a:rPr lang="en-US" sz="2000" dirty="0" smtClean="0"/>
                  <a:t>However can be used as-is to guarantee similar results for hypothesis testing using Alpha Spending 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en-US" sz="2000" dirty="0" smtClean="0"/>
                  <a:t>FWER control)</a:t>
                </a:r>
              </a:p>
              <a:p>
                <a:pPr lvl="1"/>
                <a:endParaRPr lang="en-US" sz="2000" dirty="0"/>
              </a:p>
              <a:p>
                <a:r>
                  <a:rPr lang="en-US" sz="2400" dirty="0" smtClean="0"/>
                  <a:t>Problems: </a:t>
                </a:r>
              </a:p>
              <a:p>
                <a:pPr lvl="1"/>
                <a:r>
                  <a:rPr lang="en-US" sz="2000" dirty="0" smtClean="0"/>
                  <a:t>The O() notation hides practical </a:t>
                </a:r>
                <a:r>
                  <a:rPr lang="en-US" sz="2000" dirty="0" smtClean="0"/>
                  <a:t>issues (low level / power)</a:t>
                </a:r>
                <a:endParaRPr lang="en-US" sz="2000" dirty="0" smtClean="0"/>
              </a:p>
              <a:p>
                <a:pPr lvl="1"/>
                <a:r>
                  <a:rPr lang="en-US" sz="2000" dirty="0" smtClean="0"/>
                  <a:t>What happens after it runs out? </a:t>
                </a:r>
              </a:p>
              <a:p>
                <a:pPr lvl="1"/>
                <a:r>
                  <a:rPr lang="en-US" sz="2000" dirty="0" smtClean="0"/>
                  <a:t>Can “cost” of estimation be reduced from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/√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 smtClean="0"/>
                  <a:t> if users are not adaptive?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3" t="-1078" b="-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999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everlasting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Goals:</a:t>
            </a:r>
          </a:p>
          <a:p>
            <a:pPr lvl="1"/>
            <a:r>
              <a:rPr lang="en-US" sz="2000" dirty="0" smtClean="0"/>
              <a:t>Maintain infinite usefulness</a:t>
            </a:r>
          </a:p>
          <a:p>
            <a:pPr lvl="1"/>
            <a:r>
              <a:rPr lang="en-US" sz="2000" dirty="0" smtClean="0"/>
              <a:t>Allow “cheap” non-adaptive queries/tests</a:t>
            </a:r>
          </a:p>
          <a:p>
            <a:pPr lvl="1"/>
            <a:r>
              <a:rPr lang="en-US" sz="2000" dirty="0" smtClean="0"/>
              <a:t>Adapt automatically to users’ </a:t>
            </a:r>
            <a:r>
              <a:rPr lang="en-US" sz="2000" dirty="0" err="1" smtClean="0"/>
              <a:t>adaptiveness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400" dirty="0" smtClean="0"/>
              <a:t>Implementation, using and enhancing “reusable holdout” techniques:</a:t>
            </a:r>
          </a:p>
          <a:p>
            <a:pPr lvl="1"/>
            <a:r>
              <a:rPr lang="en-US" sz="2000" dirty="0" smtClean="0"/>
              <a:t>Charge O(1/n) for query n</a:t>
            </a:r>
          </a:p>
          <a:p>
            <a:pPr lvl="1"/>
            <a:r>
              <a:rPr lang="en-US" sz="2000" dirty="0" smtClean="0"/>
              <a:t>Return “slightly” noisy answers (=decrease levels of tests)</a:t>
            </a:r>
          </a:p>
          <a:p>
            <a:pPr lvl="1"/>
            <a:r>
              <a:rPr lang="en-US" sz="2000" dirty="0" smtClean="0"/>
              <a:t>Monitor “overfitting”</a:t>
            </a:r>
          </a:p>
          <a:p>
            <a:pPr lvl="1"/>
            <a:r>
              <a:rPr lang="en-US" sz="2000" dirty="0" smtClean="0"/>
              <a:t>When overfitting too much – renew data and charge O(n</a:t>
            </a:r>
            <a:r>
              <a:rPr lang="en-US" sz="2400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5742" y="6469626"/>
            <a:ext cx="6902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Woodworth, Feldman, R., Srebro, NIPS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24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everlasting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Guarantees (with high probability): </a:t>
            </a:r>
          </a:p>
          <a:p>
            <a:pPr lvl="1"/>
            <a:r>
              <a:rPr lang="en-US" sz="2000" dirty="0" smtClean="0"/>
              <a:t>Non adaptive users pay O(log m) for m queries</a:t>
            </a:r>
          </a:p>
          <a:p>
            <a:pPr lvl="1"/>
            <a:r>
              <a:rPr lang="en-US" sz="2000" dirty="0" smtClean="0"/>
              <a:t>Adaptive users pay O(m</a:t>
            </a:r>
            <a:r>
              <a:rPr lang="en-US" sz="2000" baseline="30000" dirty="0" smtClean="0"/>
              <a:t>1/2</a:t>
            </a:r>
            <a:r>
              <a:rPr lang="en-US" sz="2000" dirty="0" smtClean="0"/>
              <a:t>) on average because they will eventually trigger the penalty mechanism</a:t>
            </a:r>
          </a:p>
          <a:p>
            <a:pPr lvl="1"/>
            <a:r>
              <a:rPr lang="en-US" sz="2000" dirty="0" smtClean="0"/>
              <a:t>Power is preserved for all users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Concerns: </a:t>
            </a:r>
            <a:endParaRPr lang="en-US" sz="2400" dirty="0" smtClean="0"/>
          </a:p>
          <a:p>
            <a:pPr lvl="1"/>
            <a:r>
              <a:rPr lang="en-US" sz="2000" dirty="0" smtClean="0"/>
              <a:t>Large constants in O</a:t>
            </a:r>
            <a:r>
              <a:rPr lang="en-US" sz="2000" dirty="0" smtClean="0"/>
              <a:t>()</a:t>
            </a:r>
            <a:r>
              <a:rPr lang="he-IL" sz="2000" dirty="0" smtClean="0"/>
              <a:t> </a:t>
            </a:r>
            <a:r>
              <a:rPr lang="en-US" sz="2000" dirty="0" smtClean="0"/>
              <a:t>/ low power</a:t>
            </a:r>
            <a:endParaRPr lang="en-US" sz="2000" dirty="0" smtClean="0"/>
          </a:p>
          <a:p>
            <a:pPr lvl="1"/>
            <a:r>
              <a:rPr lang="en-US" sz="2000" dirty="0" smtClean="0"/>
              <a:t>Large initial data size needed</a:t>
            </a:r>
          </a:p>
          <a:p>
            <a:pPr lvl="1"/>
            <a:r>
              <a:rPr lang="en-US" sz="2000" dirty="0" smtClean="0"/>
              <a:t>Unbounded costs (penalty mechanism)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5742" y="6469626"/>
            <a:ext cx="6902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Woodworth, Feldman, R., Srebro, NIPS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08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QPD: a paradigm for public database management</a:t>
            </a:r>
          </a:p>
          <a:p>
            <a:pPr lvl="1"/>
            <a:r>
              <a:rPr lang="en-US" sz="1800" dirty="0" smtClean="0"/>
              <a:t>False discovery and publication bias control</a:t>
            </a:r>
          </a:p>
          <a:p>
            <a:pPr lvl="1"/>
            <a:r>
              <a:rPr lang="en-US" sz="1800" dirty="0" smtClean="0"/>
              <a:t>No loss of power</a:t>
            </a:r>
          </a:p>
          <a:p>
            <a:pPr lvl="1"/>
            <a:r>
              <a:rPr lang="en-US" sz="1800" dirty="0" smtClean="0"/>
              <a:t>Cost: (slow) augmentation of database size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QPD can be implemented in practice:</a:t>
            </a:r>
          </a:p>
          <a:p>
            <a:pPr lvl="1"/>
            <a:r>
              <a:rPr lang="en-US" sz="1800" dirty="0" smtClean="0"/>
              <a:t>Fits well with trends of both sharing and security/privacy</a:t>
            </a:r>
          </a:p>
          <a:p>
            <a:pPr lvl="1"/>
            <a:r>
              <a:rPr lang="en-US" sz="1800" dirty="0" smtClean="0"/>
              <a:t>Requires change in how testing is done: no more p values!</a:t>
            </a:r>
            <a:endParaRPr lang="en-US" sz="1800" dirty="0"/>
          </a:p>
          <a:p>
            <a:pPr lvl="1"/>
            <a:r>
              <a:rPr lang="en-US" sz="1800" dirty="0" smtClean="0"/>
              <a:t>Practical issues: cultural acceptance, data quality, gaming</a:t>
            </a:r>
            <a:br>
              <a:rPr lang="en-US" sz="1800" dirty="0" smtClean="0"/>
            </a:br>
            <a:endParaRPr lang="en-US" sz="1800" dirty="0" smtClean="0"/>
          </a:p>
          <a:p>
            <a:r>
              <a:rPr lang="en-US" sz="2000" dirty="0" smtClean="0"/>
              <a:t>Challenges for both research and implementation:</a:t>
            </a:r>
          </a:p>
          <a:p>
            <a:pPr lvl="1"/>
            <a:r>
              <a:rPr lang="en-US" sz="1800" dirty="0" smtClean="0"/>
              <a:t>Controlling different criteria while allowing dependence</a:t>
            </a:r>
          </a:p>
          <a:p>
            <a:pPr lvl="1"/>
            <a:r>
              <a:rPr lang="en-US" sz="1800" dirty="0" smtClean="0"/>
              <a:t>Dealing with adaptive data analysis </a:t>
            </a:r>
            <a:r>
              <a:rPr lang="en-IL" sz="1800" dirty="0" smtClean="0"/>
              <a:t>–</a:t>
            </a:r>
            <a:r>
              <a:rPr lang="en-US" sz="1800" dirty="0" smtClean="0"/>
              <a:t> can it be made practical?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3708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Thanks!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30325" y="3298825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saharon@tauex.tau.ac.il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Sequential procedures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657600" y="1781175"/>
            <a:ext cx="1600200" cy="1447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Sequential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Procedure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2946402" y="2161893"/>
            <a:ext cx="685800" cy="6096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5312226" y="2161893"/>
            <a:ext cx="685800" cy="6096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332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413105"/>
              </p:ext>
            </p:extLst>
          </p:nvPr>
        </p:nvGraphicFramePr>
        <p:xfrm>
          <a:off x="2614613" y="2187575"/>
          <a:ext cx="2889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0" name="Equation" r:id="rId3" imgW="152280" imgH="228600" progId="">
                  <p:embed/>
                </p:oleObj>
              </mc:Choice>
              <mc:Fallback>
                <p:oleObj name="Equation" r:id="rId3" imgW="152280" imgH="228600" progId="">
                  <p:embed/>
                  <p:pic>
                    <p:nvPicPr>
                      <p:cNvPr id="0" name="Picture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2187575"/>
                        <a:ext cx="28892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376718"/>
              </p:ext>
            </p:extLst>
          </p:nvPr>
        </p:nvGraphicFramePr>
        <p:xfrm>
          <a:off x="6065381" y="2263775"/>
          <a:ext cx="2889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1" name="Equation" r:id="rId5" imgW="152280" imgH="228600" progId="">
                  <p:embed/>
                </p:oleObj>
              </mc:Choice>
              <mc:Fallback>
                <p:oleObj name="Equation" r:id="rId5" imgW="152280" imgH="228600" progId="">
                  <p:embed/>
                  <p:pic>
                    <p:nvPicPr>
                      <p:cNvPr id="0" name="Picture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5381" y="2263775"/>
                        <a:ext cx="28892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4" name="TextBox 17"/>
          <p:cNvSpPr txBox="1">
            <a:spLocks noChangeArrowheads="1"/>
          </p:cNvSpPr>
          <p:nvPr/>
        </p:nvSpPr>
        <p:spPr bwMode="auto">
          <a:xfrm>
            <a:off x="1695585" y="3525838"/>
            <a:ext cx="61474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Guarantees:</a:t>
            </a:r>
          </a:p>
          <a:p>
            <a:r>
              <a:rPr lang="en-US" sz="2400" dirty="0">
                <a:latin typeface="Calibri" pitchFamily="34" charset="0"/>
              </a:rPr>
              <a:t>(some </a:t>
            </a:r>
            <a:r>
              <a:rPr lang="en-US" sz="2400" dirty="0" smtClean="0">
                <a:latin typeface="Calibri" pitchFamily="34" charset="0"/>
              </a:rPr>
              <a:t>overall measure </a:t>
            </a:r>
            <a:r>
              <a:rPr lang="en-US" sz="2400" dirty="0">
                <a:latin typeface="Calibri" pitchFamily="34" charset="0"/>
              </a:rPr>
              <a:t>of false discoveries)   ≤ </a:t>
            </a:r>
            <a:r>
              <a:rPr lang="el-GR" sz="2400" dirty="0">
                <a:latin typeface="Calibri" pitchFamily="34" charset="0"/>
              </a:rPr>
              <a:t>α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404040"/>
                </a:solidFill>
              </a:rPr>
              <a:t>Example: Alpha Spending controls FWER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065338" y="1550988"/>
            <a:ext cx="2160587" cy="3927475"/>
          </a:xfrm>
          <a:prstGeom prst="roundRect">
            <a:avLst/>
          </a:prstGeom>
          <a:solidFill>
            <a:srgbClr val="00B0F0"/>
          </a:solidFill>
          <a:ln w="50800"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9150" y="1260475"/>
            <a:ext cx="2116138" cy="904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341" name="TextBox 30"/>
          <p:cNvSpPr txBox="1">
            <a:spLocks noChangeArrowheads="1"/>
          </p:cNvSpPr>
          <p:nvPr/>
        </p:nvSpPr>
        <p:spPr bwMode="auto">
          <a:xfrm>
            <a:off x="2501900" y="5607050"/>
            <a:ext cx="1308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>
                <a:latin typeface="Calibri" pitchFamily="34" charset="0"/>
              </a:rPr>
              <a:t>α</a:t>
            </a:r>
            <a:r>
              <a:rPr lang="en-US" sz="2400">
                <a:latin typeface="Calibri" pitchFamily="34" charset="0"/>
              </a:rPr>
              <a:t>-wealth</a:t>
            </a:r>
          </a:p>
        </p:txBody>
      </p:sp>
      <p:sp>
        <p:nvSpPr>
          <p:cNvPr id="32" name="Left Brace 31"/>
          <p:cNvSpPr/>
          <p:nvPr/>
        </p:nvSpPr>
        <p:spPr>
          <a:xfrm>
            <a:off x="1274763" y="2165350"/>
            <a:ext cx="601662" cy="334486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43" name="TextBox 32"/>
          <p:cNvSpPr txBox="1">
            <a:spLocks noChangeArrowheads="1"/>
          </p:cNvSpPr>
          <p:nvPr/>
        </p:nvSpPr>
        <p:spPr bwMode="auto">
          <a:xfrm>
            <a:off x="120650" y="3568700"/>
            <a:ext cx="1055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>
                <a:latin typeface="Calibri" pitchFamily="34" charset="0"/>
              </a:rPr>
              <a:t>α</a:t>
            </a:r>
            <a:r>
              <a:rPr lang="en-US" sz="2400">
                <a:latin typeface="Calibri" pitchFamily="34" charset="0"/>
              </a:rPr>
              <a:t>=0.05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078038" y="2159000"/>
            <a:ext cx="2111375" cy="873125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>
                <a:solidFill>
                  <a:schemeClr val="tx1"/>
                </a:solidFill>
              </a:rPr>
              <a:t>α</a:t>
            </a:r>
            <a:r>
              <a:rPr lang="en-US" sz="2400" baseline="-25000" dirty="0">
                <a:solidFill>
                  <a:schemeClr val="tx1"/>
                </a:solidFill>
              </a:rPr>
              <a:t>1</a:t>
            </a:r>
            <a:r>
              <a:rPr lang="en-US" sz="2400" dirty="0">
                <a:solidFill>
                  <a:schemeClr val="tx1"/>
                </a:solidFill>
              </a:rPr>
              <a:t>=0.01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702175" y="2357438"/>
            <a:ext cx="2644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Test 1: 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=1 if p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&lt;</a:t>
            </a:r>
            <a:r>
              <a:rPr lang="el-GR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1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081213" y="3022600"/>
            <a:ext cx="2111375" cy="730250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>
                <a:solidFill>
                  <a:schemeClr val="tx1"/>
                </a:solidFill>
              </a:rPr>
              <a:t>α</a:t>
            </a:r>
            <a:r>
              <a:rPr lang="en-US" sz="2400" baseline="-25000" dirty="0">
                <a:solidFill>
                  <a:schemeClr val="tx1"/>
                </a:solidFill>
              </a:rPr>
              <a:t>2</a:t>
            </a:r>
            <a:r>
              <a:rPr lang="en-US" sz="2400" dirty="0">
                <a:solidFill>
                  <a:schemeClr val="tx1"/>
                </a:solidFill>
              </a:rPr>
              <a:t>=0.007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702175" y="2716213"/>
            <a:ext cx="2640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Test 2: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=1 if</a:t>
            </a:r>
            <a:r>
              <a:rPr lang="en-US" dirty="0"/>
              <a:t> </a:t>
            </a:r>
            <a:r>
              <a:rPr lang="en-US" sz="2400" dirty="0">
                <a:latin typeface="Calibri" pitchFamily="34" charset="0"/>
              </a:rPr>
              <a:t>p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&lt;</a:t>
            </a:r>
            <a:r>
              <a:rPr lang="el-GR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81213" y="3746500"/>
            <a:ext cx="2111375" cy="587375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>
                <a:solidFill>
                  <a:schemeClr val="tx1"/>
                </a:solidFill>
              </a:rPr>
              <a:t>α</a:t>
            </a:r>
            <a:r>
              <a:rPr lang="en-US" sz="2400" baseline="-25000" dirty="0">
                <a:solidFill>
                  <a:schemeClr val="tx1"/>
                </a:solidFill>
              </a:rPr>
              <a:t>3</a:t>
            </a:r>
            <a:r>
              <a:rPr lang="en-US" sz="2400" dirty="0">
                <a:solidFill>
                  <a:schemeClr val="tx1"/>
                </a:solidFill>
              </a:rPr>
              <a:t>=0.005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702175" y="3074988"/>
            <a:ext cx="26400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Test 3: R</a:t>
            </a:r>
            <a:r>
              <a:rPr lang="en-US" sz="2400" baseline="-25000">
                <a:latin typeface="Calibri" pitchFamily="34" charset="0"/>
              </a:rPr>
              <a:t>3</a:t>
            </a:r>
            <a:r>
              <a:rPr lang="en-US" sz="2400">
                <a:latin typeface="Calibri" pitchFamily="34" charset="0"/>
              </a:rPr>
              <a:t>=1 if</a:t>
            </a:r>
            <a:r>
              <a:rPr lang="en-US"/>
              <a:t> </a:t>
            </a:r>
            <a:r>
              <a:rPr lang="en-US" sz="2400">
                <a:latin typeface="Calibri" pitchFamily="34" charset="0"/>
              </a:rPr>
              <a:t>p</a:t>
            </a:r>
            <a:r>
              <a:rPr lang="en-US" sz="2400" baseline="-25000">
                <a:latin typeface="Calibri" pitchFamily="34" charset="0"/>
              </a:rPr>
              <a:t>3</a:t>
            </a:r>
            <a:r>
              <a:rPr lang="en-US" sz="2400">
                <a:latin typeface="Calibri" pitchFamily="34" charset="0"/>
              </a:rPr>
              <a:t>&lt;</a:t>
            </a:r>
            <a:r>
              <a:rPr lang="el-GR" sz="2400">
                <a:latin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</a:rPr>
              <a:t>3</a:t>
            </a:r>
            <a:br>
              <a:rPr lang="en-US" sz="2400" baseline="-25000">
                <a:latin typeface="Calibri" pitchFamily="34" charset="0"/>
              </a:rPr>
            </a:br>
            <a:r>
              <a:rPr lang="en-US" sz="2400" baseline="-25000">
                <a:latin typeface="Calibri" pitchFamily="34" charset="0"/>
              </a:rPr>
              <a:t>.</a:t>
            </a:r>
            <a:br>
              <a:rPr lang="en-US" sz="2400" baseline="-25000">
                <a:latin typeface="Calibri" pitchFamily="34" charset="0"/>
              </a:rPr>
            </a:br>
            <a:r>
              <a:rPr lang="en-US" sz="2400" baseline="-25000">
                <a:latin typeface="Calibri" pitchFamily="34" charset="0"/>
              </a:rPr>
              <a:t>.</a:t>
            </a:r>
            <a:br>
              <a:rPr lang="en-US" sz="2400" baseline="-25000">
                <a:latin typeface="Calibri" pitchFamily="34" charset="0"/>
              </a:rPr>
            </a:br>
            <a:r>
              <a:rPr lang="en-US" sz="2400" baseline="-25000">
                <a:latin typeface="Calibri" pitchFamily="34" charset="0"/>
              </a:rPr>
              <a:t>.</a:t>
            </a:r>
          </a:p>
        </p:txBody>
      </p:sp>
      <p:graphicFrame>
        <p:nvGraphicFramePr>
          <p:cNvPr id="2254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6343408"/>
              </p:ext>
            </p:extLst>
          </p:nvPr>
        </p:nvGraphicFramePr>
        <p:xfrm>
          <a:off x="4824413" y="4600575"/>
          <a:ext cx="27463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4" name="Equation" r:id="rId3" imgW="1244520" imgH="431640" progId="Equation.DSMT4">
                  <p:embed/>
                </p:oleObj>
              </mc:Choice>
              <mc:Fallback>
                <p:oleObj name="Equation" r:id="rId3" imgW="1244520" imgH="431640" progId="Equation.DSMT4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413" y="4600575"/>
                        <a:ext cx="2746375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36" grpId="0" animBg="1"/>
      <p:bldP spid="37" grpId="0"/>
      <p:bldP spid="38" grpId="0" animBg="1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404040"/>
                </a:solidFill>
                <a:latin typeface="Arial" pitchFamily="34" charset="0"/>
              </a:rPr>
              <a:t>The Quality Preserving Database (QPD)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 smtClean="0"/>
              <a:t>Motivation: as levels decrease, power also decreases </a:t>
            </a: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  <a:buFont typeface="Calibri" pitchFamily="34" charset="0"/>
              <a:buChar char="–"/>
            </a:pPr>
            <a:r>
              <a:rPr lang="en-US" sz="2000" dirty="0" smtClean="0"/>
              <a:t>Earlier users are “using up” the data</a:t>
            </a:r>
            <a:br>
              <a:rPr lang="en-US" sz="2000" dirty="0" smtClean="0"/>
            </a:br>
            <a:endParaRPr lang="en-US" sz="2000" dirty="0" smtClean="0"/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 smtClean="0"/>
              <a:t>How can we compensate for usage?</a:t>
            </a: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  <a:buFont typeface="Calibri" pitchFamily="34" charset="0"/>
              <a:buChar char="–"/>
            </a:pPr>
            <a:r>
              <a:rPr lang="en-US" sz="2000" dirty="0" smtClean="0"/>
              <a:t>“Stable” method: user does not lose power by arriving later</a:t>
            </a: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  <a:buFont typeface="Calibri" pitchFamily="34" charset="0"/>
              <a:buChar char="–"/>
            </a:pPr>
            <a:r>
              <a:rPr lang="en-US" sz="2000" dirty="0" smtClean="0"/>
              <a:t>Two ways to achieve this:</a:t>
            </a:r>
          </a:p>
          <a:p>
            <a:pPr lvl="2"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800" dirty="0" smtClean="0"/>
              <a:t>Not decrease level (impossible)</a:t>
            </a:r>
          </a:p>
          <a:p>
            <a:pPr lvl="2"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800" dirty="0" smtClean="0"/>
              <a:t>Add samples </a:t>
            </a:r>
            <a:r>
              <a:rPr lang="en-US" sz="1800" dirty="0" smtClean="0">
                <a:sym typeface="Symbol"/>
              </a:rPr>
              <a:t></a:t>
            </a:r>
            <a:r>
              <a:rPr lang="en-US" sz="1800" dirty="0" smtClean="0"/>
              <a:t> more power at same level</a:t>
            </a:r>
            <a:br>
              <a:rPr lang="en-US" sz="1800" dirty="0" smtClean="0"/>
            </a:br>
            <a:endParaRPr lang="en-US" sz="1800" dirty="0" smtClean="0"/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 smtClean="0"/>
              <a:t>QPD basic problem: design “payment” schemes for usage which guarantee power to next users, while keeping costs bounded</a:t>
            </a: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  <a:buFont typeface="Calibri" pitchFamily="34" charset="0"/>
              <a:buChar char="–"/>
            </a:pPr>
            <a:r>
              <a:rPr lang="en-US" sz="2000" dirty="0" smtClean="0"/>
              <a:t>Turns out to be possible in many cases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1500" y="6126163"/>
            <a:ext cx="7631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Aharoni</a:t>
            </a:r>
            <a:r>
              <a:rPr lang="en-US" dirty="0" smtClean="0"/>
              <a:t>, Neuvirth, R. (2012) TCBB</a:t>
            </a:r>
          </a:p>
          <a:p>
            <a:r>
              <a:rPr lang="en-US" dirty="0" smtClean="0"/>
              <a:t>R., </a:t>
            </a:r>
            <a:r>
              <a:rPr lang="en-US" dirty="0" err="1" smtClean="0"/>
              <a:t>Aharoni</a:t>
            </a:r>
            <a:r>
              <a:rPr lang="en-US" dirty="0" smtClean="0"/>
              <a:t>, Neuvirth (2014) Gen. Epi.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404040"/>
                </a:solidFill>
              </a:rPr>
              <a:t>QPD schematic view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065338" y="1550988"/>
            <a:ext cx="2160587" cy="3927475"/>
          </a:xfrm>
          <a:prstGeom prst="roundRect">
            <a:avLst/>
          </a:prstGeom>
          <a:solidFill>
            <a:srgbClr val="00B0F0"/>
          </a:solidFill>
          <a:ln w="50800"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9150" y="1260475"/>
            <a:ext cx="2116138" cy="904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389" name="TextBox 30"/>
          <p:cNvSpPr txBox="1">
            <a:spLocks noChangeArrowheads="1"/>
          </p:cNvSpPr>
          <p:nvPr/>
        </p:nvSpPr>
        <p:spPr bwMode="auto">
          <a:xfrm>
            <a:off x="2501900" y="5607050"/>
            <a:ext cx="1308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>
                <a:latin typeface="Calibri" pitchFamily="34" charset="0"/>
              </a:rPr>
              <a:t>α</a:t>
            </a:r>
            <a:r>
              <a:rPr lang="en-US" sz="2400">
                <a:latin typeface="Calibri" pitchFamily="34" charset="0"/>
              </a:rPr>
              <a:t>-wealth</a:t>
            </a:r>
          </a:p>
        </p:txBody>
      </p:sp>
      <p:sp>
        <p:nvSpPr>
          <p:cNvPr id="32" name="Left Brace 31"/>
          <p:cNvSpPr/>
          <p:nvPr/>
        </p:nvSpPr>
        <p:spPr>
          <a:xfrm>
            <a:off x="1274763" y="2165350"/>
            <a:ext cx="601662" cy="334486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91" name="TextBox 32"/>
          <p:cNvSpPr txBox="1">
            <a:spLocks noChangeArrowheads="1"/>
          </p:cNvSpPr>
          <p:nvPr/>
        </p:nvSpPr>
        <p:spPr bwMode="auto">
          <a:xfrm>
            <a:off x="120650" y="3568700"/>
            <a:ext cx="1055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>
                <a:latin typeface="Calibri" pitchFamily="34" charset="0"/>
              </a:rPr>
              <a:t>α</a:t>
            </a:r>
            <a:r>
              <a:rPr lang="en-US" sz="2400">
                <a:latin typeface="Calibri" pitchFamily="34" charset="0"/>
              </a:rPr>
              <a:t>=0.05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078038" y="2159000"/>
            <a:ext cx="2111375" cy="1643063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>
                <a:solidFill>
                  <a:schemeClr val="tx1"/>
                </a:solidFill>
              </a:rPr>
              <a:t>α</a:t>
            </a:r>
            <a:r>
              <a:rPr lang="en-US" sz="2400" baseline="-25000" dirty="0">
                <a:solidFill>
                  <a:schemeClr val="tx1"/>
                </a:solidFill>
              </a:rPr>
              <a:t>1</a:t>
            </a:r>
            <a:r>
              <a:rPr lang="en-US" sz="2400" dirty="0">
                <a:solidFill>
                  <a:schemeClr val="tx1"/>
                </a:solidFill>
              </a:rPr>
              <a:t>=0.025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578350" y="2749550"/>
            <a:ext cx="1073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p</a:t>
            </a:r>
            <a:r>
              <a:rPr lang="en-US" sz="2400" baseline="-25000">
                <a:latin typeface="Calibri" pitchFamily="34" charset="0"/>
              </a:rPr>
              <a:t>1</a:t>
            </a:r>
            <a:r>
              <a:rPr lang="en-US" sz="2400">
                <a:latin typeface="Calibri" pitchFamily="34" charset="0"/>
              </a:rPr>
              <a:t>&lt;</a:t>
            </a:r>
            <a:r>
              <a:rPr lang="el-GR" sz="2400">
                <a:latin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</a:rPr>
              <a:t>1 </a:t>
            </a:r>
            <a:r>
              <a:rPr lang="en-US" sz="2400">
                <a:latin typeface="Calibri" pitchFamily="34" charset="0"/>
              </a:rPr>
              <a:t>?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081213" y="3792538"/>
            <a:ext cx="2111375" cy="730250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>
                <a:solidFill>
                  <a:schemeClr val="tx1"/>
                </a:solidFill>
              </a:rPr>
              <a:t>α</a:t>
            </a:r>
            <a:r>
              <a:rPr lang="en-US" sz="2400" baseline="-25000" dirty="0">
                <a:solidFill>
                  <a:schemeClr val="tx1"/>
                </a:solidFill>
              </a:rPr>
              <a:t>2</a:t>
            </a:r>
            <a:r>
              <a:rPr lang="en-US" sz="2400" dirty="0">
                <a:solidFill>
                  <a:schemeClr val="tx1"/>
                </a:solidFill>
              </a:rPr>
              <a:t>=0.0125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578350" y="3870325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p</a:t>
            </a:r>
            <a:r>
              <a:rPr lang="en-US" sz="2400" baseline="-25000">
                <a:latin typeface="Calibri" pitchFamily="34" charset="0"/>
              </a:rPr>
              <a:t>2</a:t>
            </a:r>
            <a:r>
              <a:rPr lang="en-US" sz="2400">
                <a:latin typeface="Calibri" pitchFamily="34" charset="0"/>
              </a:rPr>
              <a:t>&lt;</a:t>
            </a:r>
            <a:r>
              <a:rPr lang="el-GR" sz="2400">
                <a:latin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</a:rPr>
              <a:t>2</a:t>
            </a:r>
            <a:r>
              <a:rPr lang="en-US" sz="2400">
                <a:latin typeface="Calibri" pitchFamily="34" charset="0"/>
              </a:rPr>
              <a:t> ?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71688" y="4518025"/>
            <a:ext cx="2111375" cy="454025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>
                <a:solidFill>
                  <a:schemeClr val="tx1"/>
                </a:solidFill>
              </a:rPr>
              <a:t>α</a:t>
            </a:r>
            <a:r>
              <a:rPr lang="en-US" sz="2400" baseline="-25000" dirty="0">
                <a:solidFill>
                  <a:schemeClr val="tx1"/>
                </a:solidFill>
              </a:rPr>
              <a:t>3</a:t>
            </a:r>
            <a:r>
              <a:rPr lang="en-US" sz="2400" dirty="0">
                <a:solidFill>
                  <a:schemeClr val="tx1"/>
                </a:solidFill>
              </a:rPr>
              <a:t>=0.00625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578350" y="4535488"/>
            <a:ext cx="10953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p</a:t>
            </a:r>
            <a:r>
              <a:rPr lang="en-US" sz="2400" baseline="-25000">
                <a:latin typeface="Calibri" pitchFamily="34" charset="0"/>
              </a:rPr>
              <a:t>3</a:t>
            </a:r>
            <a:r>
              <a:rPr lang="en-US" sz="2400">
                <a:latin typeface="Calibri" pitchFamily="34" charset="0"/>
              </a:rPr>
              <a:t>&lt;</a:t>
            </a:r>
            <a:r>
              <a:rPr lang="el-GR" sz="2400">
                <a:latin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</a:rPr>
              <a:t>3</a:t>
            </a:r>
            <a:r>
              <a:rPr lang="en-US" sz="2400">
                <a:latin typeface="Calibri" pitchFamily="34" charset="0"/>
              </a:rPr>
              <a:t> ?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970588" y="1582738"/>
            <a:ext cx="2162175" cy="39274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508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95988" y="1292225"/>
            <a:ext cx="2116137" cy="2341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400" name="TextBox 15"/>
          <p:cNvSpPr txBox="1">
            <a:spLocks noChangeArrowheads="1"/>
          </p:cNvSpPr>
          <p:nvPr/>
        </p:nvSpPr>
        <p:spPr bwMode="auto">
          <a:xfrm>
            <a:off x="6088063" y="4283075"/>
            <a:ext cx="1895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1000 samples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981700" y="3209925"/>
            <a:ext cx="2133600" cy="4111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100 samples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981700" y="2819400"/>
            <a:ext cx="2133600" cy="3730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100 samples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981700" y="2447925"/>
            <a:ext cx="2133600" cy="3635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100 samples</a:t>
            </a:r>
          </a:p>
        </p:txBody>
      </p:sp>
      <p:sp>
        <p:nvSpPr>
          <p:cNvPr id="16404" name="TextBox 19"/>
          <p:cNvSpPr txBox="1">
            <a:spLocks noChangeArrowheads="1"/>
          </p:cNvSpPr>
          <p:nvPr/>
        </p:nvSpPr>
        <p:spPr bwMode="auto">
          <a:xfrm>
            <a:off x="6337300" y="5607050"/>
            <a:ext cx="1347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Database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36" grpId="0" animBg="1"/>
      <p:bldP spid="37" grpId="0"/>
      <p:bldP spid="38" grpId="0" animBg="1"/>
      <p:bldP spid="39" grpId="0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404040"/>
                </a:solidFill>
              </a:rPr>
              <a:t>QPD implementation example</a:t>
            </a:r>
          </a:p>
        </p:txBody>
      </p:sp>
      <p:sp>
        <p:nvSpPr>
          <p:cNvPr id="5427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9641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 smtClean="0"/>
              <a:t>Stream of normal tests, each with effect size </a:t>
            </a:r>
            <a:r>
              <a:rPr lang="en-US" sz="2400" dirty="0" err="1" smtClean="0"/>
              <a:t>s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and power requirement </a:t>
            </a:r>
            <a:r>
              <a:rPr lang="en-US" sz="2400" dirty="0" smtClean="0">
                <a:sym typeface="Symbol" pitchFamily="18" charset="2"/>
              </a:rPr>
              <a:t></a:t>
            </a:r>
            <a:r>
              <a:rPr lang="en-US" sz="2400" baseline="-25000" dirty="0" err="1" smtClean="0">
                <a:sym typeface="Symbol" pitchFamily="18" charset="2"/>
              </a:rPr>
              <a:t>i</a:t>
            </a:r>
            <a:r>
              <a:rPr lang="en-US" sz="2400" baseline="-25000" dirty="0" smtClean="0">
                <a:sym typeface="Symbol" pitchFamily="18" charset="2"/>
              </a:rPr>
              <a:t/>
            </a:r>
            <a:br>
              <a:rPr lang="en-US" sz="2400" baseline="-25000" dirty="0" smtClean="0">
                <a:sym typeface="Symbol" pitchFamily="18" charset="2"/>
              </a:rPr>
            </a:br>
            <a:endParaRPr lang="en-US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 smtClean="0"/>
              <a:t>When test </a:t>
            </a:r>
            <a:r>
              <a:rPr lang="en-US" sz="2400" dirty="0" err="1" smtClean="0"/>
              <a:t>i</a:t>
            </a:r>
            <a:r>
              <a:rPr lang="en-US" sz="2400" dirty="0" smtClean="0"/>
              <a:t> arrives, we have n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samples in the database</a:t>
            </a:r>
          </a:p>
          <a:p>
            <a:pPr lvl="1" eaLnBrk="1" hangingPunct="1">
              <a:lnSpc>
                <a:spcPct val="80000"/>
              </a:lnSpc>
              <a:buClr>
                <a:schemeClr val="accent1"/>
              </a:buClr>
              <a:buFont typeface="Calibri" pitchFamily="34" charset="0"/>
              <a:buChar char="–"/>
            </a:pPr>
            <a:r>
              <a:rPr lang="en-US" sz="2000" dirty="0" smtClean="0"/>
              <a:t>Find c such that </a:t>
            </a:r>
            <a:r>
              <a:rPr lang="en-US" sz="2000" dirty="0" smtClean="0">
                <a:sym typeface="Symbol" pitchFamily="18" charset="2"/>
              </a:rPr>
              <a:t></a:t>
            </a:r>
            <a:r>
              <a:rPr lang="en-US" sz="2000" dirty="0" err="1" smtClean="0">
                <a:sym typeface="Symbol" pitchFamily="18" charset="2"/>
              </a:rPr>
              <a:t>q</a:t>
            </a:r>
            <a:r>
              <a:rPr lang="en-US" sz="2000" baseline="30000" dirty="0" err="1" smtClean="0">
                <a:sym typeface="Symbol" pitchFamily="18" charset="2"/>
              </a:rPr>
              <a:t>n</a:t>
            </a:r>
            <a:r>
              <a:rPr lang="en-US" sz="2000" dirty="0" smtClean="0">
                <a:sym typeface="Symbol" pitchFamily="18" charset="2"/>
              </a:rPr>
              <a:t>(1-q</a:t>
            </a:r>
            <a:r>
              <a:rPr lang="en-US" sz="2000" baseline="30000" dirty="0" smtClean="0">
                <a:sym typeface="Symbol" pitchFamily="18" charset="2"/>
              </a:rPr>
              <a:t>c</a:t>
            </a:r>
            <a:r>
              <a:rPr lang="en-US" sz="2000" dirty="0" smtClean="0">
                <a:sym typeface="Symbol" pitchFamily="18" charset="2"/>
              </a:rPr>
              <a:t>) is sufficient level for obtaining power </a:t>
            </a:r>
            <a:r>
              <a:rPr lang="en-US" sz="2000" baseline="-25000" dirty="0" err="1" smtClean="0">
                <a:sym typeface="Symbol" pitchFamily="18" charset="2"/>
              </a:rPr>
              <a:t>i</a:t>
            </a:r>
            <a:endParaRPr lang="en-US" sz="2000" baseline="-25000" dirty="0" smtClean="0">
              <a:sym typeface="Symbol" pitchFamily="18" charset="2"/>
            </a:endParaRPr>
          </a:p>
          <a:p>
            <a:pPr lvl="1" eaLnBrk="1" hangingPunct="1">
              <a:lnSpc>
                <a:spcPct val="80000"/>
              </a:lnSpc>
              <a:buClr>
                <a:schemeClr val="accent1"/>
              </a:buClr>
              <a:buFont typeface="Calibri" pitchFamily="34" charset="0"/>
              <a:buChar char="–"/>
            </a:pPr>
            <a:r>
              <a:rPr lang="en-US" sz="2000" dirty="0" smtClean="0">
                <a:sym typeface="Symbol" pitchFamily="18" charset="2"/>
              </a:rPr>
              <a:t>Request c samples (or equivalent cost) in payment from </a:t>
            </a:r>
            <a:r>
              <a:rPr lang="en-US" sz="2000" dirty="0" err="1" smtClean="0"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/>
            </a:r>
            <a:br>
              <a:rPr lang="en-US" sz="2000" dirty="0" smtClean="0">
                <a:sym typeface="Symbol" pitchFamily="18" charset="2"/>
              </a:rPr>
            </a:br>
            <a:endParaRPr lang="en-US" sz="20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 smtClean="0">
                <a:sym typeface="Symbol" pitchFamily="18" charset="2"/>
              </a:rPr>
              <a:t>This simple recipe guarantees “stability” </a:t>
            </a:r>
          </a:p>
          <a:p>
            <a:pPr lvl="1" eaLnBrk="1" hangingPunct="1">
              <a:lnSpc>
                <a:spcPct val="80000"/>
              </a:lnSpc>
              <a:buClr>
                <a:schemeClr val="accent1"/>
              </a:buClr>
              <a:buFont typeface="Calibri" pitchFamily="34" charset="0"/>
              <a:buChar char="–"/>
            </a:pPr>
            <a:r>
              <a:rPr lang="en-US" sz="2000" dirty="0" smtClean="0">
                <a:sym typeface="Symbol" pitchFamily="18" charset="2"/>
              </a:rPr>
              <a:t>The ability to serve an infinite stream with bounded </a:t>
            </a:r>
            <a:r>
              <a:rPr lang="en-US" sz="2000" dirty="0" smtClean="0">
                <a:sym typeface="Symbol" pitchFamily="18" charset="2"/>
              </a:rPr>
              <a:t>costs</a:t>
            </a:r>
          </a:p>
          <a:p>
            <a:pPr lvl="1" eaLnBrk="1" hangingPunct="1">
              <a:lnSpc>
                <a:spcPct val="80000"/>
              </a:lnSpc>
              <a:buClr>
                <a:schemeClr val="accent1"/>
              </a:buClr>
              <a:buFont typeface="Calibri" pitchFamily="34" charset="0"/>
              <a:buChar char="–"/>
            </a:pPr>
            <a:r>
              <a:rPr lang="en-US" sz="2000" dirty="0" smtClean="0">
                <a:sym typeface="Symbol" pitchFamily="18" charset="2"/>
              </a:rPr>
              <a:t>Bound is decreasing as sequence progresses </a:t>
            </a:r>
            <a:r>
              <a:rPr lang="en-IL" sz="2000" dirty="0" smtClean="0">
                <a:sym typeface="Symbol" panose="05050102010706020507" pitchFamily="18" charset="2"/>
              </a:rPr>
              <a:t></a:t>
            </a:r>
            <a:r>
              <a:rPr lang="en-US" sz="2000" dirty="0" smtClean="0">
                <a:sym typeface="Symbol" panose="05050102010706020507" pitchFamily="18" charset="2"/>
              </a:rPr>
              <a:t> diminishing costs</a:t>
            </a:r>
            <a:r>
              <a:rPr lang="en-US" sz="2000" dirty="0" smtClean="0">
                <a:sym typeface="Symbol" pitchFamily="18" charset="2"/>
              </a:rPr>
              <a:t/>
            </a:r>
            <a:br>
              <a:rPr lang="en-US" sz="2000" dirty="0" smtClean="0">
                <a:sym typeface="Symbol" pitchFamily="18" charset="2"/>
              </a:rPr>
            </a:br>
            <a:endParaRPr lang="en-US" sz="20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 smtClean="0">
                <a:sym typeface="Symbol" pitchFamily="18" charset="2"/>
              </a:rPr>
              <a:t>Applicable well beyond normal distributions</a:t>
            </a:r>
            <a:br>
              <a:rPr lang="en-US" sz="2400" dirty="0" smtClean="0">
                <a:sym typeface="Symbol" pitchFamily="18" charset="2"/>
              </a:rPr>
            </a:br>
            <a:endParaRPr lang="en-US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 smtClean="0">
                <a:sym typeface="Symbol" pitchFamily="18" charset="2"/>
              </a:rPr>
              <a:t>Shows </a:t>
            </a:r>
            <a:r>
              <a:rPr lang="en-US" sz="2400" dirty="0" smtClean="0">
                <a:sym typeface="Symbol" pitchFamily="18" charset="2"/>
              </a:rPr>
              <a:t>quickly diminishing costs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404040"/>
                </a:solidFill>
              </a:rPr>
              <a:t>QPD simulations</a:t>
            </a:r>
          </a:p>
        </p:txBody>
      </p:sp>
      <p:pic>
        <p:nvPicPr>
          <p:cNvPr id="1843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2050" y="1411288"/>
            <a:ext cx="7051675" cy="539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Basic QPD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Clr>
                <a:schemeClr val="accent1"/>
              </a:buClr>
              <a:buSzTx/>
              <a:defRPr/>
            </a:pPr>
            <a:r>
              <a:rPr lang="en-US" sz="2800" dirty="0" smtClean="0"/>
              <a:t>Tool for false discovery control in public databases, with a management layer responsible for validity</a:t>
            </a:r>
            <a:br>
              <a:rPr lang="en-US" sz="2800" dirty="0" smtClean="0"/>
            </a:br>
            <a:endParaRPr lang="en-US" sz="2800" dirty="0" smtClean="0"/>
          </a:p>
          <a:p>
            <a:pPr eaLnBrk="1" hangingPunct="1">
              <a:buClr>
                <a:schemeClr val="accent1"/>
              </a:buClr>
              <a:buSzTx/>
              <a:defRPr/>
            </a:pPr>
            <a:r>
              <a:rPr lang="en-US" sz="2800" dirty="0" smtClean="0"/>
              <a:t>Pay per use with samples or cost of sample acquisition</a:t>
            </a:r>
            <a:br>
              <a:rPr lang="en-US" sz="2800" dirty="0" smtClean="0"/>
            </a:br>
            <a:endParaRPr lang="en-US" sz="2800" dirty="0" smtClean="0"/>
          </a:p>
          <a:p>
            <a:pPr eaLnBrk="1" hangingPunct="1">
              <a:buClr>
                <a:schemeClr val="accent1"/>
              </a:buClr>
              <a:buSzTx/>
              <a:defRPr/>
            </a:pPr>
            <a:r>
              <a:rPr lang="en-US" sz="2800" dirty="0" smtClean="0"/>
              <a:t>Can serve an infinite series of requests without loss of power</a:t>
            </a:r>
            <a:br>
              <a:rPr lang="en-US" sz="2800" dirty="0" smtClean="0"/>
            </a:br>
            <a:endParaRPr lang="en-US" sz="2800" dirty="0" smtClean="0"/>
          </a:p>
          <a:p>
            <a:pPr eaLnBrk="1" hangingPunct="1">
              <a:buClr>
                <a:schemeClr val="accent1"/>
              </a:buClr>
              <a:buSzTx/>
              <a:defRPr/>
            </a:pPr>
            <a:r>
              <a:rPr lang="en-US" sz="2800" dirty="0" smtClean="0"/>
              <a:t>Uses Alpha Spending to control FWER</a:t>
            </a:r>
          </a:p>
          <a:p>
            <a:pPr eaLnBrk="1" hangingPunct="1">
              <a:buClr>
                <a:schemeClr val="accent1"/>
              </a:buClr>
              <a:buSzTx/>
              <a:defRPr/>
            </a:pPr>
            <a:endParaRPr lang="en-US" sz="2800" dirty="0"/>
          </a:p>
          <a:p>
            <a:pPr eaLnBrk="1" hangingPunct="1">
              <a:buClr>
                <a:schemeClr val="accent1"/>
              </a:buClr>
              <a:buSzTx/>
              <a:defRPr/>
            </a:pPr>
            <a:r>
              <a:rPr lang="en-US" sz="2800" dirty="0" smtClean="0"/>
              <a:t>Scientists concentrated </a:t>
            </a:r>
            <a:r>
              <a:rPr lang="en-US" sz="2800" dirty="0"/>
              <a:t>on discoveries </a:t>
            </a:r>
            <a:r>
              <a:rPr lang="en-US" sz="2800" dirty="0" smtClean="0"/>
              <a:t> (effect size and power)</a:t>
            </a:r>
            <a:br>
              <a:rPr lang="en-US" sz="2800" dirty="0" smtClean="0"/>
            </a:br>
            <a:endParaRPr lang="en-US" sz="2800" dirty="0" smtClean="0"/>
          </a:p>
          <a:p>
            <a:pPr eaLnBrk="1" hangingPunct="1">
              <a:buClr>
                <a:schemeClr val="accent1"/>
              </a:buClr>
              <a:buSzTx/>
              <a:defRPr/>
            </a:pPr>
            <a:r>
              <a:rPr lang="en-US" sz="2800" dirty="0" smtClean="0"/>
              <a:t>Scientists do not see p-values, only R’s (reject/not reject H0)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>
            <a:lumMod val="40000"/>
            <a:lumOff val="60000"/>
          </a:schemeClr>
        </a:solidFill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9885</TotalTime>
  <Words>941</Words>
  <Application>Microsoft Office PowerPoint</Application>
  <PresentationFormat>On-screen Show (4:3)</PresentationFormat>
  <Paragraphs>212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Cambria Math</vt:lpstr>
      <vt:lpstr>Symbol</vt:lpstr>
      <vt:lpstr>Wingdings</vt:lpstr>
      <vt:lpstr>Office Theme</vt:lpstr>
      <vt:lpstr>Equation</vt:lpstr>
      <vt:lpstr>Quality preserving and everlasting databases – a retrospective</vt:lpstr>
      <vt:lpstr>Mapping the challenges of scientific discovery on shared data resources (“public databases”)</vt:lpstr>
      <vt:lpstr>Sequential procedures</vt:lpstr>
      <vt:lpstr>Example: Alpha Spending controls FWER</vt:lpstr>
      <vt:lpstr>The Quality Preserving Database (QPD)</vt:lpstr>
      <vt:lpstr>QPD schematic view</vt:lpstr>
      <vt:lpstr>QPD implementation example</vt:lpstr>
      <vt:lpstr>QPD simulations</vt:lpstr>
      <vt:lpstr>Basic QPD Summary</vt:lpstr>
      <vt:lpstr>PowerPoint Presentation</vt:lpstr>
      <vt:lpstr>QPD use case: GWAS replication server</vt:lpstr>
      <vt:lpstr>Sequential control beyond FWER: Alpha Investing (Foster &amp; Stine 2007)</vt:lpstr>
      <vt:lpstr>Alpha Investing</vt:lpstr>
      <vt:lpstr>Summary of results from Aharoni &amp; R. (JRSSB, 2014)</vt:lpstr>
      <vt:lpstr>Alpha Spending with Rewards</vt:lpstr>
      <vt:lpstr>Generalized alpha investing and QPD</vt:lpstr>
      <vt:lpstr>Simulation</vt:lpstr>
      <vt:lpstr>Alpha Spending with Rewards and QPD</vt:lpstr>
      <vt:lpstr>QPD and FDR control</vt:lpstr>
      <vt:lpstr>Dependence vs Adaptation</vt:lpstr>
      <vt:lpstr>The reusable holdout</vt:lpstr>
      <vt:lpstr>The everlasting database</vt:lpstr>
      <vt:lpstr>The everlasting database</vt:lpstr>
      <vt:lpstr>Summary</vt:lpstr>
      <vt:lpstr>Thanks!</vt:lpstr>
    </vt:vector>
  </TitlesOfParts>
  <Company>IBM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Ehud Aharoni</dc:creator>
  <cp:lastModifiedBy>saharon</cp:lastModifiedBy>
  <cp:revision>372</cp:revision>
  <dcterms:created xsi:type="dcterms:W3CDTF">2011-03-29T14:10:37Z</dcterms:created>
  <dcterms:modified xsi:type="dcterms:W3CDTF">2021-12-02T14:25:43Z</dcterms:modified>
</cp:coreProperties>
</file>