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335" r:id="rId3"/>
    <p:sldId id="308" r:id="rId4"/>
    <p:sldId id="358" r:id="rId5"/>
    <p:sldId id="359" r:id="rId6"/>
    <p:sldId id="360" r:id="rId7"/>
    <p:sldId id="309" r:id="rId8"/>
    <p:sldId id="336" r:id="rId9"/>
    <p:sldId id="313" r:id="rId10"/>
    <p:sldId id="314" r:id="rId11"/>
    <p:sldId id="267" r:id="rId12"/>
    <p:sldId id="270" r:id="rId13"/>
    <p:sldId id="350" r:id="rId14"/>
    <p:sldId id="341" r:id="rId15"/>
    <p:sldId id="351" r:id="rId16"/>
    <p:sldId id="352" r:id="rId17"/>
    <p:sldId id="339" r:id="rId18"/>
    <p:sldId id="362" r:id="rId19"/>
    <p:sldId id="365" r:id="rId20"/>
    <p:sldId id="349" r:id="rId21"/>
    <p:sldId id="273" r:id="rId22"/>
    <p:sldId id="342" r:id="rId23"/>
    <p:sldId id="363" r:id="rId24"/>
    <p:sldId id="343" r:id="rId25"/>
    <p:sldId id="364" r:id="rId26"/>
    <p:sldId id="344" r:id="rId27"/>
    <p:sldId id="345" r:id="rId28"/>
    <p:sldId id="346" r:id="rId29"/>
    <p:sldId id="279" r:id="rId30"/>
    <p:sldId id="366" r:id="rId31"/>
    <p:sldId id="337" r:id="rId32"/>
    <p:sldId id="356" r:id="rId33"/>
    <p:sldId id="353" r:id="rId34"/>
    <p:sldId id="354" r:id="rId35"/>
    <p:sldId id="367" r:id="rId36"/>
    <p:sldId id="286" r:id="rId37"/>
    <p:sldId id="320" r:id="rId38"/>
    <p:sldId id="321" r:id="rId39"/>
    <p:sldId id="322" r:id="rId40"/>
    <p:sldId id="324" r:id="rId41"/>
    <p:sldId id="323" r:id="rId42"/>
    <p:sldId id="325" r:id="rId43"/>
    <p:sldId id="328" r:id="rId44"/>
    <p:sldId id="329" r:id="rId45"/>
    <p:sldId id="330" r:id="rId46"/>
    <p:sldId id="290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A2"/>
    <a:srgbClr val="C8B9D4"/>
    <a:srgbClr val="BCA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6" autoAdjust="0"/>
    <p:restoredTop sz="94659" autoAdjust="0"/>
  </p:normalViewPr>
  <p:slideViewPr>
    <p:cSldViewPr snapToGrid="0">
      <p:cViewPr varScale="1">
        <p:scale>
          <a:sx n="66" d="100"/>
          <a:sy n="66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30.wmf"/><Relationship Id="rId6" Type="http://schemas.openxmlformats.org/officeDocument/2006/relationships/image" Target="../media/image32.wmf"/><Relationship Id="rId5" Type="http://schemas.openxmlformats.org/officeDocument/2006/relationships/image" Target="../media/image24.wmf"/><Relationship Id="rId4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DC4C82-2301-4C01-B303-EC85118A180B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2B14D4-5765-4C38-A0FF-9AD07CAE30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9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9ABADF-B36F-48BB-B91B-E276BD6D9CF5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31E8BD-7450-4C5E-AEAA-6CE331FE2C5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1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3A9A9-9D3D-498A-B828-535B69CDDE51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5D9B0-ADDB-40BC-A143-07C4CB9DA6E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5D4E-F509-4531-87B9-9CEFFF73B081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BEA55-8206-49BE-BD1F-F805E90B1BA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B7103-0823-47E3-AA7A-BD435671256D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ADE5-6884-466E-BCF1-DA90010B996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9FFC-35B6-4066-8165-A295D4A2CD20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626C79-721A-4C60-BEF2-904A28548DC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33455-C196-4454-BE75-13DB648766F8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0339-5FEA-4AE9-A02E-CE55A8791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F97A-6993-48D0-9E5D-CE070595CDE8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9554-005E-4635-8D71-29D9FEBA659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C6A3-3C79-4F2C-9B9E-CC1215E2114A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FC8D-D8E0-4D35-A093-FCF3E623CD6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38065-49D8-40BA-ADC5-53764591DC42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7AF1-33C6-40A0-A130-4935EF2FC0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03FC-C818-4CA3-B442-10FBACA01CBF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4A953-2F1B-4E53-B4E3-83CC1474DA3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E4FB1-9766-4A57-8B0D-E645AFD565DC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CFBC-B38A-4691-867B-42A35AEFCD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B98FE-6D8E-4C31-816F-A8B02852CC87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5ACB3-981D-45F4-874D-106DB454BD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FEC216-91B1-4604-8E26-4DE2C38BFECE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A9284F-37C8-4E69-9B74-7212A2AD82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5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3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27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2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2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98500" y="1403350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smtClean="0"/>
              <a:t>Quality Preserving Databases: Multiplicity Control on Infinite Streams </a:t>
            </a:r>
            <a:br>
              <a:rPr lang="en-US" sz="4000" smtClean="0"/>
            </a:br>
            <a:endParaRPr lang="en-US" sz="200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3038" y="3467100"/>
            <a:ext cx="6956425" cy="1752600"/>
          </a:xfrm>
        </p:spPr>
        <p:txBody>
          <a:bodyPr/>
          <a:lstStyle/>
          <a:p>
            <a:pPr algn="l" eaLnBrk="1" hangingPunct="1"/>
            <a:r>
              <a:rPr lang="en-US" sz="2800" dirty="0" smtClean="0">
                <a:solidFill>
                  <a:schemeClr val="tx2"/>
                </a:solidFill>
              </a:rPr>
              <a:t>Saharon Rosset, Tel Aviv University</a:t>
            </a:r>
          </a:p>
          <a:p>
            <a:pPr algn="l" eaLnBrk="1" hangingPunct="1"/>
            <a:r>
              <a:rPr lang="en-US" sz="2800" dirty="0" smtClean="0">
                <a:solidFill>
                  <a:schemeClr val="tx2"/>
                </a:solidFill>
              </a:rPr>
              <a:t>Joint with: </a:t>
            </a:r>
          </a:p>
          <a:p>
            <a:pPr algn="l" eaLnBrk="1" hangingPunct="1"/>
            <a:r>
              <a:rPr lang="en-US" sz="2800" b="1" dirty="0" smtClean="0">
                <a:solidFill>
                  <a:schemeClr val="tx2"/>
                </a:solidFill>
              </a:rPr>
              <a:t>Udi Aharoni</a:t>
            </a:r>
            <a:r>
              <a:rPr lang="en-US" sz="2800" dirty="0" smtClean="0">
                <a:solidFill>
                  <a:schemeClr val="tx2"/>
                </a:solidFill>
              </a:rPr>
              <a:t>, Hani </a:t>
            </a:r>
            <a:r>
              <a:rPr lang="en-US" sz="2800" dirty="0" err="1" smtClean="0">
                <a:solidFill>
                  <a:schemeClr val="tx2"/>
                </a:solidFill>
              </a:rPr>
              <a:t>Neuvirth</a:t>
            </a:r>
            <a:r>
              <a:rPr lang="en-US" sz="2800" dirty="0" smtClean="0">
                <a:solidFill>
                  <a:schemeClr val="tx2"/>
                </a:solidFill>
              </a:rPr>
              <a:t> – IBM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 Testing with Public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Traditional techniques can not be used: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Research groups are uncoordinated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Future usage is unpredictable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6300" y="3765550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Procedure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705770" y="4146885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086108" y="4146885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30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517293"/>
              </p:ext>
            </p:extLst>
          </p:nvPr>
        </p:nvGraphicFramePr>
        <p:xfrm>
          <a:off x="5762625" y="4198938"/>
          <a:ext cx="1587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3" imgW="838080" imgH="253800" progId="">
                  <p:embed/>
                </p:oleObj>
              </mc:Choice>
              <mc:Fallback>
                <p:oleObj name="Equation" r:id="rId3" imgW="838080" imgH="253800" progId="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25" y="4198938"/>
                        <a:ext cx="15875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48150"/>
              </p:ext>
            </p:extLst>
          </p:nvPr>
        </p:nvGraphicFramePr>
        <p:xfrm>
          <a:off x="1092862" y="4248732"/>
          <a:ext cx="1612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5" imgW="850900" imgH="228600" progId="">
                  <p:embed/>
                </p:oleObj>
              </mc:Choice>
              <mc:Fallback>
                <p:oleObj name="Equation" r:id="rId5" imgW="850900" imgH="228600" progId="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862" y="4248732"/>
                        <a:ext cx="1612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Sequential procedures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1781175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Sequential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Procedure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946402" y="2161893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312226" y="2161893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3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13105"/>
              </p:ext>
            </p:extLst>
          </p:nvPr>
        </p:nvGraphicFramePr>
        <p:xfrm>
          <a:off x="2614613" y="2187575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4" name="Equation" r:id="rId3" imgW="152280" imgH="228600" progId="">
                  <p:embed/>
                </p:oleObj>
              </mc:Choice>
              <mc:Fallback>
                <p:oleObj name="Equation" r:id="rId3" imgW="152280" imgH="228600" progId="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2187575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376718"/>
              </p:ext>
            </p:extLst>
          </p:nvPr>
        </p:nvGraphicFramePr>
        <p:xfrm>
          <a:off x="6065381" y="2263775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Equation" r:id="rId5" imgW="152280" imgH="228600" progId="">
                  <p:embed/>
                </p:oleObj>
              </mc:Choice>
              <mc:Fallback>
                <p:oleObj name="Equation" r:id="rId5" imgW="152280" imgH="228600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381" y="2263775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Box 17"/>
          <p:cNvSpPr txBox="1">
            <a:spLocks noChangeArrowheads="1"/>
          </p:cNvSpPr>
          <p:nvPr/>
        </p:nvSpPr>
        <p:spPr bwMode="auto">
          <a:xfrm>
            <a:off x="1695585" y="3525838"/>
            <a:ext cx="61474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Guarantees:</a:t>
            </a:r>
          </a:p>
          <a:p>
            <a:r>
              <a:rPr lang="en-US" sz="2400" dirty="0">
                <a:latin typeface="Calibri" pitchFamily="34" charset="0"/>
              </a:rPr>
              <a:t>(some </a:t>
            </a:r>
            <a:r>
              <a:rPr lang="en-US" sz="2400" dirty="0" smtClean="0">
                <a:latin typeface="Calibri" pitchFamily="34" charset="0"/>
              </a:rPr>
              <a:t>overall measure </a:t>
            </a:r>
            <a:r>
              <a:rPr lang="en-US" sz="2400" dirty="0">
                <a:latin typeface="Calibri" pitchFamily="34" charset="0"/>
              </a:rPr>
              <a:t>of false discoveries)   ≤ 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404040"/>
                </a:solidFill>
              </a:rPr>
              <a:t>Example: Alpha Spending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065338" y="1550988"/>
            <a:ext cx="2160587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915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41" name="TextBox 30"/>
          <p:cNvSpPr txBox="1">
            <a:spLocks noChangeArrowheads="1"/>
          </p:cNvSpPr>
          <p:nvPr/>
        </p:nvSpPr>
        <p:spPr bwMode="auto">
          <a:xfrm>
            <a:off x="2501900" y="5607050"/>
            <a:ext cx="1308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-wealth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1274763" y="2165350"/>
            <a:ext cx="601662" cy="33448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3" name="TextBox 32"/>
          <p:cNvSpPr txBox="1">
            <a:spLocks noChangeArrowheads="1"/>
          </p:cNvSpPr>
          <p:nvPr/>
        </p:nvSpPr>
        <p:spPr bwMode="auto">
          <a:xfrm>
            <a:off x="120650" y="3568700"/>
            <a:ext cx="105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=0.05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78038" y="2159000"/>
            <a:ext cx="2111375" cy="8731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=0.01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702175" y="2357438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Test 1: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=1 if p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81213" y="3022600"/>
            <a:ext cx="2111375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=0.007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02175" y="2716213"/>
            <a:ext cx="264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Test 2: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=1 if</a:t>
            </a:r>
            <a:r>
              <a:rPr lang="en-US" dirty="0"/>
              <a:t> </a:t>
            </a:r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1213" y="3746500"/>
            <a:ext cx="2111375" cy="58737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=0.005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702175" y="3074988"/>
            <a:ext cx="2640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Test 3: R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=1 if</a:t>
            </a:r>
            <a:r>
              <a:rPr lang="en-US"/>
              <a:t> </a:t>
            </a:r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3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  <a:br>
              <a:rPr lang="en-US" sz="2400" baseline="-25000">
                <a:latin typeface="Calibri" pitchFamily="34" charset="0"/>
              </a:rPr>
            </a:br>
            <a:r>
              <a:rPr lang="en-US" sz="2400" baseline="-25000">
                <a:latin typeface="Calibri" pitchFamily="34" charset="0"/>
              </a:rPr>
              <a:t>.</a:t>
            </a:r>
          </a:p>
        </p:txBody>
      </p:sp>
      <p:graphicFrame>
        <p:nvGraphicFramePr>
          <p:cNvPr id="225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343408"/>
              </p:ext>
            </p:extLst>
          </p:nvPr>
        </p:nvGraphicFramePr>
        <p:xfrm>
          <a:off x="4824413" y="4600575"/>
          <a:ext cx="27463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Equation" r:id="rId3" imgW="1244520" imgH="431640" progId="Equation.DSMT4">
                  <p:embed/>
                </p:oleObj>
              </mc:Choice>
              <mc:Fallback>
                <p:oleObj name="Equation" r:id="rId3" imgW="1244520" imgH="43164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4600575"/>
                        <a:ext cx="274637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</a:rPr>
              <a:t>The Quality Preserving Database (QPD)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Motivation: as levels decrease, power also decreases 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Earlier users are “using up” the data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How can we compensate for usage?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“Stable” method: user does not lose power by arriving later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Two ways to achieve this: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800" dirty="0" smtClean="0"/>
              <a:t>Not decrease level (impossible)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800" dirty="0" smtClean="0"/>
              <a:t>Add samples </a:t>
            </a:r>
            <a:r>
              <a:rPr lang="en-US" sz="1800" dirty="0" smtClean="0">
                <a:sym typeface="Symbol"/>
              </a:rPr>
              <a:t></a:t>
            </a:r>
            <a:r>
              <a:rPr lang="en-US" sz="1800" dirty="0" smtClean="0"/>
              <a:t> more power at same </a:t>
            </a:r>
            <a:r>
              <a:rPr lang="en-US" sz="1800" dirty="0" smtClean="0"/>
              <a:t>level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QPD basic problem: design “payment” schemes for usage which guarantee power to next users, while keeping costs bounded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Turns out to be possible in many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404040"/>
                </a:solidFill>
              </a:rPr>
              <a:t>QPD schematic view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065338" y="1550988"/>
            <a:ext cx="2160587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915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9" name="TextBox 30"/>
          <p:cNvSpPr txBox="1">
            <a:spLocks noChangeArrowheads="1"/>
          </p:cNvSpPr>
          <p:nvPr/>
        </p:nvSpPr>
        <p:spPr bwMode="auto">
          <a:xfrm>
            <a:off x="2501900" y="5607050"/>
            <a:ext cx="1308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-wealth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1274763" y="2165350"/>
            <a:ext cx="601662" cy="33448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1" name="TextBox 32"/>
          <p:cNvSpPr txBox="1">
            <a:spLocks noChangeArrowheads="1"/>
          </p:cNvSpPr>
          <p:nvPr/>
        </p:nvSpPr>
        <p:spPr bwMode="auto">
          <a:xfrm>
            <a:off x="120650" y="3568700"/>
            <a:ext cx="105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>
                <a:latin typeface="Calibri" pitchFamily="34" charset="0"/>
              </a:rPr>
              <a:t>=0.05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78038" y="2159000"/>
            <a:ext cx="2111375" cy="164306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=0.025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578350" y="2749550"/>
            <a:ext cx="1073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1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1 </a:t>
            </a:r>
            <a:r>
              <a:rPr lang="en-US" sz="2400">
                <a:latin typeface="Calibri" pitchFamily="34" charset="0"/>
              </a:rPr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81213" y="3792538"/>
            <a:ext cx="2111375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=0.0125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78350" y="3870325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2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2</a:t>
            </a:r>
            <a:r>
              <a:rPr lang="en-US" sz="2400">
                <a:latin typeface="Calibri" pitchFamily="34" charset="0"/>
              </a:rPr>
              <a:t> 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71688" y="4518025"/>
            <a:ext cx="2111375" cy="454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=0.00625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8350" y="4535488"/>
            <a:ext cx="1095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p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&lt;</a:t>
            </a:r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 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70588" y="1582738"/>
            <a:ext cx="2162175" cy="39274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95988" y="1292225"/>
            <a:ext cx="2116137" cy="234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400" name="TextBox 15"/>
          <p:cNvSpPr txBox="1">
            <a:spLocks noChangeArrowheads="1"/>
          </p:cNvSpPr>
          <p:nvPr/>
        </p:nvSpPr>
        <p:spPr bwMode="auto">
          <a:xfrm>
            <a:off x="6088063" y="4283075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1000 samples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81700" y="3209925"/>
            <a:ext cx="2133600" cy="4111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81700" y="2819400"/>
            <a:ext cx="2133600" cy="373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81700" y="2447925"/>
            <a:ext cx="2133600" cy="3635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100 samples</a:t>
            </a:r>
          </a:p>
        </p:txBody>
      </p:sp>
      <p:sp>
        <p:nvSpPr>
          <p:cNvPr id="16404" name="TextBox 19"/>
          <p:cNvSpPr txBox="1">
            <a:spLocks noChangeArrowheads="1"/>
          </p:cNvSpPr>
          <p:nvPr/>
        </p:nvSpPr>
        <p:spPr bwMode="auto">
          <a:xfrm>
            <a:off x="6337300" y="5607050"/>
            <a:ext cx="1347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404040"/>
                </a:solidFill>
              </a:rPr>
              <a:t>QPD implementation example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64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Stream of normal tests, each with effect size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and power requirement </a:t>
            </a:r>
            <a:r>
              <a:rPr lang="en-US" sz="2400" dirty="0" smtClean="0">
                <a:sym typeface="Symbol" pitchFamily="18" charset="2"/>
              </a:rPr>
              <a:t>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baseline="-25000" dirty="0" smtClean="0">
                <a:sym typeface="Symbol" pitchFamily="18" charset="2"/>
              </a:rPr>
              <a:t/>
            </a:r>
            <a:br>
              <a:rPr lang="en-US" sz="2400" baseline="-25000" dirty="0" smtClean="0">
                <a:sym typeface="Symbol" pitchFamily="18" charset="2"/>
              </a:rPr>
            </a:b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/>
              <a:t>When test </a:t>
            </a:r>
            <a:r>
              <a:rPr lang="en-US" sz="2400" dirty="0" err="1" smtClean="0"/>
              <a:t>i</a:t>
            </a:r>
            <a:r>
              <a:rPr lang="en-US" sz="2400" dirty="0" smtClean="0"/>
              <a:t> arrives, we have 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samples in the database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/>
              <a:t>Find c such that </a:t>
            </a:r>
            <a:r>
              <a:rPr lang="en-US" sz="2000" dirty="0" smtClean="0">
                <a:sym typeface="Symbol" pitchFamily="18" charset="2"/>
              </a:rPr>
              <a:t></a:t>
            </a:r>
            <a:r>
              <a:rPr lang="en-US" sz="2000" dirty="0" err="1" smtClean="0">
                <a:sym typeface="Symbol" pitchFamily="18" charset="2"/>
              </a:rPr>
              <a:t>q</a:t>
            </a:r>
            <a:r>
              <a:rPr lang="en-US" sz="2000" baseline="30000" dirty="0" err="1" smtClean="0"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(1-q</a:t>
            </a:r>
            <a:r>
              <a:rPr lang="en-US" sz="2000" baseline="30000" dirty="0" smtClean="0"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) is sufficient level for obtaining power </a:t>
            </a:r>
            <a:r>
              <a:rPr lang="en-US" sz="2000" baseline="-25000" dirty="0" err="1" smtClean="0">
                <a:sym typeface="Symbol" pitchFamily="18" charset="2"/>
              </a:rPr>
              <a:t>i</a:t>
            </a:r>
            <a:endParaRPr lang="en-US" sz="2000" baseline="-25000" dirty="0" smtClean="0"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>
                <a:sym typeface="Symbol" pitchFamily="18" charset="2"/>
              </a:rPr>
              <a:t>Request c samples (or equivalent cost) in payment from </a:t>
            </a:r>
            <a:r>
              <a:rPr lang="en-US" sz="2000" dirty="0" err="1" smtClean="0"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This simple recipe guarantees “stability” 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2000" dirty="0" smtClean="0">
                <a:sym typeface="Symbol" pitchFamily="18" charset="2"/>
              </a:rPr>
              <a:t>The ability to serve an infinite stream with bounded costs</a:t>
            </a:r>
            <a:br>
              <a:rPr lang="en-US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Applicable well beyond normal distributions</a:t>
            </a:r>
            <a:br>
              <a:rPr lang="en-US" sz="2400" dirty="0" smtClean="0">
                <a:sym typeface="Symbol" pitchFamily="18" charset="2"/>
              </a:rPr>
            </a:b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 smtClean="0">
                <a:sym typeface="Symbol" pitchFamily="18" charset="2"/>
              </a:rPr>
              <a:t>In practice, it leads to quickly diminishing costs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404040"/>
                </a:solidFill>
              </a:rPr>
              <a:t>QPD simulations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1411288"/>
            <a:ext cx="7051675" cy="53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QPD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Tool for false discovery control in public databases, with a management layer responsible for validity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Pay per use with samples or cost of sample acquisition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Can serve an infinite series of requests without loss of power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Uses Alpha Spending to control FWER</a:t>
            </a:r>
          </a:p>
          <a:p>
            <a:pPr eaLnBrk="1" hangingPunct="1">
              <a:buClr>
                <a:schemeClr val="accent1"/>
              </a:buClr>
              <a:buSzTx/>
              <a:defRPr/>
            </a:pPr>
            <a:endParaRPr lang="en-US" sz="2800" dirty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Scientists concentrated </a:t>
            </a:r>
            <a:r>
              <a:rPr lang="en-US" sz="2800" dirty="0"/>
              <a:t>on discoveries </a:t>
            </a:r>
            <a:r>
              <a:rPr lang="en-US" sz="2800" dirty="0" smtClean="0"/>
              <a:t> (effect size and power)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accent1"/>
              </a:buClr>
              <a:buSzTx/>
              <a:defRPr/>
            </a:pPr>
            <a:r>
              <a:rPr lang="en-US" sz="2800" dirty="0" smtClean="0"/>
              <a:t>Scientists do not see p-values, only R’s (reject/not reject H0)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31757" y="2146357"/>
            <a:ext cx="9207515" cy="2565285"/>
            <a:chOff x="0" y="98630"/>
            <a:chExt cx="9207515" cy="2565285"/>
          </a:xfrm>
        </p:grpSpPr>
        <p:sp>
          <p:nvSpPr>
            <p:cNvPr id="5" name="TextBox 1"/>
            <p:cNvSpPr txBox="1"/>
            <p:nvPr/>
          </p:nvSpPr>
          <p:spPr>
            <a:xfrm>
              <a:off x="0" y="593685"/>
              <a:ext cx="101660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Researcher</a:t>
              </a:r>
            </a:p>
            <a:p>
              <a:endParaRPr lang="en-US" sz="1200" dirty="0"/>
            </a:p>
            <a:p>
              <a:endParaRPr lang="en-US" sz="1200" dirty="0" smtClean="0"/>
            </a:p>
            <a:p>
              <a:endParaRPr lang="en-US" sz="1200" dirty="0"/>
            </a:p>
            <a:p>
              <a:endParaRPr lang="en-US" sz="1200" dirty="0" smtClean="0"/>
            </a:p>
            <a:p>
              <a:endParaRPr lang="en-US" sz="1200" dirty="0" smtClean="0"/>
            </a:p>
            <a:p>
              <a:endParaRPr lang="en-US" sz="1200" dirty="0" smtClean="0"/>
            </a:p>
            <a:p>
              <a:endParaRPr lang="en-US" sz="1200" dirty="0" smtClean="0"/>
            </a:p>
            <a:p>
              <a:r>
                <a:rPr lang="en-US" sz="1200" dirty="0" smtClean="0"/>
                <a:t>DB manager</a:t>
              </a:r>
              <a:endParaRPr lang="en-US" sz="1200" dirty="0"/>
            </a:p>
          </p:txBody>
        </p:sp>
        <p:sp>
          <p:nvSpPr>
            <p:cNvPr id="6" name="TextBox 7"/>
            <p:cNvSpPr txBox="1"/>
            <p:nvPr/>
          </p:nvSpPr>
          <p:spPr>
            <a:xfrm>
              <a:off x="1223628" y="105888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Select test</a:t>
              </a:r>
              <a:endParaRPr lang="en-US" sz="1400" dirty="0"/>
            </a:p>
          </p:txBody>
        </p:sp>
        <p:sp>
          <p:nvSpPr>
            <p:cNvPr id="7" name="TextBox 8"/>
            <p:cNvSpPr txBox="1"/>
            <p:nvPr/>
          </p:nvSpPr>
          <p:spPr>
            <a:xfrm>
              <a:off x="3230851" y="105888"/>
              <a:ext cx="16111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Negotiation</a:t>
              </a:r>
              <a:endParaRPr lang="en-US" sz="1400" dirty="0"/>
            </a:p>
          </p:txBody>
        </p:sp>
        <p:sp>
          <p:nvSpPr>
            <p:cNvPr id="8" name="TextBox 2"/>
            <p:cNvSpPr txBox="1"/>
            <p:nvPr/>
          </p:nvSpPr>
          <p:spPr>
            <a:xfrm>
              <a:off x="1125564" y="58946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Define test basics:  null hypothesis, test statistic</a:t>
              </a:r>
              <a:endParaRPr lang="en-US" sz="10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90591" y="413665"/>
              <a:ext cx="1758511" cy="22502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709740" y="1538790"/>
              <a:ext cx="2960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30"/>
            <p:cNvSpPr txBox="1"/>
            <p:nvPr/>
          </p:nvSpPr>
          <p:spPr>
            <a:xfrm>
              <a:off x="1163463" y="205439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Record request</a:t>
              </a:r>
              <a:br>
                <a:rPr lang="en-US" sz="1000" dirty="0" smtClean="0"/>
              </a:br>
              <a:r>
                <a:rPr lang="en-US" sz="1000" dirty="0" smtClean="0"/>
                <a:t/>
              </a:r>
              <a:br>
                <a:rPr lang="en-US" sz="1000" dirty="0" smtClean="0"/>
              </a:br>
              <a:endParaRPr lang="en-US" sz="1000" dirty="0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580352" y="1187188"/>
              <a:ext cx="416888" cy="73836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sp>
          <p:nvSpPr>
            <p:cNvPr id="13" name="TextBox 10"/>
            <p:cNvSpPr txBox="1"/>
            <p:nvPr/>
          </p:nvSpPr>
          <p:spPr>
            <a:xfrm>
              <a:off x="3291630" y="589466"/>
              <a:ext cx="1279242" cy="5770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dirty="0" smtClean="0"/>
                <a:t>Suggest </a:t>
              </a:r>
              <a:r>
                <a:rPr lang="en-US" sz="1050" dirty="0" smtClean="0">
                  <a:solidFill>
                    <a:srgbClr val="FF0000"/>
                  </a:solidFill>
                </a:rPr>
                <a:t>effect size </a:t>
              </a:r>
              <a:r>
                <a:rPr lang="en-US" sz="1050" dirty="0" smtClean="0"/>
                <a:t>and desired </a:t>
              </a:r>
              <a:r>
                <a:rPr lang="en-US" sz="1050" dirty="0" smtClean="0">
                  <a:solidFill>
                    <a:srgbClr val="FF0000"/>
                  </a:solidFill>
                </a:rPr>
                <a:t>power</a:t>
              </a:r>
              <a:r>
                <a:rPr lang="en-US" sz="1050" dirty="0" smtClean="0"/>
                <a:t/>
              </a:r>
              <a:br>
                <a:rPr lang="en-US" sz="1050" dirty="0" smtClean="0"/>
              </a:br>
              <a:endParaRPr lang="en-US" sz="105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050831" y="413665"/>
              <a:ext cx="1745789" cy="22502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sp>
          <p:nvSpPr>
            <p:cNvPr id="15" name="TextBox 12"/>
            <p:cNvSpPr txBox="1"/>
            <p:nvPr/>
          </p:nvSpPr>
          <p:spPr>
            <a:xfrm>
              <a:off x="3291629" y="2054396"/>
              <a:ext cx="1241617" cy="5770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dirty="0" smtClean="0"/>
                <a:t>Determine </a:t>
              </a:r>
              <a:r>
                <a:rPr lang="en-US" sz="1050" dirty="0" smtClean="0">
                  <a:solidFill>
                    <a:srgbClr val="FF0000"/>
                  </a:solidFill>
                </a:rPr>
                <a:t>cost </a:t>
              </a:r>
              <a:r>
                <a:rPr lang="en-US" sz="1050" dirty="0" smtClean="0">
                  <a:solidFill>
                    <a:schemeClr val="tx1"/>
                  </a:solidFill>
                </a:rPr>
                <a:t>(in samples or cost of acquisition)</a:t>
              </a:r>
              <a:endParaRPr lang="en-US" sz="1000" dirty="0"/>
            </a:p>
          </p:txBody>
        </p:sp>
        <p:sp>
          <p:nvSpPr>
            <p:cNvPr id="16" name="Up-Down Arrow 15"/>
            <p:cNvSpPr/>
            <p:nvPr/>
          </p:nvSpPr>
          <p:spPr>
            <a:xfrm>
              <a:off x="3517378" y="1190001"/>
              <a:ext cx="405159" cy="84384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sp>
          <p:nvSpPr>
            <p:cNvPr id="17" name="TextBox 15"/>
            <p:cNvSpPr txBox="1"/>
            <p:nvPr/>
          </p:nvSpPr>
          <p:spPr>
            <a:xfrm>
              <a:off x="3931250" y="1265220"/>
              <a:ext cx="79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 smtClean="0"/>
                <a:t>Any two determine the third</a:t>
              </a:r>
              <a:r>
                <a:rPr lang="en-US" sz="1400" dirty="0" smtClean="0"/>
                <a:t> </a:t>
              </a:r>
              <a:endParaRPr lang="en-US" sz="14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842030" y="1538790"/>
              <a:ext cx="24757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41"/>
            <p:cNvSpPr txBox="1"/>
            <p:nvPr/>
          </p:nvSpPr>
          <p:spPr>
            <a:xfrm>
              <a:off x="5392038" y="58946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Pay agreed cost</a:t>
              </a:r>
              <a:br>
                <a:rPr lang="en-US" sz="1000" dirty="0" smtClean="0"/>
              </a:br>
              <a:r>
                <a:rPr lang="en-US" sz="1000" dirty="0" smtClean="0"/>
                <a:t/>
              </a:r>
              <a:br>
                <a:rPr lang="en-US" sz="1000" dirty="0" smtClean="0"/>
              </a:br>
              <a:endParaRPr lang="en-US" sz="1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57065" y="413665"/>
              <a:ext cx="1758511" cy="22502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976214" y="1538790"/>
              <a:ext cx="2960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44"/>
            <p:cNvSpPr txBox="1"/>
            <p:nvPr/>
          </p:nvSpPr>
          <p:spPr>
            <a:xfrm>
              <a:off x="5429937" y="205439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Perform test</a:t>
              </a:r>
              <a:br>
                <a:rPr lang="en-US" sz="1000" dirty="0" smtClean="0"/>
              </a:br>
              <a:r>
                <a:rPr lang="en-US" sz="1000" dirty="0" smtClean="0"/>
                <a:t/>
              </a:r>
              <a:br>
                <a:rPr lang="en-US" sz="1000" dirty="0" smtClean="0"/>
              </a:br>
              <a:endParaRPr lang="en-US" sz="1000" dirty="0"/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5846826" y="1187188"/>
              <a:ext cx="416888" cy="73836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sp>
          <p:nvSpPr>
            <p:cNvPr id="24" name="TextBox 46"/>
            <p:cNvSpPr txBox="1"/>
            <p:nvPr/>
          </p:nvSpPr>
          <p:spPr>
            <a:xfrm>
              <a:off x="5364088" y="98630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Perform test</a:t>
              </a:r>
              <a:endParaRPr lang="en-US" sz="1400" dirty="0"/>
            </a:p>
          </p:txBody>
        </p:sp>
        <p:sp>
          <p:nvSpPr>
            <p:cNvPr id="25" name="TextBox 47"/>
            <p:cNvSpPr txBox="1"/>
            <p:nvPr/>
          </p:nvSpPr>
          <p:spPr>
            <a:xfrm>
              <a:off x="7552278" y="58946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Publish if significant (protected against publication bias!)</a:t>
              </a:r>
              <a:endParaRPr lang="en-US" sz="10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317305" y="413665"/>
              <a:ext cx="1758511" cy="22502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  <p:sp>
          <p:nvSpPr>
            <p:cNvPr id="27" name="TextBox 50"/>
            <p:cNvSpPr txBox="1"/>
            <p:nvPr/>
          </p:nvSpPr>
          <p:spPr>
            <a:xfrm>
              <a:off x="7590177" y="2054396"/>
              <a:ext cx="1250665" cy="5539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/>
                <a:t>Return significant / non-significant</a:t>
              </a:r>
              <a:br>
                <a:rPr lang="en-US" sz="1000" dirty="0" smtClean="0"/>
              </a:br>
              <a:endParaRPr lang="en-US" sz="1000" dirty="0"/>
            </a:p>
          </p:txBody>
        </p:sp>
        <p:sp>
          <p:nvSpPr>
            <p:cNvPr id="28" name="TextBox 52"/>
            <p:cNvSpPr txBox="1"/>
            <p:nvPr/>
          </p:nvSpPr>
          <p:spPr>
            <a:xfrm>
              <a:off x="7479323" y="105888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/>
                <a:t>Report results</a:t>
              </a:r>
              <a:endParaRPr lang="en-US" sz="1400" dirty="0"/>
            </a:p>
          </p:txBody>
        </p:sp>
        <p:sp>
          <p:nvSpPr>
            <p:cNvPr id="29" name="Up Arrow 28"/>
            <p:cNvSpPr/>
            <p:nvPr/>
          </p:nvSpPr>
          <p:spPr>
            <a:xfrm>
              <a:off x="7957798" y="1178750"/>
              <a:ext cx="484632" cy="75338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400"/>
            </a:p>
          </p:txBody>
        </p:sp>
      </p:grpSp>
      <p:sp>
        <p:nvSpPr>
          <p:cNvPr id="30" name="Title 1"/>
          <p:cNvSpPr txBox="1">
            <a:spLocks/>
          </p:cNvSpPr>
          <p:nvPr/>
        </p:nvSpPr>
        <p:spPr bwMode="auto">
          <a:xfrm>
            <a:off x="457200" y="2270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QPD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2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QPD use case: GWAS replication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Assume a community (e.g. Type 2 diabetes researchers) builds a QPD for replicating findings</a:t>
            </a:r>
          </a:p>
          <a:p>
            <a:r>
              <a:rPr lang="en-US" sz="2000" dirty="0" smtClean="0"/>
              <a:t>Initialize with, say, 500 samples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Comparison of different scenarios:</a:t>
            </a:r>
          </a:p>
          <a:p>
            <a:r>
              <a:rPr lang="en-US" sz="2200" dirty="0" smtClean="0"/>
              <a:t>Replicate on own data: </a:t>
            </a:r>
            <a:br>
              <a:rPr lang="en-US" sz="2200" dirty="0" smtClean="0"/>
            </a:br>
            <a:r>
              <a:rPr lang="en-US" sz="2200" dirty="0" smtClean="0"/>
              <a:t>Requires hundreds of samples, publication bias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Replicate on public data:</a:t>
            </a:r>
            <a:br>
              <a:rPr lang="en-US" sz="2200" dirty="0" smtClean="0"/>
            </a:br>
            <a:r>
              <a:rPr lang="en-US" sz="2200" dirty="0" smtClean="0"/>
              <a:t>Requires no samples, but severe publication bias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Use QPD:</a:t>
            </a:r>
            <a:br>
              <a:rPr lang="en-US" sz="2200" dirty="0" smtClean="0"/>
            </a:br>
            <a:r>
              <a:rPr lang="en-US" sz="2200" dirty="0" smtClean="0"/>
              <a:t>Requires &lt;5 samples, protected from (replication) publication bias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258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Background: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Multiple hypothesis testing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special case of public databases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Quality Preserving Database (QPD)</a:t>
            </a:r>
            <a:br>
              <a:rPr lang="en-US" dirty="0" smtClean="0"/>
            </a:br>
            <a:r>
              <a:rPr lang="en-US" sz="2800" i="1" dirty="0" smtClean="0"/>
              <a:t> Aharoni, </a:t>
            </a:r>
            <a:r>
              <a:rPr lang="en-US" sz="2800" i="1" dirty="0" err="1" smtClean="0"/>
              <a:t>Neuvirth</a:t>
            </a:r>
            <a:r>
              <a:rPr lang="en-US" sz="2800" i="1" dirty="0" smtClean="0"/>
              <a:t>, and Rosset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IEEE Trans. on Comp. Biol. And  </a:t>
            </a:r>
            <a:r>
              <a:rPr lang="en-US" sz="2800" b="1" dirty="0" err="1" smtClean="0"/>
              <a:t>Bioinfo</a:t>
            </a:r>
            <a:r>
              <a:rPr lang="en-US" sz="2800" b="1" dirty="0" smtClean="0"/>
              <a:t>., 2010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Improving the QPD using “Generalized Alpha Investing”</a:t>
            </a:r>
            <a:br>
              <a:rPr lang="en-US" dirty="0" smtClean="0"/>
            </a:br>
            <a:r>
              <a:rPr lang="en-US" sz="2800" i="1" dirty="0" smtClean="0"/>
              <a:t>Aharoni, Rosset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JRSSB, 2014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i="1" dirty="0" smtClean="0"/>
              <a:t>Rosset, Aharoni, </a:t>
            </a:r>
            <a:r>
              <a:rPr lang="en-US" sz="2800" i="1" dirty="0" err="1" smtClean="0"/>
              <a:t>Neuvirth</a:t>
            </a:r>
            <a:r>
              <a:rPr lang="en-US" sz="2800" i="1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Genetic Epidemiology, 2014</a:t>
            </a:r>
            <a:endParaRPr lang="en-US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step: moving beyond FWER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558ED5"/>
              </a:buClr>
              <a:buSzTx/>
            </a:pPr>
            <a:r>
              <a:rPr lang="en-US" sz="2400" dirty="0" smtClean="0"/>
              <a:t>Goal: improve the QPD by controlling FDR-type measure instead of FWER</a:t>
            </a:r>
          </a:p>
          <a:p>
            <a:pPr eaLnBrk="1" hangingPunct="1">
              <a:buClr>
                <a:srgbClr val="558ED5"/>
              </a:buClr>
              <a:buSzTx/>
            </a:pPr>
            <a:endParaRPr lang="en-US" sz="2400" dirty="0" smtClean="0"/>
          </a:p>
          <a:p>
            <a:pPr eaLnBrk="1" hangingPunct="1">
              <a:buClr>
                <a:srgbClr val="558ED5"/>
              </a:buClr>
              <a:buSzTx/>
            </a:pPr>
            <a:r>
              <a:rPr lang="en-US" sz="2400" dirty="0" smtClean="0"/>
              <a:t>Alpha Investing (Foster &amp; Stine 2007): Sequential procedure that controls </a:t>
            </a:r>
            <a:r>
              <a:rPr lang="en-US" sz="2400" dirty="0" err="1" smtClean="0"/>
              <a:t>mFDR</a:t>
            </a:r>
            <a:endParaRPr lang="en-US" sz="2400" dirty="0" smtClean="0"/>
          </a:p>
          <a:p>
            <a:pPr eaLnBrk="1" hangingPunct="1">
              <a:buClr>
                <a:srgbClr val="558ED5"/>
              </a:buClr>
              <a:buSzTx/>
            </a:pPr>
            <a:endParaRPr lang="en-US" sz="2400" dirty="0" smtClean="0"/>
          </a:p>
          <a:p>
            <a:pPr eaLnBrk="1" hangingPunct="1">
              <a:buClr>
                <a:srgbClr val="558ED5"/>
              </a:buClr>
              <a:buSzTx/>
            </a:pPr>
            <a:r>
              <a:rPr lang="en-US" sz="2400" dirty="0" smtClean="0"/>
              <a:t>Generalized Alpha Investing – a more general framework:</a:t>
            </a:r>
          </a:p>
          <a:p>
            <a:pPr lvl="1" eaLnBrk="1" hangingPunct="1"/>
            <a:r>
              <a:rPr lang="en-US" sz="2000" dirty="0" smtClean="0"/>
              <a:t>Can be easily incorporated within the QPD. </a:t>
            </a:r>
          </a:p>
          <a:p>
            <a:pPr lvl="1" eaLnBrk="1" hangingPunct="1"/>
            <a:r>
              <a:rPr lang="en-US" sz="2000" dirty="0" smtClean="0"/>
              <a:t>Reduces the “pay-per-use” costs to practically zero.</a:t>
            </a:r>
          </a:p>
          <a:p>
            <a:pPr lvl="1" eaLnBrk="1" hangingPunct="1"/>
            <a:r>
              <a:rPr lang="en-US" sz="2000" dirty="0" smtClean="0"/>
              <a:t>Optimality results for simple-hypotheses</a:t>
            </a:r>
          </a:p>
          <a:p>
            <a:pPr lvl="1" eaLnBrk="1" hangingPunct="1"/>
            <a:endParaRPr lang="en-US" sz="2600" dirty="0" smtClean="0"/>
          </a:p>
          <a:p>
            <a:pPr eaLnBrk="1" hangingPunct="1">
              <a:buClr>
                <a:srgbClr val="558ED5"/>
              </a:buClr>
              <a:buSzTx/>
              <a:buFont typeface="Wingdings" pitchFamily="2" charset="2"/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/>
        </p:nvSpPr>
        <p:spPr>
          <a:xfrm>
            <a:off x="511175" y="4008096"/>
            <a:ext cx="7888288" cy="2092325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Marginal False Discovery Rate (</a:t>
            </a:r>
            <a:r>
              <a:rPr lang="en-US" sz="2400" dirty="0" err="1">
                <a:solidFill>
                  <a:schemeClr val="tx1"/>
                </a:solidFill>
              </a:rPr>
              <a:t>mFDR</a:t>
            </a:r>
            <a:r>
              <a:rPr lang="en-US" sz="2400" dirty="0">
                <a:solidFill>
                  <a:schemeClr val="tx1"/>
                </a:solidFill>
              </a:rPr>
              <a:t>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V  —  the number of false discoveries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  —  the total number of discoveries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Alpha Investing (Foster &amp; Stine 2007)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066088" cy="1901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Similar to Alpha Spending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Guarantees </a:t>
            </a:r>
            <a:r>
              <a:rPr lang="en-US" sz="2800" dirty="0" err="1" smtClean="0"/>
              <a:t>mFDR</a:t>
            </a:r>
            <a:r>
              <a:rPr lang="en-US" sz="2800" dirty="0" smtClean="0"/>
              <a:t> ≤ </a:t>
            </a:r>
            <a:r>
              <a:rPr lang="el-GR" sz="2800" dirty="0" smtClean="0"/>
              <a:t>α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Requires “almost independence” of hypotheses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323237"/>
              </p:ext>
            </p:extLst>
          </p:nvPr>
        </p:nvGraphicFramePr>
        <p:xfrm>
          <a:off x="5718175" y="4240213"/>
          <a:ext cx="12858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3" imgW="736560" imgH="419040" progId="">
                  <p:embed/>
                </p:oleObj>
              </mc:Choice>
              <mc:Fallback>
                <p:oleObj name="Equation" r:id="rId3" imgW="736560" imgH="41904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175" y="4240213"/>
                        <a:ext cx="1285875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Alpha Investing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90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3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159000"/>
            <a:ext cx="2109787" cy="87312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94150" y="2357438"/>
            <a:ext cx="44869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)?  </a:t>
            </a:r>
            <a:r>
              <a:rPr lang="en-US" sz="2400" dirty="0">
                <a:latin typeface="Calibri" pitchFamily="34" charset="0"/>
              </a:rPr>
              <a:t>Reward=x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28763" y="3022600"/>
            <a:ext cx="2109787" cy="73025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994150" y="3071813"/>
            <a:ext cx="4491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)?  </a:t>
            </a:r>
            <a:r>
              <a:rPr lang="en-US" sz="2400" dirty="0">
                <a:latin typeface="Calibri" pitchFamily="34" charset="0"/>
              </a:rPr>
              <a:t>Reward=x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28763" y="3746500"/>
            <a:ext cx="2109787" cy="58737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994150" y="3787775"/>
            <a:ext cx="45559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&lt;x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)?  Reward=x</a:t>
            </a:r>
            <a:r>
              <a:rPr lang="en-US" sz="2400" baseline="-25000" dirty="0" smtClean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</a:rPr>
              <a:t>)+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1938" y="2390775"/>
            <a:ext cx="2111375" cy="1962150"/>
          </a:xfrm>
          <a:prstGeom prst="rect">
            <a:avLst/>
          </a:prstGeom>
          <a:solidFill>
            <a:srgbClr val="00B0F0"/>
          </a:solidFill>
          <a:ln w="254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</a:rPr>
              <a:t>Reward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Multiply 19"/>
          <p:cNvSpPr/>
          <p:nvPr/>
        </p:nvSpPr>
        <p:spPr>
          <a:xfrm>
            <a:off x="3781425" y="2390775"/>
            <a:ext cx="266700" cy="40957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Multiply 20"/>
          <p:cNvSpPr/>
          <p:nvPr/>
        </p:nvSpPr>
        <p:spPr>
          <a:xfrm>
            <a:off x="3781425" y="3133725"/>
            <a:ext cx="266700" cy="40957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7666" name="Picture 18" descr="MC90044131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73500"/>
            <a:ext cx="3571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Investing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Initialize pool of “wealth” with W(0) = </a:t>
            </a:r>
            <a:r>
              <a:rPr lang="el-GR" dirty="0" smtClean="0"/>
              <a:t>α</a:t>
            </a:r>
            <a:r>
              <a:rPr lang="en-US" dirty="0" smtClean="0"/>
              <a:t>(1-</a:t>
            </a:r>
            <a:r>
              <a:rPr lang="el-GR" dirty="0" smtClean="0"/>
              <a:t>α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At each iteration i: </a:t>
            </a:r>
          </a:p>
          <a:p>
            <a:pPr lvl="1"/>
            <a:r>
              <a:rPr lang="en-US" dirty="0" smtClean="0"/>
              <a:t>Draw x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>
                <a:latin typeface="Calibri" pitchFamily="34" charset="0"/>
              </a:rPr>
              <a:t>≤</a:t>
            </a:r>
            <a:r>
              <a:rPr lang="en-US" dirty="0" smtClean="0"/>
              <a:t> W(</a:t>
            </a:r>
            <a:r>
              <a:rPr lang="en-US" dirty="0" err="1" smtClean="0"/>
              <a:t>i</a:t>
            </a:r>
            <a:r>
              <a:rPr lang="en-US" dirty="0" smtClean="0"/>
              <a:t>) from the pool</a:t>
            </a:r>
          </a:p>
          <a:p>
            <a:pPr lvl="1"/>
            <a:r>
              <a:rPr lang="en-US" dirty="0" smtClean="0"/>
              <a:t>Test at level </a:t>
            </a:r>
            <a:r>
              <a:rPr lang="el-GR" dirty="0" smtClean="0"/>
              <a:t>α</a:t>
            </a:r>
            <a:r>
              <a:rPr lang="en-US" baseline="-25000" dirty="0" err="1" smtClean="0"/>
              <a:t>i</a:t>
            </a:r>
            <a:r>
              <a:rPr lang="en-US" dirty="0" smtClean="0"/>
              <a:t>=x</a:t>
            </a:r>
            <a:r>
              <a:rPr lang="en-US" baseline="-25000" dirty="0" smtClean="0"/>
              <a:t>i</a:t>
            </a:r>
            <a:r>
              <a:rPr lang="en-US" dirty="0" smtClean="0"/>
              <a:t>/(1+x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=1 increase pool by </a:t>
            </a:r>
            <a:r>
              <a:rPr lang="el-GR" dirty="0" smtClean="0"/>
              <a:t>α</a:t>
            </a:r>
            <a:r>
              <a:rPr lang="en-US" smtClean="0"/>
              <a:t>+</a:t>
            </a:r>
            <a:r>
              <a:rPr lang="en-US" dirty="0"/>
              <a:t>x</a:t>
            </a:r>
            <a:r>
              <a:rPr lang="en-US" baseline="-25000" smtClean="0"/>
              <a:t>i</a:t>
            </a:r>
            <a:endParaRPr lang="en-US" baseline="-25000" dirty="0" smtClean="0"/>
          </a:p>
          <a:p>
            <a:pPr lvl="1"/>
            <a:endParaRPr lang="en-US" baseline="-25000" dirty="0"/>
          </a:p>
          <a:p>
            <a:r>
              <a:rPr lang="en-US" dirty="0" smtClean="0"/>
              <a:t>Guarantees </a:t>
            </a:r>
            <a:r>
              <a:rPr lang="en-US" dirty="0" err="1" smtClean="0"/>
              <a:t>mFDR</a:t>
            </a:r>
            <a:r>
              <a:rPr lang="en-US" dirty="0" smtClean="0"/>
              <a:t> control at level </a:t>
            </a:r>
            <a:r>
              <a:rPr lang="el-GR" dirty="0"/>
              <a:t>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48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Generalized Alpha Investing: examine what combinations of (level, reward) are legal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167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557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879725"/>
            <a:ext cx="2109787" cy="87471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00725" y="4144963"/>
            <a:ext cx="2270125" cy="1200150"/>
            <a:chOff x="5990845" y="2473393"/>
            <a:chExt cx="3476625" cy="1828800"/>
          </a:xfrm>
        </p:grpSpPr>
        <p:sp>
          <p:nvSpPr>
            <p:cNvPr id="15" name="Rectangle 14"/>
            <p:cNvSpPr/>
            <p:nvPr/>
          </p:nvSpPr>
          <p:spPr>
            <a:xfrm>
              <a:off x="5990845" y="2473393"/>
              <a:ext cx="3476625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102680" y="2495164"/>
              <a:ext cx="1166979" cy="115872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276954" y="3653888"/>
              <a:ext cx="1276383" cy="638629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745288" y="537368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32313" y="4483100"/>
            <a:ext cx="1195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 Reward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94150" y="3055938"/>
            <a:ext cx="1670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r>
              <a:rPr lang="en-US" sz="2400">
                <a:latin typeface="Calibri" pitchFamily="34" charset="0"/>
              </a:rPr>
              <a:t>,   Reward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Alpha </a:t>
            </a:r>
            <a:r>
              <a:rPr lang="en-US" dirty="0"/>
              <a:t>I</a:t>
            </a:r>
            <a:r>
              <a:rPr lang="en-US" dirty="0" smtClean="0"/>
              <a:t>nvesting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At each iteration </a:t>
            </a:r>
            <a:r>
              <a:rPr lang="en-US" sz="2400" dirty="0" err="1" smtClean="0"/>
              <a:t>i</a:t>
            </a:r>
            <a:r>
              <a:rPr lang="en-US" sz="2400" dirty="0" smtClean="0"/>
              <a:t> we draw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>
                <a:latin typeface="Calibri" pitchFamily="34" charset="0"/>
              </a:rPr>
              <a:t>≤</a:t>
            </a:r>
            <a:r>
              <a:rPr lang="en-US" sz="2400" dirty="0" smtClean="0"/>
              <a:t> W(</a:t>
            </a:r>
            <a:r>
              <a:rPr lang="en-US" sz="2400" dirty="0" err="1" smtClean="0"/>
              <a:t>i</a:t>
            </a:r>
            <a:r>
              <a:rPr lang="en-US" sz="2400" dirty="0" smtClean="0"/>
              <a:t>) from the wealth pool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This can be exchanged for various combinations of level </a:t>
            </a:r>
            <a:r>
              <a:rPr lang="el-GR" sz="2400" dirty="0" smtClean="0"/>
              <a:t>α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and reward </a:t>
            </a:r>
            <a:r>
              <a:rPr lang="el-GR" sz="2400" dirty="0" smtClean="0"/>
              <a:t>ψ</a:t>
            </a:r>
            <a:r>
              <a:rPr lang="en-US" sz="2400" baseline="-25000" dirty="0" err="1" smtClean="0"/>
              <a:t>i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6" name="Folded Corner 5"/>
          <p:cNvSpPr/>
          <p:nvPr/>
        </p:nvSpPr>
        <p:spPr>
          <a:xfrm>
            <a:off x="442936" y="3643952"/>
            <a:ext cx="7888288" cy="253848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Theorem 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Any </a:t>
            </a:r>
            <a:r>
              <a:rPr lang="en-US" sz="2400" dirty="0"/>
              <a:t>combination that complies with the following condition</a:t>
            </a:r>
            <a:r>
              <a:rPr lang="en-US" sz="2400" dirty="0" smtClean="0"/>
              <a:t>: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endParaRPr lang="en-US" sz="24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400" dirty="0" smtClean="0"/>
              <a:t>guarantees </a:t>
            </a:r>
            <a:r>
              <a:rPr lang="en-US" sz="2400" dirty="0"/>
              <a:t>control of </a:t>
            </a:r>
            <a:r>
              <a:rPr lang="en-US" sz="2400" dirty="0" err="1" smtClean="0"/>
              <a:t>mFDR</a:t>
            </a:r>
            <a:r>
              <a:rPr lang="en-US" sz="2400" dirty="0" smtClean="0"/>
              <a:t> at level </a:t>
            </a:r>
            <a:r>
              <a:rPr lang="el-GR" sz="2400" dirty="0" smtClean="0"/>
              <a:t>α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l-GR" sz="2400" dirty="0" smtClean="0">
                <a:latin typeface="Calibri" pitchFamily="34" charset="0"/>
              </a:rPr>
              <a:t>ρ</a:t>
            </a:r>
            <a:r>
              <a:rPr lang="en-US" sz="2400" baseline="-25000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 is “maximal possible power” for all alternatives to test 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n-US" sz="2400" dirty="0" smtClean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750903"/>
              </p:ext>
            </p:extLst>
          </p:nvPr>
        </p:nvGraphicFramePr>
        <p:xfrm>
          <a:off x="2920377" y="4426779"/>
          <a:ext cx="3268532" cy="827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0" name="Equation" r:id="rId3" imgW="1701720" imgH="431640" progId="">
                  <p:embed/>
                </p:oleObj>
              </mc:Choice>
              <mc:Fallback>
                <p:oleObj name="Equation" r:id="rId3" imgW="1701720" imgH="43164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0377" y="4426779"/>
                        <a:ext cx="3268532" cy="8276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936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 1: Alpha Investing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167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581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879725"/>
            <a:ext cx="2109787" cy="87471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4583" name="Group 12"/>
          <p:cNvGrpSpPr>
            <a:grpSpLocks/>
          </p:cNvGrpSpPr>
          <p:nvPr/>
        </p:nvGrpSpPr>
        <p:grpSpPr bwMode="auto">
          <a:xfrm>
            <a:off x="5800725" y="4144963"/>
            <a:ext cx="2270125" cy="1200150"/>
            <a:chOff x="5990845" y="2473393"/>
            <a:chExt cx="3476625" cy="1828800"/>
          </a:xfrm>
        </p:grpSpPr>
        <p:sp>
          <p:nvSpPr>
            <p:cNvPr id="15" name="Rectangle 14"/>
            <p:cNvSpPr/>
            <p:nvPr/>
          </p:nvSpPr>
          <p:spPr>
            <a:xfrm>
              <a:off x="5990845" y="2473393"/>
              <a:ext cx="3476625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102680" y="2495164"/>
              <a:ext cx="1166979" cy="115872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276954" y="3653888"/>
              <a:ext cx="1276383" cy="638629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584" name="TextBox 18"/>
          <p:cNvSpPr txBox="1">
            <a:spLocks noChangeArrowheads="1"/>
          </p:cNvSpPr>
          <p:nvPr/>
        </p:nvSpPr>
        <p:spPr bwMode="auto">
          <a:xfrm>
            <a:off x="6745288" y="537368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4585" name="TextBox 19"/>
          <p:cNvSpPr txBox="1">
            <a:spLocks noChangeArrowheads="1"/>
          </p:cNvSpPr>
          <p:nvPr/>
        </p:nvSpPr>
        <p:spPr bwMode="auto">
          <a:xfrm>
            <a:off x="4955401" y="4483100"/>
            <a:ext cx="518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ψ</a:t>
            </a:r>
            <a:r>
              <a:rPr lang="en-US" sz="2400" baseline="-25000" dirty="0" err="1" smtClean="0">
                <a:latin typeface="Calibri" pitchFamily="34" charset="0"/>
              </a:rPr>
              <a:t>i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5702300"/>
            <a:ext cx="1954213" cy="6746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Alpha Investing</a:t>
            </a:r>
          </a:p>
        </p:txBody>
      </p:sp>
      <p:cxnSp>
        <p:nvCxnSpPr>
          <p:cNvPr id="21" name="Straight Arrow Connector 20"/>
          <p:cNvCxnSpPr>
            <a:stCxn id="14" idx="0"/>
          </p:cNvCxnSpPr>
          <p:nvPr/>
        </p:nvCxnSpPr>
        <p:spPr>
          <a:xfrm rot="5400000" flipH="1" flipV="1">
            <a:off x="5938838" y="4759325"/>
            <a:ext cx="552450" cy="1333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23"/>
          <p:cNvSpPr txBox="1">
            <a:spLocks noChangeArrowheads="1"/>
          </p:cNvSpPr>
          <p:nvPr/>
        </p:nvSpPr>
        <p:spPr bwMode="auto">
          <a:xfrm>
            <a:off x="3994150" y="3055938"/>
            <a:ext cx="29963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α 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=x</a:t>
            </a:r>
            <a:r>
              <a:rPr lang="en-US" sz="2400" baseline="-25000" dirty="0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/(1+x</a:t>
            </a:r>
            <a:r>
              <a:rPr lang="en-US" sz="2400" baseline="-25000" dirty="0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), </a:t>
            </a: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el-GR" sz="2400" dirty="0" smtClean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baseline="-250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=x</a:t>
            </a:r>
            <a:r>
              <a:rPr lang="en-US" sz="2400" baseline="-25000" dirty="0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+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Alpha Spending with Rewards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167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605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879725"/>
            <a:ext cx="2109787" cy="87471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5607" name="Group 12"/>
          <p:cNvGrpSpPr>
            <a:grpSpLocks/>
          </p:cNvGrpSpPr>
          <p:nvPr/>
        </p:nvGrpSpPr>
        <p:grpSpPr bwMode="auto">
          <a:xfrm>
            <a:off x="5800725" y="4144963"/>
            <a:ext cx="2270125" cy="1200150"/>
            <a:chOff x="5990845" y="2473393"/>
            <a:chExt cx="3476625" cy="1828800"/>
          </a:xfrm>
        </p:grpSpPr>
        <p:sp>
          <p:nvSpPr>
            <p:cNvPr id="15" name="Rectangle 14"/>
            <p:cNvSpPr/>
            <p:nvPr/>
          </p:nvSpPr>
          <p:spPr>
            <a:xfrm>
              <a:off x="5990845" y="2473393"/>
              <a:ext cx="3476625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102680" y="2495164"/>
              <a:ext cx="1166979" cy="115872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276954" y="3653888"/>
              <a:ext cx="1276383" cy="638629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6745288" y="537368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5609" name="TextBox 19"/>
          <p:cNvSpPr txBox="1">
            <a:spLocks noChangeArrowheads="1"/>
          </p:cNvSpPr>
          <p:nvPr/>
        </p:nvSpPr>
        <p:spPr bwMode="auto">
          <a:xfrm>
            <a:off x="5037289" y="4483100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5822950"/>
            <a:ext cx="2719388" cy="6746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Alpha Spending with Rewards</a:t>
            </a:r>
          </a:p>
        </p:txBody>
      </p:sp>
      <p:cxnSp>
        <p:nvCxnSpPr>
          <p:cNvPr id="21" name="Straight Arrow Connector 20"/>
          <p:cNvCxnSpPr>
            <a:stCxn id="14" idx="0"/>
            <a:endCxn id="17" idx="1"/>
          </p:cNvCxnSpPr>
          <p:nvPr/>
        </p:nvCxnSpPr>
        <p:spPr>
          <a:xfrm rot="5400000" flipH="1" flipV="1">
            <a:off x="6168232" y="5003006"/>
            <a:ext cx="582612" cy="1057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TextBox 23"/>
          <p:cNvSpPr txBox="1">
            <a:spLocks noChangeArrowheads="1"/>
          </p:cNvSpPr>
          <p:nvPr/>
        </p:nvSpPr>
        <p:spPr bwMode="auto">
          <a:xfrm>
            <a:off x="3994150" y="3055938"/>
            <a:ext cx="1778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α 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=x</a:t>
            </a:r>
            <a:r>
              <a:rPr lang="en-US" sz="2400" baseline="-25000" dirty="0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l-GR" sz="2400" dirty="0" smtClean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r>
              <a:rPr lang="en-US" sz="2400" baseline="-250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=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Reward Optimal Generalized Alpha Investing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511300" y="1550988"/>
            <a:ext cx="2162175" cy="3927475"/>
          </a:xfrm>
          <a:prstGeom prst="roundRect">
            <a:avLst/>
          </a:prstGeom>
          <a:solidFill>
            <a:srgbClr val="00B0F0"/>
          </a:solidFill>
          <a:ln w="508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6700" y="1260475"/>
            <a:ext cx="2116138" cy="167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629" name="TextBox 30"/>
          <p:cNvSpPr txBox="1">
            <a:spLocks noChangeArrowheads="1"/>
          </p:cNvSpPr>
          <p:nvPr/>
        </p:nvSpPr>
        <p:spPr bwMode="auto">
          <a:xfrm>
            <a:off x="2093913" y="560705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wealth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5588" y="2879725"/>
            <a:ext cx="2109787" cy="874713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6631" name="Group 12"/>
          <p:cNvGrpSpPr>
            <a:grpSpLocks/>
          </p:cNvGrpSpPr>
          <p:nvPr/>
        </p:nvGrpSpPr>
        <p:grpSpPr bwMode="auto">
          <a:xfrm>
            <a:off x="5800725" y="4144963"/>
            <a:ext cx="2270125" cy="1200150"/>
            <a:chOff x="5990845" y="2473393"/>
            <a:chExt cx="3476625" cy="1828800"/>
          </a:xfrm>
        </p:grpSpPr>
        <p:sp>
          <p:nvSpPr>
            <p:cNvPr id="15" name="Rectangle 14"/>
            <p:cNvSpPr/>
            <p:nvPr/>
          </p:nvSpPr>
          <p:spPr>
            <a:xfrm>
              <a:off x="5990845" y="2473393"/>
              <a:ext cx="3476625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102680" y="2495164"/>
              <a:ext cx="1166979" cy="115872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276954" y="3653888"/>
              <a:ext cx="1276383" cy="638629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6632" name="TextBox 18"/>
          <p:cNvSpPr txBox="1">
            <a:spLocks noChangeArrowheads="1"/>
          </p:cNvSpPr>
          <p:nvPr/>
        </p:nvSpPr>
        <p:spPr bwMode="auto">
          <a:xfrm>
            <a:off x="6745288" y="537368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5822950"/>
            <a:ext cx="2719388" cy="6746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Optimal Generalized Alpha Investing</a:t>
            </a:r>
          </a:p>
        </p:txBody>
      </p:sp>
      <p:cxnSp>
        <p:nvCxnSpPr>
          <p:cNvPr id="21" name="Straight Arrow Connector 20"/>
          <p:cNvCxnSpPr>
            <a:stCxn id="14" idx="0"/>
            <a:endCxn id="17" idx="0"/>
          </p:cNvCxnSpPr>
          <p:nvPr/>
        </p:nvCxnSpPr>
        <p:spPr>
          <a:xfrm rot="5400000" flipH="1" flipV="1">
            <a:off x="5834063" y="5016500"/>
            <a:ext cx="903287" cy="709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23"/>
          <p:cNvSpPr txBox="1">
            <a:spLocks noChangeArrowheads="1"/>
          </p:cNvSpPr>
          <p:nvPr/>
        </p:nvSpPr>
        <p:spPr bwMode="auto">
          <a:xfrm>
            <a:off x="3994150" y="3055938"/>
            <a:ext cx="1023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α </a:t>
            </a:r>
            <a:r>
              <a:rPr lang="en-US" sz="2400" baseline="-25000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,   </a:t>
            </a:r>
            <a:r>
              <a:rPr lang="el-GR" sz="2400" dirty="0" smtClean="0">
                <a:latin typeface="Calibri" pitchFamily="34" charset="0"/>
              </a:rPr>
              <a:t>ψ</a:t>
            </a:r>
            <a:r>
              <a:rPr lang="en-US" sz="2400" baseline="-25000" dirty="0" err="1" smtClean="0">
                <a:latin typeface="Calibri" pitchFamily="34" charset="0"/>
              </a:rPr>
              <a:t>i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5160121" y="4483100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Calibri" pitchFamily="34" charset="0"/>
              </a:rPr>
              <a:t>ψ</a:t>
            </a:r>
            <a:r>
              <a:rPr lang="en-US" sz="2400" baseline="-25000" dirty="0" err="1">
                <a:latin typeface="Calibri" pitchFamily="34" charset="0"/>
              </a:rPr>
              <a:t>i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49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404040"/>
                </a:solidFill>
              </a:rPr>
              <a:t>Optimizing expected reward for simple hypotheses</a:t>
            </a:r>
          </a:p>
        </p:txBody>
      </p:sp>
      <p:grpSp>
        <p:nvGrpSpPr>
          <p:cNvPr id="27651" name="Group 11"/>
          <p:cNvGrpSpPr>
            <a:grpSpLocks/>
          </p:cNvGrpSpPr>
          <p:nvPr/>
        </p:nvGrpSpPr>
        <p:grpSpPr bwMode="auto">
          <a:xfrm>
            <a:off x="2638425" y="3859213"/>
            <a:ext cx="3484563" cy="1828800"/>
            <a:chOff x="2933699" y="4191000"/>
            <a:chExt cx="3484600" cy="1828800"/>
          </a:xfrm>
        </p:grpSpPr>
        <p:sp>
          <p:nvSpPr>
            <p:cNvPr id="13" name="Rectangle 12"/>
            <p:cNvSpPr/>
            <p:nvPr/>
          </p:nvSpPr>
          <p:spPr>
            <a:xfrm>
              <a:off x="2941637" y="4191000"/>
              <a:ext cx="3476662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235463" y="5524500"/>
              <a:ext cx="1308114" cy="48577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H="1">
              <a:off x="2933699" y="5524500"/>
              <a:ext cx="1308114" cy="485775"/>
            </a:xfrm>
            <a:custGeom>
              <a:avLst/>
              <a:gdLst>
                <a:gd name="connsiteX0" fmla="*/ 0 w 1275907"/>
                <a:gd name="connsiteY0" fmla="*/ 0 h 637954"/>
                <a:gd name="connsiteX1" fmla="*/ 531628 w 1275907"/>
                <a:gd name="connsiteY1" fmla="*/ 489098 h 637954"/>
                <a:gd name="connsiteX2" fmla="*/ 1275907 w 1275907"/>
                <a:gd name="connsiteY2" fmla="*/ 637954 h 63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5907" h="637954">
                  <a:moveTo>
                    <a:pt x="0" y="0"/>
                  </a:moveTo>
                  <a:cubicBezTo>
                    <a:pt x="159488" y="191386"/>
                    <a:pt x="318977" y="382772"/>
                    <a:pt x="531628" y="489098"/>
                  </a:cubicBezTo>
                  <a:cubicBezTo>
                    <a:pt x="744279" y="595424"/>
                    <a:pt x="1010093" y="616689"/>
                    <a:pt x="1275907" y="63795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652713" y="1890713"/>
            <a:ext cx="3476625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763838" y="1911350"/>
            <a:ext cx="1166812" cy="1160463"/>
          </a:xfrm>
          <a:custGeom>
            <a:avLst/>
            <a:gdLst>
              <a:gd name="connsiteX0" fmla="*/ 0 w 1275907"/>
              <a:gd name="connsiteY0" fmla="*/ 0 h 637954"/>
              <a:gd name="connsiteX1" fmla="*/ 531628 w 1275907"/>
              <a:gd name="connsiteY1" fmla="*/ 489098 h 637954"/>
              <a:gd name="connsiteX2" fmla="*/ 1275907 w 1275907"/>
              <a:gd name="connsiteY2" fmla="*/ 637954 h 63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5907" h="637954">
                <a:moveTo>
                  <a:pt x="0" y="0"/>
                </a:moveTo>
                <a:cubicBezTo>
                  <a:pt x="159488" y="191386"/>
                  <a:pt x="318977" y="382772"/>
                  <a:pt x="531628" y="489098"/>
                </a:cubicBezTo>
                <a:cubicBezTo>
                  <a:pt x="744279" y="595424"/>
                  <a:pt x="1010093" y="616689"/>
                  <a:pt x="1275907" y="6379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38588" y="3071813"/>
            <a:ext cx="1274762" cy="638175"/>
          </a:xfrm>
          <a:custGeom>
            <a:avLst/>
            <a:gdLst>
              <a:gd name="connsiteX0" fmla="*/ 0 w 1275907"/>
              <a:gd name="connsiteY0" fmla="*/ 0 h 637954"/>
              <a:gd name="connsiteX1" fmla="*/ 531628 w 1275907"/>
              <a:gd name="connsiteY1" fmla="*/ 489098 h 637954"/>
              <a:gd name="connsiteX2" fmla="*/ 1275907 w 1275907"/>
              <a:gd name="connsiteY2" fmla="*/ 637954 h 63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5907" h="637954">
                <a:moveTo>
                  <a:pt x="0" y="0"/>
                </a:moveTo>
                <a:cubicBezTo>
                  <a:pt x="159488" y="191386"/>
                  <a:pt x="318977" y="382772"/>
                  <a:pt x="531628" y="489098"/>
                </a:cubicBezTo>
                <a:cubicBezTo>
                  <a:pt x="744279" y="595424"/>
                  <a:pt x="1010093" y="616689"/>
                  <a:pt x="1275907" y="6379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55" name="TextBox 23"/>
          <p:cNvSpPr txBox="1">
            <a:spLocks noChangeArrowheads="1"/>
          </p:cNvSpPr>
          <p:nvPr/>
        </p:nvSpPr>
        <p:spPr bwMode="auto">
          <a:xfrm>
            <a:off x="1913112" y="2535238"/>
            <a:ext cx="6054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>
                <a:latin typeface="Calibri" pitchFamily="34" charset="0"/>
              </a:rPr>
              <a:t>ψ</a:t>
            </a:r>
            <a:r>
              <a:rPr lang="en-US" baseline="-25000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656" name="TextBox 13"/>
          <p:cNvSpPr txBox="1">
            <a:spLocks noChangeArrowheads="1"/>
          </p:cNvSpPr>
          <p:nvPr/>
        </p:nvSpPr>
        <p:spPr bwMode="auto">
          <a:xfrm>
            <a:off x="4243388" y="571023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latin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</a:rPr>
              <a:t>i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7657" name="TextBox 17"/>
          <p:cNvSpPr txBox="1">
            <a:spLocks noChangeArrowheads="1"/>
          </p:cNvSpPr>
          <p:nvPr/>
        </p:nvSpPr>
        <p:spPr bwMode="auto">
          <a:xfrm>
            <a:off x="1475029" y="4516438"/>
            <a:ext cx="1213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E(</a:t>
            </a:r>
            <a:r>
              <a:rPr lang="en-US" dirty="0" err="1">
                <a:latin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ψ</a:t>
            </a:r>
            <a:r>
              <a:rPr lang="en-US" baseline="-25000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Hypothesis Testing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249738" y="1849438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is p&lt;</a:t>
            </a:r>
            <a:r>
              <a:rPr lang="el-GR" dirty="0">
                <a:solidFill>
                  <a:schemeClr val="tx1"/>
                </a:solidFill>
              </a:rPr>
              <a:t>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039216" y="2334492"/>
            <a:ext cx="579293" cy="40870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7" name="TextBox 12"/>
          <p:cNvSpPr txBox="1">
            <a:spLocks noChangeArrowheads="1"/>
          </p:cNvSpPr>
          <p:nvPr/>
        </p:nvSpPr>
        <p:spPr bwMode="auto">
          <a:xfrm>
            <a:off x="2670175" y="2306638"/>
            <a:ext cx="1527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p-value</a:t>
            </a:r>
          </a:p>
        </p:txBody>
      </p:sp>
      <p:sp>
        <p:nvSpPr>
          <p:cNvPr id="5128" name="TextBox 8"/>
          <p:cNvSpPr txBox="1">
            <a:spLocks noChangeArrowheads="1"/>
          </p:cNvSpPr>
          <p:nvPr/>
        </p:nvSpPr>
        <p:spPr bwMode="auto">
          <a:xfrm>
            <a:off x="269875" y="2057400"/>
            <a:ext cx="2286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Two hypotheses:</a:t>
            </a:r>
          </a:p>
          <a:p>
            <a:r>
              <a:rPr lang="en-US">
                <a:latin typeface="Calibri" pitchFamily="34" charset="0"/>
              </a:rPr>
              <a:t>Null</a:t>
            </a:r>
          </a:p>
          <a:p>
            <a:r>
              <a:rPr lang="en-US">
                <a:latin typeface="Calibri" pitchFamily="34" charset="0"/>
              </a:rPr>
              <a:t>Alternative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646356" y="2341418"/>
            <a:ext cx="579293" cy="40870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503988" y="2936875"/>
            <a:ext cx="2308225" cy="533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No-reject  R=0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503988" y="1641475"/>
            <a:ext cx="2308225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Reject null  R=1</a:t>
            </a:r>
          </a:p>
        </p:txBody>
      </p:sp>
      <p:sp>
        <p:nvSpPr>
          <p:cNvPr id="20" name="Right Arrow 19"/>
          <p:cNvSpPr/>
          <p:nvPr/>
        </p:nvSpPr>
        <p:spPr>
          <a:xfrm rot="19443597">
            <a:off x="5759450" y="1851025"/>
            <a:ext cx="911225" cy="609600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p&lt;</a:t>
            </a:r>
            <a:r>
              <a:rPr lang="el-GR" dirty="0">
                <a:solidFill>
                  <a:schemeClr val="tx1"/>
                </a:solidFill>
              </a:rPr>
              <a:t>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 rot="2013358">
            <a:off x="5759450" y="2697163"/>
            <a:ext cx="911225" cy="609600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p≥</a:t>
            </a:r>
            <a:r>
              <a:rPr lang="el-GR" dirty="0">
                <a:solidFill>
                  <a:schemeClr val="tx1"/>
                </a:solidFill>
              </a:rPr>
              <a:t>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35063" y="3800475"/>
            <a:ext cx="685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Type-I error (False Discovery)</a:t>
            </a:r>
            <a:r>
              <a:rPr lang="en-US" sz="2400" dirty="0">
                <a:latin typeface="Calibri" pitchFamily="34" charset="0"/>
              </a:rPr>
              <a:t>:    Rejecting a true null</a:t>
            </a:r>
          </a:p>
          <a:p>
            <a:r>
              <a:rPr lang="en-US" sz="2400" b="1" dirty="0">
                <a:latin typeface="Calibri" pitchFamily="34" charset="0"/>
              </a:rPr>
              <a:t>Type-II error</a:t>
            </a:r>
            <a:r>
              <a:rPr lang="en-US" sz="2400" dirty="0">
                <a:latin typeface="Calibri" pitchFamily="34" charset="0"/>
              </a:rPr>
              <a:t>:  not rejecting a false null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135063" y="4767263"/>
            <a:ext cx="730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Test level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</a:t>
            </a:r>
            <a:r>
              <a:rPr lang="en-US" sz="2400" dirty="0">
                <a:latin typeface="Calibri" pitchFamily="34" charset="0"/>
              </a:rPr>
              <a:t>: Upper bound on type-I = </a:t>
            </a:r>
            <a:r>
              <a:rPr lang="en-US" sz="2400" dirty="0" err="1" smtClean="0">
                <a:latin typeface="Calibri" pitchFamily="34" charset="0"/>
              </a:rPr>
              <a:t>P</a:t>
            </a:r>
            <a:r>
              <a:rPr lang="en-US" sz="2400" baseline="-25000" dirty="0" err="1" smtClean="0">
                <a:latin typeface="Calibri" pitchFamily="34" charset="0"/>
              </a:rPr>
              <a:t>null</a:t>
            </a:r>
            <a:r>
              <a:rPr lang="en-US" sz="2400" dirty="0" smtClean="0">
                <a:latin typeface="Calibri" pitchFamily="34" charset="0"/>
              </a:rPr>
              <a:t>(R=1)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774950" y="5248275"/>
            <a:ext cx="5135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P(FalseDiscovery)  ≤ α</a:t>
            </a:r>
          </a:p>
        </p:txBody>
      </p:sp>
      <p:sp>
        <p:nvSpPr>
          <p:cNvPr id="3" name="TextBox 22"/>
          <p:cNvSpPr txBox="1">
            <a:spLocks noChangeArrowheads="1"/>
          </p:cNvSpPr>
          <p:nvPr/>
        </p:nvSpPr>
        <p:spPr bwMode="auto">
          <a:xfrm>
            <a:off x="1173163" y="5884863"/>
            <a:ext cx="730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Power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</a:t>
            </a:r>
            <a:r>
              <a:rPr lang="en-US" sz="2400" dirty="0">
                <a:latin typeface="Calibri" pitchFamily="34" charset="0"/>
              </a:rPr>
              <a:t>: Chance of discovery = </a:t>
            </a:r>
            <a:r>
              <a:rPr lang="en-US" sz="2400" dirty="0" err="1" smtClean="0">
                <a:latin typeface="Calibri" pitchFamily="34" charset="0"/>
              </a:rPr>
              <a:t>P</a:t>
            </a:r>
            <a:r>
              <a:rPr lang="en-US" sz="2400" baseline="-25000" dirty="0" err="1" smtClean="0">
                <a:latin typeface="Calibri" pitchFamily="34" charset="0"/>
              </a:rPr>
              <a:t>alternative</a:t>
            </a:r>
            <a:r>
              <a:rPr lang="en-US" sz="2400" baseline="-250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(R=1) 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reward optimal procedures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Expected reward in case of false null: </a:t>
            </a:r>
            <a:r>
              <a:rPr lang="en-US" sz="2000" dirty="0">
                <a:latin typeface="Calibri" pitchFamily="34" charset="0"/>
              </a:rPr>
              <a:t>E(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ψ</a:t>
            </a:r>
            <a:r>
              <a:rPr lang="en-US" sz="2000" baseline="-25000" dirty="0" err="1" smtClean="0">
                <a:latin typeface="Calibri" pitchFamily="34" charset="0"/>
              </a:rPr>
              <a:t>i</a:t>
            </a:r>
            <a:r>
              <a:rPr lang="en-US" sz="2000" baseline="-25000" dirty="0">
                <a:latin typeface="Calibri" pitchFamily="34" charset="0"/>
              </a:rPr>
              <a:t/>
            </a:r>
            <a:br>
              <a:rPr lang="en-US" sz="2000" baseline="-25000" dirty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Where </a:t>
            </a:r>
            <a:r>
              <a:rPr lang="en-US" sz="2000" dirty="0">
                <a:latin typeface="Calibri" pitchFamily="34" charset="0"/>
              </a:rPr>
              <a:t>E(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</a:rPr>
              <a:t>) = </a:t>
            </a:r>
            <a:r>
              <a:rPr lang="el-GR" sz="2000" dirty="0" smtClean="0">
                <a:latin typeface="Calibri" pitchFamily="34" charset="0"/>
              </a:rPr>
              <a:t>π</a:t>
            </a:r>
            <a:r>
              <a:rPr lang="en-US" sz="2000" baseline="-25000" dirty="0" err="1" smtClean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 ≤</a:t>
            </a:r>
            <a:r>
              <a:rPr lang="en-US" sz="2000" dirty="0"/>
              <a:t> </a:t>
            </a:r>
            <a:r>
              <a:rPr lang="el-GR" sz="2000" dirty="0" smtClean="0"/>
              <a:t>ρ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(depends on level </a:t>
            </a:r>
            <a:r>
              <a:rPr lang="el-GR" sz="2000" dirty="0" smtClean="0"/>
              <a:t>α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Question: how should we balance level and reward to maximize expected reward?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42936" y="3562068"/>
            <a:ext cx="7888288" cy="3057098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Theorem </a:t>
            </a:r>
            <a:r>
              <a:rPr lang="en-US" sz="2400" b="1" dirty="0"/>
              <a:t>2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For a sequence of UMP tests, an expected reward optimal procedure is obtained by choosing the level </a:t>
            </a:r>
            <a:r>
              <a:rPr lang="el-GR" sz="2400" dirty="0" smtClean="0"/>
              <a:t>α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such that:</a:t>
            </a:r>
            <a:endParaRPr lang="en-US" sz="2400" dirty="0">
              <a:latin typeface="Calibri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itchFamily="34" charset="0"/>
              </a:rPr>
              <a:t>Corollary:</a:t>
            </a:r>
            <a:r>
              <a:rPr lang="en-US" sz="2400" dirty="0" smtClean="0">
                <a:latin typeface="Calibri" pitchFamily="34" charset="0"/>
              </a:rPr>
              <a:t> if </a:t>
            </a:r>
            <a:r>
              <a:rPr lang="el-GR" sz="2400" dirty="0"/>
              <a:t>ρ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=1 then (regular) alpha investing is expected reward optimal</a:t>
            </a:r>
            <a:endParaRPr lang="en-US" sz="2400" dirty="0" smtClean="0">
              <a:latin typeface="Calibri" pitchFamily="34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388043"/>
              </p:ext>
            </p:extLst>
          </p:nvPr>
        </p:nvGraphicFramePr>
        <p:xfrm>
          <a:off x="2833688" y="4931129"/>
          <a:ext cx="13652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2" name="Equation" r:id="rId3" imgW="711000" imgH="431640" progId="">
                  <p:embed/>
                </p:oleObj>
              </mc:Choice>
              <mc:Fallback>
                <p:oleObj name="Equation" r:id="rId3" imgW="711000" imgH="431640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4931129"/>
                        <a:ext cx="13652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430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33843" name="Group 51"/>
          <p:cNvGraphicFramePr>
            <a:graphicFrameLocks noGrp="1"/>
          </p:cNvGraphicFramePr>
          <p:nvPr>
            <p:ph idx="1"/>
          </p:nvPr>
        </p:nvGraphicFramePr>
        <p:xfrm>
          <a:off x="477838" y="3009900"/>
          <a:ext cx="8229600" cy="2297430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# of tests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True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False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0.564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1.820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Optimal Generalized 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8707" name="TextBox 5"/>
          <p:cNvSpPr txBox="1">
            <a:spLocks noChangeArrowheads="1"/>
          </p:cNvSpPr>
          <p:nvPr/>
        </p:nvSpPr>
        <p:spPr bwMode="auto">
          <a:xfrm>
            <a:off x="485775" y="5746750"/>
            <a:ext cx="8180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Best results are significantly better (p-values lower than 10</a:t>
            </a:r>
            <a:r>
              <a:rPr lang="en-US" baseline="30000" dirty="0">
                <a:latin typeface="Calibri" pitchFamily="34" charset="0"/>
              </a:rPr>
              <a:t>-12</a:t>
            </a:r>
            <a:r>
              <a:rPr lang="en-US" dirty="0">
                <a:latin typeface="Calibri" pitchFamily="34" charset="0"/>
              </a:rPr>
              <a:t>)</a:t>
            </a:r>
            <a:endParaRPr lang="en-US" baseline="30000" dirty="0">
              <a:latin typeface="Calibri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defRPr/>
            </a:pPr>
            <a:r>
              <a:rPr lang="en-US" sz="3200" dirty="0">
                <a:latin typeface="+mn-lt"/>
                <a:cs typeface="+mn-cs"/>
              </a:rPr>
              <a:t>We simulated an infinite series of  z-tests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defRPr/>
            </a:pPr>
            <a:r>
              <a:rPr lang="en-US" sz="3200" dirty="0">
                <a:latin typeface="+mn-lt"/>
                <a:cs typeface="+mn-cs"/>
              </a:rPr>
              <a:t>α=0.05, </a:t>
            </a:r>
            <a:r>
              <a:rPr lang="en-US" sz="3200" dirty="0" err="1">
                <a:latin typeface="+mn-lt"/>
                <a:cs typeface="+mn-cs"/>
              </a:rPr>
              <a:t>α</a:t>
            </a:r>
            <a:r>
              <a:rPr lang="en-US" sz="3200" baseline="-25000" dirty="0" err="1">
                <a:latin typeface="+mn-lt"/>
                <a:cs typeface="+mn-cs"/>
              </a:rPr>
              <a:t>i</a:t>
            </a:r>
            <a:r>
              <a:rPr lang="en-US" sz="3200" dirty="0">
                <a:latin typeface="+mn-lt"/>
                <a:cs typeface="+mn-cs"/>
              </a:rPr>
              <a:t>=0.005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sz="3200" dirty="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404040"/>
                </a:solidFill>
              </a:rPr>
              <a:t>Generalized alpha investing and QPD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Can we use these powerful sequential testing approaches to decrease QPD costs?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As it turns out, Alpha Spending with Rewards is the one that can be integrated with QPD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800" dirty="0" smtClean="0"/>
              <a:t>The rewards mean that costs decrease more quickly </a:t>
            </a:r>
          </a:p>
          <a:p>
            <a:pPr lvl="1" eaLnBrk="1" hangingPunct="1">
              <a:buClr>
                <a:srgbClr val="558ED5"/>
              </a:buClr>
              <a:buFont typeface="Wingdings" pitchFamily="2" charset="2"/>
              <a:buChar char="§"/>
              <a:defRPr/>
            </a:pPr>
            <a:r>
              <a:rPr lang="en-US" sz="2400" dirty="0" smtClean="0"/>
              <a:t>In typical cases most costs are zero!</a:t>
            </a:r>
          </a:p>
          <a:p>
            <a:pPr eaLnBrk="1" hangingPunct="1">
              <a:buClr>
                <a:srgbClr val="558ED5"/>
              </a:buClr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Simulation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736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We simulated 100 requests for t-tests, where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Power=0.95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Effect-size=0.1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Probability of a true null 0.9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Initial number of samples n</a:t>
            </a:r>
            <a:r>
              <a:rPr lang="en-US" baseline="-25000" dirty="0" smtClean="0"/>
              <a:t>0</a:t>
            </a:r>
            <a:r>
              <a:rPr lang="en-US" dirty="0" smtClean="0"/>
              <a:t>=2000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Three </a:t>
            </a:r>
            <a:r>
              <a:rPr lang="en-US" dirty="0" smtClean="0"/>
              <a:t>variants of QPD, all with: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α=0.05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q=0.999</a:t>
            </a:r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Generalized Alpha Investing and QPD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1747" name="Picture 2" descr="C:\Documents and Settings\User\Desktop\te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250" y="1441450"/>
            <a:ext cx="69215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QPD: a new paradigm for public database management</a:t>
            </a:r>
          </a:p>
          <a:p>
            <a:pPr lvl="1"/>
            <a:r>
              <a:rPr lang="en-US" sz="2000" dirty="0" smtClean="0"/>
              <a:t>False discovery and publication bias control</a:t>
            </a:r>
          </a:p>
          <a:p>
            <a:pPr lvl="1"/>
            <a:r>
              <a:rPr lang="en-US" sz="2000" dirty="0" smtClean="0"/>
              <a:t>No loss of power</a:t>
            </a:r>
          </a:p>
          <a:p>
            <a:pPr lvl="1"/>
            <a:r>
              <a:rPr lang="en-US" sz="2000" dirty="0" smtClean="0"/>
              <a:t>Cost: (slow) augmentation of database size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QPD can be implemented in practice:</a:t>
            </a:r>
          </a:p>
          <a:p>
            <a:pPr lvl="1"/>
            <a:r>
              <a:rPr lang="en-US" sz="2000" dirty="0" smtClean="0"/>
              <a:t>Fits well with trends of both sharing and security/privacy</a:t>
            </a:r>
          </a:p>
          <a:p>
            <a:pPr lvl="1"/>
            <a:r>
              <a:rPr lang="en-US" sz="2000" dirty="0" smtClean="0"/>
              <a:t>Requires change in how testing is done: no more p values!</a:t>
            </a:r>
            <a:endParaRPr lang="en-US" sz="2000" dirty="0"/>
          </a:p>
          <a:p>
            <a:pPr lvl="1"/>
            <a:r>
              <a:rPr lang="en-US" sz="2000" dirty="0" smtClean="0"/>
              <a:t>Practical </a:t>
            </a:r>
            <a:r>
              <a:rPr lang="en-US" sz="2000" dirty="0" smtClean="0"/>
              <a:t>issues: </a:t>
            </a:r>
            <a:r>
              <a:rPr lang="en-US" sz="2000" dirty="0" smtClean="0"/>
              <a:t>cultural acceptance, data </a:t>
            </a:r>
            <a:r>
              <a:rPr lang="en-US" sz="2000" dirty="0" smtClean="0"/>
              <a:t>quality, gaming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Generalized alpha investing:</a:t>
            </a:r>
          </a:p>
          <a:p>
            <a:pPr lvl="1"/>
            <a:r>
              <a:rPr lang="en-US" sz="2000" dirty="0" smtClean="0"/>
              <a:t>Powerful general framework for </a:t>
            </a:r>
            <a:r>
              <a:rPr lang="en-US" sz="2000" dirty="0" err="1" smtClean="0"/>
              <a:t>mFDR</a:t>
            </a:r>
            <a:r>
              <a:rPr lang="en-US" sz="2000" dirty="0" smtClean="0"/>
              <a:t> control on streams of</a:t>
            </a:r>
          </a:p>
          <a:p>
            <a:pPr lvl="1"/>
            <a:r>
              <a:rPr lang="en-US" sz="2000" dirty="0" smtClean="0"/>
              <a:t>A variant can be implemented within QPD and bring costs down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708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Thanks!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0325" y="329882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saharon@post.tau.ac.il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8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simulated 100 requests for t-tests, where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Power=0.95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Effect-size=0.1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Probability of a true null 0.9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Initial number of samples n</a:t>
            </a:r>
            <a:r>
              <a:rPr lang="en-US" baseline="-25000" dirty="0" smtClean="0"/>
              <a:t>0</a:t>
            </a:r>
            <a:r>
              <a:rPr lang="en-US" dirty="0" smtClean="0"/>
              <a:t>=2000</a:t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simulated three variants of QPD, all with: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α=0.05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q=0.999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Generalized Alpha Investing and QPD</a:t>
            </a:r>
            <a:endParaRPr lang="en-US" dirty="0"/>
          </a:p>
        </p:txBody>
      </p:sp>
      <p:pic>
        <p:nvPicPr>
          <p:cNvPr id="35843" name="Picture 2" descr="C:\Documents and Settings\User\Desktop\te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250" y="1441450"/>
            <a:ext cx="69215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simulated an infinite series of independent z-tests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 each test: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30 samples from N(</a:t>
            </a:r>
            <a:r>
              <a:rPr lang="el-GR" dirty="0" smtClean="0"/>
              <a:t>μ</a:t>
            </a:r>
            <a:r>
              <a:rPr lang="en-US" dirty="0" smtClean="0"/>
              <a:t>,1)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μ</a:t>
            </a:r>
            <a:r>
              <a:rPr lang="en-US" dirty="0" smtClean="0"/>
              <a:t>=0 with probability 0.9, </a:t>
            </a:r>
            <a:r>
              <a:rPr lang="el-GR" dirty="0" smtClean="0"/>
              <a:t>μ</a:t>
            </a:r>
            <a:r>
              <a:rPr lang="en-US" dirty="0" smtClean="0"/>
              <a:t>=5 otherwise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</a:t>
            </a:r>
            <a:r>
              <a:rPr lang="el-GR" dirty="0" smtClean="0"/>
              <a:t>μ</a:t>
            </a:r>
            <a:r>
              <a:rPr lang="en-US" dirty="0" smtClean="0"/>
              <a:t>=0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α=0.05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Each method was executed until its pool was depleted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Repeated experiment 100K times for each method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 Hypothesis Testing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1708150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Procedure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873832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341254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105025" y="3402013"/>
            <a:ext cx="50990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Guarantees:</a:t>
            </a:r>
          </a:p>
          <a:p>
            <a:r>
              <a:rPr lang="en-US" sz="2400" dirty="0">
                <a:latin typeface="Calibri" pitchFamily="34" charset="0"/>
              </a:rPr>
              <a:t>(some measure of false discoveries) ≤ 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38097"/>
              </p:ext>
            </p:extLst>
          </p:nvPr>
        </p:nvGraphicFramePr>
        <p:xfrm>
          <a:off x="1174750" y="2160588"/>
          <a:ext cx="1612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1" name="Equation" r:id="rId3" imgW="850900" imgH="228600" progId="">
                  <p:embed/>
                </p:oleObj>
              </mc:Choice>
              <mc:Fallback>
                <p:oleObj name="Equation" r:id="rId3" imgW="850900" imgH="228600" progId="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2160588"/>
                        <a:ext cx="1612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736856"/>
              </p:ext>
            </p:extLst>
          </p:nvPr>
        </p:nvGraphicFramePr>
        <p:xfrm>
          <a:off x="6002338" y="2141538"/>
          <a:ext cx="15890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2" name="Equation" r:id="rId5" imgW="837836" imgH="253890" progId="">
                  <p:embed/>
                </p:oleObj>
              </mc:Choice>
              <mc:Fallback>
                <p:oleObj name="Equation" r:id="rId5" imgW="837836" imgH="253890" progId="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338" y="2141538"/>
                        <a:ext cx="158908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7838" y="2317750"/>
          <a:ext cx="8229600" cy="2937193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# of tests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True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False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2.505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536.63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20.608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 with Rewards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524.71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19.552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0.968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Optimal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Generalized 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547.74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21.380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pSp>
        <p:nvGrpSpPr>
          <p:cNvPr id="37929" name="Group 8"/>
          <p:cNvGrpSpPr>
            <a:grpSpLocks/>
          </p:cNvGrpSpPr>
          <p:nvPr/>
        </p:nvGrpSpPr>
        <p:grpSpPr bwMode="auto">
          <a:xfrm>
            <a:off x="3144838" y="1230313"/>
            <a:ext cx="2854325" cy="944562"/>
            <a:chOff x="3461222" y="1206123"/>
            <a:chExt cx="2853263" cy="944994"/>
          </a:xfrm>
        </p:grpSpPr>
        <p:graphicFrame>
          <p:nvGraphicFramePr>
            <p:cNvPr id="37931" name="Object 13"/>
            <p:cNvGraphicFramePr>
              <a:graphicFrameLocks noChangeAspect="1"/>
            </p:cNvGraphicFramePr>
            <p:nvPr/>
          </p:nvGraphicFramePr>
          <p:xfrm>
            <a:off x="3523445" y="1206123"/>
            <a:ext cx="1366838" cy="528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63" name="Equation" r:id="rId3" imgW="1016000" imgH="393700" progId="Equation.3">
                    <p:embed/>
                  </p:oleObj>
                </mc:Choice>
                <mc:Fallback>
                  <p:oleObj name="Equation" r:id="rId3" imgW="1016000" imgH="393700" progId="Equation.3">
                    <p:embed/>
                    <p:pic>
                      <p:nvPicPr>
                        <p:cNvPr id="0" name="Picture 1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3445" y="1206123"/>
                          <a:ext cx="1366838" cy="528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932" name="Object 3"/>
            <p:cNvGraphicFramePr>
              <a:graphicFrameLocks noChangeAspect="1"/>
            </p:cNvGraphicFramePr>
            <p:nvPr/>
          </p:nvGraphicFramePr>
          <p:xfrm>
            <a:off x="4774610" y="1622480"/>
            <a:ext cx="1539875" cy="528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64" name="Equation" r:id="rId5" imgW="1143000" imgH="393700" progId="Equation.3">
                    <p:embed/>
                  </p:oleObj>
                </mc:Choice>
                <mc:Fallback>
                  <p:oleObj name="Equation" r:id="rId5" imgW="1143000" imgH="393700" progId="Equation.3">
                    <p:embed/>
                    <p:pic>
                      <p:nvPicPr>
                        <p:cNvPr id="0" name="Picture 1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4610" y="1622480"/>
                          <a:ext cx="1539875" cy="528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933" name="TextBox 6"/>
            <p:cNvSpPr txBox="1">
              <a:spLocks noChangeArrowheads="1"/>
            </p:cNvSpPr>
            <p:nvPr/>
          </p:nvSpPr>
          <p:spPr bwMode="auto">
            <a:xfrm>
              <a:off x="3461222" y="1688932"/>
              <a:ext cx="133703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Stops when:</a:t>
              </a:r>
            </a:p>
          </p:txBody>
        </p:sp>
      </p:grpSp>
      <p:sp>
        <p:nvSpPr>
          <p:cNvPr id="37930" name="TextBox 7"/>
          <p:cNvSpPr txBox="1">
            <a:spLocks noChangeArrowheads="1"/>
          </p:cNvSpPr>
          <p:nvPr/>
        </p:nvSpPr>
        <p:spPr bwMode="auto">
          <a:xfrm>
            <a:off x="485775" y="6396038"/>
            <a:ext cx="8180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Best results are significantly better (p-values lower than 10</a:t>
            </a:r>
            <a:r>
              <a:rPr lang="en-US" baseline="30000">
                <a:latin typeface="Calibri" pitchFamily="34" charset="0"/>
              </a:rPr>
              <a:t>-15</a:t>
            </a:r>
            <a:r>
              <a:rPr lang="en-US">
                <a:latin typeface="Calibri" pitchFamily="34" charset="0"/>
              </a:rPr>
              <a:t>)</a:t>
            </a:r>
            <a:endParaRPr lang="en-US" baseline="300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8236" name="Group 44"/>
          <p:cNvGraphicFramePr>
            <a:graphicFrameLocks noGrp="1"/>
          </p:cNvGraphicFramePr>
          <p:nvPr>
            <p:ph idx="1"/>
          </p:nvPr>
        </p:nvGraphicFramePr>
        <p:xfrm>
          <a:off x="477838" y="2143125"/>
          <a:ext cx="8229600" cy="2937510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# of tests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True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False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0.947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267.65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12.441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 with Rewards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236.33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0.506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Optimal Generalized 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14.220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953" name="Object 13"/>
          <p:cNvGraphicFramePr>
            <a:graphicFrameLocks noChangeAspect="1"/>
          </p:cNvGraphicFramePr>
          <p:nvPr/>
        </p:nvGraphicFramePr>
        <p:xfrm>
          <a:off x="3408363" y="1349375"/>
          <a:ext cx="23272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9" name="Equation" r:id="rId3" imgW="1726451" imgH="393529" progId="Equation.3">
                  <p:embed/>
                </p:oleObj>
              </mc:Choice>
              <mc:Fallback>
                <p:oleObj name="Equation" r:id="rId3" imgW="1726451" imgH="393529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1349375"/>
                        <a:ext cx="23272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54" name="TextBox 5"/>
          <p:cNvSpPr txBox="1">
            <a:spLocks noChangeArrowheads="1"/>
          </p:cNvSpPr>
          <p:nvPr/>
        </p:nvSpPr>
        <p:spPr bwMode="auto">
          <a:xfrm>
            <a:off x="485775" y="5707063"/>
            <a:ext cx="8180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Best results are significantly better (p-values lower than 10</a:t>
            </a:r>
            <a:r>
              <a:rPr lang="en-US" baseline="30000">
                <a:latin typeface="Calibri" pitchFamily="34" charset="0"/>
              </a:rPr>
              <a:t>-38</a:t>
            </a:r>
            <a:r>
              <a:rPr lang="en-US">
                <a:latin typeface="Calibri" pitchFamily="34" charset="0"/>
              </a:rPr>
              <a:t>)</a:t>
            </a:r>
            <a:endParaRPr lang="en-US" baseline="300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9261" name="Group 45"/>
          <p:cNvGraphicFramePr>
            <a:graphicFrameLocks noGrp="1"/>
          </p:cNvGraphicFramePr>
          <p:nvPr>
            <p:ph idx="1"/>
          </p:nvPr>
        </p:nvGraphicFramePr>
        <p:xfrm>
          <a:off x="477838" y="2143125"/>
          <a:ext cx="8229600" cy="2937510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# of tests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True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False discoveries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2.626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7.641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Alpha Spending with Rewards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0.367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Optimal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Generalized Alpha Investing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7.774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0.415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977" name="Object 13"/>
          <p:cNvGraphicFramePr>
            <a:graphicFrameLocks noChangeAspect="1"/>
          </p:cNvGraphicFramePr>
          <p:nvPr/>
        </p:nvGraphicFramePr>
        <p:xfrm>
          <a:off x="3522663" y="1206500"/>
          <a:ext cx="136683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3" name="Equation" r:id="rId3" imgW="1016000" imgH="393700" progId="Equation.3">
                  <p:embed/>
                </p:oleObj>
              </mc:Choice>
              <mc:Fallback>
                <p:oleObj name="Equation" r:id="rId3" imgW="1016000" imgH="39370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1206500"/>
                        <a:ext cx="1366837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78" name="TextBox 6"/>
          <p:cNvSpPr txBox="1">
            <a:spLocks noChangeArrowheads="1"/>
          </p:cNvSpPr>
          <p:nvPr/>
        </p:nvSpPr>
        <p:spPr bwMode="auto">
          <a:xfrm>
            <a:off x="3460750" y="1689100"/>
            <a:ext cx="2154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Stops after 200 tests</a:t>
            </a:r>
          </a:p>
        </p:txBody>
      </p:sp>
      <p:sp>
        <p:nvSpPr>
          <p:cNvPr id="39979" name="TextBox 7"/>
          <p:cNvSpPr txBox="1">
            <a:spLocks noChangeArrowheads="1"/>
          </p:cNvSpPr>
          <p:nvPr/>
        </p:nvSpPr>
        <p:spPr bwMode="auto">
          <a:xfrm>
            <a:off x="485775" y="6396038"/>
            <a:ext cx="8180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Best results are significantly better (p-values lower than 10</a:t>
            </a:r>
            <a:r>
              <a:rPr lang="en-US" baseline="30000">
                <a:latin typeface="Calibri" pitchFamily="34" charset="0"/>
              </a:rPr>
              <a:t>-10</a:t>
            </a:r>
            <a:r>
              <a:rPr lang="en-US">
                <a:latin typeface="Calibri" pitchFamily="34" charset="0"/>
              </a:rPr>
              <a:t>)</a:t>
            </a:r>
            <a:endParaRPr lang="en-US" baseline="300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QPD – Alpha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7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Let     denote the number of samples after the </a:t>
            </a:r>
            <a:r>
              <a:rPr lang="en-US" sz="2800" dirty="0" err="1" smtClean="0"/>
              <a:t>i’th</a:t>
            </a:r>
            <a:r>
              <a:rPr lang="en-US" sz="2800" dirty="0" smtClean="0"/>
              <a:t> test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We maintain the following invariant: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Level allocation in exchange for c new samples: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 is chosen so the level allocation will be just enough to perform the test with the required power.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40964" name="Object 7"/>
          <p:cNvGraphicFramePr>
            <a:graphicFrameLocks noChangeAspect="1"/>
          </p:cNvGraphicFramePr>
          <p:nvPr/>
        </p:nvGraphicFramePr>
        <p:xfrm>
          <a:off x="2260600" y="2605088"/>
          <a:ext cx="16351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7" name="Equation" r:id="rId3" imgW="889000" imgH="228600" progId="Equation.3">
                  <p:embed/>
                </p:oleObj>
              </mc:Choice>
              <mc:Fallback>
                <p:oleObj name="Equation" r:id="rId3" imgW="889000" imgH="228600" progId="Equation.3">
                  <p:embed/>
                  <p:pic>
                    <p:nvPicPr>
                      <p:cNvPr id="0" name="Picture 4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2605088"/>
                        <a:ext cx="16351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3"/>
          <p:cNvGraphicFramePr>
            <a:graphicFrameLocks noChangeAspect="1"/>
          </p:cNvGraphicFramePr>
          <p:nvPr/>
        </p:nvGraphicFramePr>
        <p:xfrm>
          <a:off x="1365250" y="1587500"/>
          <a:ext cx="2794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8" name="Equation" r:id="rId5" imgW="152334" imgH="228501" progId="Equation.3">
                  <p:embed/>
                </p:oleObj>
              </mc:Choice>
              <mc:Fallback>
                <p:oleObj name="Equation" r:id="rId5" imgW="152334" imgH="228501" progId="Equation.3">
                  <p:embed/>
                  <p:pic>
                    <p:nvPicPr>
                      <p:cNvPr id="0" name="Picture 4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1587500"/>
                        <a:ext cx="2794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4"/>
          <p:cNvGraphicFramePr>
            <a:graphicFrameLocks noChangeAspect="1"/>
          </p:cNvGraphicFramePr>
          <p:nvPr/>
        </p:nvGraphicFramePr>
        <p:xfrm>
          <a:off x="904875" y="3719513"/>
          <a:ext cx="368141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9" name="Equation" r:id="rId7" imgW="1993900" imgH="228600" progId="Equation.3">
                  <p:embed/>
                </p:oleObj>
              </mc:Choice>
              <mc:Fallback>
                <p:oleObj name="Equation" r:id="rId7" imgW="1993900" imgH="228600" progId="Equation.3">
                  <p:embed/>
                  <p:pic>
                    <p:nvPicPr>
                      <p:cNvPr id="0" name="Picture 4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719513"/>
                        <a:ext cx="368141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5238750" y="1754188"/>
            <a:ext cx="3459163" cy="2278062"/>
          </a:xfrm>
          <a:prstGeom prst="roundRect">
            <a:avLst/>
          </a:prstGeom>
          <a:ln w="508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0968" name="Object 6"/>
          <p:cNvGraphicFramePr>
            <a:graphicFrameLocks noChangeAspect="1"/>
          </p:cNvGraphicFramePr>
          <p:nvPr/>
        </p:nvGraphicFramePr>
        <p:xfrm>
          <a:off x="5649913" y="2441575"/>
          <a:ext cx="1085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0" name="Equation" r:id="rId9" imgW="622030" imgH="203112" progId="Equation.3">
                  <p:embed/>
                </p:oleObj>
              </mc:Choice>
              <mc:Fallback>
                <p:oleObj name="Equation" r:id="rId9" imgW="622030" imgH="203112" progId="Equation.3">
                  <p:embed/>
                  <p:pic>
                    <p:nvPicPr>
                      <p:cNvPr id="0" name="Picture 4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2441575"/>
                        <a:ext cx="1085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6"/>
          <p:cNvGraphicFramePr>
            <a:graphicFrameLocks noChangeAspect="1"/>
          </p:cNvGraphicFramePr>
          <p:nvPr/>
        </p:nvGraphicFramePr>
        <p:xfrm>
          <a:off x="5649913" y="2935288"/>
          <a:ext cx="21717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1" name="Equation" r:id="rId11" imgW="1244600" imgH="228600" progId="Equation.3">
                  <p:embed/>
                </p:oleObj>
              </mc:Choice>
              <mc:Fallback>
                <p:oleObj name="Equation" r:id="rId11" imgW="1244600" imgH="228600" progId="Equation.3">
                  <p:embed/>
                  <p:pic>
                    <p:nvPicPr>
                      <p:cNvPr id="0" name="Picture 4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2935288"/>
                        <a:ext cx="21717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7"/>
          <p:cNvGraphicFramePr>
            <a:graphicFrameLocks noChangeAspect="1"/>
          </p:cNvGraphicFramePr>
          <p:nvPr/>
        </p:nvGraphicFramePr>
        <p:xfrm>
          <a:off x="5654675" y="3441700"/>
          <a:ext cx="14192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2" name="Equation" r:id="rId13" imgW="812447" imgH="203112" progId="Equation.3">
                  <p:embed/>
                </p:oleObj>
              </mc:Choice>
              <mc:Fallback>
                <p:oleObj name="Equation" r:id="rId13" imgW="812447" imgH="203112" progId="Equation.3">
                  <p:embed/>
                  <p:pic>
                    <p:nvPicPr>
                      <p:cNvPr id="0" name="Picture 4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3441700"/>
                        <a:ext cx="141922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8"/>
          <p:cNvGraphicFramePr>
            <a:graphicFrameLocks noChangeAspect="1"/>
          </p:cNvGraphicFramePr>
          <p:nvPr/>
        </p:nvGraphicFramePr>
        <p:xfrm>
          <a:off x="5649913" y="1879600"/>
          <a:ext cx="16367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3" name="Equation" r:id="rId15" imgW="761669" imgH="177723" progId="Equation.3">
                  <p:embed/>
                </p:oleObj>
              </mc:Choice>
              <mc:Fallback>
                <p:oleObj name="Equation" r:id="rId15" imgW="761669" imgH="177723" progId="Equation.3">
                  <p:embed/>
                  <p:pic>
                    <p:nvPicPr>
                      <p:cNvPr id="0" name="Picture 4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1879600"/>
                        <a:ext cx="16367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QPD – Alpha Spending with Rewards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7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Let     denote the number of samples after the </a:t>
            </a:r>
            <a:r>
              <a:rPr lang="en-US" sz="2800" dirty="0" err="1" smtClean="0"/>
              <a:t>i’th</a:t>
            </a:r>
            <a:r>
              <a:rPr lang="en-US" sz="2800" dirty="0" smtClean="0"/>
              <a:t> test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We maintain the following invariant: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Level allocation in exchange for c new samples: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 is chosen so the level allocation will be just enough to perform the test with the required power.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41988" name="Object 7"/>
          <p:cNvGraphicFramePr>
            <a:graphicFrameLocks noChangeAspect="1"/>
          </p:cNvGraphicFramePr>
          <p:nvPr/>
        </p:nvGraphicFramePr>
        <p:xfrm>
          <a:off x="2212975" y="2605088"/>
          <a:ext cx="23828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1" name="Equation" r:id="rId3" imgW="1295400" imgH="228600" progId="Equation.3">
                  <p:embed/>
                </p:oleObj>
              </mc:Choice>
              <mc:Fallback>
                <p:oleObj name="Equation" r:id="rId3" imgW="1295400" imgH="228600" progId="Equation.3">
                  <p:embed/>
                  <p:pic>
                    <p:nvPicPr>
                      <p:cNvPr id="0" name="Picture 4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2605088"/>
                        <a:ext cx="23828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3"/>
          <p:cNvGraphicFramePr>
            <a:graphicFrameLocks noChangeAspect="1"/>
          </p:cNvGraphicFramePr>
          <p:nvPr/>
        </p:nvGraphicFramePr>
        <p:xfrm>
          <a:off x="1365250" y="1587500"/>
          <a:ext cx="2794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2" name="Equation" r:id="rId5" imgW="152334" imgH="228501" progId="Equation.3">
                  <p:embed/>
                </p:oleObj>
              </mc:Choice>
              <mc:Fallback>
                <p:oleObj name="Equation" r:id="rId5" imgW="152334" imgH="228501" progId="Equation.3">
                  <p:embed/>
                  <p:pic>
                    <p:nvPicPr>
                      <p:cNvPr id="0" name="Picture 4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1587500"/>
                        <a:ext cx="2794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8"/>
          <p:cNvGraphicFramePr>
            <a:graphicFrameLocks noChangeAspect="1"/>
          </p:cNvGraphicFramePr>
          <p:nvPr/>
        </p:nvGraphicFramePr>
        <p:xfrm>
          <a:off x="885825" y="3695700"/>
          <a:ext cx="14065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3" name="Equation" r:id="rId7" imgW="761669" imgH="228501" progId="Equation.3">
                  <p:embed/>
                </p:oleObj>
              </mc:Choice>
              <mc:Fallback>
                <p:oleObj name="Equation" r:id="rId7" imgW="761669" imgH="228501" progId="Equation.3">
                  <p:embed/>
                  <p:pic>
                    <p:nvPicPr>
                      <p:cNvPr id="0" name="Picture 4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3695700"/>
                        <a:ext cx="14065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238750" y="1754188"/>
            <a:ext cx="3459163" cy="2278062"/>
          </a:xfrm>
          <a:prstGeom prst="roundRect">
            <a:avLst/>
          </a:prstGeom>
          <a:ln w="508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1992" name="Object 6"/>
          <p:cNvGraphicFramePr>
            <a:graphicFrameLocks noChangeAspect="1"/>
          </p:cNvGraphicFramePr>
          <p:nvPr/>
        </p:nvGraphicFramePr>
        <p:xfrm>
          <a:off x="5649913" y="2441575"/>
          <a:ext cx="1795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4" name="Equation" r:id="rId9" imgW="1028254" imgH="203112" progId="Equation.3">
                  <p:embed/>
                </p:oleObj>
              </mc:Choice>
              <mc:Fallback>
                <p:oleObj name="Equation" r:id="rId9" imgW="1028254" imgH="203112" progId="Equation.3">
                  <p:embed/>
                  <p:pic>
                    <p:nvPicPr>
                      <p:cNvPr id="0" name="Picture 4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2441575"/>
                        <a:ext cx="1795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11"/>
          <p:cNvGraphicFramePr>
            <a:graphicFrameLocks noChangeAspect="1"/>
          </p:cNvGraphicFramePr>
          <p:nvPr/>
        </p:nvGraphicFramePr>
        <p:xfrm>
          <a:off x="5648325" y="2935288"/>
          <a:ext cx="28813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5" name="Equation" r:id="rId11" imgW="1651000" imgH="228600" progId="Equation.3">
                  <p:embed/>
                </p:oleObj>
              </mc:Choice>
              <mc:Fallback>
                <p:oleObj name="Equation" r:id="rId11" imgW="1651000" imgH="228600" progId="Equation.3">
                  <p:embed/>
                  <p:pic>
                    <p:nvPicPr>
                      <p:cNvPr id="0" name="Picture 4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2935288"/>
                        <a:ext cx="288131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2"/>
          <p:cNvGraphicFramePr>
            <a:graphicFrameLocks noChangeAspect="1"/>
          </p:cNvGraphicFramePr>
          <p:nvPr/>
        </p:nvGraphicFramePr>
        <p:xfrm>
          <a:off x="5654675" y="3441700"/>
          <a:ext cx="14192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6" name="Equation" r:id="rId13" imgW="812447" imgH="203112" progId="Equation.3">
                  <p:embed/>
                </p:oleObj>
              </mc:Choice>
              <mc:Fallback>
                <p:oleObj name="Equation" r:id="rId13" imgW="812447" imgH="203112" progId="Equation.3">
                  <p:embed/>
                  <p:pic>
                    <p:nvPicPr>
                      <p:cNvPr id="0" name="Picture 4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3441700"/>
                        <a:ext cx="141922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13"/>
          <p:cNvGraphicFramePr>
            <a:graphicFrameLocks noChangeAspect="1"/>
          </p:cNvGraphicFramePr>
          <p:nvPr/>
        </p:nvGraphicFramePr>
        <p:xfrm>
          <a:off x="5649913" y="1879600"/>
          <a:ext cx="16367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7" name="Equation" r:id="rId15" imgW="761669" imgH="177723" progId="Equation.3">
                  <p:embed/>
                </p:oleObj>
              </mc:Choice>
              <mc:Fallback>
                <p:oleObj name="Equation" r:id="rId15" imgW="761669" imgH="177723" progId="Equation.3">
                  <p:embed/>
                  <p:pic>
                    <p:nvPicPr>
                      <p:cNvPr id="0" name="Picture 4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1879600"/>
                        <a:ext cx="16367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QPD – Alpha Spending with Rewards - Optimistic</a:t>
            </a:r>
            <a:endParaRPr lang="en-US" dirty="0"/>
          </a:p>
        </p:txBody>
      </p:sp>
      <p:graphicFrame>
        <p:nvGraphicFramePr>
          <p:cNvPr id="43011" name="Object 7"/>
          <p:cNvGraphicFramePr>
            <a:graphicFrameLocks noChangeAspect="1"/>
          </p:cNvGraphicFramePr>
          <p:nvPr/>
        </p:nvGraphicFramePr>
        <p:xfrm>
          <a:off x="1465263" y="1690688"/>
          <a:ext cx="26701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0" name="Equation" r:id="rId3" imgW="1308100" imgH="228600" progId="Equation.3">
                  <p:embed/>
                </p:oleObj>
              </mc:Choice>
              <mc:Fallback>
                <p:oleObj name="Equation" r:id="rId3" imgW="1308100" imgH="228600" progId="Equation.3">
                  <p:embed/>
                  <p:pic>
                    <p:nvPicPr>
                      <p:cNvPr id="0" name="Picture 3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1690688"/>
                        <a:ext cx="2670175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5238750" y="1754188"/>
            <a:ext cx="3459163" cy="2278062"/>
          </a:xfrm>
          <a:prstGeom prst="roundRect">
            <a:avLst/>
          </a:prstGeom>
          <a:ln w="508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3013" name="Object 6"/>
          <p:cNvGraphicFramePr>
            <a:graphicFrameLocks noChangeAspect="1"/>
          </p:cNvGraphicFramePr>
          <p:nvPr/>
        </p:nvGraphicFramePr>
        <p:xfrm>
          <a:off x="5649913" y="2441575"/>
          <a:ext cx="1795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1" name="Equation" r:id="rId5" imgW="1028254" imgH="203112" progId="Equation.3">
                  <p:embed/>
                </p:oleObj>
              </mc:Choice>
              <mc:Fallback>
                <p:oleObj name="Equation" r:id="rId5" imgW="1028254" imgH="203112" progId="Equation.3">
                  <p:embed/>
                  <p:pic>
                    <p:nvPicPr>
                      <p:cNvPr id="0" name="Picture 3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2441575"/>
                        <a:ext cx="1795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11"/>
          <p:cNvGraphicFramePr>
            <a:graphicFrameLocks noChangeAspect="1"/>
          </p:cNvGraphicFramePr>
          <p:nvPr/>
        </p:nvGraphicFramePr>
        <p:xfrm>
          <a:off x="5648325" y="2935288"/>
          <a:ext cx="28813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2" name="Equation" r:id="rId7" imgW="1651000" imgH="228600" progId="Equation.3">
                  <p:embed/>
                </p:oleObj>
              </mc:Choice>
              <mc:Fallback>
                <p:oleObj name="Equation" r:id="rId7" imgW="1651000" imgH="228600" progId="Equation.3">
                  <p:embed/>
                  <p:pic>
                    <p:nvPicPr>
                      <p:cNvPr id="0" name="Picture 3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2935288"/>
                        <a:ext cx="288131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12"/>
          <p:cNvGraphicFramePr>
            <a:graphicFrameLocks noChangeAspect="1"/>
          </p:cNvGraphicFramePr>
          <p:nvPr/>
        </p:nvGraphicFramePr>
        <p:xfrm>
          <a:off x="5649913" y="3513138"/>
          <a:ext cx="12636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3" name="Equation" r:id="rId9" imgW="723586" imgH="203112" progId="Equation.3">
                  <p:embed/>
                </p:oleObj>
              </mc:Choice>
              <mc:Fallback>
                <p:oleObj name="Equation" r:id="rId9" imgW="723586" imgH="203112" progId="Equation.3">
                  <p:embed/>
                  <p:pic>
                    <p:nvPicPr>
                      <p:cNvPr id="0" name="Picture 3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3513138"/>
                        <a:ext cx="12636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13"/>
          <p:cNvGraphicFramePr>
            <a:graphicFrameLocks noChangeAspect="1"/>
          </p:cNvGraphicFramePr>
          <p:nvPr/>
        </p:nvGraphicFramePr>
        <p:xfrm>
          <a:off x="5649913" y="1879600"/>
          <a:ext cx="16367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4" name="Equation" r:id="rId11" imgW="761669" imgH="177723" progId="Equation.3">
                  <p:embed/>
                </p:oleObj>
              </mc:Choice>
              <mc:Fallback>
                <p:oleObj name="Equation" r:id="rId11" imgW="761669" imgH="177723" progId="Equation.3">
                  <p:embed/>
                  <p:pic>
                    <p:nvPicPr>
                      <p:cNvPr id="0" name="Picture 3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1879600"/>
                        <a:ext cx="16367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31788" y="2368550"/>
            <a:ext cx="2162175" cy="3929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08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7188" y="2078038"/>
            <a:ext cx="2116137" cy="1933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3019" name="Object 7"/>
          <p:cNvGraphicFramePr>
            <a:graphicFrameLocks noChangeAspect="1"/>
          </p:cNvGraphicFramePr>
          <p:nvPr/>
        </p:nvGraphicFramePr>
        <p:xfrm>
          <a:off x="552450" y="4814888"/>
          <a:ext cx="17637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5" name="Equation" r:id="rId13" imgW="863225" imgH="228501" progId="Equation.3">
                  <p:embed/>
                </p:oleObj>
              </mc:Choice>
              <mc:Fallback>
                <p:oleObj name="Equation" r:id="rId13" imgW="863225" imgH="228501" progId="Equation.3">
                  <p:embed/>
                  <p:pic>
                    <p:nvPicPr>
                      <p:cNvPr id="0" name="Picture 3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4814888"/>
                        <a:ext cx="1763713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2792413" y="2355850"/>
            <a:ext cx="2160587" cy="39274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16225" y="2139950"/>
            <a:ext cx="2116138" cy="2640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022" name="TextBox 20"/>
          <p:cNvSpPr txBox="1">
            <a:spLocks noChangeArrowheads="1"/>
          </p:cNvSpPr>
          <p:nvPr/>
        </p:nvSpPr>
        <p:spPr bwMode="auto">
          <a:xfrm>
            <a:off x="3387725" y="5360988"/>
            <a:ext cx="1558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Rewards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Generalized Alpha Investing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078413" y="5243513"/>
            <a:ext cx="1917700" cy="915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Alpha Spending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with Rewards</a:t>
            </a:r>
          </a:p>
        </p:txBody>
      </p:sp>
      <p:graphicFrame>
        <p:nvGraphicFramePr>
          <p:cNvPr id="44036" name="Object 12"/>
          <p:cNvGraphicFramePr>
            <a:graphicFrameLocks noChangeAspect="1"/>
          </p:cNvGraphicFramePr>
          <p:nvPr/>
        </p:nvGraphicFramePr>
        <p:xfrm>
          <a:off x="1897063" y="4914900"/>
          <a:ext cx="1795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4" name="Equation" r:id="rId3" imgW="1028254" imgH="203112" progId="Equation.3">
                  <p:embed/>
                </p:oleObj>
              </mc:Choice>
              <mc:Fallback>
                <p:oleObj name="Equation" r:id="rId3" imgW="1028254" imgH="203112" progId="Equation.3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4914900"/>
                        <a:ext cx="1795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13"/>
          <p:cNvGraphicFramePr>
            <a:graphicFrameLocks noChangeAspect="1"/>
          </p:cNvGraphicFramePr>
          <p:nvPr/>
        </p:nvGraphicFramePr>
        <p:xfrm>
          <a:off x="1897063" y="5505450"/>
          <a:ext cx="26812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5" name="Equation" r:id="rId5" imgW="1651000" imgH="228600" progId="Equation.3">
                  <p:embed/>
                </p:oleObj>
              </mc:Choice>
              <mc:Fallback>
                <p:oleObj name="Equation" r:id="rId5" imgW="1651000" imgH="228600" progId="Equation.3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5505450"/>
                        <a:ext cx="268128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14"/>
          <p:cNvGraphicFramePr>
            <a:graphicFrameLocks noChangeAspect="1"/>
          </p:cNvGraphicFramePr>
          <p:nvPr/>
        </p:nvGraphicFramePr>
        <p:xfrm>
          <a:off x="1897063" y="6108700"/>
          <a:ext cx="12636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6" name="Equation" r:id="rId7" imgW="723586" imgH="203112" progId="Equation.3">
                  <p:embed/>
                </p:oleObj>
              </mc:Choice>
              <mc:Fallback>
                <p:oleObj name="Equation" r:id="rId7" imgW="723586" imgH="203112" progId="Equation.3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6108700"/>
                        <a:ext cx="12636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>
            <a:stCxn id="23" idx="0"/>
          </p:cNvCxnSpPr>
          <p:nvPr/>
        </p:nvCxnSpPr>
        <p:spPr>
          <a:xfrm rot="16200000" flipV="1">
            <a:off x="4838700" y="4044951"/>
            <a:ext cx="1038225" cy="135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860675" y="2535238"/>
            <a:ext cx="3476625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2971800" y="2555875"/>
            <a:ext cx="1166813" cy="1160463"/>
          </a:xfrm>
          <a:custGeom>
            <a:avLst/>
            <a:gdLst>
              <a:gd name="connsiteX0" fmla="*/ 0 w 1275907"/>
              <a:gd name="connsiteY0" fmla="*/ 0 h 637954"/>
              <a:gd name="connsiteX1" fmla="*/ 531628 w 1275907"/>
              <a:gd name="connsiteY1" fmla="*/ 489098 h 637954"/>
              <a:gd name="connsiteX2" fmla="*/ 1275907 w 1275907"/>
              <a:gd name="connsiteY2" fmla="*/ 637954 h 63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5907" h="637954">
                <a:moveTo>
                  <a:pt x="0" y="0"/>
                </a:moveTo>
                <a:cubicBezTo>
                  <a:pt x="159488" y="191386"/>
                  <a:pt x="318977" y="382772"/>
                  <a:pt x="531628" y="489098"/>
                </a:cubicBezTo>
                <a:cubicBezTo>
                  <a:pt x="744279" y="595424"/>
                  <a:pt x="1010093" y="616689"/>
                  <a:pt x="1275907" y="6379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46550" y="3716338"/>
            <a:ext cx="1274763" cy="638175"/>
          </a:xfrm>
          <a:custGeom>
            <a:avLst/>
            <a:gdLst>
              <a:gd name="connsiteX0" fmla="*/ 0 w 1275907"/>
              <a:gd name="connsiteY0" fmla="*/ 0 h 637954"/>
              <a:gd name="connsiteX1" fmla="*/ 531628 w 1275907"/>
              <a:gd name="connsiteY1" fmla="*/ 489098 h 637954"/>
              <a:gd name="connsiteX2" fmla="*/ 1275907 w 1275907"/>
              <a:gd name="connsiteY2" fmla="*/ 637954 h 63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5907" h="637954">
                <a:moveTo>
                  <a:pt x="0" y="0"/>
                </a:moveTo>
                <a:cubicBezTo>
                  <a:pt x="159488" y="191386"/>
                  <a:pt x="318977" y="382772"/>
                  <a:pt x="531628" y="489098"/>
                </a:cubicBezTo>
                <a:cubicBezTo>
                  <a:pt x="744279" y="595424"/>
                  <a:pt x="1010093" y="616689"/>
                  <a:pt x="1275907" y="6379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43" name="TextBox 40"/>
          <p:cNvSpPr txBox="1">
            <a:spLocks noChangeArrowheads="1"/>
          </p:cNvSpPr>
          <p:nvPr/>
        </p:nvSpPr>
        <p:spPr bwMode="auto">
          <a:xfrm>
            <a:off x="4090988" y="4427538"/>
            <a:ext cx="1755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Level</a:t>
            </a:r>
          </a:p>
        </p:txBody>
      </p:sp>
      <p:sp>
        <p:nvSpPr>
          <p:cNvPr id="44044" name="TextBox 41"/>
          <p:cNvSpPr txBox="1">
            <a:spLocks noChangeArrowheads="1"/>
          </p:cNvSpPr>
          <p:nvPr/>
        </p:nvSpPr>
        <p:spPr bwMode="auto">
          <a:xfrm>
            <a:off x="1884363" y="3232150"/>
            <a:ext cx="1757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Reward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ded Corner 13"/>
          <p:cNvSpPr/>
          <p:nvPr/>
        </p:nvSpPr>
        <p:spPr>
          <a:xfrm>
            <a:off x="293688" y="3978275"/>
            <a:ext cx="6169025" cy="1906588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Family Wise Error Rate (FWER):     P(V&gt;0)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V  —  the number of false discoveries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 Hypothesis Testing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1708150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Bonferroni</a:t>
            </a:r>
            <a:endParaRPr lang="en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Correction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859318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341254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2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38097"/>
              </p:ext>
            </p:extLst>
          </p:nvPr>
        </p:nvGraphicFramePr>
        <p:xfrm>
          <a:off x="1174750" y="2160588"/>
          <a:ext cx="1612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1" name="Equation" r:id="rId3" imgW="850680" imgH="228600" progId="">
                  <p:embed/>
                </p:oleObj>
              </mc:Choice>
              <mc:Fallback>
                <p:oleObj name="Equation" r:id="rId3" imgW="850680" imgH="228600" progId="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2160588"/>
                        <a:ext cx="1612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736856"/>
              </p:ext>
            </p:extLst>
          </p:nvPr>
        </p:nvGraphicFramePr>
        <p:xfrm>
          <a:off x="6002338" y="2141538"/>
          <a:ext cx="15890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2" name="Equation" r:id="rId5" imgW="838080" imgH="253800" progId="">
                  <p:embed/>
                </p:oleObj>
              </mc:Choice>
              <mc:Fallback>
                <p:oleObj name="Equation" r:id="rId5" imgW="838080" imgH="253800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338" y="2141538"/>
                        <a:ext cx="158908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Box 11"/>
          <p:cNvSpPr txBox="1">
            <a:spLocks noChangeArrowheads="1"/>
          </p:cNvSpPr>
          <p:nvPr/>
        </p:nvSpPr>
        <p:spPr bwMode="auto">
          <a:xfrm>
            <a:off x="2801938" y="3402013"/>
            <a:ext cx="31099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Guarantees:  FWER  ≤ </a:t>
            </a:r>
            <a:r>
              <a:rPr lang="el-GR" sz="2400" dirty="0">
                <a:latin typeface="Calibri" pitchFamily="34" charset="0"/>
              </a:rPr>
              <a:t>α</a:t>
            </a:r>
            <a:endParaRPr lang="en-US" sz="2400" dirty="0">
              <a:latin typeface="Calibri" pitchFamily="34" charset="0"/>
            </a:endParaRPr>
          </a:p>
        </p:txBody>
      </p:sp>
      <p:graphicFrame>
        <p:nvGraphicFramePr>
          <p:cNvPr id="92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631459"/>
              </p:ext>
            </p:extLst>
          </p:nvPr>
        </p:nvGraphicFramePr>
        <p:xfrm>
          <a:off x="3660775" y="2582863"/>
          <a:ext cx="15001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3" name="Equation" r:id="rId7" imgW="1168200" imgH="393480" progId="">
                  <p:embed/>
                </p:oleObj>
              </mc:Choice>
              <mc:Fallback>
                <p:oleObj name="Equation" r:id="rId7" imgW="1168200" imgH="393480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2582863"/>
                        <a:ext cx="150018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7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 Hypothesis Testing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1708150"/>
            <a:ext cx="1600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Benjamini</a:t>
            </a:r>
            <a:r>
              <a:rPr lang="en-US" dirty="0">
                <a:solidFill>
                  <a:schemeClr val="tx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Hochberg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Procedure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859318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341254" y="2089704"/>
            <a:ext cx="685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52" name="TextBox 11"/>
          <p:cNvSpPr txBox="1">
            <a:spLocks noChangeArrowheads="1"/>
          </p:cNvSpPr>
          <p:nvPr/>
        </p:nvSpPr>
        <p:spPr bwMode="auto">
          <a:xfrm>
            <a:off x="789467" y="3417888"/>
            <a:ext cx="75269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Guarantees:  FDR ≤ </a:t>
            </a:r>
            <a:r>
              <a:rPr lang="el-GR" sz="2400" dirty="0" smtClean="0">
                <a:latin typeface="Calibri" pitchFamily="34" charset="0"/>
              </a:rPr>
              <a:t>α</a:t>
            </a:r>
            <a:r>
              <a:rPr lang="en-US" sz="2400" dirty="0" smtClean="0">
                <a:latin typeface="Calibri" pitchFamily="34" charset="0"/>
              </a:rPr>
              <a:t> (under assumptions on dependence)</a:t>
            </a:r>
            <a:endParaRPr lang="en-US" sz="2400" dirty="0">
              <a:latin typeface="Calibri" pitchFamily="34" charset="0"/>
            </a:endParaRPr>
          </a:p>
        </p:txBody>
      </p:sp>
      <p:grpSp>
        <p:nvGrpSpPr>
          <p:cNvPr id="10253" name="Group 16"/>
          <p:cNvGrpSpPr>
            <a:grpSpLocks/>
          </p:cNvGrpSpPr>
          <p:nvPr/>
        </p:nvGrpSpPr>
        <p:grpSpPr bwMode="auto">
          <a:xfrm>
            <a:off x="217488" y="3979863"/>
            <a:ext cx="6167437" cy="1906587"/>
            <a:chOff x="137" y="2643"/>
            <a:chExt cx="3885" cy="1201"/>
          </a:xfrm>
        </p:grpSpPr>
        <p:sp>
          <p:nvSpPr>
            <p:cNvPr id="13" name="Folded Corner 12"/>
            <p:cNvSpPr/>
            <p:nvPr/>
          </p:nvSpPr>
          <p:spPr>
            <a:xfrm>
              <a:off x="137" y="2643"/>
              <a:ext cx="3885" cy="1201"/>
            </a:xfrm>
            <a:prstGeom prst="foldedCorne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False Discovery Rate (FDR):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V  —  the number of false discoveries </a:t>
              </a:r>
              <a:br>
                <a:rPr lang="en-US" sz="2400" dirty="0">
                  <a:solidFill>
                    <a:schemeClr val="tx1"/>
                  </a:solidFill>
                </a:rPr>
              </a:br>
              <a:r>
                <a:rPr lang="en-US" sz="2400" dirty="0">
                  <a:solidFill>
                    <a:schemeClr val="tx1"/>
                  </a:solidFill>
                </a:rPr>
                <a:t>R  —  the total number of discoveries</a:t>
              </a:r>
            </a:p>
          </p:txBody>
        </p:sp>
        <p:graphicFrame>
          <p:nvGraphicFramePr>
            <p:cNvPr id="1025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6598667"/>
                </p:ext>
              </p:extLst>
            </p:nvPr>
          </p:nvGraphicFramePr>
          <p:xfrm>
            <a:off x="2374" y="2740"/>
            <a:ext cx="143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5" name="Equation" r:id="rId3" imgW="1307532" imgH="393529" progId="">
                    <p:embed/>
                  </p:oleObj>
                </mc:Choice>
                <mc:Fallback>
                  <p:oleObj name="Equation" r:id="rId3" imgW="1307532" imgH="393529" progId="">
                    <p:embed/>
                    <p:pic>
                      <p:nvPicPr>
                        <p:cNvPr id="0" name="Picture 1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4" y="2740"/>
                          <a:ext cx="1439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52413" y="6269038"/>
            <a:ext cx="650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Less conservative measure </a:t>
            </a:r>
            <a:r>
              <a:rPr lang="en-US" sz="2400" b="1">
                <a:latin typeface="Calibri" pitchFamily="34" charset="0"/>
                <a:sym typeface="Symbol" pitchFamily="18" charset="2"/>
              </a:rPr>
              <a:t> more discoveries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38097"/>
              </p:ext>
            </p:extLst>
          </p:nvPr>
        </p:nvGraphicFramePr>
        <p:xfrm>
          <a:off x="1174750" y="2160588"/>
          <a:ext cx="1612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6" name="Equation" r:id="rId5" imgW="850900" imgH="228600" progId="">
                  <p:embed/>
                </p:oleObj>
              </mc:Choice>
              <mc:Fallback>
                <p:oleObj name="Equation" r:id="rId5" imgW="850900" imgH="228600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2160588"/>
                        <a:ext cx="1612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736856"/>
              </p:ext>
            </p:extLst>
          </p:nvPr>
        </p:nvGraphicFramePr>
        <p:xfrm>
          <a:off x="6002338" y="2141538"/>
          <a:ext cx="15890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7" name="Equation" r:id="rId7" imgW="837836" imgH="253890" progId="">
                  <p:embed/>
                </p:oleObj>
              </mc:Choice>
              <mc:Fallback>
                <p:oleObj name="Equation" r:id="rId7" imgW="837836" imgH="253890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338" y="2141538"/>
                        <a:ext cx="158908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897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 Hypothesis Testing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r>
              <a:rPr lang="en-US" sz="2400" dirty="0" smtClean="0"/>
              <a:t>A single genome wide association study (GWAS) may test around 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hypotheses.</a:t>
            </a:r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r>
              <a:rPr lang="en-US" sz="2400" dirty="0" smtClean="0"/>
              <a:t>Naïve tests at level </a:t>
            </a:r>
            <a:r>
              <a:rPr lang="el-GR" sz="2400" dirty="0" smtClean="0"/>
              <a:t>α</a:t>
            </a:r>
            <a:r>
              <a:rPr lang="en-US" sz="2400" dirty="0" smtClean="0"/>
              <a:t>=0.05 expected to produce 50,000 false discoveries.</a:t>
            </a:r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r>
              <a:rPr lang="en-US" sz="2400" dirty="0" smtClean="0"/>
              <a:t>Current protocols for publishing GWAS results call for p value threshold of 5*10</a:t>
            </a:r>
            <a:r>
              <a:rPr lang="en-US" sz="2400" baseline="30000" dirty="0" smtClean="0"/>
              <a:t>-8</a:t>
            </a:r>
            <a:r>
              <a:rPr lang="en-US" sz="2400" dirty="0" smtClean="0"/>
              <a:t>, implicitly correcting for  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tests</a:t>
            </a:r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 eaLnBrk="1" hangingPunct="1">
              <a:buClr>
                <a:srgbClr val="558ED5"/>
              </a:buClr>
              <a:buSzTx/>
              <a:buFont typeface="Wingdings" pitchFamily="2" charset="2"/>
              <a:buNone/>
              <a:defRPr/>
            </a:pPr>
            <a:r>
              <a:rPr lang="en-US" sz="2400" dirty="0" smtClean="0"/>
              <a:t>However, many findings still do not replicate later!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Potential cause: publication bias</a:t>
            </a:r>
          </a:p>
          <a:p>
            <a:pPr eaLnBrk="1" hangingPunct="1">
              <a:buClr>
                <a:srgbClr val="558ED5"/>
              </a:buClr>
              <a:buSzTx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Does publication bias explain lack of </a:t>
            </a:r>
            <a:r>
              <a:rPr lang="en-US" dirty="0" err="1" smtClean="0"/>
              <a:t>replicability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n-US" sz="2400" dirty="0" smtClean="0"/>
              <a:t>Meta analysis of genetic association studies supports a contribution of common variants to susceptibility to common disease</a:t>
            </a:r>
            <a:br>
              <a:rPr lang="en-US" sz="2400" dirty="0" smtClean="0"/>
            </a:br>
            <a:r>
              <a:rPr lang="en-US" sz="2000" i="1" dirty="0" err="1" smtClean="0"/>
              <a:t>Lohmueller</a:t>
            </a:r>
            <a:r>
              <a:rPr lang="en-US" sz="2000" i="1" dirty="0" smtClean="0"/>
              <a:t>, Pearce, Pike, Lander, </a:t>
            </a:r>
            <a:r>
              <a:rPr lang="en-US" sz="2000" i="1" dirty="0" err="1" smtClean="0"/>
              <a:t>Hirschhorn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2000" b="1" dirty="0" smtClean="0"/>
              <a:t>Nature Genetics 2003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n-US" sz="2400" dirty="0" smtClean="0"/>
              <a:t>Meta analysis of  25 genetic associations, tested in a total of 301 studies: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11 association results were replicated significantly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Publication bias: Assuming additional ~1500 unpublished studies, the replications can be attributed to chance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Evidence for fewer unpublished studies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–"/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Clr>
                <a:srgbClr val="558ED5"/>
              </a:buClr>
              <a:buSzTx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3368675" y="1708150"/>
            <a:ext cx="1563688" cy="1395413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14" name="Right Arrow 13"/>
          <p:cNvSpPr/>
          <p:nvPr/>
        </p:nvSpPr>
        <p:spPr>
          <a:xfrm rot="10333349">
            <a:off x="4997450" y="1755775"/>
            <a:ext cx="1616075" cy="7699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12220383">
            <a:off x="4779963" y="2638425"/>
            <a:ext cx="914400" cy="7699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738444">
            <a:off x="2454275" y="1828800"/>
            <a:ext cx="914400" cy="7699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Public Databases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4090988"/>
            <a:ext cx="8229600" cy="20351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dbGap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Stanford HIV database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GEO Gene expression Omnibus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NCBI Influenza Virus Sequence Database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698500" y="1492250"/>
            <a:ext cx="1973263" cy="1203325"/>
          </a:xfrm>
          <a:prstGeom prst="cloud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Research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9" name="Right Arrow 8"/>
          <p:cNvSpPr/>
          <p:nvPr/>
        </p:nvSpPr>
        <p:spPr>
          <a:xfrm rot="20022360">
            <a:off x="2606675" y="2679700"/>
            <a:ext cx="914400" cy="7699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loud 9"/>
          <p:cNvSpPr/>
          <p:nvPr/>
        </p:nvSpPr>
        <p:spPr>
          <a:xfrm>
            <a:off x="850900" y="2727325"/>
            <a:ext cx="1973263" cy="1203325"/>
          </a:xfrm>
          <a:prstGeom prst="cloud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Research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11" name="Cloud 10"/>
          <p:cNvSpPr/>
          <p:nvPr/>
        </p:nvSpPr>
        <p:spPr>
          <a:xfrm>
            <a:off x="5381625" y="2759075"/>
            <a:ext cx="1973263" cy="1203325"/>
          </a:xfrm>
          <a:prstGeom prst="cloud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Research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12" name="Cloud 11"/>
          <p:cNvSpPr/>
          <p:nvPr/>
        </p:nvSpPr>
        <p:spPr>
          <a:xfrm>
            <a:off x="6280150" y="1419225"/>
            <a:ext cx="1973263" cy="1203325"/>
          </a:xfrm>
          <a:prstGeom prst="cloud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Research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40000"/>
            <a:lumOff val="6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6653</TotalTime>
  <Words>1316</Words>
  <Application>Microsoft Office PowerPoint</Application>
  <PresentationFormat>On-screen Show (4:3)</PresentationFormat>
  <Paragraphs>425</Paragraphs>
  <Slides>46</Slides>
  <Notes>0</Notes>
  <HiddenSlides>10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Office Theme</vt:lpstr>
      <vt:lpstr>Equation</vt:lpstr>
      <vt:lpstr>MathType 6.0 Equation</vt:lpstr>
      <vt:lpstr>Quality Preserving Databases: Multiplicity Control on Infinite Streams  </vt:lpstr>
      <vt:lpstr>Outline</vt:lpstr>
      <vt:lpstr>Hypothesis Testing</vt:lpstr>
      <vt:lpstr>Multiple Hypothesis Testing</vt:lpstr>
      <vt:lpstr>Multiple Hypothesis Testing</vt:lpstr>
      <vt:lpstr>Multiple Hypothesis Testing</vt:lpstr>
      <vt:lpstr>Multiple Hypothesis Testing Example</vt:lpstr>
      <vt:lpstr>Does publication bias explain lack of replicability?</vt:lpstr>
      <vt:lpstr>Public Databases</vt:lpstr>
      <vt:lpstr>Multiple Testing with Public Databases</vt:lpstr>
      <vt:lpstr>Sequential procedures</vt:lpstr>
      <vt:lpstr>Example: Alpha Spending</vt:lpstr>
      <vt:lpstr>The Quality Preserving Database (QPD)</vt:lpstr>
      <vt:lpstr>QPD schematic view</vt:lpstr>
      <vt:lpstr>QPD implementation example</vt:lpstr>
      <vt:lpstr>QPD simulations</vt:lpstr>
      <vt:lpstr>Basic QPD Summary</vt:lpstr>
      <vt:lpstr>PowerPoint Presentation</vt:lpstr>
      <vt:lpstr>QPD use case: GWAS replication server</vt:lpstr>
      <vt:lpstr>Next step: moving beyond FWER control</vt:lpstr>
      <vt:lpstr>Alpha Investing (Foster &amp; Stine 2007)</vt:lpstr>
      <vt:lpstr>Alpha Investing</vt:lpstr>
      <vt:lpstr>Alpha Investing algorithm</vt:lpstr>
      <vt:lpstr>Generalized Alpha Investing: examine what combinations of (level, reward) are legal</vt:lpstr>
      <vt:lpstr>Generalized Alpha Investing</vt:lpstr>
      <vt:lpstr>Example 1: Alpha Investing</vt:lpstr>
      <vt:lpstr>Alpha Spending with Rewards</vt:lpstr>
      <vt:lpstr>Reward Optimal Generalized Alpha Investing</vt:lpstr>
      <vt:lpstr>Optimizing expected reward for simple hypotheses</vt:lpstr>
      <vt:lpstr>Expected reward optimal procedures</vt:lpstr>
      <vt:lpstr>Simulation Results</vt:lpstr>
      <vt:lpstr>Generalized alpha investing and QPD</vt:lpstr>
      <vt:lpstr>Simulation</vt:lpstr>
      <vt:lpstr>Generalized Alpha Investing and QPD</vt:lpstr>
      <vt:lpstr>Summary</vt:lpstr>
      <vt:lpstr>Thanks!</vt:lpstr>
      <vt:lpstr>Simulation</vt:lpstr>
      <vt:lpstr>Generalized Alpha Investing and QPD</vt:lpstr>
      <vt:lpstr>Simulations</vt:lpstr>
      <vt:lpstr>Simulation Results</vt:lpstr>
      <vt:lpstr>Simulation Results</vt:lpstr>
      <vt:lpstr>Simulation Results</vt:lpstr>
      <vt:lpstr>QPD – Alpha Spending</vt:lpstr>
      <vt:lpstr>QPD – Alpha Spending with Rewards</vt:lpstr>
      <vt:lpstr>QPD – Alpha Spending with Rewards - Optimistic</vt:lpstr>
      <vt:lpstr>Generalized Alpha Investing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Ehud Aharoni</dc:creator>
  <cp:lastModifiedBy>Saharon</cp:lastModifiedBy>
  <cp:revision>328</cp:revision>
  <dcterms:created xsi:type="dcterms:W3CDTF">2011-03-29T14:10:37Z</dcterms:created>
  <dcterms:modified xsi:type="dcterms:W3CDTF">2015-03-10T23:15:48Z</dcterms:modified>
</cp:coreProperties>
</file>