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76" r:id="rId2"/>
    <p:sldId id="278" r:id="rId3"/>
    <p:sldId id="301" r:id="rId4"/>
    <p:sldId id="279" r:id="rId5"/>
    <p:sldId id="283" r:id="rId6"/>
    <p:sldId id="280" r:id="rId7"/>
    <p:sldId id="273" r:id="rId8"/>
    <p:sldId id="275" r:id="rId9"/>
    <p:sldId id="297" r:id="rId10"/>
    <p:sldId id="263" r:id="rId11"/>
    <p:sldId id="281" r:id="rId12"/>
    <p:sldId id="294" r:id="rId13"/>
    <p:sldId id="256" r:id="rId14"/>
    <p:sldId id="257" r:id="rId15"/>
    <p:sldId id="265" r:id="rId16"/>
    <p:sldId id="259" r:id="rId17"/>
    <p:sldId id="266" r:id="rId18"/>
    <p:sldId id="258" r:id="rId19"/>
    <p:sldId id="260" r:id="rId20"/>
    <p:sldId id="302" r:id="rId21"/>
    <p:sldId id="303" r:id="rId22"/>
    <p:sldId id="261" r:id="rId23"/>
    <p:sldId id="262" r:id="rId24"/>
    <p:sldId id="264" r:id="rId25"/>
    <p:sldId id="295" r:id="rId26"/>
    <p:sldId id="299" r:id="rId27"/>
    <p:sldId id="298" r:id="rId28"/>
    <p:sldId id="300" r:id="rId29"/>
    <p:sldId id="296" r:id="rId30"/>
    <p:sldId id="293" r:id="rId31"/>
    <p:sldId id="291" r:id="rId32"/>
    <p:sldId id="292" r:id="rId33"/>
    <p:sldId id="268" r:id="rId34"/>
    <p:sldId id="269" r:id="rId35"/>
    <p:sldId id="270" r:id="rId36"/>
    <p:sldId id="271" r:id="rId37"/>
    <p:sldId id="267" r:id="rId38"/>
    <p:sldId id="304" r:id="rId39"/>
    <p:sldId id="306" r:id="rId40"/>
    <p:sldId id="305" r:id="rId41"/>
    <p:sldId id="285" r:id="rId42"/>
    <p:sldId id="286" r:id="rId43"/>
    <p:sldId id="287" r:id="rId44"/>
    <p:sldId id="288" r:id="rId45"/>
    <p:sldId id="289" r:id="rId46"/>
    <p:sldId id="290" r:id="rId47"/>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1" d="100"/>
          <a:sy n="61" d="100"/>
        </p:scale>
        <p:origin x="-57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AB6ADC69-5B96-42C9-B648-0D81A2286F6C}" type="datetimeFigureOut">
              <a:rPr lang="he-IL" smtClean="0"/>
              <a:pPr/>
              <a:t>י"ב/תמוז/תש"ע</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9F5368C-7D4C-4CE6-AF33-2DA3C7E95FF4}"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AB6ADC69-5B96-42C9-B648-0D81A2286F6C}" type="datetimeFigureOut">
              <a:rPr lang="he-IL" smtClean="0"/>
              <a:pPr/>
              <a:t>י"ב/תמוז/תש"ע</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9F5368C-7D4C-4CE6-AF33-2DA3C7E95FF4}"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AB6ADC69-5B96-42C9-B648-0D81A2286F6C}" type="datetimeFigureOut">
              <a:rPr lang="he-IL" smtClean="0"/>
              <a:pPr/>
              <a:t>י"ב/תמוז/תש"ע</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9F5368C-7D4C-4CE6-AF33-2DA3C7E95FF4}"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AB6ADC69-5B96-42C9-B648-0D81A2286F6C}" type="datetimeFigureOut">
              <a:rPr lang="he-IL" smtClean="0"/>
              <a:pPr/>
              <a:t>י"ב/תמוז/תש"ע</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9F5368C-7D4C-4CE6-AF33-2DA3C7E95FF4}"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6ADC69-5B96-42C9-B648-0D81A2286F6C}" type="datetimeFigureOut">
              <a:rPr lang="he-IL" smtClean="0"/>
              <a:pPr/>
              <a:t>י"ב/תמוז/תש"ע</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F9F5368C-7D4C-4CE6-AF33-2DA3C7E95FF4}"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AB6ADC69-5B96-42C9-B648-0D81A2286F6C}" type="datetimeFigureOut">
              <a:rPr lang="he-IL" smtClean="0"/>
              <a:pPr/>
              <a:t>י"ב/תמוז/תש"ע</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F9F5368C-7D4C-4CE6-AF33-2DA3C7E95FF4}"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AB6ADC69-5B96-42C9-B648-0D81A2286F6C}" type="datetimeFigureOut">
              <a:rPr lang="he-IL" smtClean="0"/>
              <a:pPr/>
              <a:t>י"ב/תמוז/תש"ע</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F9F5368C-7D4C-4CE6-AF33-2DA3C7E95FF4}"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AB6ADC69-5B96-42C9-B648-0D81A2286F6C}" type="datetimeFigureOut">
              <a:rPr lang="he-IL" smtClean="0"/>
              <a:pPr/>
              <a:t>י"ב/תמוז/תש"ע</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F9F5368C-7D4C-4CE6-AF33-2DA3C7E95FF4}"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6ADC69-5B96-42C9-B648-0D81A2286F6C}" type="datetimeFigureOut">
              <a:rPr lang="he-IL" smtClean="0"/>
              <a:pPr/>
              <a:t>י"ב/תמוז/תש"ע</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F9F5368C-7D4C-4CE6-AF33-2DA3C7E95FF4}"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6ADC69-5B96-42C9-B648-0D81A2286F6C}" type="datetimeFigureOut">
              <a:rPr lang="he-IL" smtClean="0"/>
              <a:pPr/>
              <a:t>י"ב/תמוז/תש"ע</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F9F5368C-7D4C-4CE6-AF33-2DA3C7E95FF4}"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6ADC69-5B96-42C9-B648-0D81A2286F6C}" type="datetimeFigureOut">
              <a:rPr lang="he-IL" smtClean="0"/>
              <a:pPr/>
              <a:t>י"ב/תמוז/תש"ע</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F9F5368C-7D4C-4CE6-AF33-2DA3C7E95FF4}"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B6ADC69-5B96-42C9-B648-0D81A2286F6C}" type="datetimeFigureOut">
              <a:rPr lang="he-IL" smtClean="0"/>
              <a:pPr/>
              <a:t>י"ב/תמוז/תש"ע</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9F5368C-7D4C-4CE6-AF33-2DA3C7E95FF4}"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voxeu.org/index.php?q=node/703"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ft.com/cms/s/0/4ed29388-87dd-11de-82e4-00144feabdc0.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Phase in the Global Crisis</a:t>
            </a:r>
            <a:endParaRPr lang="he-IL" dirty="0"/>
          </a:p>
        </p:txBody>
      </p:sp>
      <p:sp>
        <p:nvSpPr>
          <p:cNvPr id="3" name="Content Placeholder 2"/>
          <p:cNvSpPr>
            <a:spLocks noGrp="1"/>
          </p:cNvSpPr>
          <p:nvPr>
            <p:ph idx="1"/>
          </p:nvPr>
        </p:nvSpPr>
        <p:spPr/>
        <p:txBody>
          <a:bodyPr/>
          <a:lstStyle/>
          <a:p>
            <a:pPr algn="ctr"/>
            <a:r>
              <a:rPr lang="en-US" dirty="0" err="1" smtClean="0"/>
              <a:t>Assaf</a:t>
            </a:r>
            <a:r>
              <a:rPr lang="en-US" dirty="0" smtClean="0"/>
              <a:t> </a:t>
            </a:r>
            <a:r>
              <a:rPr lang="en-US" dirty="0" err="1" smtClean="0"/>
              <a:t>Razin</a:t>
            </a:r>
            <a:endParaRPr lang="en-US" dirty="0" smtClean="0"/>
          </a:p>
          <a:p>
            <a:pPr algn="ctr"/>
            <a:r>
              <a:rPr lang="en-US" dirty="0" smtClean="0"/>
              <a:t>June 2010</a:t>
            </a:r>
            <a:endParaRPr lang="he-I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“Optimum Currency Area”</a:t>
            </a:r>
            <a:endParaRPr lang="he-IL" dirty="0"/>
          </a:p>
        </p:txBody>
      </p:sp>
      <p:sp>
        <p:nvSpPr>
          <p:cNvPr id="3" name="Content Placeholder 2"/>
          <p:cNvSpPr>
            <a:spLocks noGrp="1"/>
          </p:cNvSpPr>
          <p:nvPr>
            <p:ph idx="1"/>
          </p:nvPr>
        </p:nvSpPr>
        <p:spPr/>
        <p:txBody>
          <a:bodyPr>
            <a:normAutofit fontScale="62500" lnSpcReduction="20000"/>
          </a:bodyPr>
          <a:lstStyle/>
          <a:p>
            <a:pPr algn="l"/>
            <a:r>
              <a:rPr lang="en-US" dirty="0" smtClean="0"/>
              <a:t>The </a:t>
            </a:r>
            <a:r>
              <a:rPr lang="en-US" b="1" dirty="0" smtClean="0"/>
              <a:t>benefits </a:t>
            </a:r>
            <a:r>
              <a:rPr lang="en-US" dirty="0" smtClean="0"/>
              <a:t> will be mainly in the form of lower transaction costs and of the disappearance of currency risks, and cross country credit possibilities. </a:t>
            </a:r>
          </a:p>
          <a:p>
            <a:pPr algn="l"/>
            <a:endParaRPr lang="en-US" dirty="0" smtClean="0"/>
          </a:p>
          <a:p>
            <a:pPr algn="l"/>
            <a:r>
              <a:rPr lang="en-US" dirty="0" smtClean="0"/>
              <a:t>The costs will be due to the inability of </a:t>
            </a:r>
            <a:r>
              <a:rPr lang="en-US" b="1" dirty="0" smtClean="0"/>
              <a:t>national</a:t>
            </a:r>
            <a:r>
              <a:rPr lang="en-US" dirty="0" smtClean="0"/>
              <a:t> governments and central banks to pursue </a:t>
            </a:r>
            <a:r>
              <a:rPr lang="en-US" b="1" dirty="0" smtClean="0"/>
              <a:t>independent monetary policies </a:t>
            </a:r>
            <a:r>
              <a:rPr lang="en-US" dirty="0" smtClean="0"/>
              <a:t>to stabilize the economy. </a:t>
            </a:r>
          </a:p>
          <a:p>
            <a:pPr algn="l"/>
            <a:endParaRPr lang="en-US" dirty="0" smtClean="0"/>
          </a:p>
          <a:p>
            <a:pPr algn="l"/>
            <a:r>
              <a:rPr lang="en-US" dirty="0" smtClean="0"/>
              <a:t>The extent to which the </a:t>
            </a:r>
            <a:r>
              <a:rPr lang="en-US" i="1" dirty="0" smtClean="0"/>
              <a:t>loss of this policy instrument </a:t>
            </a:r>
            <a:r>
              <a:rPr lang="en-US" dirty="0" smtClean="0"/>
              <a:t>will affect the adjustment to equilibrium will depend on the degree of flexibility of factor markets and the nature of the shocks hitting the economy: the more rigid factor markets and the more country-specific the shocks, the more important will be the loss of monetary autonomy. </a:t>
            </a:r>
          </a:p>
          <a:p>
            <a:pPr algn="l"/>
            <a:r>
              <a:rPr lang="en-US" dirty="0" smtClean="0"/>
              <a:t> If factors of production are not sufficiently mobile, </a:t>
            </a:r>
            <a:r>
              <a:rPr lang="en-US" b="1" dirty="0" smtClean="0"/>
              <a:t>asymmetric shocks </a:t>
            </a:r>
            <a:r>
              <a:rPr lang="en-US" dirty="0" smtClean="0"/>
              <a:t>result in high costs of adjustment, in terms of higher unemployment and lower output, in the </a:t>
            </a:r>
            <a:r>
              <a:rPr lang="he-IL" dirty="0" smtClean="0"/>
              <a:t>  </a:t>
            </a:r>
            <a:r>
              <a:rPr lang="en-US" dirty="0" smtClean="0"/>
              <a:t>presence of fixed exchange rates.</a:t>
            </a:r>
            <a:endParaRPr lang="he-I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the euro-zone is not OCA</a:t>
            </a:r>
            <a:endParaRPr lang="he-IL" dirty="0"/>
          </a:p>
        </p:txBody>
      </p:sp>
      <p:sp>
        <p:nvSpPr>
          <p:cNvPr id="3" name="Content Placeholder 2"/>
          <p:cNvSpPr>
            <a:spLocks noGrp="1"/>
          </p:cNvSpPr>
          <p:nvPr>
            <p:ph idx="1"/>
          </p:nvPr>
        </p:nvSpPr>
        <p:spPr/>
        <p:txBody>
          <a:bodyPr/>
          <a:lstStyle/>
          <a:p>
            <a:pPr algn="l"/>
            <a:r>
              <a:rPr lang="en-US" dirty="0" smtClean="0"/>
              <a:t>Conflicting  national fiscal policies</a:t>
            </a:r>
          </a:p>
          <a:p>
            <a:pPr algn="l"/>
            <a:r>
              <a:rPr lang="en-US" dirty="0" smtClean="0"/>
              <a:t>Uncorrelated  internal and external shocks</a:t>
            </a:r>
          </a:p>
          <a:p>
            <a:pPr algn="l">
              <a:buNone/>
            </a:pPr>
            <a:endParaRPr lang="he-I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Sovereign Debt</a:t>
            </a:r>
            <a:endParaRPr lang="he-IL" dirty="0"/>
          </a:p>
        </p:txBody>
      </p:sp>
      <p:sp>
        <p:nvSpPr>
          <p:cNvPr id="5" name="Content Placeholder 4"/>
          <p:cNvSpPr>
            <a:spLocks noGrp="1"/>
          </p:cNvSpPr>
          <p:nvPr>
            <p:ph idx="1"/>
          </p:nvPr>
        </p:nvSpPr>
        <p:spPr/>
        <p:txBody>
          <a:bodyPr/>
          <a:lstStyle/>
          <a:p>
            <a:r>
              <a:rPr lang="en-US" dirty="0" smtClean="0"/>
              <a:t>But with similar debt burden spreads are high for Italy (a member of the </a:t>
            </a:r>
            <a:r>
              <a:rPr lang="en-US" dirty="0" err="1" smtClean="0"/>
              <a:t>Eurozone</a:t>
            </a:r>
            <a:r>
              <a:rPr lang="en-US" dirty="0" smtClean="0"/>
              <a:t>) but low for UK (not a member of the </a:t>
            </a:r>
            <a:r>
              <a:rPr lang="en-US" dirty="0" err="1" smtClean="0"/>
              <a:t>eurozone</a:t>
            </a:r>
            <a:r>
              <a:rPr lang="en-US" dirty="0" smtClean="0"/>
              <a:t>)</a:t>
            </a:r>
            <a:endParaRPr lang="he-IL" dirty="0"/>
          </a:p>
        </p:txBody>
      </p:sp>
      <p:pic>
        <p:nvPicPr>
          <p:cNvPr id="3074" name="Picture 2" descr="C:\Documents and Settings\assafr\Desktop\debt_deficit.jpg"/>
          <p:cNvPicPr>
            <a:picLocks noChangeAspect="1" noChangeArrowheads="1"/>
          </p:cNvPicPr>
          <p:nvPr/>
        </p:nvPicPr>
        <p:blipFill>
          <a:blip r:embed="rId2"/>
          <a:srcRect/>
          <a:stretch>
            <a:fillRect/>
          </a:stretch>
        </p:blipFill>
        <p:spPr bwMode="auto">
          <a:xfrm>
            <a:off x="1428728" y="2971779"/>
            <a:ext cx="6745893" cy="3886221"/>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Euro-zone Debt :  low average but highly heterogeneous</a:t>
            </a:r>
            <a:endParaRPr lang="he-IL" dirty="0"/>
          </a:p>
        </p:txBody>
      </p:sp>
      <p:sp>
        <p:nvSpPr>
          <p:cNvPr id="3" name="Subtitle 2"/>
          <p:cNvSpPr>
            <a:spLocks noGrp="1"/>
          </p:cNvSpPr>
          <p:nvPr>
            <p:ph type="subTitle" idx="1"/>
          </p:nvPr>
        </p:nvSpPr>
        <p:spPr/>
        <p:txBody>
          <a:bodyPr>
            <a:normAutofit fontScale="25000" lnSpcReduction="20000"/>
          </a:bodyPr>
          <a:lstStyle/>
          <a:p>
            <a:r>
              <a:rPr lang="en-US" sz="9600" b="1" dirty="0" smtClean="0"/>
              <a:t>Some countries like Greece and Italy have very high public debt levels, others such as Ireland and Spain have public debt levels that are increasing fast. This situation has raised concerns about the capacity of these countries to continue to service their debts in an environment of low economic growth. A majority of countries in the </a:t>
            </a:r>
            <a:r>
              <a:rPr lang="en-US" sz="9600" b="1" dirty="0" err="1" smtClean="0"/>
              <a:t>Eurozone</a:t>
            </a:r>
            <a:r>
              <a:rPr lang="en-US" sz="9600" b="1" dirty="0" smtClean="0"/>
              <a:t>, however, experience a debt dynamics that is benign certainly when compared to the US (and also the UK).</a:t>
            </a:r>
            <a:r>
              <a:rPr lang="en-US" dirty="0" smtClean="0"/>
              <a:t> </a:t>
            </a:r>
            <a:endParaRPr lang="he-I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e-IL" dirty="0" smtClean="0"/>
              <a:t>: </a:t>
            </a:r>
            <a:r>
              <a:rPr lang="en-US" dirty="0" smtClean="0"/>
              <a:t>Sovereign Debt Across the Euro Zone</a:t>
            </a:r>
            <a:endParaRPr lang="he-IL" dirty="0"/>
          </a:p>
        </p:txBody>
      </p:sp>
      <p:pic>
        <p:nvPicPr>
          <p:cNvPr id="1026" name="Picture 2" descr="C:\Documents and Settings\assafr\Desktop\degrauwe_fig2.jpg"/>
          <p:cNvPicPr>
            <a:picLocks noGrp="1" noChangeAspect="1" noChangeArrowheads="1"/>
          </p:cNvPicPr>
          <p:nvPr>
            <p:ph idx="1"/>
          </p:nvPr>
        </p:nvPicPr>
        <p:blipFill>
          <a:blip r:embed="rId2" cstate="print"/>
          <a:srcRect/>
          <a:stretch>
            <a:fillRect/>
          </a:stretch>
        </p:blipFill>
        <p:spPr bwMode="auto">
          <a:xfrm>
            <a:off x="2119312" y="1142985"/>
            <a:ext cx="5946208" cy="4629960"/>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Intra Euro-zone Differences</a:t>
            </a:r>
            <a:endParaRPr lang="he-IL" dirty="0"/>
          </a:p>
        </p:txBody>
      </p:sp>
      <p:sp>
        <p:nvSpPr>
          <p:cNvPr id="3" name="Content Placeholder 2"/>
          <p:cNvSpPr>
            <a:spLocks noGrp="1"/>
          </p:cNvSpPr>
          <p:nvPr>
            <p:ph idx="1"/>
          </p:nvPr>
        </p:nvSpPr>
        <p:spPr/>
        <p:txBody>
          <a:bodyPr>
            <a:normAutofit fontScale="85000" lnSpcReduction="20000"/>
          </a:bodyPr>
          <a:lstStyle/>
          <a:p>
            <a:pPr algn="l"/>
            <a:r>
              <a:rPr lang="en-US" dirty="0" smtClean="0"/>
              <a:t>Some countries like </a:t>
            </a:r>
            <a:r>
              <a:rPr lang="en-US" b="1" dirty="0" smtClean="0"/>
              <a:t>Greece</a:t>
            </a:r>
            <a:r>
              <a:rPr lang="en-US" dirty="0" smtClean="0"/>
              <a:t> and </a:t>
            </a:r>
            <a:r>
              <a:rPr lang="en-US" b="1" dirty="0" smtClean="0"/>
              <a:t>Italy</a:t>
            </a:r>
            <a:r>
              <a:rPr lang="en-US" dirty="0" smtClean="0"/>
              <a:t> have very high public debt levels, </a:t>
            </a:r>
          </a:p>
          <a:p>
            <a:pPr algn="l"/>
            <a:r>
              <a:rPr lang="en-US" dirty="0" smtClean="0"/>
              <a:t>others such as </a:t>
            </a:r>
            <a:r>
              <a:rPr lang="en-US" b="1" dirty="0" smtClean="0"/>
              <a:t>Ireland</a:t>
            </a:r>
            <a:r>
              <a:rPr lang="en-US" dirty="0" smtClean="0"/>
              <a:t> and </a:t>
            </a:r>
            <a:r>
              <a:rPr lang="en-US" b="1" dirty="0" smtClean="0"/>
              <a:t>Spain</a:t>
            </a:r>
            <a:r>
              <a:rPr lang="en-US" dirty="0" smtClean="0"/>
              <a:t> have public debt levels that are increasing fast. </a:t>
            </a:r>
          </a:p>
          <a:p>
            <a:pPr algn="l"/>
            <a:r>
              <a:rPr lang="en-US" dirty="0" smtClean="0"/>
              <a:t> A majority of countries in the Euro-zone, however, experience a debt dynamics that is benign certainly when compared to the US (and also the UK). </a:t>
            </a:r>
          </a:p>
          <a:p>
            <a:pPr algn="l"/>
            <a:r>
              <a:rPr lang="en-US" dirty="0" smtClean="0"/>
              <a:t>Given the overall strength of the government finances within the </a:t>
            </a:r>
            <a:r>
              <a:rPr lang="en-US" dirty="0" err="1" smtClean="0"/>
              <a:t>Eurozone</a:t>
            </a:r>
            <a:r>
              <a:rPr lang="en-US" dirty="0" smtClean="0"/>
              <a:t> it should have been possible to deal with a problem of excessive debt accumulation in Greece, which after all represents only 2% of Euro-zone GDP.</a:t>
            </a:r>
          </a:p>
          <a:p>
            <a:pPr algn="l"/>
            <a:endParaRPr lang="he-I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Heart of the Problem</a:t>
            </a:r>
            <a:endParaRPr lang="he-IL" dirty="0"/>
          </a:p>
        </p:txBody>
      </p:sp>
      <p:sp>
        <p:nvSpPr>
          <p:cNvPr id="3" name="Content Placeholder 2"/>
          <p:cNvSpPr>
            <a:spLocks noGrp="1"/>
          </p:cNvSpPr>
          <p:nvPr>
            <p:ph idx="1"/>
          </p:nvPr>
        </p:nvSpPr>
        <p:spPr/>
        <p:txBody>
          <a:bodyPr/>
          <a:lstStyle/>
          <a:p>
            <a:pPr algn="l"/>
            <a:r>
              <a:rPr lang="en-US" dirty="0" smtClean="0"/>
              <a:t>The heart of the problem is that the Euro-zone is a monetary union without being a political union. In a political union there is a centralized budget that provides for an automatic insurance mechanism in times of crisis.</a:t>
            </a:r>
            <a:endParaRPr lang="he-I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Insufficient political union behind the Euro</a:t>
            </a:r>
            <a:endParaRPr lang="he-IL" dirty="0"/>
          </a:p>
        </p:txBody>
      </p:sp>
      <p:sp>
        <p:nvSpPr>
          <p:cNvPr id="3" name="Content Placeholder 2"/>
          <p:cNvSpPr>
            <a:spLocks noGrp="1"/>
          </p:cNvSpPr>
          <p:nvPr>
            <p:ph idx="1"/>
          </p:nvPr>
        </p:nvSpPr>
        <p:spPr/>
        <p:txBody>
          <a:bodyPr>
            <a:normAutofit lnSpcReduction="10000"/>
          </a:bodyPr>
          <a:lstStyle/>
          <a:p>
            <a:pPr algn="l"/>
            <a:r>
              <a:rPr lang="en-US" dirty="0" smtClean="0"/>
              <a:t>A weak political union in which the monetary union should can be embedded. </a:t>
            </a:r>
          </a:p>
          <a:p>
            <a:pPr algn="l"/>
            <a:r>
              <a:rPr lang="en-US" dirty="0" smtClean="0"/>
              <a:t>Such a political union should ensure that budgetary and economic policies are coordinated,  preventing the large divergences in economic and budgetary </a:t>
            </a:r>
          </a:p>
          <a:p>
            <a:pPr algn="l"/>
            <a:r>
              <a:rPr lang="en-US" dirty="0" smtClean="0"/>
              <a:t>It  implies that an automatic mechanism of financial transfers is in place to help resolve financial crises. </a:t>
            </a:r>
            <a:endParaRPr lang="he-I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smtClean="0"/>
              <a:t> </a:t>
            </a:r>
            <a:r>
              <a:rPr lang="en-US" dirty="0" smtClean="0"/>
              <a:t>No Insurance Mechanism</a:t>
            </a:r>
            <a:endParaRPr lang="he-IL" dirty="0"/>
          </a:p>
        </p:txBody>
      </p:sp>
      <p:sp>
        <p:nvSpPr>
          <p:cNvPr id="3" name="Content Placeholder 2"/>
          <p:cNvSpPr>
            <a:spLocks noGrp="1"/>
          </p:cNvSpPr>
          <p:nvPr>
            <p:ph idx="1"/>
          </p:nvPr>
        </p:nvSpPr>
        <p:spPr/>
        <p:txBody>
          <a:bodyPr/>
          <a:lstStyle/>
          <a:p>
            <a:pPr algn="l"/>
            <a:r>
              <a:rPr lang="en-US" dirty="0" smtClean="0"/>
              <a:t>Insurance can be organized using the technique of a monetary fund that obtains resources from its members to be disbursed in times of crisis (and using a sufficient amount of conditionality). </a:t>
            </a:r>
            <a:endParaRPr lang="he-I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reduce relative costs and regain competitiveness</a:t>
            </a:r>
            <a:endParaRPr lang="he-IL" dirty="0"/>
          </a:p>
        </p:txBody>
      </p:sp>
      <p:sp>
        <p:nvSpPr>
          <p:cNvPr id="3" name="Content Placeholder 2"/>
          <p:cNvSpPr>
            <a:spLocks noGrp="1"/>
          </p:cNvSpPr>
          <p:nvPr>
            <p:ph idx="1"/>
          </p:nvPr>
        </p:nvSpPr>
        <p:spPr/>
        <p:txBody>
          <a:bodyPr>
            <a:normAutofit fontScale="92500"/>
          </a:bodyPr>
          <a:lstStyle/>
          <a:p>
            <a:pPr algn="l"/>
            <a:r>
              <a:rPr lang="en-US" dirty="0" smtClean="0"/>
              <a:t>What makes Greek problems so intractable is the fact that there’s little hope for growth for years to come, because Greek costs and prices are out of line and will need years of painful deflation to gain its competitiveness.</a:t>
            </a:r>
          </a:p>
          <a:p>
            <a:pPr algn="l"/>
            <a:endParaRPr lang="en-US" dirty="0" smtClean="0"/>
          </a:p>
          <a:p>
            <a:pPr algn="l"/>
            <a:r>
              <a:rPr lang="en-US" dirty="0" smtClean="0"/>
              <a:t>Spain wouldn’t be in trouble at all if it weren’t for the fact that the bubble years left its costs too high, again requiring years of painful deflation.</a:t>
            </a:r>
            <a:endParaRPr lang="he-I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214313"/>
            <a:ext cx="8229600" cy="1143001"/>
          </a:xfrm>
        </p:spPr>
        <p:txBody>
          <a:bodyPr>
            <a:normAutofit fontScale="90000"/>
          </a:bodyPr>
          <a:lstStyle/>
          <a:p>
            <a:pPr>
              <a:defRPr/>
            </a:pPr>
            <a:r>
              <a:rPr lang="en-US" dirty="0" smtClean="0"/>
              <a:t>Tracking the Great Depression by months into the Crisis</a:t>
            </a:r>
            <a:endParaRPr lang="he-IL" dirty="0"/>
          </a:p>
        </p:txBody>
      </p:sp>
      <p:pic>
        <p:nvPicPr>
          <p:cNvPr id="38915" name="Content Placeholder 3" descr="eichengreen_update_fig1.gif"/>
          <p:cNvPicPr>
            <a:picLocks noGrp="1" noChangeAspect="1"/>
          </p:cNvPicPr>
          <p:nvPr>
            <p:ph idx="1"/>
          </p:nvPr>
        </p:nvPicPr>
        <p:blipFill>
          <a:blip r:embed="rId2"/>
          <a:srcRect/>
          <a:stretch>
            <a:fillRect/>
          </a:stretch>
        </p:blipFill>
        <p:spPr>
          <a:xfrm>
            <a:off x="1357313" y="3143250"/>
            <a:ext cx="5238750" cy="3227388"/>
          </a:xfrm>
        </p:spPr>
      </p:pic>
      <p:sp>
        <p:nvSpPr>
          <p:cNvPr id="38916" name="Rectangle 4"/>
          <p:cNvSpPr>
            <a:spLocks noChangeArrowheads="1"/>
          </p:cNvSpPr>
          <p:nvPr/>
        </p:nvSpPr>
        <p:spPr bwMode="auto">
          <a:xfrm>
            <a:off x="3000375" y="1143000"/>
            <a:ext cx="6000750" cy="646331"/>
          </a:xfrm>
          <a:prstGeom prst="rect">
            <a:avLst/>
          </a:prstGeom>
          <a:noFill/>
          <a:ln w="9525">
            <a:noFill/>
            <a:miter lim="800000"/>
            <a:headEnd/>
            <a:tailEnd/>
          </a:ln>
        </p:spPr>
        <p:txBody>
          <a:bodyPr>
            <a:spAutoFit/>
          </a:bodyPr>
          <a:lstStyle/>
          <a:p>
            <a:pPr algn="l"/>
            <a:r>
              <a:rPr lang="en-US" dirty="0" err="1"/>
              <a:t>Eichengreen</a:t>
            </a:r>
            <a:r>
              <a:rPr lang="en-US" dirty="0"/>
              <a:t> and </a:t>
            </a:r>
            <a:r>
              <a:rPr lang="en-US" dirty="0">
                <a:hlinkClick r:id="rId3" action="ppaction://hlinkfile"/>
              </a:rPr>
              <a:t>O’Rourke</a:t>
            </a:r>
            <a:r>
              <a:rPr lang="en-US" dirty="0"/>
              <a:t/>
            </a:r>
            <a:br>
              <a:rPr lang="en-US" dirty="0"/>
            </a:br>
            <a:endParaRPr lang="he-IL" dirty="0"/>
          </a:p>
        </p:txBody>
      </p:sp>
      <p:sp>
        <p:nvSpPr>
          <p:cNvPr id="5" name="Slide Number Placeholder 4"/>
          <p:cNvSpPr>
            <a:spLocks noGrp="1"/>
          </p:cNvSpPr>
          <p:nvPr>
            <p:ph type="sldNum" sz="quarter" idx="12"/>
          </p:nvPr>
        </p:nvSpPr>
        <p:spPr/>
        <p:txBody>
          <a:bodyPr/>
          <a:lstStyle/>
          <a:p>
            <a:pPr>
              <a:defRPr/>
            </a:pPr>
            <a:fld id="{F3BFCE29-FFD1-46F7-982B-10B73BF5B4C3}"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Fiscal Tightening and Growth?</a:t>
            </a:r>
            <a:endParaRPr lang="he-IL" dirty="0"/>
          </a:p>
        </p:txBody>
      </p:sp>
      <p:pic>
        <p:nvPicPr>
          <p:cNvPr id="2050" name="Picture 2" descr="C:\Documents and Settings\assafr\Desktop\fiscaltightening.jpg"/>
          <p:cNvPicPr>
            <a:picLocks noGrp="1" noChangeAspect="1" noChangeArrowheads="1"/>
          </p:cNvPicPr>
          <p:nvPr>
            <p:ph idx="1"/>
          </p:nvPr>
        </p:nvPicPr>
        <p:blipFill>
          <a:blip r:embed="rId2"/>
          <a:srcRect/>
          <a:stretch>
            <a:fillRect/>
          </a:stretch>
        </p:blipFill>
        <p:spPr bwMode="auto">
          <a:xfrm>
            <a:off x="2123728" y="1061850"/>
            <a:ext cx="4426043" cy="5064314"/>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Fiscal contraction and export growth</a:t>
            </a:r>
            <a:endParaRPr lang="he-IL" dirty="0"/>
          </a:p>
        </p:txBody>
      </p:sp>
      <p:sp>
        <p:nvSpPr>
          <p:cNvPr id="3" name="Content Placeholder 2"/>
          <p:cNvSpPr>
            <a:spLocks noGrp="1"/>
          </p:cNvSpPr>
          <p:nvPr>
            <p:ph idx="1"/>
          </p:nvPr>
        </p:nvSpPr>
        <p:spPr/>
        <p:txBody>
          <a:bodyPr>
            <a:normAutofit fontScale="85000" lnSpcReduction="20000"/>
          </a:bodyPr>
          <a:lstStyle/>
          <a:p>
            <a:r>
              <a:rPr lang="en-US" dirty="0" smtClean="0"/>
              <a:t>A reduction in the fiscal deficit must be offset by shifts in the private and foreign balances. If fiscal contraction is to be expansionary, net exports must increase and private spending must rise, or private savings fall. Thus, experience of fiscal contraction is going to be very different when it occurs in a few small countries, not in many big ones simultaneously; when the financial sector is in good health, not impaired; when the private sector is </a:t>
            </a:r>
            <a:r>
              <a:rPr lang="en-US" dirty="0" err="1" smtClean="0"/>
              <a:t>unindebted</a:t>
            </a:r>
            <a:r>
              <a:rPr lang="en-US" dirty="0" smtClean="0"/>
              <a:t>, not highly leveraged; when interest rates are high, not close to zero, when external demand is buoyant, not feeble; and when real exchange rates depreciate sharply rather than remain fixed.</a:t>
            </a:r>
            <a:endParaRPr lang="he-I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Estonia as a model of “internal devaluation”?</a:t>
            </a:r>
            <a:endParaRPr lang="en-US" dirty="0"/>
          </a:p>
        </p:txBody>
      </p:sp>
      <p:sp>
        <p:nvSpPr>
          <p:cNvPr id="3" name="Content Placeholder 2"/>
          <p:cNvSpPr>
            <a:spLocks noGrp="1"/>
          </p:cNvSpPr>
          <p:nvPr>
            <p:ph idx="1"/>
          </p:nvPr>
        </p:nvSpPr>
        <p:spPr/>
        <p:txBody>
          <a:bodyPr/>
          <a:lstStyle/>
          <a:p>
            <a:pPr algn="l"/>
            <a:r>
              <a:rPr lang="en-US" dirty="0" smtClean="0"/>
              <a:t>Estonia is being hailed for its fiscal consolidation,  to qualify for entry into the euro. </a:t>
            </a:r>
          </a:p>
          <a:p>
            <a:pPr algn="l"/>
            <a:r>
              <a:rPr lang="en-US" dirty="0" smtClean="0"/>
              <a:t>Latvia is often cited as an example for Greece as it undergoes a brutal “internal devaluation”—wage cuts,  while keeping its currency pegged to the euro. </a:t>
            </a:r>
          </a:p>
          <a:p>
            <a:endParaRPr lang="he-I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But adjustment is drastic</a:t>
            </a:r>
            <a:endParaRPr lang="he-IL" dirty="0"/>
          </a:p>
        </p:txBody>
      </p:sp>
      <p:pic>
        <p:nvPicPr>
          <p:cNvPr id="2050" name="Picture 2" descr="C:\Documents and Settings\assafr\Desktop\baltics.jpg"/>
          <p:cNvPicPr>
            <a:picLocks noGrp="1" noChangeAspect="1" noChangeArrowheads="1"/>
          </p:cNvPicPr>
          <p:nvPr>
            <p:ph idx="1"/>
          </p:nvPr>
        </p:nvPicPr>
        <p:blipFill>
          <a:blip r:embed="rId2" cstate="print"/>
          <a:srcRect/>
          <a:stretch>
            <a:fillRect/>
          </a:stretch>
        </p:blipFill>
        <p:spPr bwMode="auto">
          <a:xfrm>
            <a:off x="3111881" y="1571613"/>
            <a:ext cx="4137342" cy="3541358"/>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$ 950 billion (</a:t>
            </a:r>
            <a:r>
              <a:rPr lang="en-US" dirty="0" err="1" smtClean="0"/>
              <a:t>Eurozone</a:t>
            </a:r>
            <a:r>
              <a:rPr lang="en-US" dirty="0" smtClean="0"/>
              <a:t> plus IMF) bailout fund </a:t>
            </a:r>
            <a:br>
              <a:rPr lang="en-US" dirty="0" smtClean="0"/>
            </a:br>
            <a:r>
              <a:rPr lang="en-US" dirty="0" smtClean="0"/>
              <a:t> </a:t>
            </a:r>
            <a:endParaRPr lang="he-IL" dirty="0"/>
          </a:p>
        </p:txBody>
      </p:sp>
      <p:sp>
        <p:nvSpPr>
          <p:cNvPr id="3" name="Content Placeholder 2"/>
          <p:cNvSpPr>
            <a:spLocks noGrp="1"/>
          </p:cNvSpPr>
          <p:nvPr>
            <p:ph idx="1"/>
          </p:nvPr>
        </p:nvSpPr>
        <p:spPr/>
        <p:txBody>
          <a:bodyPr>
            <a:normAutofit/>
          </a:bodyPr>
          <a:lstStyle/>
          <a:p>
            <a:pPr algn="l"/>
            <a:r>
              <a:rPr lang="en-US" dirty="0" smtClean="0"/>
              <a:t>But, rolling over debt cannot solve the problem of insolvency</a:t>
            </a:r>
          </a:p>
          <a:p>
            <a:pPr algn="l"/>
            <a:r>
              <a:rPr lang="en-US" dirty="0" smtClean="0"/>
              <a:t>Greek primary deficit is huge</a:t>
            </a:r>
          </a:p>
          <a:p>
            <a:pPr algn="l"/>
            <a:r>
              <a:rPr lang="en-US" dirty="0" smtClean="0"/>
              <a:t>Greek austerity program will generate  a medium term rise in Greece sovereign debt </a:t>
            </a:r>
          </a:p>
          <a:p>
            <a:pPr algn="l"/>
            <a:r>
              <a:rPr lang="en-US" dirty="0" smtClean="0"/>
              <a:t>Even if Euro depreciates Greece’s competitiveness does not change </a:t>
            </a:r>
            <a:r>
              <a:rPr lang="en-US" dirty="0" err="1" smtClean="0"/>
              <a:t>vis</a:t>
            </a:r>
            <a:r>
              <a:rPr lang="en-US" dirty="0" smtClean="0"/>
              <a:t> a </a:t>
            </a:r>
            <a:r>
              <a:rPr lang="en-US" dirty="0" err="1" smtClean="0"/>
              <a:t>vis</a:t>
            </a:r>
            <a:r>
              <a:rPr lang="en-US" dirty="0" smtClean="0"/>
              <a:t> its </a:t>
            </a:r>
            <a:r>
              <a:rPr lang="en-US" dirty="0" err="1" smtClean="0"/>
              <a:t>eurozone</a:t>
            </a:r>
            <a:r>
              <a:rPr lang="en-US" dirty="0" smtClean="0"/>
              <a:t> counterparts</a:t>
            </a:r>
            <a:endParaRPr lang="he-I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fund authorized to borrow up to €440bn to lend to </a:t>
            </a:r>
            <a:r>
              <a:rPr lang="en-US" dirty="0" err="1" smtClean="0"/>
              <a:t>eurozone</a:t>
            </a:r>
            <a:r>
              <a:rPr lang="en-US" dirty="0" smtClean="0"/>
              <a:t> countries frozen out of the credit markets.</a:t>
            </a:r>
            <a:endParaRPr lang="he-IL" dirty="0"/>
          </a:p>
        </p:txBody>
      </p:sp>
      <p:sp>
        <p:nvSpPr>
          <p:cNvPr id="3" name="Content Placeholder 2"/>
          <p:cNvSpPr>
            <a:spLocks noGrp="1"/>
          </p:cNvSpPr>
          <p:nvPr>
            <p:ph idx="1"/>
          </p:nvPr>
        </p:nvSpPr>
        <p:spPr/>
        <p:txBody>
          <a:bodyPr/>
          <a:lstStyle/>
          <a:p>
            <a:endParaRPr lang="he-IL" dirty="0"/>
          </a:p>
        </p:txBody>
      </p:sp>
      <p:pic>
        <p:nvPicPr>
          <p:cNvPr id="4098" name="Picture 2" descr="C:\Documents and Settings\assafr\Desktop\eurodebt.jpg"/>
          <p:cNvPicPr>
            <a:picLocks noChangeAspect="1" noChangeArrowheads="1"/>
          </p:cNvPicPr>
          <p:nvPr/>
        </p:nvPicPr>
        <p:blipFill>
          <a:blip r:embed="rId2"/>
          <a:srcRect/>
          <a:stretch>
            <a:fillRect/>
          </a:stretch>
        </p:blipFill>
        <p:spPr bwMode="auto">
          <a:xfrm>
            <a:off x="2571736" y="2324100"/>
            <a:ext cx="5000660" cy="45339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Threat to banks</a:t>
            </a:r>
            <a:endParaRPr lang="he-IL" dirty="0"/>
          </a:p>
        </p:txBody>
      </p:sp>
      <p:sp>
        <p:nvSpPr>
          <p:cNvPr id="3" name="Content Placeholder 2"/>
          <p:cNvSpPr>
            <a:spLocks noGrp="1"/>
          </p:cNvSpPr>
          <p:nvPr>
            <p:ph idx="1"/>
          </p:nvPr>
        </p:nvSpPr>
        <p:spPr/>
        <p:txBody>
          <a:bodyPr/>
          <a:lstStyle/>
          <a:p>
            <a:pPr algn="l"/>
            <a:r>
              <a:rPr lang="en-US" dirty="0" smtClean="0"/>
              <a:t>the emergency action that the EU took with the International Monetary Fund in early May by rescuing Greece with a €110bn financial support plan. The threat facing the French and German banking sector was simply too great.</a:t>
            </a:r>
            <a:endParaRPr lang="he-IL"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European Bank Exposure</a:t>
            </a:r>
            <a:endParaRPr lang="he-IL" dirty="0"/>
          </a:p>
        </p:txBody>
      </p:sp>
      <p:pic>
        <p:nvPicPr>
          <p:cNvPr id="1026" name="Picture 2" descr="C:\Documents and Settings\assafr\Desktop\bankexposure.jpg"/>
          <p:cNvPicPr>
            <a:picLocks noGrp="1" noChangeAspect="1" noChangeArrowheads="1"/>
          </p:cNvPicPr>
          <p:nvPr>
            <p:ph idx="1"/>
          </p:nvPr>
        </p:nvPicPr>
        <p:blipFill>
          <a:blip r:embed="rId2"/>
          <a:srcRect/>
          <a:stretch>
            <a:fillRect/>
          </a:stretch>
        </p:blipFill>
        <p:spPr bwMode="auto">
          <a:xfrm>
            <a:off x="3921544" y="1600200"/>
            <a:ext cx="4018042" cy="52578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Eurozone</a:t>
            </a:r>
            <a:r>
              <a:rPr lang="en-US" smtClean="0"/>
              <a:t> banks, though, </a:t>
            </a:r>
            <a:r>
              <a:rPr lang="en-US" dirty="0" smtClean="0"/>
              <a:t>are </a:t>
            </a:r>
            <a:r>
              <a:rPr lang="en-US" smtClean="0"/>
              <a:t>not undercapitalized</a:t>
            </a:r>
            <a:endParaRPr lang="he-IL" dirty="0"/>
          </a:p>
        </p:txBody>
      </p:sp>
      <p:sp>
        <p:nvSpPr>
          <p:cNvPr id="3" name="Content Placeholder 2"/>
          <p:cNvSpPr>
            <a:spLocks noGrp="1"/>
          </p:cNvSpPr>
          <p:nvPr>
            <p:ph idx="1"/>
          </p:nvPr>
        </p:nvSpPr>
        <p:spPr/>
        <p:txBody>
          <a:bodyPr/>
          <a:lstStyle/>
          <a:p>
            <a:pPr algn="l"/>
            <a:r>
              <a:rPr lang="en-US" dirty="0" smtClean="0"/>
              <a:t>But public sector debt accounted for mere 16 percent of the total exposure of </a:t>
            </a:r>
            <a:r>
              <a:rPr lang="en-US" dirty="0" err="1" smtClean="0"/>
              <a:t>Eurozone</a:t>
            </a:r>
            <a:r>
              <a:rPr lang="en-US" dirty="0" smtClean="0"/>
              <a:t> banks to Greece, Ireland, Portugal and Spain.</a:t>
            </a:r>
          </a:p>
          <a:p>
            <a:pPr algn="l"/>
            <a:r>
              <a:rPr lang="en-US" dirty="0" smtClean="0"/>
              <a:t>That is, </a:t>
            </a:r>
            <a:r>
              <a:rPr lang="en-US" dirty="0" err="1" smtClean="0"/>
              <a:t>Eurozone</a:t>
            </a:r>
            <a:r>
              <a:rPr lang="en-US" dirty="0" smtClean="0"/>
              <a:t> banks made their  loans overwhelmingly  to the private sector borrowers.</a:t>
            </a:r>
            <a:endParaRPr lang="he-I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Strings attached and </a:t>
            </a:r>
            <a:r>
              <a:rPr lang="en-US" smtClean="0"/>
              <a:t>market confidence</a:t>
            </a:r>
            <a:endParaRPr lang="he-IL" dirty="0"/>
          </a:p>
        </p:txBody>
      </p:sp>
      <p:sp>
        <p:nvSpPr>
          <p:cNvPr id="3" name="Content Placeholder 2"/>
          <p:cNvSpPr>
            <a:spLocks noGrp="1"/>
          </p:cNvSpPr>
          <p:nvPr>
            <p:ph idx="1"/>
          </p:nvPr>
        </p:nvSpPr>
        <p:spPr/>
        <p:txBody>
          <a:bodyPr/>
          <a:lstStyle/>
          <a:p>
            <a:pPr algn="l"/>
            <a:r>
              <a:rPr lang="en-US" dirty="0" smtClean="0"/>
              <a:t>But only Germany and France have a triple A status in backing this fund.</a:t>
            </a:r>
          </a:p>
          <a:p>
            <a:pPr algn="l"/>
            <a:r>
              <a:rPr lang="en-US" dirty="0" smtClean="0"/>
              <a:t>Loans to borrowers need to be approved by </a:t>
            </a:r>
            <a:r>
              <a:rPr lang="he-IL" dirty="0" smtClean="0"/>
              <a:t> -</a:t>
            </a:r>
            <a:r>
              <a:rPr lang="en-US" dirty="0" smtClean="0"/>
              <a:t>borrowers countries parliaments</a:t>
            </a:r>
          </a:p>
          <a:p>
            <a:pPr algn="l"/>
            <a:r>
              <a:rPr lang="en-US" dirty="0" smtClean="0"/>
              <a:t>A difficulty because with loans there are strings attached, such as labor market reforms</a:t>
            </a:r>
            <a:endParaRPr lang="he-IL"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after 1 year…</a:t>
            </a:r>
            <a:endParaRPr lang="he-IL" dirty="0"/>
          </a:p>
        </p:txBody>
      </p:sp>
      <p:pic>
        <p:nvPicPr>
          <p:cNvPr id="1026" name="Picture 2" descr="C:\Documents and Settings\assafr\Desktop\taleoftwo.jpg"/>
          <p:cNvPicPr>
            <a:picLocks noGrp="1" noChangeAspect="1" noChangeArrowheads="1"/>
          </p:cNvPicPr>
          <p:nvPr>
            <p:ph idx="1"/>
          </p:nvPr>
        </p:nvPicPr>
        <p:blipFill>
          <a:blip r:embed="rId2"/>
          <a:srcRect/>
          <a:stretch>
            <a:fillRect/>
          </a:stretch>
        </p:blipFill>
        <p:spPr bwMode="auto">
          <a:xfrm>
            <a:off x="2867024" y="2401094"/>
            <a:ext cx="4473505" cy="3836218"/>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mechanism for </a:t>
            </a:r>
            <a:r>
              <a:rPr lang="en-US" dirty="0" err="1" smtClean="0"/>
              <a:t>Eurozone</a:t>
            </a:r>
            <a:r>
              <a:rPr lang="en-US" dirty="0" smtClean="0"/>
              <a:t> rescue package</a:t>
            </a:r>
            <a:endParaRPr lang="he-IL" dirty="0"/>
          </a:p>
        </p:txBody>
      </p:sp>
      <p:sp>
        <p:nvSpPr>
          <p:cNvPr id="3" name="Content Placeholder 2"/>
          <p:cNvSpPr>
            <a:spLocks noGrp="1"/>
          </p:cNvSpPr>
          <p:nvPr>
            <p:ph idx="1"/>
          </p:nvPr>
        </p:nvSpPr>
        <p:spPr/>
        <p:txBody>
          <a:bodyPr/>
          <a:lstStyle/>
          <a:p>
            <a:pPr algn="l"/>
            <a:r>
              <a:rPr lang="en-US" dirty="0" smtClean="0"/>
              <a:t>A “special purpose vehicle”, capable of raising 440 </a:t>
            </a:r>
            <a:r>
              <a:rPr lang="en-US" dirty="0" err="1" smtClean="0"/>
              <a:t>Bn</a:t>
            </a:r>
            <a:r>
              <a:rPr lang="en-US" dirty="0" smtClean="0"/>
              <a:t> </a:t>
            </a:r>
            <a:r>
              <a:rPr lang="en-US" dirty="0" err="1" smtClean="0"/>
              <a:t>euros</a:t>
            </a:r>
            <a:r>
              <a:rPr lang="en-US" dirty="0" smtClean="0"/>
              <a:t> is backed by member state individual guarantees, by all 16 members of the </a:t>
            </a:r>
            <a:r>
              <a:rPr lang="en-US" dirty="0" err="1" smtClean="0"/>
              <a:t>Eurozone</a:t>
            </a:r>
            <a:r>
              <a:rPr lang="en-US" dirty="0" smtClean="0"/>
              <a:t>.</a:t>
            </a:r>
          </a:p>
          <a:p>
            <a:pPr algn="l"/>
            <a:r>
              <a:rPr lang="en-US" dirty="0" smtClean="0"/>
              <a:t>Assistance is provided to failing countries only if a restructuring program is agreed with the country.</a:t>
            </a:r>
            <a:endParaRPr lang="he-I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ECB Policy and Bond Yields</a:t>
            </a:r>
            <a:endParaRPr lang="he-IL" dirty="0"/>
          </a:p>
        </p:txBody>
      </p:sp>
      <p:sp>
        <p:nvSpPr>
          <p:cNvPr id="3" name="Content Placeholder 2"/>
          <p:cNvSpPr>
            <a:spLocks noGrp="1"/>
          </p:cNvSpPr>
          <p:nvPr>
            <p:ph idx="1"/>
          </p:nvPr>
        </p:nvSpPr>
        <p:spPr/>
        <p:txBody>
          <a:bodyPr/>
          <a:lstStyle/>
          <a:p>
            <a:pPr algn="l"/>
            <a:r>
              <a:rPr lang="en-US" dirty="0" smtClean="0"/>
              <a:t>One part of the billion750 euro rescue plan was the European Central Bank’s decision to buy </a:t>
            </a:r>
            <a:r>
              <a:rPr lang="en-US" dirty="0" err="1" smtClean="0"/>
              <a:t>eurozone</a:t>
            </a:r>
            <a:r>
              <a:rPr lang="en-US" dirty="0" smtClean="0"/>
              <a:t> government bonds to stop the relentless rise in government bond yields of the weaker economies on the monetary union periphery</a:t>
            </a:r>
            <a:endParaRPr lang="he-I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yields went up</a:t>
            </a:r>
            <a:endParaRPr lang="he-IL" dirty="0"/>
          </a:p>
        </p:txBody>
      </p:sp>
      <p:pic>
        <p:nvPicPr>
          <p:cNvPr id="4" name="Picture 2" descr="C:\Documents and Settings\assafr\Desktop\ecb.jpg"/>
          <p:cNvPicPr>
            <a:picLocks noGrp="1" noChangeAspect="1" noChangeArrowheads="1"/>
          </p:cNvPicPr>
          <p:nvPr>
            <p:ph idx="1"/>
          </p:nvPr>
        </p:nvPicPr>
        <p:blipFill>
          <a:blip r:embed="rId2"/>
          <a:srcRect/>
          <a:stretch>
            <a:fillRect/>
          </a:stretch>
        </p:blipFill>
        <p:spPr bwMode="auto">
          <a:xfrm>
            <a:off x="2352675" y="1857364"/>
            <a:ext cx="5958168" cy="3196442"/>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 possible breakdown in the euro?</a:t>
            </a:r>
            <a:br>
              <a:rPr lang="en-US" b="1" dirty="0" smtClean="0"/>
            </a:br>
            <a:endParaRPr lang="he-IL" dirty="0"/>
          </a:p>
        </p:txBody>
      </p:sp>
      <p:sp>
        <p:nvSpPr>
          <p:cNvPr id="3" name="Content Placeholder 2"/>
          <p:cNvSpPr>
            <a:spLocks noGrp="1"/>
          </p:cNvSpPr>
          <p:nvPr>
            <p:ph idx="1"/>
          </p:nvPr>
        </p:nvSpPr>
        <p:spPr/>
        <p:txBody>
          <a:bodyPr>
            <a:normAutofit/>
          </a:bodyPr>
          <a:lstStyle/>
          <a:p>
            <a:pPr algn="l"/>
            <a:r>
              <a:rPr lang="en-US" dirty="0" smtClean="0"/>
              <a:t>An alternative explanation for the depreciation of the euro is the fear of a breakdown of the single currency itself. In order to avoid having to bail-out weak </a:t>
            </a:r>
            <a:r>
              <a:rPr lang="en-US" dirty="0" err="1" smtClean="0"/>
              <a:t>Eurozone</a:t>
            </a:r>
            <a:r>
              <a:rPr lang="en-US" dirty="0" smtClean="0"/>
              <a:t> countries through debt monetization, the strong countries might push the weak ones outside the </a:t>
            </a:r>
            <a:r>
              <a:rPr lang="en-US" dirty="0" err="1" smtClean="0"/>
              <a:t>Eurozone</a:t>
            </a:r>
            <a:r>
              <a:rPr lang="en-US" dirty="0" smtClean="0"/>
              <a:t>. </a:t>
            </a:r>
          </a:p>
          <a:p>
            <a:pPr algn="l"/>
            <a:endParaRPr lang="he-I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Will the entire Euro enterprise collapse?</a:t>
            </a:r>
            <a:br>
              <a:rPr lang="en-US" dirty="0" smtClean="0"/>
            </a:br>
            <a:endParaRPr lang="he-IL" dirty="0"/>
          </a:p>
        </p:txBody>
      </p:sp>
      <p:sp>
        <p:nvSpPr>
          <p:cNvPr id="3" name="Content Placeholder 2"/>
          <p:cNvSpPr>
            <a:spLocks noGrp="1"/>
          </p:cNvSpPr>
          <p:nvPr>
            <p:ph idx="1"/>
          </p:nvPr>
        </p:nvSpPr>
        <p:spPr/>
        <p:txBody>
          <a:bodyPr/>
          <a:lstStyle/>
          <a:p>
            <a:r>
              <a:rPr lang="en-US" dirty="0" smtClean="0"/>
              <a:t>The answer is no. The decision to join the euro area is effectively irreversible. Exit is </a:t>
            </a:r>
            <a:endParaRPr lang="he-IL" dirty="0" smtClean="0"/>
          </a:p>
          <a:p>
            <a:r>
              <a:rPr lang="en-US" dirty="0" smtClean="0"/>
              <a:t>effectively impossible </a:t>
            </a:r>
          </a:p>
          <a:p>
            <a:endParaRPr lang="he-I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Reasons</a:t>
            </a:r>
            <a:endParaRPr lang="en-US" dirty="0"/>
          </a:p>
        </p:txBody>
      </p:sp>
      <p:sp>
        <p:nvSpPr>
          <p:cNvPr id="3" name="Content Placeholder 2"/>
          <p:cNvSpPr>
            <a:spLocks noGrp="1"/>
          </p:cNvSpPr>
          <p:nvPr>
            <p:ph idx="1"/>
          </p:nvPr>
        </p:nvSpPr>
        <p:spPr/>
        <p:txBody>
          <a:bodyPr>
            <a:normAutofit fontScale="92500" lnSpcReduction="20000"/>
          </a:bodyPr>
          <a:lstStyle/>
          <a:p>
            <a:pPr algn="l"/>
            <a:r>
              <a:rPr lang="en-US" dirty="0" smtClean="0"/>
              <a:t>A country that leaves the euro area because of problems of competitiveness would be expected to devalue its newly-reintroduced national currency. But workers would know this, and the resulting wage inflation would neutralize any benefits in terms of external competitiveness. Moreover, the country would be forced to pay higher interest rates on its public debt.</a:t>
            </a:r>
          </a:p>
          <a:p>
            <a:pPr algn="l"/>
            <a:r>
              <a:rPr lang="en-US" dirty="0" smtClean="0"/>
              <a:t>The private-sector balance sheet  effects , causing defaults, will create massive bank runs, as in Argentina in 2001.</a:t>
            </a:r>
            <a:endParaRPr lang="he-I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reasons</a:t>
            </a:r>
            <a:endParaRPr lang="he-IL" dirty="0"/>
          </a:p>
        </p:txBody>
      </p:sp>
      <p:sp>
        <p:nvSpPr>
          <p:cNvPr id="3" name="Content Placeholder 2"/>
          <p:cNvSpPr>
            <a:spLocks noGrp="1"/>
          </p:cNvSpPr>
          <p:nvPr>
            <p:ph idx="1"/>
          </p:nvPr>
        </p:nvSpPr>
        <p:spPr/>
        <p:txBody>
          <a:bodyPr/>
          <a:lstStyle/>
          <a:p>
            <a:pPr algn="l"/>
            <a:r>
              <a:rPr lang="en-US" dirty="0" smtClean="0"/>
              <a:t>A second reason why members will not exit, it is argued, is the political costs. A country that reneges on its euro commitments will </a:t>
            </a:r>
            <a:r>
              <a:rPr lang="en-US" dirty="0" err="1" smtClean="0"/>
              <a:t>antagonise</a:t>
            </a:r>
            <a:r>
              <a:rPr lang="en-US" dirty="0" smtClean="0"/>
              <a:t> its partners. It will not be welcomed at the table where other European Union-related decisions were made. It will be treated as a second class member of the EU to the extent that it remains a member at all.</a:t>
            </a:r>
            <a:endParaRPr lang="he-I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Why is the euro depreciating?</a:t>
            </a:r>
            <a:br>
              <a:rPr lang="en-US" b="1" dirty="0" smtClean="0"/>
            </a:br>
            <a:endParaRPr lang="he-IL" dirty="0"/>
          </a:p>
        </p:txBody>
      </p:sp>
      <p:sp>
        <p:nvSpPr>
          <p:cNvPr id="3" name="Content Placeholder 2"/>
          <p:cNvSpPr>
            <a:spLocks noGrp="1"/>
          </p:cNvSpPr>
          <p:nvPr>
            <p:ph idx="1"/>
          </p:nvPr>
        </p:nvSpPr>
        <p:spPr/>
        <p:txBody>
          <a:bodyPr>
            <a:normAutofit/>
          </a:bodyPr>
          <a:lstStyle/>
          <a:p>
            <a:pPr algn="l"/>
            <a:r>
              <a:rPr lang="en-US" dirty="0" smtClean="0"/>
              <a:t>A concern that the crisis spreads to other large </a:t>
            </a:r>
            <a:r>
              <a:rPr lang="en-US" dirty="0" err="1" smtClean="0"/>
              <a:t>Eurozone</a:t>
            </a:r>
            <a:r>
              <a:rPr lang="en-US" dirty="0" smtClean="0"/>
              <a:t> countries. </a:t>
            </a:r>
          </a:p>
          <a:p>
            <a:pPr algn="l"/>
            <a:r>
              <a:rPr lang="en-US" dirty="0" smtClean="0"/>
              <a:t>Even if Greece can be bailed out by other countries in the </a:t>
            </a:r>
            <a:r>
              <a:rPr lang="en-US" dirty="0" err="1" smtClean="0"/>
              <a:t>Eurozone</a:t>
            </a:r>
            <a:r>
              <a:rPr lang="en-US" dirty="0" smtClean="0"/>
              <a:t>, this would not be feasible for the much larger public debts of </a:t>
            </a:r>
            <a:endParaRPr lang="he-IL" dirty="0" smtClean="0"/>
          </a:p>
          <a:p>
            <a:pPr algn="l"/>
            <a:r>
              <a:rPr lang="en-US" dirty="0" smtClean="0"/>
              <a:t>Italy, Spain, and Portugal. </a:t>
            </a:r>
          </a:p>
          <a:p>
            <a:pPr algn="l"/>
            <a:r>
              <a:rPr lang="en-US" dirty="0" smtClean="0"/>
              <a:t>But the risk of monetization of the public debt by the ECB becomes more concrete.</a:t>
            </a:r>
          </a:p>
          <a:p>
            <a:pPr algn="l"/>
            <a:endParaRPr lang="he-I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But, why the Euro could </a:t>
            </a:r>
            <a:r>
              <a:rPr lang="en-US" smtClean="0"/>
              <a:t>be appreciate after all?</a:t>
            </a:r>
            <a:endParaRPr lang="he-IL" dirty="0"/>
          </a:p>
        </p:txBody>
      </p:sp>
      <p:sp>
        <p:nvSpPr>
          <p:cNvPr id="3" name="Content Placeholder 2"/>
          <p:cNvSpPr>
            <a:spLocks noGrp="1"/>
          </p:cNvSpPr>
          <p:nvPr>
            <p:ph idx="1"/>
          </p:nvPr>
        </p:nvSpPr>
        <p:spPr/>
        <p:txBody>
          <a:bodyPr>
            <a:normAutofit fontScale="85000" lnSpcReduction="20000"/>
          </a:bodyPr>
          <a:lstStyle/>
          <a:p>
            <a:pPr algn="l"/>
            <a:r>
              <a:rPr lang="en-US" dirty="0" smtClean="0"/>
              <a:t>Germany competitiveness and export surplus is a </a:t>
            </a:r>
            <a:endParaRPr lang="he-IL" dirty="0" smtClean="0"/>
          </a:p>
          <a:p>
            <a:pPr algn="l"/>
            <a:r>
              <a:rPr lang="en-US" dirty="0" smtClean="0"/>
              <a:t>counter force to depreciation of the euro.</a:t>
            </a:r>
          </a:p>
          <a:p>
            <a:pPr algn="l"/>
            <a:r>
              <a:rPr lang="en-US" dirty="0" smtClean="0"/>
              <a:t>German industry has boosted the competitiveness of its exports over the past decade by keeping wages flat.</a:t>
            </a:r>
          </a:p>
          <a:p>
            <a:pPr algn="l"/>
            <a:endParaRPr lang="en-US" dirty="0" smtClean="0"/>
          </a:p>
          <a:p>
            <a:pPr algn="l"/>
            <a:r>
              <a:rPr lang="en-US" dirty="0" smtClean="0"/>
              <a:t>German wage restraint has led to a real depreciation of Germany’s fixed nominal exchange rate vis-à-vis the world and its </a:t>
            </a:r>
            <a:r>
              <a:rPr lang="en-US" dirty="0" err="1" smtClean="0"/>
              <a:t>Eurozone</a:t>
            </a:r>
            <a:r>
              <a:rPr lang="en-US" dirty="0" smtClean="0"/>
              <a:t> members, helping Germany to win market shares at the expense of Southern Europe. Germany’s real effective devaluation in terms of relative unit </a:t>
            </a:r>
            <a:r>
              <a:rPr lang="en-US" dirty="0" err="1" smtClean="0"/>
              <a:t>labour</a:t>
            </a:r>
            <a:r>
              <a:rPr lang="en-US" dirty="0" smtClean="0"/>
              <a:t> costs compared with the EU27 during 1994-2009 is about 20%. </a:t>
            </a:r>
          </a:p>
          <a:p>
            <a:pPr algn="l"/>
            <a:endParaRPr lang="he-I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Germany lowered its relative unit cost</a:t>
            </a:r>
            <a:endParaRPr lang="he-IL" dirty="0"/>
          </a:p>
        </p:txBody>
      </p:sp>
      <p:sp>
        <p:nvSpPr>
          <p:cNvPr id="3" name="Content Placeholder 2"/>
          <p:cNvSpPr>
            <a:spLocks noGrp="1"/>
          </p:cNvSpPr>
          <p:nvPr>
            <p:ph idx="1"/>
          </p:nvPr>
        </p:nvSpPr>
        <p:spPr/>
        <p:txBody>
          <a:bodyPr/>
          <a:lstStyle/>
          <a:p>
            <a:pPr algn="l"/>
            <a:r>
              <a:rPr lang="en-US" dirty="0" smtClean="0"/>
              <a:t>German firms </a:t>
            </a:r>
            <a:r>
              <a:rPr lang="en-US" dirty="0" err="1" smtClean="0"/>
              <a:t>offshored</a:t>
            </a:r>
            <a:r>
              <a:rPr lang="en-US" dirty="0" smtClean="0"/>
              <a:t> part of production to the new EU member states, Russia and Ukraine</a:t>
            </a:r>
            <a:r>
              <a:rPr lang="en-US" smtClean="0"/>
              <a:t>. </a:t>
            </a:r>
            <a:endParaRPr lang="he-I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Shocks are of similar magnitude but different policy actions</a:t>
            </a:r>
            <a:endParaRPr lang="he-IL" dirty="0"/>
          </a:p>
        </p:txBody>
      </p:sp>
      <p:sp>
        <p:nvSpPr>
          <p:cNvPr id="3" name="Content Placeholder 2"/>
          <p:cNvSpPr>
            <a:spLocks noGrp="1"/>
          </p:cNvSpPr>
          <p:nvPr>
            <p:ph idx="1"/>
          </p:nvPr>
        </p:nvSpPr>
        <p:spPr/>
        <p:txBody>
          <a:bodyPr>
            <a:normAutofit lnSpcReduction="10000"/>
          </a:bodyPr>
          <a:lstStyle/>
          <a:p>
            <a:pPr algn="l"/>
            <a:r>
              <a:rPr lang="en-US" dirty="0" smtClean="0"/>
              <a:t>The Shocks in the great depression and the recent global crises were of similar </a:t>
            </a:r>
            <a:endParaRPr lang="he-IL" dirty="0" smtClean="0"/>
          </a:p>
          <a:p>
            <a:pPr algn="l"/>
            <a:r>
              <a:rPr lang="en-US" dirty="0" smtClean="0"/>
              <a:t>magnitudes. </a:t>
            </a:r>
          </a:p>
          <a:p>
            <a:pPr algn="l"/>
            <a:r>
              <a:rPr lang="en-US" dirty="0" smtClean="0"/>
              <a:t>In both episodes the interest rate went all the way down to the zero bound.</a:t>
            </a:r>
          </a:p>
          <a:p>
            <a:pPr algn="l"/>
            <a:r>
              <a:rPr lang="en-US" dirty="0" smtClean="0"/>
              <a:t>But..</a:t>
            </a:r>
          </a:p>
          <a:p>
            <a:pPr algn="l"/>
            <a:r>
              <a:rPr lang="en-US" dirty="0" smtClean="0"/>
              <a:t>Policy reaction in recent crises were swift and powerful: quantity easing  and credit easing, fiscal stimuli, bailing out banks, etc.</a:t>
            </a:r>
            <a:endParaRPr lang="he-IL"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within the </a:t>
            </a:r>
            <a:r>
              <a:rPr lang="en-US" dirty="0" err="1" smtClean="0"/>
              <a:t>Eurozone</a:t>
            </a:r>
            <a:endParaRPr lang="he-IL" dirty="0"/>
          </a:p>
        </p:txBody>
      </p:sp>
      <p:sp>
        <p:nvSpPr>
          <p:cNvPr id="3" name="Content Placeholder 2"/>
          <p:cNvSpPr>
            <a:spLocks noGrp="1"/>
          </p:cNvSpPr>
          <p:nvPr>
            <p:ph idx="1"/>
          </p:nvPr>
        </p:nvSpPr>
        <p:spPr/>
        <p:txBody>
          <a:bodyPr/>
          <a:lstStyle/>
          <a:p>
            <a:r>
              <a:rPr lang="en-US" dirty="0" smtClean="0"/>
              <a:t>Germany’s trade imbalance with its southern </a:t>
            </a:r>
            <a:r>
              <a:rPr lang="en-US" dirty="0" err="1" smtClean="0"/>
              <a:t>Eurozone</a:t>
            </a:r>
            <a:r>
              <a:rPr lang="en-US" dirty="0" smtClean="0"/>
              <a:t> neighbors has contributed to their recessionary pressures. </a:t>
            </a:r>
            <a:endParaRPr lang="he-I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noFill/>
        </p:spPr>
        <p:txBody>
          <a:bodyPr/>
          <a:lstStyle/>
          <a:p>
            <a:pPr eaLnBrk="1" hangingPunct="1"/>
            <a:r>
              <a:rPr lang="en-US" dirty="0" smtClean="0"/>
              <a:t>Global Imbalances and Saving Glut</a:t>
            </a:r>
          </a:p>
        </p:txBody>
      </p:sp>
      <p:sp>
        <p:nvSpPr>
          <p:cNvPr id="40963" name="Rectangle 3"/>
          <p:cNvSpPr>
            <a:spLocks noGrp="1" noChangeArrowheads="1"/>
          </p:cNvSpPr>
          <p:nvPr>
            <p:ph type="body" idx="4294967295"/>
          </p:nvPr>
        </p:nvSpPr>
        <p:spPr>
          <a:noFill/>
        </p:spPr>
        <p:txBody>
          <a:bodyPr/>
          <a:lstStyle/>
          <a:p>
            <a:pPr eaLnBrk="1" hangingPunct="1"/>
            <a:endParaRPr lang="en-US" dirty="0" smtClean="0"/>
          </a:p>
          <a:p>
            <a:pPr algn="l" eaLnBrk="1" hangingPunct="1"/>
            <a:r>
              <a:rPr lang="en-US" dirty="0" smtClean="0"/>
              <a:t>Ben </a:t>
            </a:r>
            <a:r>
              <a:rPr lang="en-US" dirty="0" err="1" smtClean="0"/>
              <a:t>Barnanke</a:t>
            </a:r>
            <a:r>
              <a:rPr lang="en-US" dirty="0" smtClean="0"/>
              <a:t> (2005), “The Global Saving Glut and the U.S. Current Account Deficit,” offered a novel explanation for the rapid rise of the U.S. trade deficit in the early 21st century. The causes, argued Bernanke, lay not in America but in Asia. </a:t>
            </a:r>
          </a:p>
        </p:txBody>
      </p:sp>
      <p:sp>
        <p:nvSpPr>
          <p:cNvPr id="4" name="Slide Number Placeholder 3"/>
          <p:cNvSpPr txBox="1">
            <a:spLocks noGrp="1"/>
          </p:cNvSpPr>
          <p:nvPr/>
        </p:nvSpPr>
        <p:spPr bwMode="auto">
          <a:xfrm>
            <a:off x="6553200" y="6278563"/>
            <a:ext cx="2133600" cy="457200"/>
          </a:xfrm>
          <a:prstGeom prst="rect">
            <a:avLst/>
          </a:prstGeom>
          <a:noFill/>
          <a:ln>
            <a:miter lim="800000"/>
            <a:headEnd/>
            <a:tailEnd/>
          </a:ln>
        </p:spPr>
        <p:txBody>
          <a:bodyPr anchor="b"/>
          <a:lstStyle/>
          <a:p>
            <a:pPr algn="r">
              <a:defRPr/>
            </a:pPr>
            <a:fld id="{0B616B5E-2197-40CB-B087-5F1699CC1438}" type="slidenum">
              <a:rPr lang="en-US" sz="1200">
                <a:latin typeface="+mn-lt"/>
                <a:cs typeface="Arial" pitchFamily="34" charset="0"/>
              </a:rPr>
              <a:pPr algn="r">
                <a:defRPr/>
              </a:pPr>
              <a:t>41</a:t>
            </a:fld>
            <a:endParaRPr lang="en-US" sz="1200">
              <a:latin typeface="+mn-lt"/>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noFill/>
        </p:spPr>
        <p:txBody>
          <a:bodyPr/>
          <a:lstStyle/>
          <a:p>
            <a:pPr eaLnBrk="1" hangingPunct="1"/>
            <a:r>
              <a:rPr lang="en-US" smtClean="0"/>
              <a:t>Global Picture (Continued)</a:t>
            </a:r>
          </a:p>
        </p:txBody>
      </p:sp>
      <p:sp>
        <p:nvSpPr>
          <p:cNvPr id="41987" name="Rectangle 3"/>
          <p:cNvSpPr>
            <a:spLocks noGrp="1" noChangeArrowheads="1"/>
          </p:cNvSpPr>
          <p:nvPr>
            <p:ph type="body" idx="4294967295"/>
          </p:nvPr>
        </p:nvSpPr>
        <p:spPr>
          <a:noFill/>
        </p:spPr>
        <p:txBody>
          <a:bodyPr/>
          <a:lstStyle/>
          <a:p>
            <a:pPr eaLnBrk="1" hangingPunct="1"/>
            <a:r>
              <a:rPr lang="en-US" smtClean="0"/>
              <a:t>In the mid-1990s, Bernanke  pointed out, the emerging economies of Asia had been major importers of capital, borrowing abroad to finance their development. But after the Asian financial crisis of 1997-98, these countries began protecting themselves by amassing huge war chests of foreign assets, in effect exporting capital to the rest of the world. </a:t>
            </a:r>
          </a:p>
        </p:txBody>
      </p:sp>
      <p:sp>
        <p:nvSpPr>
          <p:cNvPr id="4" name="Slide Number Placeholder 3"/>
          <p:cNvSpPr txBox="1">
            <a:spLocks noGrp="1"/>
          </p:cNvSpPr>
          <p:nvPr/>
        </p:nvSpPr>
        <p:spPr bwMode="auto">
          <a:xfrm>
            <a:off x="6553200" y="6278563"/>
            <a:ext cx="2133600" cy="457200"/>
          </a:xfrm>
          <a:prstGeom prst="rect">
            <a:avLst/>
          </a:prstGeom>
          <a:noFill/>
          <a:ln>
            <a:miter lim="800000"/>
            <a:headEnd/>
            <a:tailEnd/>
          </a:ln>
        </p:spPr>
        <p:txBody>
          <a:bodyPr anchor="b"/>
          <a:lstStyle/>
          <a:p>
            <a:pPr algn="r">
              <a:defRPr/>
            </a:pPr>
            <a:fld id="{F793B41D-3085-4277-8A31-CAB0360359D9}" type="slidenum">
              <a:rPr lang="en-US" sz="1200">
                <a:latin typeface="+mn-lt"/>
                <a:cs typeface="Arial" pitchFamily="34" charset="0"/>
              </a:rPr>
              <a:pPr algn="r">
                <a:defRPr/>
              </a:pPr>
              <a:t>42</a:t>
            </a:fld>
            <a:endParaRPr lang="en-US" sz="1200">
              <a:latin typeface="+mn-lt"/>
              <a:cs typeface="Arial" pitchFamily="34"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a:noFill/>
        </p:spPr>
        <p:txBody>
          <a:bodyPr/>
          <a:lstStyle/>
          <a:p>
            <a:pPr eaLnBrk="1" hangingPunct="1"/>
            <a:r>
              <a:rPr lang="en-US" smtClean="0"/>
              <a:t>Global Picture (Continued)</a:t>
            </a:r>
          </a:p>
        </p:txBody>
      </p:sp>
      <p:sp>
        <p:nvSpPr>
          <p:cNvPr id="43011" name="Rectangle 3"/>
          <p:cNvSpPr>
            <a:spLocks noGrp="1" noChangeArrowheads="1"/>
          </p:cNvSpPr>
          <p:nvPr>
            <p:ph type="body" idx="4294967295"/>
          </p:nvPr>
        </p:nvSpPr>
        <p:spPr>
          <a:noFill/>
        </p:spPr>
        <p:txBody>
          <a:bodyPr/>
          <a:lstStyle/>
          <a:p>
            <a:pPr eaLnBrk="1" hangingPunct="1"/>
            <a:r>
              <a:rPr lang="en-US" sz="2800" smtClean="0"/>
              <a:t>Most of the Asia cheap money went to the United States — hence our giant trade deficit, because a trade deficit is the flip side of capital inflows. But as Mr. Bernanke correctly pointed out, money surged into other nations as well. In particular, a number of smaller European economies experienced capital inflows that, while much smaller in dollar terms than the flows into the United States, were much larger compared with the size of their economies.</a:t>
            </a:r>
          </a:p>
        </p:txBody>
      </p:sp>
      <p:sp>
        <p:nvSpPr>
          <p:cNvPr id="4" name="Slide Number Placeholder 3"/>
          <p:cNvSpPr txBox="1">
            <a:spLocks noGrp="1"/>
          </p:cNvSpPr>
          <p:nvPr/>
        </p:nvSpPr>
        <p:spPr bwMode="auto">
          <a:xfrm>
            <a:off x="6553200" y="6278563"/>
            <a:ext cx="2133600" cy="457200"/>
          </a:xfrm>
          <a:prstGeom prst="rect">
            <a:avLst/>
          </a:prstGeom>
          <a:noFill/>
          <a:ln>
            <a:miter lim="800000"/>
            <a:headEnd/>
            <a:tailEnd/>
          </a:ln>
        </p:spPr>
        <p:txBody>
          <a:bodyPr anchor="b"/>
          <a:lstStyle/>
          <a:p>
            <a:pPr algn="r">
              <a:defRPr/>
            </a:pPr>
            <a:fld id="{23D7255C-2034-4267-8049-63302A33D139}" type="slidenum">
              <a:rPr lang="en-US" sz="1200">
                <a:latin typeface="+mn-lt"/>
                <a:cs typeface="Arial" pitchFamily="34" charset="0"/>
              </a:rPr>
              <a:pPr algn="r">
                <a:defRPr/>
              </a:pPr>
              <a:t>43</a:t>
            </a:fld>
            <a:endParaRPr lang="en-US" sz="1200">
              <a:latin typeface="+mn-lt"/>
              <a:cs typeface="Arial" pitchFamily="34"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noFill/>
        </p:spPr>
        <p:txBody>
          <a:bodyPr/>
          <a:lstStyle/>
          <a:p>
            <a:pPr eaLnBrk="1" hangingPunct="1"/>
            <a:r>
              <a:rPr lang="en-US" smtClean="0"/>
              <a:t>Global Picture (Continued)</a:t>
            </a:r>
          </a:p>
        </p:txBody>
      </p:sp>
      <p:sp>
        <p:nvSpPr>
          <p:cNvPr id="44035" name="Rectangle 3"/>
          <p:cNvSpPr>
            <a:spLocks noGrp="1" noChangeArrowheads="1"/>
          </p:cNvSpPr>
          <p:nvPr>
            <p:ph type="body" idx="4294967295"/>
          </p:nvPr>
        </p:nvSpPr>
        <p:spPr>
          <a:noFill/>
        </p:spPr>
        <p:txBody>
          <a:bodyPr/>
          <a:lstStyle/>
          <a:p>
            <a:pPr eaLnBrk="1" hangingPunct="1">
              <a:lnSpc>
                <a:spcPct val="80000"/>
              </a:lnSpc>
            </a:pPr>
            <a:r>
              <a:rPr lang="en-US" sz="2800" smtClean="0"/>
              <a:t>wide-open, loosely regulated financial systems characterized the US shadow banking system and mortgage institutions, as well as  many of the other recipients of large capital inflows. This may explain the almost eerie correlation between conservative praise two or three years ago and economic disaster today. “Reforms have made Iceland a Nordic tiger,” declared a paper from the Cato Institute. “How Ireland Became the Celtic Tiger” was the title of one Heritage Foundation article; “The Estonian Economic Miracle” was the title of another. All three nations are in deep crisis now. </a:t>
            </a:r>
          </a:p>
        </p:txBody>
      </p:sp>
      <p:sp>
        <p:nvSpPr>
          <p:cNvPr id="4" name="Slide Number Placeholder 3"/>
          <p:cNvSpPr txBox="1">
            <a:spLocks noGrp="1"/>
          </p:cNvSpPr>
          <p:nvPr/>
        </p:nvSpPr>
        <p:spPr bwMode="auto">
          <a:xfrm>
            <a:off x="6553200" y="6278563"/>
            <a:ext cx="2133600" cy="457200"/>
          </a:xfrm>
          <a:prstGeom prst="rect">
            <a:avLst/>
          </a:prstGeom>
          <a:noFill/>
          <a:ln>
            <a:miter lim="800000"/>
            <a:headEnd/>
            <a:tailEnd/>
          </a:ln>
        </p:spPr>
        <p:txBody>
          <a:bodyPr anchor="b"/>
          <a:lstStyle/>
          <a:p>
            <a:pPr algn="r">
              <a:defRPr/>
            </a:pPr>
            <a:fld id="{6981913F-5FC7-4E1D-B0D6-F261ED04734D}" type="slidenum">
              <a:rPr lang="en-US" sz="1200">
                <a:latin typeface="+mn-lt"/>
                <a:cs typeface="Arial" pitchFamily="34" charset="0"/>
              </a:rPr>
              <a:pPr algn="r">
                <a:defRPr/>
              </a:pPr>
              <a:t>44</a:t>
            </a:fld>
            <a:endParaRPr lang="en-US" sz="1200">
              <a:latin typeface="+mn-lt"/>
              <a:cs typeface="Arial" pitchFamily="34"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noFill/>
        </p:spPr>
        <p:txBody>
          <a:bodyPr/>
          <a:lstStyle/>
          <a:p>
            <a:pPr eaLnBrk="1" hangingPunct="1"/>
            <a:r>
              <a:rPr lang="en-US" smtClean="0"/>
              <a:t>Global Picture (Continued)</a:t>
            </a:r>
          </a:p>
        </p:txBody>
      </p:sp>
      <p:sp>
        <p:nvSpPr>
          <p:cNvPr id="45059" name="Rectangle 3"/>
          <p:cNvSpPr>
            <a:spLocks noGrp="1" noChangeArrowheads="1"/>
          </p:cNvSpPr>
          <p:nvPr>
            <p:ph type="body" idx="4294967295"/>
          </p:nvPr>
        </p:nvSpPr>
        <p:spPr>
          <a:noFill/>
        </p:spPr>
        <p:txBody>
          <a:bodyPr/>
          <a:lstStyle/>
          <a:p>
            <a:pPr eaLnBrk="1" hangingPunct="1">
              <a:lnSpc>
                <a:spcPct val="90000"/>
              </a:lnSpc>
            </a:pPr>
            <a:r>
              <a:rPr lang="en-US" sz="2800" smtClean="0"/>
              <a:t>For a while, the inrush of capital created the illusion of wealth in these countries, just as it did for American homeowners: asset prices were rising, currencies were strong, and everything looked fine. But bubbles always burst sooner or later, and yesterday’s miracle economies have become today’s basket cases, nations whose assets have evaporated but whose debts remain all too real. And these debts are an especially heavy burden because most of the loans were denominated in other countries’ currencies.</a:t>
            </a:r>
          </a:p>
        </p:txBody>
      </p:sp>
      <p:sp>
        <p:nvSpPr>
          <p:cNvPr id="4" name="Slide Number Placeholder 3"/>
          <p:cNvSpPr txBox="1">
            <a:spLocks noGrp="1"/>
          </p:cNvSpPr>
          <p:nvPr/>
        </p:nvSpPr>
        <p:spPr bwMode="auto">
          <a:xfrm>
            <a:off x="6553200" y="6278563"/>
            <a:ext cx="2133600" cy="457200"/>
          </a:xfrm>
          <a:prstGeom prst="rect">
            <a:avLst/>
          </a:prstGeom>
          <a:noFill/>
          <a:ln>
            <a:miter lim="800000"/>
            <a:headEnd/>
            <a:tailEnd/>
          </a:ln>
        </p:spPr>
        <p:txBody>
          <a:bodyPr anchor="b"/>
          <a:lstStyle/>
          <a:p>
            <a:pPr algn="r">
              <a:defRPr/>
            </a:pPr>
            <a:fld id="{FB5FD8DF-C90A-494D-AB48-705BE053E76A}" type="slidenum">
              <a:rPr lang="en-US" sz="1200">
                <a:latin typeface="+mn-lt"/>
                <a:cs typeface="Arial" pitchFamily="34" charset="0"/>
              </a:rPr>
              <a:pPr algn="r">
                <a:defRPr/>
              </a:pPr>
              <a:t>45</a:t>
            </a:fld>
            <a:endParaRPr lang="en-US" sz="1200">
              <a:latin typeface="+mn-lt"/>
              <a:cs typeface="Arial" pitchFamily="34"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noFill/>
        </p:spPr>
        <p:txBody>
          <a:bodyPr/>
          <a:lstStyle/>
          <a:p>
            <a:pPr eaLnBrk="1" hangingPunct="1"/>
            <a:r>
              <a:rPr lang="en-US" smtClean="0"/>
              <a:t>Global Picture (end)</a:t>
            </a:r>
          </a:p>
        </p:txBody>
      </p:sp>
      <p:sp>
        <p:nvSpPr>
          <p:cNvPr id="46083" name="Rectangle 3"/>
          <p:cNvSpPr>
            <a:spLocks noGrp="1" noChangeArrowheads="1"/>
          </p:cNvSpPr>
          <p:nvPr>
            <p:ph type="body" idx="4294967295"/>
          </p:nvPr>
        </p:nvSpPr>
        <p:spPr>
          <a:noFill/>
        </p:spPr>
        <p:txBody>
          <a:bodyPr/>
          <a:lstStyle/>
          <a:p>
            <a:pPr eaLnBrk="1" hangingPunct="1">
              <a:lnSpc>
                <a:spcPct val="80000"/>
              </a:lnSpc>
            </a:pPr>
            <a:r>
              <a:rPr lang="en-US" sz="2800" smtClean="0"/>
              <a:t>Nor is the damage confined to the original borrowers. In America, the housing bubble mainly took place along the coasts, but when the bubble burst, demand for manufactured goods, especially cars, collapsed — and that has taken a terrible toll on the industrial heartland. Similarly, Europe’s bubbles were mainly around the continent’s periphery, yet industrial production in Germany — which never had a financial bubble but is Europe’s manufacturing core — is falling rapidly, thanks to a plunge in exports.</a:t>
            </a:r>
          </a:p>
        </p:txBody>
      </p:sp>
      <p:sp>
        <p:nvSpPr>
          <p:cNvPr id="4" name="Slide Number Placeholder 3"/>
          <p:cNvSpPr txBox="1">
            <a:spLocks noGrp="1"/>
          </p:cNvSpPr>
          <p:nvPr/>
        </p:nvSpPr>
        <p:spPr bwMode="auto">
          <a:xfrm>
            <a:off x="6553200" y="6278563"/>
            <a:ext cx="2133600" cy="457200"/>
          </a:xfrm>
          <a:prstGeom prst="rect">
            <a:avLst/>
          </a:prstGeom>
          <a:noFill/>
          <a:ln>
            <a:miter lim="800000"/>
            <a:headEnd/>
            <a:tailEnd/>
          </a:ln>
        </p:spPr>
        <p:txBody>
          <a:bodyPr anchor="b"/>
          <a:lstStyle/>
          <a:p>
            <a:pPr algn="r">
              <a:defRPr/>
            </a:pPr>
            <a:fld id="{9FB56AF6-B9E2-46F8-AA0C-77C8BB951E18}" type="slidenum">
              <a:rPr lang="en-US" sz="1200">
                <a:latin typeface="+mn-lt"/>
                <a:cs typeface="Arial" pitchFamily="34" charset="0"/>
              </a:rPr>
              <a:pPr algn="r">
                <a:defRPr/>
              </a:pPr>
              <a:t>46</a:t>
            </a:fld>
            <a:endParaRPr lang="en-US" sz="1200">
              <a:latin typeface="+mn-lt"/>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tle 1"/>
          <p:cNvSpPr>
            <a:spLocks noGrp="1"/>
          </p:cNvSpPr>
          <p:nvPr>
            <p:ph type="title"/>
          </p:nvPr>
        </p:nvSpPr>
        <p:spPr/>
        <p:txBody>
          <a:bodyPr/>
          <a:lstStyle/>
          <a:p>
            <a:r>
              <a:rPr lang="en-US" dirty="0" err="1" smtClean="0"/>
              <a:t>Eurozone</a:t>
            </a:r>
            <a:r>
              <a:rPr lang="en-US" dirty="0" smtClean="0"/>
              <a:t> Recovery</a:t>
            </a:r>
            <a:endParaRPr lang="he-IL" dirty="0" smtClean="0"/>
          </a:p>
        </p:txBody>
      </p:sp>
      <p:sp>
        <p:nvSpPr>
          <p:cNvPr id="153603" name="Content Placeholder 2"/>
          <p:cNvSpPr>
            <a:spLocks noGrp="1"/>
          </p:cNvSpPr>
          <p:nvPr>
            <p:ph idx="1"/>
          </p:nvPr>
        </p:nvSpPr>
        <p:spPr>
          <a:xfrm>
            <a:off x="457200" y="1600200"/>
            <a:ext cx="6686550" cy="1471613"/>
          </a:xfrm>
        </p:spPr>
        <p:txBody>
          <a:bodyPr>
            <a:normAutofit fontScale="70000" lnSpcReduction="20000"/>
          </a:bodyPr>
          <a:lstStyle/>
          <a:p>
            <a:pPr algn="l"/>
            <a:r>
              <a:rPr lang="en-US" dirty="0" smtClean="0"/>
              <a:t>Germany and France, </a:t>
            </a:r>
            <a:r>
              <a:rPr lang="en-US" dirty="0" smtClean="0">
                <a:hlinkClick r:id="rId2" tooltip="France and Germany return to growth"/>
              </a:rPr>
              <a:t>exited recession in the second quarter</a:t>
            </a:r>
            <a:r>
              <a:rPr lang="en-US" dirty="0" smtClean="0"/>
              <a:t> of 2009. Both countries’ 0.3 per cent quarter-on-quarter growth yanked up the </a:t>
            </a:r>
            <a:r>
              <a:rPr lang="en-US" dirty="0" err="1" smtClean="0"/>
              <a:t>eurozone</a:t>
            </a:r>
            <a:r>
              <a:rPr lang="en-US" dirty="0" smtClean="0"/>
              <a:t> as a whole to a mere 0.1 per cent contraction.</a:t>
            </a:r>
            <a:endParaRPr lang="he-IL" dirty="0" smtClean="0"/>
          </a:p>
        </p:txBody>
      </p:sp>
      <p:sp>
        <p:nvSpPr>
          <p:cNvPr id="4" name="Slide Number Placeholder 3"/>
          <p:cNvSpPr>
            <a:spLocks noGrp="1"/>
          </p:cNvSpPr>
          <p:nvPr>
            <p:ph type="sldNum" sz="quarter" idx="12"/>
          </p:nvPr>
        </p:nvSpPr>
        <p:spPr/>
        <p:txBody>
          <a:bodyPr/>
          <a:lstStyle/>
          <a:p>
            <a:pPr>
              <a:defRPr/>
            </a:pPr>
            <a:fld id="{BCB8F5C1-71B4-4833-9E1C-9C5D60505EEF}" type="slidenum">
              <a:rPr lang="he-IL" smtClean="0"/>
              <a:pPr>
                <a:defRPr/>
              </a:pPr>
              <a:t>5</a:t>
            </a:fld>
            <a:endParaRPr lang="en-US"/>
          </a:p>
        </p:txBody>
      </p:sp>
      <p:pic>
        <p:nvPicPr>
          <p:cNvPr id="153605" name="Picture 2" descr="C:\Documents and Settings\assafr\Desktop\eurozone.jpg"/>
          <p:cNvPicPr>
            <a:picLocks noChangeAspect="1" noChangeArrowheads="1"/>
          </p:cNvPicPr>
          <p:nvPr/>
        </p:nvPicPr>
        <p:blipFill>
          <a:blip r:embed="rId3"/>
          <a:srcRect/>
          <a:stretch>
            <a:fillRect/>
          </a:stretch>
        </p:blipFill>
        <p:spPr bwMode="auto">
          <a:xfrm>
            <a:off x="6858000" y="1714500"/>
            <a:ext cx="2047875" cy="466725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global crisis’ new phase</a:t>
            </a:r>
            <a:endParaRPr lang="he-IL" dirty="0"/>
          </a:p>
        </p:txBody>
      </p:sp>
      <p:sp>
        <p:nvSpPr>
          <p:cNvPr id="3" name="Content Placeholder 2"/>
          <p:cNvSpPr>
            <a:spLocks noGrp="1"/>
          </p:cNvSpPr>
          <p:nvPr>
            <p:ph idx="1"/>
          </p:nvPr>
        </p:nvSpPr>
        <p:spPr/>
        <p:txBody>
          <a:bodyPr/>
          <a:lstStyle/>
          <a:p>
            <a:pPr algn="l"/>
            <a:r>
              <a:rPr lang="en-US" dirty="0" smtClean="0"/>
              <a:t>Crisis in Europe,  whereas us is recovering and emerging markets are growing.</a:t>
            </a:r>
            <a:endParaRPr lang="he-I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itle 1"/>
          <p:cNvSpPr>
            <a:spLocks noGrp="1"/>
          </p:cNvSpPr>
          <p:nvPr>
            <p:ph type="title"/>
          </p:nvPr>
        </p:nvSpPr>
        <p:spPr>
          <a:xfrm>
            <a:off x="-2214610" y="0"/>
            <a:ext cx="8229600" cy="1143000"/>
          </a:xfrm>
        </p:spPr>
        <p:txBody>
          <a:bodyPr/>
          <a:lstStyle/>
          <a:p>
            <a:r>
              <a:rPr lang="en-US" dirty="0" smtClean="0"/>
              <a:t>Greece</a:t>
            </a:r>
            <a:endParaRPr lang="he-IL" dirty="0" smtClean="0"/>
          </a:p>
        </p:txBody>
      </p:sp>
      <p:sp>
        <p:nvSpPr>
          <p:cNvPr id="157699" name="Content Placeholder 2"/>
          <p:cNvSpPr>
            <a:spLocks noGrp="1"/>
          </p:cNvSpPr>
          <p:nvPr>
            <p:ph idx="1"/>
          </p:nvPr>
        </p:nvSpPr>
        <p:spPr/>
        <p:txBody>
          <a:bodyPr>
            <a:normAutofit/>
          </a:bodyPr>
          <a:lstStyle/>
          <a:p>
            <a:pPr algn="l"/>
            <a:r>
              <a:rPr lang="en-US" dirty="0" smtClean="0"/>
              <a:t>Greece</a:t>
            </a:r>
          </a:p>
          <a:p>
            <a:pPr algn="l"/>
            <a:r>
              <a:rPr lang="en-US" dirty="0" smtClean="0"/>
              <a:t> accounting for less than</a:t>
            </a:r>
          </a:p>
          <a:p>
            <a:pPr algn="l"/>
            <a:r>
              <a:rPr lang="en-US" dirty="0" smtClean="0"/>
              <a:t> 3 per cent of </a:t>
            </a:r>
          </a:p>
          <a:p>
            <a:pPr algn="l"/>
            <a:r>
              <a:rPr lang="en-US" dirty="0" smtClean="0"/>
              <a:t>the euro-zone</a:t>
            </a:r>
          </a:p>
          <a:p>
            <a:pPr algn="l"/>
            <a:r>
              <a:rPr lang="en-US" dirty="0" smtClean="0"/>
              <a:t> economy</a:t>
            </a:r>
          </a:p>
        </p:txBody>
      </p:sp>
      <p:sp>
        <p:nvSpPr>
          <p:cNvPr id="4" name="Slide Number Placeholder 3"/>
          <p:cNvSpPr>
            <a:spLocks noGrp="1"/>
          </p:cNvSpPr>
          <p:nvPr>
            <p:ph type="sldNum" sz="quarter" idx="12"/>
          </p:nvPr>
        </p:nvSpPr>
        <p:spPr/>
        <p:txBody>
          <a:bodyPr/>
          <a:lstStyle/>
          <a:p>
            <a:pPr>
              <a:defRPr/>
            </a:pPr>
            <a:fld id="{2A700B5B-629E-46CE-957D-CB03CB6AC9A7}" type="slidenum">
              <a:rPr lang="he-IL" smtClean="0"/>
              <a:pPr>
                <a:defRPr/>
              </a:pPr>
              <a:t>7</a:t>
            </a:fld>
            <a:endParaRPr lang="en-US"/>
          </a:p>
        </p:txBody>
      </p:sp>
      <p:pic>
        <p:nvPicPr>
          <p:cNvPr id="157701" name="Picture 2" descr="C:\Documents and Settings\assafr\Desktop\greece.jpg"/>
          <p:cNvPicPr>
            <a:picLocks noChangeAspect="1" noChangeArrowheads="1"/>
          </p:cNvPicPr>
          <p:nvPr/>
        </p:nvPicPr>
        <p:blipFill>
          <a:blip r:embed="rId2"/>
          <a:srcRect/>
          <a:stretch>
            <a:fillRect/>
          </a:stretch>
        </p:blipFill>
        <p:spPr bwMode="auto">
          <a:xfrm>
            <a:off x="4643438" y="-285776"/>
            <a:ext cx="5357850" cy="7747077"/>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itle 1"/>
          <p:cNvSpPr>
            <a:spLocks noGrp="1"/>
          </p:cNvSpPr>
          <p:nvPr>
            <p:ph type="title"/>
          </p:nvPr>
        </p:nvSpPr>
        <p:spPr>
          <a:xfrm>
            <a:off x="428625" y="785813"/>
            <a:ext cx="8229600" cy="1143000"/>
          </a:xfrm>
        </p:spPr>
        <p:txBody>
          <a:bodyPr>
            <a:normAutofit fontScale="90000"/>
          </a:bodyPr>
          <a:lstStyle/>
          <a:p>
            <a:r>
              <a:rPr lang="en-US" dirty="0" smtClean="0"/>
              <a:t>Spain, Portugal  or Greece can’t devalue to restore lost competitiveness</a:t>
            </a:r>
            <a:endParaRPr lang="he-IL" dirty="0" smtClean="0"/>
          </a:p>
        </p:txBody>
      </p:sp>
      <p:sp>
        <p:nvSpPr>
          <p:cNvPr id="155651" name="Content Placeholder 2"/>
          <p:cNvSpPr>
            <a:spLocks noGrp="1"/>
          </p:cNvSpPr>
          <p:nvPr>
            <p:ph idx="1"/>
          </p:nvPr>
        </p:nvSpPr>
        <p:spPr>
          <a:xfrm>
            <a:off x="357188" y="2786063"/>
            <a:ext cx="8229600" cy="4525962"/>
          </a:xfrm>
        </p:spPr>
        <p:txBody>
          <a:bodyPr/>
          <a:lstStyle/>
          <a:p>
            <a:pPr algn="l"/>
            <a:r>
              <a:rPr lang="en-US" dirty="0" smtClean="0"/>
              <a:t>UK Can!</a:t>
            </a:r>
            <a:endParaRPr lang="he-IL" dirty="0" smtClean="0"/>
          </a:p>
        </p:txBody>
      </p:sp>
      <p:sp>
        <p:nvSpPr>
          <p:cNvPr id="4" name="Slide Number Placeholder 3"/>
          <p:cNvSpPr>
            <a:spLocks noGrp="1"/>
          </p:cNvSpPr>
          <p:nvPr>
            <p:ph type="sldNum" sz="quarter" idx="12"/>
          </p:nvPr>
        </p:nvSpPr>
        <p:spPr/>
        <p:txBody>
          <a:bodyPr/>
          <a:lstStyle/>
          <a:p>
            <a:pPr>
              <a:defRPr/>
            </a:pPr>
            <a:fld id="{237BBCC3-4619-4CC5-8217-023EE2D005EB}" type="slidenum">
              <a:rPr lang="he-IL" smtClean="0"/>
              <a:pPr>
                <a:defRPr/>
              </a:pPr>
              <a:t>8</a:t>
            </a:fld>
            <a:endParaRPr lang="en-US"/>
          </a:p>
        </p:txBody>
      </p:sp>
      <p:pic>
        <p:nvPicPr>
          <p:cNvPr id="155653" name="Picture 2" descr="C:\Documents and Settings\assafr\Desktop\spain.jpg"/>
          <p:cNvPicPr>
            <a:picLocks noChangeAspect="1" noChangeArrowheads="1"/>
          </p:cNvPicPr>
          <p:nvPr/>
        </p:nvPicPr>
        <p:blipFill>
          <a:blip r:embed="rId2"/>
          <a:srcRect/>
          <a:stretch>
            <a:fillRect/>
          </a:stretch>
        </p:blipFill>
        <p:spPr bwMode="auto">
          <a:xfrm>
            <a:off x="4786314" y="2295525"/>
            <a:ext cx="4071966" cy="456247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European Bailout Facility is not easily tapped</a:t>
            </a:r>
            <a:endParaRPr lang="he-IL" dirty="0"/>
          </a:p>
        </p:txBody>
      </p:sp>
      <p:sp>
        <p:nvSpPr>
          <p:cNvPr id="3" name="Content Placeholder 2"/>
          <p:cNvSpPr>
            <a:spLocks noGrp="1"/>
          </p:cNvSpPr>
          <p:nvPr>
            <p:ph idx="1"/>
          </p:nvPr>
        </p:nvSpPr>
        <p:spPr/>
        <p:txBody>
          <a:bodyPr/>
          <a:lstStyle/>
          <a:p>
            <a:pPr algn="l"/>
            <a:r>
              <a:rPr lang="en-US" dirty="0" smtClean="0"/>
              <a:t>Spain, Portugal and Greece</a:t>
            </a:r>
          </a:p>
          <a:p>
            <a:pPr algn="l"/>
            <a:r>
              <a:rPr lang="en-US" dirty="0" smtClean="0"/>
              <a:t>surrendered their ability to extend liquidity </a:t>
            </a:r>
            <a:r>
              <a:rPr lang="en-US" dirty="0" err="1" smtClean="0"/>
              <a:t>unilateraly</a:t>
            </a:r>
            <a:endParaRPr lang="he-IL"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1777</TotalTime>
  <Words>2298</Words>
  <Application>Microsoft Office PowerPoint</Application>
  <PresentationFormat>On-screen Show (4:3)</PresentationFormat>
  <Paragraphs>136</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Office Theme</vt:lpstr>
      <vt:lpstr>The New Phase in the Global Crisis</vt:lpstr>
      <vt:lpstr>Tracking the Great Depression by months into the Crisis</vt:lpstr>
      <vt:lpstr>And, after 1 year…</vt:lpstr>
      <vt:lpstr>Shocks are of similar magnitude but different policy actions</vt:lpstr>
      <vt:lpstr>Eurozone Recovery</vt:lpstr>
      <vt:lpstr>The global crisis’ new phase</vt:lpstr>
      <vt:lpstr>Greece</vt:lpstr>
      <vt:lpstr>Spain, Portugal  or Greece can’t devalue to restore lost competitiveness</vt:lpstr>
      <vt:lpstr>European Bailout Facility is not easily tapped</vt:lpstr>
      <vt:lpstr>“Optimum Currency Area”</vt:lpstr>
      <vt:lpstr>But, the euro-zone is not OCA</vt:lpstr>
      <vt:lpstr>Sovereign Debt</vt:lpstr>
      <vt:lpstr>Euro-zone Debt :  low average but highly heterogeneous</vt:lpstr>
      <vt:lpstr>: Sovereign Debt Across the Euro Zone</vt:lpstr>
      <vt:lpstr>Intra Euro-zone Differences</vt:lpstr>
      <vt:lpstr>The Heart of the Problem</vt:lpstr>
      <vt:lpstr>Insufficient political union behind the Euro</vt:lpstr>
      <vt:lpstr> No Insurance Mechanism</vt:lpstr>
      <vt:lpstr>How  to reduce relative costs and regain competitiveness</vt:lpstr>
      <vt:lpstr>Fiscal Tightening and Growth?</vt:lpstr>
      <vt:lpstr>Fiscal contraction and export growth</vt:lpstr>
      <vt:lpstr>Estonia as a model of “internal devaluation”?</vt:lpstr>
      <vt:lpstr>But adjustment is drastic</vt:lpstr>
      <vt:lpstr>$ 950 billion (Eurozone plus IMF) bailout fund   </vt:lpstr>
      <vt:lpstr>New fund authorized to borrow up to €440bn to lend to eurozone countries frozen out of the credit markets.</vt:lpstr>
      <vt:lpstr>Threat to banks</vt:lpstr>
      <vt:lpstr>European Bank Exposure</vt:lpstr>
      <vt:lpstr>Eurozone banks, though, are not undercapitalized</vt:lpstr>
      <vt:lpstr>Strings attached and market confidence</vt:lpstr>
      <vt:lpstr>The mechanism for Eurozone rescue package</vt:lpstr>
      <vt:lpstr>ECB Policy and Bond Yields</vt:lpstr>
      <vt:lpstr>But, yields went up</vt:lpstr>
      <vt:lpstr>A possible breakdown in the euro? </vt:lpstr>
      <vt:lpstr>Will the entire Euro enterprise collapse? </vt:lpstr>
      <vt:lpstr>Reasons</vt:lpstr>
      <vt:lpstr>More reasons</vt:lpstr>
      <vt:lpstr>Why is the euro depreciating? </vt:lpstr>
      <vt:lpstr>But, why the Euro could be appreciate after all?</vt:lpstr>
      <vt:lpstr>How Germany lowered its relative unit cost</vt:lpstr>
      <vt:lpstr>Effect within the Eurozone</vt:lpstr>
      <vt:lpstr>Global Imbalances and Saving Glut</vt:lpstr>
      <vt:lpstr>Global Picture (Continued)</vt:lpstr>
      <vt:lpstr>Global Picture (Continued)</vt:lpstr>
      <vt:lpstr>Global Picture (Continued)</vt:lpstr>
      <vt:lpstr>Global Picture (Continued)</vt:lpstr>
      <vt:lpstr>Global Picture (end)</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Euro-zone Debt Dynamics</dc:title>
  <dc:creator> </dc:creator>
  <cp:lastModifiedBy> </cp:lastModifiedBy>
  <cp:revision>45</cp:revision>
  <dcterms:created xsi:type="dcterms:W3CDTF">2010-05-20T07:55:19Z</dcterms:created>
  <dcterms:modified xsi:type="dcterms:W3CDTF">2010-06-24T06:10:04Z</dcterms:modified>
</cp:coreProperties>
</file>