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1215-C40F-41CB-9EC7-66AA2CD06705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0D658-C6B9-4BCE-B3E0-EBF44BA4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913F2-A8B2-4730-9D6B-83106304E5D2}" type="slidenum">
              <a:rPr lang="he-IL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harona\Desktop\34056_jpg\34056_A4-Reka(close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13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3874859" cy="977900"/>
          </a:xfrm>
          <a:solidFill>
            <a:srgbClr val="6FBE38"/>
          </a:solidFill>
        </p:spPr>
        <p:txBody>
          <a:bodyPr>
            <a:noAutofit/>
          </a:bodyPr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792088" cy="93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7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arona\Desktop\34056_jpg\תמונה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715200" cy="733425"/>
          </a:xfrm>
          <a:prstGeom prst="rect">
            <a:avLst/>
          </a:prstGeom>
          <a:solidFill>
            <a:srgbClr val="6FBE3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9A0D-970C-413C-B133-4D3219151BF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77FF-B1FA-4607-8BC4-BE0AA471D9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Users\sharona\Desktop\34056_jpg\no_white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4664"/>
            <a:ext cx="6191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867400" y="6521450"/>
            <a:ext cx="207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1600" b="1">
                <a:solidFill>
                  <a:srgbClr val="3366CC"/>
                </a:solidFill>
                <a:cs typeface="David" pitchFamily="34" charset="-79"/>
              </a:rPr>
              <a:t>הוכן ע"י א.ב בטיחות</a:t>
            </a:r>
            <a:endParaRPr lang="en-US" sz="1600" b="1">
              <a:solidFill>
                <a:srgbClr val="3366CC"/>
              </a:solidFill>
              <a:cs typeface="David" pitchFamily="34" charset="-79"/>
            </a:endParaRPr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43683"/>
              </p:ext>
            </p:extLst>
          </p:nvPr>
        </p:nvGraphicFramePr>
        <p:xfrm>
          <a:off x="2759075" y="2636912"/>
          <a:ext cx="5184775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orelDRAW" r:id="rId3" imgW="4448175" imgH="2609850" progId="CorelDraw.Graphic.7">
                  <p:embed/>
                </p:oleObj>
              </mc:Choice>
              <mc:Fallback>
                <p:oleObj name="CorelDRAW" r:id="rId3" imgW="4448175" imgH="2609850" progId="CorelDraw.Graphic.7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2636912"/>
                        <a:ext cx="5184775" cy="303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/>
                </a:solidFill>
                <a:cs typeface="David" pitchFamily="34" charset="-79"/>
              </a:rPr>
              <a:t>בטיחות במעבדת</a:t>
            </a:r>
            <a:br>
              <a:rPr lang="he-IL" dirty="0">
                <a:solidFill>
                  <a:schemeClr val="tx2"/>
                </a:solidFill>
                <a:cs typeface="David" pitchFamily="34" charset="-79"/>
              </a:rPr>
            </a:br>
            <a:r>
              <a:rPr lang="he-IL" dirty="0">
                <a:solidFill>
                  <a:schemeClr val="tx2"/>
                </a:solidFill>
                <a:cs typeface="David" pitchFamily="34" charset="-79"/>
              </a:rPr>
              <a:t>חשמל ואלקטרוניקה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C3401-FD7B-4D09-9431-8CEE8AAC02FD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47864" y="1600200"/>
            <a:ext cx="54102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he-IL" b="1" dirty="0" smtClean="0">
                <a:cs typeface="David" pitchFamily="34" charset="-79"/>
              </a:rPr>
              <a:t>הוראות בטיחות אלה יחולו על כל סטודנט שנכנס למעבדה. 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34" charset="-79"/>
              </a:rPr>
              <a:t>סטודנט לא יורשה לבצע מעבדה ולהשתתף בקורס, אלא אם קרא את נוהל הבטיחות למעבדה</a:t>
            </a:r>
          </a:p>
          <a:p>
            <a:pPr marL="0" indent="0" eaLnBrk="1" hangingPunct="1">
              <a:buNone/>
              <a:defRPr/>
            </a:pPr>
            <a:r>
              <a:rPr lang="he-IL" b="1" dirty="0" smtClean="0">
                <a:cs typeface="David" pitchFamily="34" charset="-79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he-IL" b="1" dirty="0" smtClean="0">
              <a:cs typeface="David" pitchFamily="34" charset="-79"/>
            </a:endParaRPr>
          </a:p>
          <a:p>
            <a:pPr marL="0" indent="0" eaLnBrk="1" hangingPunct="1">
              <a:buNone/>
              <a:defRPr/>
            </a:pPr>
            <a:r>
              <a:rPr lang="he-IL" b="1" dirty="0" smtClean="0">
                <a:cs typeface="David" pitchFamily="34" charset="-79"/>
              </a:rPr>
              <a:t>והבין הוראות אלה.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34" charset="-79"/>
              </a:rPr>
              <a:t>חתם על התצהיר </a:t>
            </a:r>
            <a:r>
              <a:rPr lang="he-IL" b="1" dirty="0" err="1" smtClean="0">
                <a:cs typeface="David" pitchFamily="34" charset="-79"/>
              </a:rPr>
              <a:t>המצ"ב</a:t>
            </a:r>
            <a:r>
              <a:rPr lang="he-IL" b="1" dirty="0" smtClean="0">
                <a:cs typeface="David" pitchFamily="34" charset="-79"/>
              </a:rPr>
              <a:t> בסוף התדריך והעבירו למדריך המעבדה של הקורס אליו שובץ</a:t>
            </a:r>
            <a:endParaRPr lang="en-US" b="1" dirty="0" smtClean="0">
              <a:cs typeface="David" pitchFamily="34" charset="-79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867400" y="6521450"/>
            <a:ext cx="207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1600" b="1">
                <a:solidFill>
                  <a:srgbClr val="3366CC"/>
                </a:solidFill>
                <a:cs typeface="David" pitchFamily="34" charset="-79"/>
              </a:rPr>
              <a:t>הוכן ע"י א.ב בטיחות</a:t>
            </a:r>
            <a:endParaRPr lang="en-US" sz="1600" b="1">
              <a:solidFill>
                <a:srgbClr val="3366CC"/>
              </a:solidFill>
              <a:cs typeface="David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9032"/>
              </p:ext>
            </p:extLst>
          </p:nvPr>
        </p:nvGraphicFramePr>
        <p:xfrm>
          <a:off x="3200400" y="3429000"/>
          <a:ext cx="5862320" cy="54864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96365"/>
                <a:gridCol w="2254885"/>
                <a:gridCol w="2211070"/>
              </a:tblGrid>
              <a:tr h="37909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he-IL" sz="1600">
                          <a:effectLst/>
                          <a:latin typeface="David" pitchFamily="34" charset="-79"/>
                          <a:cs typeface="David" pitchFamily="34" charset="-79"/>
                        </a:rPr>
                        <a:t>נוהל בטיחות</a:t>
                      </a:r>
                      <a:endParaRPr lang="en-US" sz="1200">
                        <a:effectLst/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he-IL" sz="1800">
                          <a:effectLst/>
                          <a:latin typeface="David" pitchFamily="34" charset="-79"/>
                          <a:cs typeface="David" pitchFamily="34" charset="-79"/>
                        </a:rPr>
                        <a:t>בטיחות במעבדות המכללה</a:t>
                      </a:r>
                      <a:endParaRPr lang="en-US" sz="1200">
                        <a:effectLst/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he-IL" sz="14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מס' נוהל : </a:t>
                      </a:r>
                      <a:r>
                        <a:rPr lang="en-US" sz="12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11-06-15 SA</a:t>
                      </a:r>
                      <a:endParaRPr lang="en-US" sz="1200" dirty="0">
                        <a:effectLst/>
                        <a:latin typeface="David" pitchFamily="34" charset="-79"/>
                        <a:ea typeface="Times New Roman"/>
                        <a:cs typeface="David" pitchFamily="34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85676" y="1887401"/>
            <a:ext cx="4775200" cy="320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3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98D4-E712-4B2F-82B7-3EF44C935FE8}" type="slidenum">
              <a:rPr lang="he-IL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404813"/>
            <a:ext cx="1593850" cy="1143000"/>
          </a:xfrm>
        </p:spPr>
        <p:txBody>
          <a:bodyPr/>
          <a:lstStyle/>
          <a:p>
            <a:r>
              <a:rPr lang="he-IL" sz="4400" b="1" u="sng" dirty="0">
                <a:solidFill>
                  <a:schemeClr val="tx2"/>
                </a:solidFill>
                <a:cs typeface="David" pitchFamily="34" charset="-79"/>
              </a:rPr>
              <a:t>כללי</a:t>
            </a:r>
            <a:endParaRPr lang="en-US" sz="4400" b="1" u="sng" dirty="0">
              <a:solidFill>
                <a:schemeClr val="tx2"/>
              </a:solidFill>
              <a:cs typeface="David" pitchFamily="34" charset="-79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>
                <a:solidFill>
                  <a:schemeClr val="tx2"/>
                </a:solidFill>
                <a:cs typeface="David" pitchFamily="34" charset="-79"/>
              </a:rPr>
              <a:t>העבודות במעבדות לציוד אלקטרוניקה וחשמל  כרוכות בטיפול במכשירים גלויים עם מגעים חשופים של רכיבים חשמליים בעודם נושאים מתח חי.</a:t>
            </a:r>
          </a:p>
          <a:p>
            <a:r>
              <a:rPr lang="he-IL" b="1" dirty="0">
                <a:solidFill>
                  <a:schemeClr val="tx2"/>
                </a:solidFill>
                <a:cs typeface="David" pitchFamily="34" charset="-79"/>
              </a:rPr>
              <a:t>חוסר המודעות לסיכוני המתחים המסוכנים</a:t>
            </a:r>
          </a:p>
          <a:p>
            <a:pPr>
              <a:buFont typeface="Wingdings" pitchFamily="2" charset="2"/>
              <a:buNone/>
            </a:pPr>
            <a:r>
              <a:rPr lang="he-IL" b="1" dirty="0">
                <a:solidFill>
                  <a:schemeClr val="tx2"/>
                </a:solidFill>
                <a:cs typeface="David" pitchFamily="34" charset="-79"/>
              </a:rPr>
              <a:t>   שקיימים במכלולי הציוד והימנעות משימוש בשיטות הגנה ובציוד מגן אישי גורמים לתאונות ומקרים מסוכנים.</a:t>
            </a:r>
          </a:p>
          <a:p>
            <a:endParaRPr lang="he-IL" dirty="0">
              <a:cs typeface="David" pitchFamily="34" charset="-79"/>
            </a:endParaRPr>
          </a:p>
          <a:p>
            <a:endParaRPr lang="en-US" dirty="0"/>
          </a:p>
        </p:txBody>
      </p:sp>
      <p:pic>
        <p:nvPicPr>
          <p:cNvPr id="6" name="Picture 11" descr="ANd9GcTPDwazV-3FLmHeTTKU_FXRTm1nK9pDmy0m0x-1VzbuWyPBcJXb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373216"/>
            <a:ext cx="230346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9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0D72-8C55-4C9A-BEA2-52EA312DFF7E}" type="slidenum">
              <a:rPr lang="he-IL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043363" cy="1143000"/>
          </a:xfrm>
        </p:spPr>
        <p:txBody>
          <a:bodyPr/>
          <a:lstStyle/>
          <a:p>
            <a:r>
              <a:rPr lang="he-IL" b="1" u="sng" dirty="0">
                <a:solidFill>
                  <a:schemeClr val="tx2"/>
                </a:solidFill>
                <a:cs typeface="David" pitchFamily="34" charset="-79"/>
              </a:rPr>
              <a:t>סיכונים פוטנציאלים</a:t>
            </a:r>
            <a:r>
              <a:rPr lang="he-IL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70984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סיכוני חשמל: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 מגע עם מעגלים גלויים וחלקי ציוד תוך כדי טיפול בהם, חשמל סטטי.</a:t>
            </a:r>
          </a:p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סיכונים תהליכיים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: התפוצצויות של רכיבים כגון קבלים בגלל עומס יתר.</a:t>
            </a:r>
          </a:p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סיכונים ארגונומיים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: קשורים לעבודה ממושכת מול מחשב (</a:t>
            </a:r>
            <a:r>
              <a:rPr lang="he-IL" sz="2400" dirty="0" smtClean="0">
                <a:solidFill>
                  <a:schemeClr val="tx2"/>
                </a:solidFill>
                <a:cs typeface="David" pitchFamily="34" charset="-79"/>
              </a:rPr>
              <a:t>ראי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י</a:t>
            </a:r>
            <a:r>
              <a:rPr lang="he-IL" sz="2400" dirty="0" smtClean="0">
                <a:solidFill>
                  <a:schemeClr val="tx2"/>
                </a:solidFill>
                <a:cs typeface="David" pitchFamily="34" charset="-79"/>
              </a:rPr>
              <a:t>ה,</a:t>
            </a:r>
            <a:r>
              <a:rPr lang="en-US" sz="2400" dirty="0" smtClean="0">
                <a:solidFill>
                  <a:schemeClr val="tx2"/>
                </a:solidFill>
                <a:cs typeface="David" pitchFamily="34" charset="-79"/>
              </a:rPr>
              <a:t> </a:t>
            </a:r>
            <a:r>
              <a:rPr lang="he-IL" sz="2400" dirty="0" smtClean="0">
                <a:solidFill>
                  <a:schemeClr val="tx2"/>
                </a:solidFill>
                <a:cs typeface="David" pitchFamily="34" charset="-79"/>
              </a:rPr>
              <a:t>ישיבה 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לא נכונה וכו').</a:t>
            </a:r>
          </a:p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סיכוני פגיעה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: טלטול ידני של פריטי ציוד, החלקה, כוויה וכד'.</a:t>
            </a:r>
          </a:p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סיכוני חשיפה לחומרים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: בעת ביצוע הלחמה, נדפי עופרת, </a:t>
            </a:r>
            <a:r>
              <a:rPr lang="he-IL" sz="2400" dirty="0" err="1">
                <a:solidFill>
                  <a:schemeClr val="tx2"/>
                </a:solidFill>
                <a:cs typeface="David" pitchFamily="34" charset="-79"/>
              </a:rPr>
              <a:t>קדמיום,וכו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'.</a:t>
            </a:r>
          </a:p>
          <a:p>
            <a:pPr>
              <a:lnSpc>
                <a:spcPct val="90000"/>
              </a:lnSpc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קרינה אלקטרו מגנטית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: שדות חשמליים הנוצרים בציוד בתדר נמוך (</a:t>
            </a:r>
            <a:r>
              <a:rPr lang="en-US" sz="2400" dirty="0">
                <a:solidFill>
                  <a:schemeClr val="tx2"/>
                </a:solidFill>
                <a:cs typeface="David" pitchFamily="34" charset="-79"/>
              </a:rPr>
              <a:t>ELF</a:t>
            </a:r>
            <a:r>
              <a:rPr lang="he-IL" sz="2400" dirty="0">
                <a:solidFill>
                  <a:schemeClr val="tx2"/>
                </a:solidFill>
                <a:cs typeface="David" pitchFamily="34" charset="-79"/>
              </a:rPr>
              <a:t> ) וכד'.</a:t>
            </a:r>
            <a:endParaRPr lang="en-US" sz="2400" dirty="0">
              <a:solidFill>
                <a:schemeClr val="tx2"/>
              </a:solidFill>
              <a:cs typeface="David" pitchFamily="34" charset="-79"/>
            </a:endParaRPr>
          </a:p>
        </p:txBody>
      </p:sp>
      <p:pic>
        <p:nvPicPr>
          <p:cNvPr id="5123" name="Picture 3" descr="C:\Users\moshebi\AppData\Local\Microsoft\Windows\Temporary Internet Files\Content.IE5\XQJN0A2A\MC900082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6"/>
            <a:ext cx="291581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0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42E2E-026D-43E2-B0EB-96E78355DF82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6183" y="836712"/>
            <a:ext cx="8229600" cy="539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e-IL" sz="2800" b="1" u="sng" dirty="0" smtClean="0">
                <a:solidFill>
                  <a:schemeClr val="tx2"/>
                </a:solidFill>
                <a:cs typeface="David" pitchFamily="34" charset="-79"/>
              </a:rPr>
              <a:t>כניסה למעבדה וכללי התנהגות: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כניסה למעבדה תתאפשר רק לאחר כניסת המדריך ו/או הימצאותו במעבדה.</a:t>
            </a:r>
          </a:p>
          <a:p>
            <a:pPr>
              <a:lnSpc>
                <a:spcPct val="80000"/>
              </a:lnSpc>
              <a:defRPr/>
            </a:pPr>
            <a:r>
              <a:rPr lang="he-IL" sz="2000" dirty="0">
                <a:solidFill>
                  <a:schemeClr val="tx2"/>
                </a:solidFill>
                <a:cs typeface="David" pitchFamily="34" charset="-79"/>
              </a:rPr>
              <a:t>הכניסה למעבדה רק בנעליים סגורות</a:t>
            </a: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במעבדה קיימים </a:t>
            </a:r>
            <a:r>
              <a:rPr lang="he-IL" sz="2000" b="1" dirty="0" smtClean="0">
                <a:solidFill>
                  <a:srgbClr val="FF0000"/>
                </a:solidFill>
                <a:cs typeface="David" pitchFamily="34" charset="-79"/>
              </a:rPr>
              <a:t>3 מפסקי חירום אדומים</a:t>
            </a:r>
            <a:r>
              <a:rPr lang="he-IL" sz="2000" dirty="0" smtClean="0">
                <a:solidFill>
                  <a:srgbClr val="FF0000"/>
                </a:solidFill>
                <a:cs typeface="David" pitchFamily="34" charset="-79"/>
              </a:rPr>
              <a:t> </a:t>
            </a: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(בשלוש פינות המעבדה) ומפסק חרום אחד למכונת המתיחה. עליך להכיר את מקום הימצאותם למקרה חירום.</a:t>
            </a:r>
          </a:p>
          <a:p>
            <a:pPr>
              <a:lnSpc>
                <a:spcPct val="90000"/>
              </a:lnSpc>
            </a:pPr>
            <a:r>
              <a:rPr lang="he-IL" sz="2000" dirty="0">
                <a:solidFill>
                  <a:schemeClr val="tx2"/>
                </a:solidFill>
                <a:latin typeface="Arabic Typesetting" pitchFamily="66" charset="-78"/>
                <a:cs typeface="David" pitchFamily="34" charset="-79"/>
              </a:rPr>
              <a:t>לחצני החירום במעבדה מיועדים לניתוק מתח החשמל בבתי התקע ולחיצה עליהם תהיה במקרים הבאים:</a:t>
            </a:r>
          </a:p>
          <a:p>
            <a:pPr>
              <a:lnSpc>
                <a:spcPct val="90000"/>
              </a:lnSpc>
              <a:buNone/>
            </a:pPr>
            <a:r>
              <a:rPr lang="he-IL" sz="2000" dirty="0">
                <a:solidFill>
                  <a:schemeClr val="tx2"/>
                </a:solidFill>
                <a:latin typeface="Arabic Typesetting" pitchFamily="66" charset="-78"/>
                <a:cs typeface="David" pitchFamily="34" charset="-79"/>
              </a:rPr>
              <a:t>    * </a:t>
            </a:r>
            <a:r>
              <a:rPr lang="he-IL" sz="2000" b="1" dirty="0">
                <a:solidFill>
                  <a:srgbClr val="FF0000"/>
                </a:solidFill>
                <a:latin typeface="Arabic Typesetting" pitchFamily="66" charset="-78"/>
                <a:cs typeface="David" pitchFamily="34" charset="-79"/>
              </a:rPr>
              <a:t>שריפה.</a:t>
            </a:r>
          </a:p>
          <a:p>
            <a:pPr>
              <a:lnSpc>
                <a:spcPct val="90000"/>
              </a:lnSpc>
              <a:buNone/>
            </a:pPr>
            <a:r>
              <a:rPr lang="he-IL" sz="2000" b="1" dirty="0">
                <a:solidFill>
                  <a:srgbClr val="FF0000"/>
                </a:solidFill>
                <a:latin typeface="Arabic Typesetting" pitchFamily="66" charset="-78"/>
                <a:cs typeface="David" pitchFamily="34" charset="-79"/>
              </a:rPr>
              <a:t>   *  התחשמלות.</a:t>
            </a:r>
          </a:p>
          <a:p>
            <a:pPr>
              <a:lnSpc>
                <a:spcPct val="90000"/>
              </a:lnSpc>
              <a:buNone/>
            </a:pPr>
            <a:r>
              <a:rPr lang="he-IL" sz="2000" dirty="0">
                <a:solidFill>
                  <a:schemeClr val="tx2"/>
                </a:solidFill>
                <a:latin typeface="Arabic Typesetting" pitchFamily="66" charset="-78"/>
                <a:cs typeface="David" pitchFamily="34" charset="-79"/>
              </a:rPr>
              <a:t>*  לא תיעשה במזיד כל פעולה העלולה לסכן חיי אדם</a:t>
            </a:r>
            <a:r>
              <a:rPr lang="he-IL" sz="2000" dirty="0" smtClean="0">
                <a:solidFill>
                  <a:schemeClr val="tx2"/>
                </a:solidFill>
                <a:latin typeface="Arabic Typesetting" pitchFamily="66" charset="-78"/>
                <a:cs typeface="David" pitchFamily="34" charset="-79"/>
              </a:rPr>
              <a:t>.</a:t>
            </a:r>
            <a:endParaRPr lang="he-IL" sz="2000" dirty="0" smtClean="0">
              <a:solidFill>
                <a:schemeClr val="tx2"/>
              </a:solidFill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אין להישען על מכשירים/ציוד, אין להניח ציוד או חפצים על גבי מכשירים אחרים.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e-IL" sz="2000" dirty="0" smtClean="0">
                <a:solidFill>
                  <a:schemeClr val="tx2"/>
                </a:solidFill>
                <a:cs typeface="David" pitchFamily="34" charset="-79"/>
              </a:rPr>
              <a:t>אין לגעת במתגים, אין לחבר מכשירים לחשמל ואין להפעיל מכשירים ללא קבלת אישור מהמדריך.</a:t>
            </a:r>
          </a:p>
          <a:p>
            <a:pPr eaLnBrk="1" hangingPunct="1">
              <a:lnSpc>
                <a:spcPct val="80000"/>
              </a:lnSpc>
              <a:defRPr/>
            </a:pPr>
            <a:endParaRPr lang="he-IL" sz="2000" dirty="0" smtClean="0">
              <a:cs typeface="David" pitchFamily="34" charset="-79"/>
            </a:endParaRPr>
          </a:p>
        </p:txBody>
      </p:sp>
      <p:pic>
        <p:nvPicPr>
          <p:cNvPr id="34820" name="Picture 4" descr="ANd9GcRWMUG3-i6ZNioZdzhg1h9qhnmDptAHG3QwJscGN32ET5WS6ulaNPmJxb5K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1512168" cy="105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C90015047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157192"/>
            <a:ext cx="17272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867400" y="6521450"/>
            <a:ext cx="207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1600" b="1" dirty="0">
                <a:solidFill>
                  <a:srgbClr val="3366CC"/>
                </a:solidFill>
                <a:cs typeface="David" pitchFamily="34" charset="-79"/>
              </a:rPr>
              <a:t>הוכן ע"י א.ב בטיחות</a:t>
            </a:r>
            <a:endParaRPr lang="en-US" sz="1600" b="1" dirty="0">
              <a:solidFill>
                <a:srgbClr val="3366CC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9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6990-59F3-4237-8D67-5AC3A4713FC6}" type="slidenum">
              <a:rPr lang="he-IL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404664"/>
            <a:ext cx="4475162" cy="1143000"/>
          </a:xfrm>
        </p:spPr>
        <p:txBody>
          <a:bodyPr/>
          <a:lstStyle/>
          <a:p>
            <a:r>
              <a:rPr lang="he-IL" altLang="en-US" b="1" u="sng" dirty="0">
                <a:solidFill>
                  <a:srgbClr val="FF0000"/>
                </a:solidFill>
                <a:cs typeface="David" pitchFamily="34" charset="-79"/>
              </a:rPr>
              <a:t>במקרה של התחשמלות</a:t>
            </a:r>
            <a:endParaRPr lang="en-US" altLang="en-US" b="1" u="sng" dirty="0">
              <a:solidFill>
                <a:srgbClr val="FF0000"/>
              </a:solidFill>
              <a:cs typeface="David" pitchFamily="34" charset="-79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9563"/>
          </a:xfrm>
        </p:spPr>
        <p:txBody>
          <a:bodyPr/>
          <a:lstStyle/>
          <a:p>
            <a:pPr>
              <a:buFont typeface="Wingdings" pitchFamily="2" charset="2"/>
              <a:buChar char=""/>
            </a:pPr>
            <a:r>
              <a:rPr lang="he-IL" altLang="en-US" dirty="0"/>
              <a:t> </a:t>
            </a:r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דאג לניתוק הנפגע ממתח החשמל.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>
              <a:buFont typeface="Wingdings" pitchFamily="2" charset="2"/>
              <a:buChar char=""/>
            </a:pPr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הודע לביטחון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>
              <a:buFont typeface="Wingdings" pitchFamily="2" charset="2"/>
              <a:buChar char=""/>
            </a:pPr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דאג למתן טיפול ראשוני: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 lvl="1"/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בצע החייאה (במידת הצורך)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 lvl="1"/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שמור על חום גופו של הנפגע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>
              <a:buFont typeface="Wingdings" pitchFamily="2" charset="2"/>
              <a:buChar char=""/>
            </a:pPr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הרחק אחרים מהציוד החשמלי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  <a:p>
            <a:pPr>
              <a:buFont typeface="Wingdings" pitchFamily="2" charset="2"/>
              <a:buChar char=""/>
            </a:pPr>
            <a:r>
              <a:rPr lang="he-IL" altLang="en-US" dirty="0">
                <a:solidFill>
                  <a:srgbClr val="002060"/>
                </a:solidFill>
                <a:cs typeface="David" pitchFamily="34" charset="-79"/>
              </a:rPr>
              <a:t> בסיום האירוע, דווח לממונים</a:t>
            </a:r>
            <a:endParaRPr lang="en-US" altLang="en-US" dirty="0">
              <a:solidFill>
                <a:srgbClr val="002060"/>
              </a:solidFill>
              <a:cs typeface="David" pitchFamily="34" charset="-79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909714"/>
              </p:ext>
            </p:extLst>
          </p:nvPr>
        </p:nvGraphicFramePr>
        <p:xfrm>
          <a:off x="467544" y="3356992"/>
          <a:ext cx="2819400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DRAW" r:id="rId4" imgW="6973200" imgH="6466320" progId="CorelDraw.Graphic.7">
                  <p:embed/>
                </p:oleObj>
              </mc:Choice>
              <mc:Fallback>
                <p:oleObj name="CorelDRAW" r:id="rId4" imgW="6973200" imgH="6466320" progId="CorelDraw.Graphic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2819400" cy="261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5" descr="ouch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3001962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EF465-95CA-4EF3-945C-242E62484F2D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5867400" y="6521450"/>
            <a:ext cx="207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1600" b="1">
                <a:solidFill>
                  <a:srgbClr val="3366CC"/>
                </a:solidFill>
                <a:cs typeface="David" pitchFamily="34" charset="-79"/>
              </a:rPr>
              <a:t>הוכן ע"י א.ב בטיחות</a:t>
            </a:r>
            <a:endParaRPr lang="en-US" sz="1600" b="1">
              <a:solidFill>
                <a:srgbClr val="3366CC"/>
              </a:solidFill>
              <a:cs typeface="David" pitchFamily="34" charset="-79"/>
            </a:endParaRPr>
          </a:p>
        </p:txBody>
      </p:sp>
      <p:graphicFrame>
        <p:nvGraphicFramePr>
          <p:cNvPr id="7578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3588"/>
              </p:ext>
            </p:extLst>
          </p:nvPr>
        </p:nvGraphicFramePr>
        <p:xfrm>
          <a:off x="5940152" y="1271588"/>
          <a:ext cx="3203848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2495550" imgH="3552825" progId="MS_ClipArt_Gallery.2">
                  <p:embed/>
                </p:oleObj>
              </mc:Choice>
              <mc:Fallback>
                <p:oleObj name="Clip" r:id="rId4" imgW="2495550" imgH="35528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271588"/>
                        <a:ext cx="3203848" cy="449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5112568" cy="33123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סוף מעשה במחשבה תחילה</a:t>
            </a:r>
            <a:r>
              <a:rPr lang="he-IL" u="sng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u="sng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</a:br>
            <a:r>
              <a:rPr lang="he-IL" u="sng" dirty="0">
                <a:latin typeface="David" pitchFamily="34" charset="-79"/>
                <a:cs typeface="David" pitchFamily="34" charset="-79"/>
              </a:rPr>
              <a:t/>
            </a:r>
            <a:br>
              <a:rPr lang="he-IL" u="sng" dirty="0">
                <a:latin typeface="David" pitchFamily="34" charset="-79"/>
                <a:cs typeface="David" pitchFamily="34" charset="-79"/>
              </a:rPr>
            </a:br>
            <a:r>
              <a:rPr lang="he-IL" dirty="0">
                <a:latin typeface="David" pitchFamily="34" charset="-79"/>
                <a:cs typeface="David" pitchFamily="34" charset="-79"/>
              </a:rPr>
              <a:t>איזהו החכם – הרואה את הנולד</a:t>
            </a:r>
            <a:r>
              <a:rPr lang="he-IL" u="sng" dirty="0">
                <a:latin typeface="David" pitchFamily="34" charset="-79"/>
                <a:cs typeface="David" pitchFamily="34" charset="-79"/>
              </a:rPr>
              <a:t/>
            </a:r>
            <a:br>
              <a:rPr lang="he-IL" u="sng" dirty="0"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3300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dirty="0">
                <a:solidFill>
                  <a:srgbClr val="FF3300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>
                <a:solidFill>
                  <a:srgbClr val="FF3300"/>
                </a:solidFill>
                <a:latin typeface="David" pitchFamily="34" charset="-79"/>
                <a:cs typeface="David" pitchFamily="34" charset="-79"/>
              </a:rPr>
              <a:t>ונשמרתם מאוד לנפשותיכם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78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176</TotalTime>
  <Words>370</Words>
  <Application>Microsoft Office PowerPoint</Application>
  <PresentationFormat>‫הצגה על המסך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test</vt:lpstr>
      <vt:lpstr>CorelDRAW</vt:lpstr>
      <vt:lpstr>Clip</vt:lpstr>
      <vt:lpstr>בטיחות במעבדת חשמל ואלקטרוניקה</vt:lpstr>
      <vt:lpstr>מצגת של PowerPoint</vt:lpstr>
      <vt:lpstr>כללי</vt:lpstr>
      <vt:lpstr>סיכונים פוטנציאלים </vt:lpstr>
      <vt:lpstr>מצגת של PowerPoint</vt:lpstr>
      <vt:lpstr>במקרה של התחשמלות</vt:lpstr>
      <vt:lpstr>סוף מעשה במחשבה תחילה  איזהו החכם – הרואה את הנולד  ונשמרתם מאוד לנפשותיכם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שרון אריאל</dc:creator>
  <cp:lastModifiedBy>משה בנון</cp:lastModifiedBy>
  <cp:revision>11</cp:revision>
  <dcterms:created xsi:type="dcterms:W3CDTF">2011-10-26T11:39:42Z</dcterms:created>
  <dcterms:modified xsi:type="dcterms:W3CDTF">2013-07-17T11:28:40Z</dcterms:modified>
</cp:coreProperties>
</file>