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4" r:id="rId1"/>
  </p:sldMasterIdLst>
  <p:sldIdLst>
    <p:sldId id="257" r:id="rId2"/>
    <p:sldId id="287" r:id="rId3"/>
    <p:sldId id="259" r:id="rId4"/>
    <p:sldId id="288" r:id="rId5"/>
    <p:sldId id="262" r:id="rId6"/>
    <p:sldId id="28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9" r:id="rId39"/>
    <p:sldId id="301" r:id="rId40"/>
    <p:sldId id="303" r:id="rId41"/>
    <p:sldId id="305" r:id="rId42"/>
    <p:sldId id="306" r:id="rId43"/>
    <p:sldId id="307" r:id="rId4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5" d="100"/>
          <a:sy n="85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0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42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6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21288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90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5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0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0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8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0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CE3692-4FBA-4E61-A538-49CEA11A49FD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כ"ה/שבט/תשע"ו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EAD51535-1E5E-44F0-900C-1B2427239C09}" type="slidenum">
              <a:rPr lang="he-IL" altLang="he-IL" smtClean="0">
                <a:latin typeface="Arial" pitchFamily="34" charset="0"/>
                <a:cs typeface="Arial" pitchFamily="34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alt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0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wm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wmf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u.ac.il/lifesci/departments/biochem/Graduate_heb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au.ac.il/lifesci/departments/biochem/faculty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zoologyphoto.weebly.com/uploads/5/5/4/1/5541809/4113369_orig.jpg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oologyphoto.weebly.com/uploads/5/5/4/1/5541809/8984461_orig.jpg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zoologyphoto.weebly.com/uploads/5/5/4/1/5541809/4113369_orig.jpg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oologyphoto.weebly.com/uploads/5/5/4/1/5541809/8984461_orig.jpg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hyperlink" Target="http://zoologyphoto.weebly.com/uploads/5/5/4/1/5541809/8984461_orig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://zoologyphoto.weebly.com/uploads/5/5/4/1/5541809/4113369_orig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4.jpeg"/><Relationship Id="rId7" Type="http://schemas.openxmlformats.org/officeDocument/2006/relationships/image" Target="../media/image2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1.jpe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jpe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video" Target="\synchronize\SidesLectures\LECTURES\movies\Copy%20of%20cell5-HK-dual-overlay.avi" TargetMode="Externa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4.emf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3.png"/><Relationship Id="rId10" Type="http://schemas.openxmlformats.org/officeDocument/2006/relationships/image" Target="../media/image91.jpeg"/><Relationship Id="rId19" Type="http://schemas.openxmlformats.org/officeDocument/2006/relationships/image" Target="../media/image100.wmf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4.png"/><Relationship Id="rId18" Type="http://schemas.openxmlformats.org/officeDocument/2006/relationships/image" Target="../media/image118.png"/><Relationship Id="rId26" Type="http://schemas.openxmlformats.org/officeDocument/2006/relationships/image" Target="../media/image125.png"/><Relationship Id="rId3" Type="http://schemas.openxmlformats.org/officeDocument/2006/relationships/image" Target="../media/image106.png"/><Relationship Id="rId21" Type="http://schemas.openxmlformats.org/officeDocument/2006/relationships/image" Target="../media/image120.png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5" Type="http://schemas.openxmlformats.org/officeDocument/2006/relationships/image" Target="../media/image124.emf"/><Relationship Id="rId2" Type="http://schemas.openxmlformats.org/officeDocument/2006/relationships/image" Target="../media/image105.png"/><Relationship Id="rId16" Type="http://schemas.openxmlformats.org/officeDocument/2006/relationships/image" Target="../media/image116.jpe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97.png"/><Relationship Id="rId24" Type="http://schemas.openxmlformats.org/officeDocument/2006/relationships/image" Target="../media/image123.png"/><Relationship Id="rId5" Type="http://schemas.openxmlformats.org/officeDocument/2006/relationships/image" Target="../media/image107.png"/><Relationship Id="rId15" Type="http://schemas.openxmlformats.org/officeDocument/2006/relationships/image" Target="../media/image89.png"/><Relationship Id="rId23" Type="http://schemas.openxmlformats.org/officeDocument/2006/relationships/image" Target="../media/image122.emf"/><Relationship Id="rId10" Type="http://schemas.openxmlformats.org/officeDocument/2006/relationships/image" Target="../media/image112.png"/><Relationship Id="rId19" Type="http://schemas.openxmlformats.org/officeDocument/2006/relationships/image" Target="../media/image82.png"/><Relationship Id="rId4" Type="http://schemas.openxmlformats.org/officeDocument/2006/relationships/image" Target="../media/image86.png"/><Relationship Id="rId9" Type="http://schemas.openxmlformats.org/officeDocument/2006/relationships/image" Target="../media/image111.png"/><Relationship Id="rId14" Type="http://schemas.openxmlformats.org/officeDocument/2006/relationships/image" Target="../media/image115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ברוכים הבאים ליום הפתוח בפקולטה למדעי החיים ע"ש ג'ורג'</a:t>
            </a:r>
            <a:r>
              <a:rPr kumimoji="0" lang="he-IL" sz="40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 ס.</a:t>
            </a:r>
            <a: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 </a:t>
            </a:r>
            <a:r>
              <a:rPr kumimoji="0" lang="he-IL" sz="40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וייז</a:t>
            </a:r>
            <a:endParaRPr lang="he-I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40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יום פתוח 05.02.16</a:t>
            </a:r>
            <a:endParaRPr lang="he-IL" sz="40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2843213"/>
            <a:ext cx="616669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6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MB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256750" y="981075"/>
            <a:ext cx="9437263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תחומי המחקר במחלקה</a:t>
            </a:r>
            <a:endParaRPr kumimoji="0" lang="he-IL" altLang="he-I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א. </a:t>
            </a: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ביוטכנולוגיה –</a:t>
            </a: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ננוטכנולוגיה, פיתוח ושימוש בנוגדנים חד-שבטיים, הנדסת נוגדנים, ביולוגיה מבנית,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ביו-סנסורים, טכנולוגיה אנזימטית, הנדסת טוקסינים והנדסת רקמות.</a:t>
            </a:r>
            <a:endParaRPr kumimoji="0" lang="he-IL" altLang="he-I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1200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ב. </a:t>
            </a: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גנטיקה –</a:t>
            </a: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גנטיקה מולקולרית של חיידקים, שמרים</a:t>
            </a:r>
            <a:r>
              <a:rPr kumimoji="0" lang="en-US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he-IL" altLang="he-I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ופיטריות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גנטיקה של זבובים, ביולוגיה מערכתית </a:t>
            </a:r>
            <a:r>
              <a:rPr kumimoji="0" lang="he-IL" altLang="he-I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וביואינפורמטיקה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מנגנוני עמידות לאנטיביוטיקה, מנגנוני תיקון דנ"א בתאים </a:t>
            </a:r>
            <a:r>
              <a:rPr kumimoji="0" lang="he-IL" altLang="he-I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נורמלים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וסרטניים, יחסים בין חיידקים לווירוסים.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  <a:endParaRPr kumimoji="0" lang="he-IL" altLang="he-IL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ג. </a:t>
            </a: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מיקרוביולוגיה –</a:t>
            </a: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פיתוח חומרים </a:t>
            </a:r>
            <a:r>
              <a:rPr kumimoji="0" lang="he-IL" altLang="he-I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אנטיבקטריאלים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אקולוגיה </a:t>
            </a:r>
            <a:r>
              <a:rPr kumimoji="0" lang="he-IL" altLang="he-I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מיקרוביאלית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התמודדות של מיקרואורגניזמים עם סביבות קיצוניות,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מנגנוני פתוגניות בחיידקים </a:t>
            </a:r>
            <a:r>
              <a:rPr kumimoji="0" lang="he-IL" altLang="he-I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ופיטריות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בקרת ביטוי גנים במיקרואורגניזמים, </a:t>
            </a:r>
            <a:r>
              <a:rPr kumimoji="0" lang="he-IL" altLang="he-I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פתוגנומיקה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ומיקר</a:t>
            </a:r>
            <a:r>
              <a:rPr lang="he-IL" altLang="he-IL" sz="1600" kern="0" noProof="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ו</a:t>
            </a: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ביולוגיה </a:t>
            </a:r>
            <a:endParaRPr kumimoji="0" lang="en-US" altLang="he-IL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של מערכות.</a:t>
            </a:r>
          </a:p>
        </p:txBody>
      </p:sp>
      <p:pic>
        <p:nvPicPr>
          <p:cNvPr id="4" name="Picture 8" descr="MK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354638"/>
            <a:ext cx="17526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pattern1te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5360988"/>
            <a:ext cx="17494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5337175"/>
            <a:ext cx="17510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B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5349875"/>
            <a:ext cx="173037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UG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5360988"/>
            <a:ext cx="17526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50" y="5013324"/>
            <a:ext cx="168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Nanotechnology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881188" y="5013325"/>
            <a:ext cx="1682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Toxin engineering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3944938" y="5013325"/>
            <a:ext cx="1247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Pathogenesis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5568950" y="5013325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Quorum sensing</a:t>
            </a: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7391400" y="4721225"/>
            <a:ext cx="156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Genetics and 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Systems-biology</a:t>
            </a:r>
          </a:p>
        </p:txBody>
      </p:sp>
    </p:spTree>
    <p:extLst>
      <p:ext uri="{BB962C8B-B14F-4D97-AF65-F5344CB8AC3E}">
        <p14:creationId xmlns:p14="http://schemas.microsoft.com/office/powerpoint/2010/main" val="4180436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MB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517232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6" y="1196752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he-IL" sz="48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מסלולי הלימוד לתואר שני</a:t>
            </a:r>
            <a:endParaRPr lang="he-IL" sz="2400" dirty="0"/>
          </a:p>
        </p:txBody>
      </p:sp>
      <p:sp>
        <p:nvSpPr>
          <p:cNvPr id="6" name="Rectangle 5"/>
          <p:cNvSpPr/>
          <p:nvPr/>
        </p:nvSpPr>
        <p:spPr>
          <a:xfrm>
            <a:off x="899592" y="2028617"/>
            <a:ext cx="71287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א. 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ביוטכנולוגיה –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נלמד על אמצעים ליישום ידע ביולוגי.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ב. 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גנטיקה –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נלמד על כיצד להשתמש בגנטיקה ובביולוגיה  </a:t>
            </a:r>
            <a:r>
              <a:rPr kumimoji="0" lang="en-US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המולקולרית לחקר תהליכים ביולוגיים וליישומם.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  <a:endParaRPr kumimoji="0" lang="he-IL" altLang="he-IL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ג. 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מיקרוביולוגיה –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נלמד להכיר את עולמם המופלא (ולפעמים מסוכן) של מיקרואורגניזמים</a:t>
            </a:r>
            <a:endParaRPr kumimoji="0" lang="he-IL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8240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MB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517232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1188" y="981075"/>
            <a:ext cx="8281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2400" u="sng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תהליך קבלת סטודנטים חדשים לתואר שני: לאחר הקבלה למחלקה</a:t>
            </a:r>
            <a:endParaRPr lang="en-US" altLang="he-IL" sz="2400" u="sng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35100" y="1628775"/>
            <a:ext cx="74580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קבלה לאחת מקבוצות המחקר במחלקה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לקראת פתיחת שנת הלימודים: פגישת תדרוך של כל המסטרנטים החדשים עם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ראשי המסלולים שבאחריות המחלקה (מיקרוביולוגיה, גנטיקה, ביוטכנולוגיה)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לקבלת הסברים והבהרות על המסלולים, ובחירת מסלול לימודים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חשוב ביותר! </a:t>
            </a: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להמציא אישור זכאות לתואר ראשון לפני תחילת שנת הלימודים</a:t>
            </a:r>
            <a:endParaRPr kumimoji="0" lang="en-US" altLang="he-I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200650" y="4340225"/>
            <a:ext cx="11477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בהצלחה!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800" dirty="0"/>
          </a:p>
        </p:txBody>
      </p:sp>
    </p:spTree>
    <p:extLst>
      <p:ext uri="{BB962C8B-B14F-4D97-AF65-F5344CB8AC3E}">
        <p14:creationId xmlns:p14="http://schemas.microsoft.com/office/powerpoint/2010/main" val="31765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70525"/>
            <a:ext cx="3744415" cy="8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מעוגל 2"/>
          <p:cNvSpPr>
            <a:spLocks noChangeArrowheads="1"/>
          </p:cNvSpPr>
          <p:nvPr/>
        </p:nvSpPr>
        <p:spPr bwMode="auto">
          <a:xfrm>
            <a:off x="1547813" y="1412875"/>
            <a:ext cx="7416800" cy="30956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המחלקה לביוכימיה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וביולוגיה מולקולרית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e-IL" altLang="he-I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מסלול בביוכימיה</a:t>
            </a:r>
          </a:p>
        </p:txBody>
      </p:sp>
      <p:pic>
        <p:nvPicPr>
          <p:cNvPr id="4" name="Picture 30" descr="https://encrypted-tbn3.google.com/images?q=tbn:ANd9GcSxNMZHzBHI9UqrNGNjG-U7ZpCtyX9VqOkOpfF-BtSy7EhBW9de-EN5CVrj4Q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764704"/>
            <a:ext cx="1872208" cy="1487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3491880" y="4946650"/>
            <a:ext cx="332008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דוקטור צפריר צור</a:t>
            </a:r>
          </a:p>
        </p:txBody>
      </p:sp>
    </p:spTree>
    <p:extLst>
      <p:ext uri="{BB962C8B-B14F-4D97-AF65-F5344CB8AC3E}">
        <p14:creationId xmlns:p14="http://schemas.microsoft.com/office/powerpoint/2010/main" val="391387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" y="6021287"/>
            <a:ext cx="3614240" cy="72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7" y="404665"/>
            <a:ext cx="79928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Department of Biochemistry &amp; Molecular Biology</a:t>
            </a:r>
            <a:endParaRPr lang="he-IL" sz="2800" b="1" u="sng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980728"/>
            <a:ext cx="3312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Signal Transduction</a:t>
            </a:r>
            <a:endParaRPr lang="he-IL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7406" y="1468265"/>
            <a:ext cx="4806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Biophysics &amp; Nano-Technology</a:t>
            </a:r>
            <a:endParaRPr lang="he-IL" sz="28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2085" y="1930916"/>
            <a:ext cx="44531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Protein Structure-Function</a:t>
            </a:r>
            <a:endParaRPr lang="he-IL" sz="28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8182" y="2335033"/>
            <a:ext cx="3190002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Molecular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Genetics</a:t>
            </a:r>
            <a:endParaRPr lang="he-IL" sz="28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2244" y="2695912"/>
            <a:ext cx="25766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Systems Biology</a:t>
            </a:r>
            <a:endParaRPr lang="he-IL" sz="28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3140" y="3140968"/>
            <a:ext cx="3588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Computational Biology</a:t>
            </a:r>
            <a:endParaRPr lang="he-IL" sz="28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2" descr="Lily.tif"/>
          <p:cNvPicPr>
            <a:picLocks noChangeAspect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" y="1143329"/>
            <a:ext cx="17811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Movie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" y="2837191"/>
            <a:ext cx="1781174" cy="159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hanoch - CNT2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" b="6564"/>
          <a:stretch>
            <a:fillRect/>
          </a:stretch>
        </p:blipFill>
        <p:spPr bwMode="auto">
          <a:xfrm>
            <a:off x="93664" y="4437112"/>
            <a:ext cx="1781175" cy="146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1874837" y="3879632"/>
            <a:ext cx="3327461" cy="1888446"/>
            <a:chOff x="1882" y="2024"/>
            <a:chExt cx="2013" cy="1556"/>
          </a:xfrm>
        </p:grpSpPr>
        <p:sp>
          <p:nvSpPr>
            <p:cNvPr id="16" name="AutoShape 50"/>
            <p:cNvSpPr>
              <a:spLocks noChangeArrowheads="1"/>
            </p:cNvSpPr>
            <p:nvPr/>
          </p:nvSpPr>
          <p:spPr bwMode="auto">
            <a:xfrm rot="-2308949">
              <a:off x="3504" y="2154"/>
              <a:ext cx="216" cy="199"/>
            </a:xfrm>
            <a:prstGeom prst="irregularSeal2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" name="Arc 51"/>
            <p:cNvSpPr>
              <a:spLocks/>
            </p:cNvSpPr>
            <p:nvPr/>
          </p:nvSpPr>
          <p:spPr bwMode="auto">
            <a:xfrm>
              <a:off x="2001" y="2616"/>
              <a:ext cx="829" cy="812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34130" y="4006"/>
                  </a:moveTo>
                  <a:cubicBezTo>
                    <a:pt x="39821" y="8059"/>
                    <a:pt x="43200" y="14613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618" y="-1"/>
                    <a:pt x="29556" y="1120"/>
                    <a:pt x="32973" y="3236"/>
                  </a:cubicBezTo>
                </a:path>
                <a:path w="43200" h="43200" stroke="0" extrusionOk="0">
                  <a:moveTo>
                    <a:pt x="34130" y="4006"/>
                  </a:moveTo>
                  <a:cubicBezTo>
                    <a:pt x="39821" y="8059"/>
                    <a:pt x="43200" y="14613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618" y="-1"/>
                    <a:pt x="29556" y="1120"/>
                    <a:pt x="32973" y="3236"/>
                  </a:cubicBezTo>
                  <a:lnTo>
                    <a:pt x="21600" y="21600"/>
                  </a:lnTo>
                  <a:lnTo>
                    <a:pt x="34130" y="400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8" name="Arc 52"/>
            <p:cNvSpPr>
              <a:spLocks/>
            </p:cNvSpPr>
            <p:nvPr/>
          </p:nvSpPr>
          <p:spPr bwMode="auto">
            <a:xfrm>
              <a:off x="2033" y="2689"/>
              <a:ext cx="384" cy="333"/>
            </a:xfrm>
            <a:custGeom>
              <a:avLst/>
              <a:gdLst>
                <a:gd name="T0" fmla="*/ 0 w 19951"/>
                <a:gd name="T1" fmla="*/ 0 h 17768"/>
                <a:gd name="T2" fmla="*/ 0 w 19951"/>
                <a:gd name="T3" fmla="*/ 0 h 17768"/>
                <a:gd name="T4" fmla="*/ 0 w 19951"/>
                <a:gd name="T5" fmla="*/ 0 h 17768"/>
                <a:gd name="T6" fmla="*/ 0 60000 65536"/>
                <a:gd name="T7" fmla="*/ 0 60000 65536"/>
                <a:gd name="T8" fmla="*/ 0 60000 65536"/>
                <a:gd name="T9" fmla="*/ 0 w 19951"/>
                <a:gd name="T10" fmla="*/ 0 h 17768"/>
                <a:gd name="T11" fmla="*/ 19951 w 19951"/>
                <a:gd name="T12" fmla="*/ 17768 h 17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51" h="17768" fill="none" extrusionOk="0">
                  <a:moveTo>
                    <a:pt x="-1" y="9490"/>
                  </a:moveTo>
                  <a:cubicBezTo>
                    <a:pt x="1590" y="5655"/>
                    <a:pt x="4253" y="2360"/>
                    <a:pt x="7668" y="-1"/>
                  </a:cubicBezTo>
                </a:path>
                <a:path w="19951" h="17768" stroke="0" extrusionOk="0">
                  <a:moveTo>
                    <a:pt x="-1" y="9490"/>
                  </a:moveTo>
                  <a:cubicBezTo>
                    <a:pt x="1590" y="5655"/>
                    <a:pt x="4253" y="2360"/>
                    <a:pt x="7668" y="-1"/>
                  </a:cubicBezTo>
                  <a:lnTo>
                    <a:pt x="19951" y="17768"/>
                  </a:lnTo>
                  <a:lnTo>
                    <a:pt x="-1" y="949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9" name="Arc 53"/>
            <p:cNvSpPr>
              <a:spLocks/>
            </p:cNvSpPr>
            <p:nvPr/>
          </p:nvSpPr>
          <p:spPr bwMode="auto">
            <a:xfrm>
              <a:off x="2165" y="2665"/>
              <a:ext cx="250" cy="357"/>
            </a:xfrm>
            <a:custGeom>
              <a:avLst/>
              <a:gdLst>
                <a:gd name="T0" fmla="*/ 0 w 13039"/>
                <a:gd name="T1" fmla="*/ 0 h 19063"/>
                <a:gd name="T2" fmla="*/ 0 w 13039"/>
                <a:gd name="T3" fmla="*/ 0 h 19063"/>
                <a:gd name="T4" fmla="*/ 0 w 13039"/>
                <a:gd name="T5" fmla="*/ 0 h 19063"/>
                <a:gd name="T6" fmla="*/ 0 60000 65536"/>
                <a:gd name="T7" fmla="*/ 0 60000 65536"/>
                <a:gd name="T8" fmla="*/ 0 60000 65536"/>
                <a:gd name="T9" fmla="*/ 0 w 13039"/>
                <a:gd name="T10" fmla="*/ 0 h 19063"/>
                <a:gd name="T11" fmla="*/ 13039 w 13039"/>
                <a:gd name="T12" fmla="*/ 19063 h 190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9" h="19063" fill="none" extrusionOk="0">
                  <a:moveTo>
                    <a:pt x="0" y="1842"/>
                  </a:moveTo>
                  <a:cubicBezTo>
                    <a:pt x="910" y="1153"/>
                    <a:pt x="1874" y="537"/>
                    <a:pt x="2882" y="0"/>
                  </a:cubicBezTo>
                </a:path>
                <a:path w="13039" h="19063" stroke="0" extrusionOk="0">
                  <a:moveTo>
                    <a:pt x="0" y="1842"/>
                  </a:moveTo>
                  <a:cubicBezTo>
                    <a:pt x="910" y="1153"/>
                    <a:pt x="1874" y="537"/>
                    <a:pt x="2882" y="0"/>
                  </a:cubicBezTo>
                  <a:lnTo>
                    <a:pt x="13039" y="19063"/>
                  </a:lnTo>
                  <a:lnTo>
                    <a:pt x="0" y="184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0" name="Arc 54"/>
            <p:cNvSpPr>
              <a:spLocks/>
            </p:cNvSpPr>
            <p:nvPr/>
          </p:nvSpPr>
          <p:spPr bwMode="auto">
            <a:xfrm>
              <a:off x="2211" y="2621"/>
              <a:ext cx="205" cy="402"/>
            </a:xfrm>
            <a:custGeom>
              <a:avLst/>
              <a:gdLst>
                <a:gd name="T0" fmla="*/ 0 w 10713"/>
                <a:gd name="T1" fmla="*/ 0 h 21373"/>
                <a:gd name="T2" fmla="*/ 0 w 10713"/>
                <a:gd name="T3" fmla="*/ 0 h 21373"/>
                <a:gd name="T4" fmla="*/ 0 w 10713"/>
                <a:gd name="T5" fmla="*/ 0 h 21373"/>
                <a:gd name="T6" fmla="*/ 0 60000 65536"/>
                <a:gd name="T7" fmla="*/ 0 60000 65536"/>
                <a:gd name="T8" fmla="*/ 0 60000 65536"/>
                <a:gd name="T9" fmla="*/ 0 w 10713"/>
                <a:gd name="T10" fmla="*/ 0 h 21373"/>
                <a:gd name="T11" fmla="*/ 10713 w 10713"/>
                <a:gd name="T12" fmla="*/ 21373 h 213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713" h="21373" fill="none" extrusionOk="0">
                  <a:moveTo>
                    <a:pt x="-1" y="2616"/>
                  </a:moveTo>
                  <a:cubicBezTo>
                    <a:pt x="2344" y="1277"/>
                    <a:pt x="4919" y="389"/>
                    <a:pt x="7591" y="-1"/>
                  </a:cubicBezTo>
                </a:path>
                <a:path w="10713" h="21373" stroke="0" extrusionOk="0">
                  <a:moveTo>
                    <a:pt x="-1" y="2616"/>
                  </a:moveTo>
                  <a:cubicBezTo>
                    <a:pt x="2344" y="1277"/>
                    <a:pt x="4919" y="389"/>
                    <a:pt x="7591" y="-1"/>
                  </a:cubicBezTo>
                  <a:lnTo>
                    <a:pt x="10713" y="21373"/>
                  </a:lnTo>
                  <a:lnTo>
                    <a:pt x="-1" y="2616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" name="Arc 55"/>
            <p:cNvSpPr>
              <a:spLocks/>
            </p:cNvSpPr>
            <p:nvPr/>
          </p:nvSpPr>
          <p:spPr bwMode="auto">
            <a:xfrm>
              <a:off x="2356" y="2616"/>
              <a:ext cx="63" cy="406"/>
            </a:xfrm>
            <a:custGeom>
              <a:avLst/>
              <a:gdLst>
                <a:gd name="T0" fmla="*/ 0 w 3344"/>
                <a:gd name="T1" fmla="*/ 0 h 21600"/>
                <a:gd name="T2" fmla="*/ 0 w 3344"/>
                <a:gd name="T3" fmla="*/ 0 h 21600"/>
                <a:gd name="T4" fmla="*/ 0 w 3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344"/>
                <a:gd name="T10" fmla="*/ 0 h 21600"/>
                <a:gd name="T11" fmla="*/ 3344 w 3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44" h="21600" fill="none" extrusionOk="0">
                  <a:moveTo>
                    <a:pt x="-1" y="233"/>
                  </a:moveTo>
                  <a:cubicBezTo>
                    <a:pt x="1049" y="78"/>
                    <a:pt x="2109" y="-1"/>
                    <a:pt x="3170" y="0"/>
                  </a:cubicBezTo>
                  <a:cubicBezTo>
                    <a:pt x="3228" y="0"/>
                    <a:pt x="3286" y="0"/>
                    <a:pt x="3344" y="0"/>
                  </a:cubicBezTo>
                </a:path>
                <a:path w="3344" h="21600" stroke="0" extrusionOk="0">
                  <a:moveTo>
                    <a:pt x="-1" y="233"/>
                  </a:moveTo>
                  <a:cubicBezTo>
                    <a:pt x="1049" y="78"/>
                    <a:pt x="2109" y="-1"/>
                    <a:pt x="3170" y="0"/>
                  </a:cubicBezTo>
                  <a:cubicBezTo>
                    <a:pt x="3228" y="0"/>
                    <a:pt x="3286" y="0"/>
                    <a:pt x="3344" y="0"/>
                  </a:cubicBezTo>
                  <a:lnTo>
                    <a:pt x="3170" y="21600"/>
                  </a:lnTo>
                  <a:lnTo>
                    <a:pt x="-1" y="23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2" name="Arc 56"/>
            <p:cNvSpPr>
              <a:spLocks/>
            </p:cNvSpPr>
            <p:nvPr/>
          </p:nvSpPr>
          <p:spPr bwMode="auto">
            <a:xfrm>
              <a:off x="2415" y="2616"/>
              <a:ext cx="275" cy="406"/>
            </a:xfrm>
            <a:custGeom>
              <a:avLst/>
              <a:gdLst>
                <a:gd name="T0" fmla="*/ 0 w 14326"/>
                <a:gd name="T1" fmla="*/ 0 h 21600"/>
                <a:gd name="T2" fmla="*/ 0 w 14326"/>
                <a:gd name="T3" fmla="*/ 0 h 21600"/>
                <a:gd name="T4" fmla="*/ 0 w 14326"/>
                <a:gd name="T5" fmla="*/ 0 h 21600"/>
                <a:gd name="T6" fmla="*/ 0 60000 65536"/>
                <a:gd name="T7" fmla="*/ 0 60000 65536"/>
                <a:gd name="T8" fmla="*/ 0 60000 65536"/>
                <a:gd name="T9" fmla="*/ 0 w 14326"/>
                <a:gd name="T10" fmla="*/ 0 h 21600"/>
                <a:gd name="T11" fmla="*/ 14326 w 1432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326" h="21600" fill="none" extrusionOk="0">
                  <a:moveTo>
                    <a:pt x="28" y="0"/>
                  </a:moveTo>
                  <a:cubicBezTo>
                    <a:pt x="5297" y="7"/>
                    <a:pt x="10382" y="1939"/>
                    <a:pt x="14325" y="5434"/>
                  </a:cubicBezTo>
                </a:path>
                <a:path w="14326" h="21600" stroke="0" extrusionOk="0">
                  <a:moveTo>
                    <a:pt x="28" y="0"/>
                  </a:moveTo>
                  <a:cubicBezTo>
                    <a:pt x="5297" y="7"/>
                    <a:pt x="10382" y="1939"/>
                    <a:pt x="14325" y="5434"/>
                  </a:cubicBezTo>
                  <a:lnTo>
                    <a:pt x="0" y="2160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3" name="Arc 57"/>
            <p:cNvSpPr>
              <a:spLocks/>
            </p:cNvSpPr>
            <p:nvPr/>
          </p:nvSpPr>
          <p:spPr bwMode="auto">
            <a:xfrm>
              <a:off x="2057" y="2686"/>
              <a:ext cx="722" cy="68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40432" y="32177"/>
                  </a:moveTo>
                  <a:cubicBezTo>
                    <a:pt x="36608" y="38985"/>
                    <a:pt x="2940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70"/>
                    <a:pt x="42315" y="28684"/>
                    <a:pt x="40624" y="31829"/>
                  </a:cubicBezTo>
                </a:path>
                <a:path w="43200" h="43200" stroke="0" extrusionOk="0">
                  <a:moveTo>
                    <a:pt x="40432" y="32177"/>
                  </a:moveTo>
                  <a:cubicBezTo>
                    <a:pt x="36608" y="38985"/>
                    <a:pt x="2940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70"/>
                    <a:pt x="42315" y="28684"/>
                    <a:pt x="40624" y="31829"/>
                  </a:cubicBezTo>
                  <a:lnTo>
                    <a:pt x="21600" y="21600"/>
                  </a:lnTo>
                  <a:lnTo>
                    <a:pt x="40432" y="3217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4" name="Text Box 58"/>
            <p:cNvSpPr txBox="1">
              <a:spLocks noChangeArrowheads="1"/>
            </p:cNvSpPr>
            <p:nvPr/>
          </p:nvSpPr>
          <p:spPr bwMode="auto">
            <a:xfrm>
              <a:off x="1882" y="2681"/>
              <a:ext cx="24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cmv</a:t>
              </a:r>
            </a:p>
          </p:txBody>
        </p:sp>
        <p:sp>
          <p:nvSpPr>
            <p:cNvPr id="25" name="Text Box 59"/>
            <p:cNvSpPr txBox="1">
              <a:spLocks noChangeArrowheads="1"/>
            </p:cNvSpPr>
            <p:nvPr/>
          </p:nvSpPr>
          <p:spPr bwMode="auto">
            <a:xfrm rot="-5400000">
              <a:off x="2231" y="2413"/>
              <a:ext cx="30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attR</a:t>
              </a:r>
            </a:p>
          </p:txBody>
        </p:sp>
        <p:sp>
          <p:nvSpPr>
            <p:cNvPr id="26" name="Text Box 60"/>
            <p:cNvSpPr txBox="1">
              <a:spLocks noChangeArrowheads="1"/>
            </p:cNvSpPr>
            <p:nvPr/>
          </p:nvSpPr>
          <p:spPr bwMode="auto">
            <a:xfrm rot="3097405">
              <a:off x="2005" y="2553"/>
              <a:ext cx="27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attL</a:t>
              </a:r>
            </a:p>
          </p:txBody>
        </p: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 rot="-1354380">
              <a:off x="2138" y="2502"/>
              <a:ext cx="2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Stop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 rot="1335297">
              <a:off x="2448" y="2525"/>
              <a:ext cx="29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GFP</a:t>
              </a:r>
            </a:p>
          </p:txBody>
        </p:sp>
        <p:sp>
          <p:nvSpPr>
            <p:cNvPr id="29" name="Arc 63"/>
            <p:cNvSpPr>
              <a:spLocks/>
            </p:cNvSpPr>
            <p:nvPr/>
          </p:nvSpPr>
          <p:spPr bwMode="auto">
            <a:xfrm>
              <a:off x="3206" y="2378"/>
              <a:ext cx="689" cy="609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8242" y="1046"/>
                  </a:moveTo>
                  <a:cubicBezTo>
                    <a:pt x="37158" y="3928"/>
                    <a:pt x="43200" y="12229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3225" y="-1"/>
                    <a:pt x="24846" y="183"/>
                    <a:pt x="26430" y="547"/>
                  </a:cubicBezTo>
                </a:path>
                <a:path w="43200" h="43200" stroke="0" extrusionOk="0">
                  <a:moveTo>
                    <a:pt x="28242" y="1046"/>
                  </a:moveTo>
                  <a:cubicBezTo>
                    <a:pt x="37158" y="3928"/>
                    <a:pt x="43200" y="12229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3225" y="-1"/>
                    <a:pt x="24846" y="183"/>
                    <a:pt x="26430" y="547"/>
                  </a:cubicBezTo>
                  <a:lnTo>
                    <a:pt x="21600" y="21600"/>
                  </a:lnTo>
                  <a:lnTo>
                    <a:pt x="28242" y="104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" name="Text Box 64"/>
            <p:cNvSpPr txBox="1">
              <a:spLocks noChangeArrowheads="1"/>
            </p:cNvSpPr>
            <p:nvPr/>
          </p:nvSpPr>
          <p:spPr bwMode="auto">
            <a:xfrm rot="3947923">
              <a:off x="3243" y="2252"/>
              <a:ext cx="29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attB</a:t>
              </a:r>
            </a:p>
          </p:txBody>
        </p:sp>
        <p:sp>
          <p:nvSpPr>
            <p:cNvPr id="31" name="Text Box 65"/>
            <p:cNvSpPr txBox="1">
              <a:spLocks noChangeArrowheads="1"/>
            </p:cNvSpPr>
            <p:nvPr/>
          </p:nvSpPr>
          <p:spPr bwMode="auto">
            <a:xfrm>
              <a:off x="3433" y="2024"/>
              <a:ext cx="30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GFP</a:t>
              </a:r>
            </a:p>
          </p:txBody>
        </p:sp>
        <p:sp>
          <p:nvSpPr>
            <p:cNvPr id="32" name="Arc 66"/>
            <p:cNvSpPr>
              <a:spLocks/>
            </p:cNvSpPr>
            <p:nvPr/>
          </p:nvSpPr>
          <p:spPr bwMode="auto">
            <a:xfrm>
              <a:off x="3424" y="3140"/>
              <a:ext cx="339" cy="29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545"/>
                    <a:pt x="6937" y="2820"/>
                    <a:pt x="16733" y="555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545"/>
                    <a:pt x="6937" y="2820"/>
                    <a:pt x="16733" y="555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3" name="Arc 67"/>
            <p:cNvSpPr>
              <a:spLocks/>
            </p:cNvSpPr>
            <p:nvPr/>
          </p:nvSpPr>
          <p:spPr bwMode="auto">
            <a:xfrm>
              <a:off x="3497" y="3140"/>
              <a:ext cx="176" cy="149"/>
            </a:xfrm>
            <a:custGeom>
              <a:avLst/>
              <a:gdLst>
                <a:gd name="T0" fmla="*/ 0 w 22531"/>
                <a:gd name="T1" fmla="*/ 0 h 21600"/>
                <a:gd name="T2" fmla="*/ 0 w 22531"/>
                <a:gd name="T3" fmla="*/ 0 h 21600"/>
                <a:gd name="T4" fmla="*/ 0 w 2253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31"/>
                <a:gd name="T10" fmla="*/ 0 h 21600"/>
                <a:gd name="T11" fmla="*/ 22531 w 2253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31" h="21600" fill="none" extrusionOk="0">
                  <a:moveTo>
                    <a:pt x="0" y="4051"/>
                  </a:moveTo>
                  <a:cubicBezTo>
                    <a:pt x="3671" y="1416"/>
                    <a:pt x="8075" y="-1"/>
                    <a:pt x="12594" y="0"/>
                  </a:cubicBezTo>
                  <a:cubicBezTo>
                    <a:pt x="16052" y="0"/>
                    <a:pt x="19460" y="830"/>
                    <a:pt x="22531" y="2421"/>
                  </a:cubicBezTo>
                </a:path>
                <a:path w="22531" h="21600" stroke="0" extrusionOk="0">
                  <a:moveTo>
                    <a:pt x="0" y="4051"/>
                  </a:moveTo>
                  <a:cubicBezTo>
                    <a:pt x="3671" y="1416"/>
                    <a:pt x="8075" y="-1"/>
                    <a:pt x="12594" y="0"/>
                  </a:cubicBezTo>
                  <a:cubicBezTo>
                    <a:pt x="16052" y="0"/>
                    <a:pt x="19460" y="830"/>
                    <a:pt x="22531" y="2421"/>
                  </a:cubicBezTo>
                  <a:lnTo>
                    <a:pt x="12594" y="21600"/>
                  </a:lnTo>
                  <a:lnTo>
                    <a:pt x="0" y="405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4" name="Oval 68"/>
            <p:cNvSpPr>
              <a:spLocks noChangeArrowheads="1"/>
            </p:cNvSpPr>
            <p:nvPr/>
          </p:nvSpPr>
          <p:spPr bwMode="auto">
            <a:xfrm>
              <a:off x="3484" y="3192"/>
              <a:ext cx="221" cy="1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" name="Text Box 69"/>
            <p:cNvSpPr txBox="1">
              <a:spLocks noChangeArrowheads="1"/>
            </p:cNvSpPr>
            <p:nvPr/>
          </p:nvSpPr>
          <p:spPr bwMode="auto">
            <a:xfrm>
              <a:off x="3478" y="3407"/>
              <a:ext cx="2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Stop</a:t>
              </a:r>
            </a:p>
          </p:txBody>
        </p:sp>
        <p:sp>
          <p:nvSpPr>
            <p:cNvPr id="36" name="Text Box 70"/>
            <p:cNvSpPr txBox="1">
              <a:spLocks noChangeArrowheads="1"/>
            </p:cNvSpPr>
            <p:nvPr/>
          </p:nvSpPr>
          <p:spPr bwMode="auto">
            <a:xfrm>
              <a:off x="3470" y="3004"/>
              <a:ext cx="27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attP</a:t>
              </a:r>
            </a:p>
          </p:txBody>
        </p:sp>
        <p:sp>
          <p:nvSpPr>
            <p:cNvPr id="37" name="Line 71"/>
            <p:cNvSpPr>
              <a:spLocks noChangeShapeType="1"/>
            </p:cNvSpPr>
            <p:nvPr/>
          </p:nvSpPr>
          <p:spPr bwMode="auto">
            <a:xfrm>
              <a:off x="2925" y="3001"/>
              <a:ext cx="2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8" name="Text Box 72"/>
            <p:cNvSpPr txBox="1">
              <a:spLocks noChangeArrowheads="1"/>
            </p:cNvSpPr>
            <p:nvPr/>
          </p:nvSpPr>
          <p:spPr bwMode="auto">
            <a:xfrm>
              <a:off x="2857" y="2827"/>
              <a:ext cx="39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oInt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mRNA</a:t>
              </a:r>
            </a:p>
          </p:txBody>
        </p:sp>
        <p:sp>
          <p:nvSpPr>
            <p:cNvPr id="39" name="Arc 73"/>
            <p:cNvSpPr>
              <a:spLocks/>
            </p:cNvSpPr>
            <p:nvPr/>
          </p:nvSpPr>
          <p:spPr bwMode="auto">
            <a:xfrm>
              <a:off x="3291" y="2401"/>
              <a:ext cx="266" cy="276"/>
            </a:xfrm>
            <a:custGeom>
              <a:avLst/>
              <a:gdLst>
                <a:gd name="T0" fmla="*/ 0 w 16624"/>
                <a:gd name="T1" fmla="*/ 0 h 19549"/>
                <a:gd name="T2" fmla="*/ 0 w 16624"/>
                <a:gd name="T3" fmla="*/ 0 h 19549"/>
                <a:gd name="T4" fmla="*/ 0 w 16624"/>
                <a:gd name="T5" fmla="*/ 0 h 19549"/>
                <a:gd name="T6" fmla="*/ 0 60000 65536"/>
                <a:gd name="T7" fmla="*/ 0 60000 65536"/>
                <a:gd name="T8" fmla="*/ 0 60000 65536"/>
                <a:gd name="T9" fmla="*/ 0 w 16624"/>
                <a:gd name="T10" fmla="*/ 0 h 19549"/>
                <a:gd name="T11" fmla="*/ 16624 w 16624"/>
                <a:gd name="T12" fmla="*/ 19549 h 195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24" h="19549" fill="none" extrusionOk="0">
                  <a:moveTo>
                    <a:pt x="-1" y="5757"/>
                  </a:moveTo>
                  <a:cubicBezTo>
                    <a:pt x="2025" y="3315"/>
                    <a:pt x="4565" y="1349"/>
                    <a:pt x="7437" y="0"/>
                  </a:cubicBezTo>
                </a:path>
                <a:path w="16624" h="19549" stroke="0" extrusionOk="0">
                  <a:moveTo>
                    <a:pt x="-1" y="5757"/>
                  </a:moveTo>
                  <a:cubicBezTo>
                    <a:pt x="2025" y="3315"/>
                    <a:pt x="4565" y="1349"/>
                    <a:pt x="7437" y="0"/>
                  </a:cubicBezTo>
                  <a:lnTo>
                    <a:pt x="16624" y="19549"/>
                  </a:lnTo>
                  <a:lnTo>
                    <a:pt x="-1" y="5757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40" name="Arc 74"/>
            <p:cNvSpPr>
              <a:spLocks/>
            </p:cNvSpPr>
            <p:nvPr/>
          </p:nvSpPr>
          <p:spPr bwMode="auto">
            <a:xfrm>
              <a:off x="3402" y="2396"/>
              <a:ext cx="148" cy="288"/>
            </a:xfrm>
            <a:custGeom>
              <a:avLst/>
              <a:gdLst>
                <a:gd name="T0" fmla="*/ 0 w 9269"/>
                <a:gd name="T1" fmla="*/ 0 h 20424"/>
                <a:gd name="T2" fmla="*/ 0 w 9269"/>
                <a:gd name="T3" fmla="*/ 0 h 20424"/>
                <a:gd name="T4" fmla="*/ 0 w 9269"/>
                <a:gd name="T5" fmla="*/ 0 h 20424"/>
                <a:gd name="T6" fmla="*/ 0 60000 65536"/>
                <a:gd name="T7" fmla="*/ 0 60000 65536"/>
                <a:gd name="T8" fmla="*/ 0 60000 65536"/>
                <a:gd name="T9" fmla="*/ 0 w 9269"/>
                <a:gd name="T10" fmla="*/ 0 h 20424"/>
                <a:gd name="T11" fmla="*/ 9269 w 9269"/>
                <a:gd name="T12" fmla="*/ 20424 h 204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69" h="20424" fill="none" extrusionOk="0">
                  <a:moveTo>
                    <a:pt x="-1" y="913"/>
                  </a:moveTo>
                  <a:cubicBezTo>
                    <a:pt x="728" y="567"/>
                    <a:pt x="1475" y="262"/>
                    <a:pt x="2238" y="0"/>
                  </a:cubicBezTo>
                </a:path>
                <a:path w="9269" h="20424" stroke="0" extrusionOk="0">
                  <a:moveTo>
                    <a:pt x="-1" y="913"/>
                  </a:moveTo>
                  <a:cubicBezTo>
                    <a:pt x="728" y="567"/>
                    <a:pt x="1475" y="262"/>
                    <a:pt x="2238" y="0"/>
                  </a:cubicBezTo>
                  <a:lnTo>
                    <a:pt x="9269" y="20424"/>
                  </a:lnTo>
                  <a:lnTo>
                    <a:pt x="-1" y="9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41" name="Arc 75"/>
            <p:cNvSpPr>
              <a:spLocks/>
            </p:cNvSpPr>
            <p:nvPr/>
          </p:nvSpPr>
          <p:spPr bwMode="auto">
            <a:xfrm>
              <a:off x="3439" y="2378"/>
              <a:ext cx="312" cy="305"/>
            </a:xfrm>
            <a:custGeom>
              <a:avLst/>
              <a:gdLst>
                <a:gd name="T0" fmla="*/ 0 w 19636"/>
                <a:gd name="T1" fmla="*/ 0 h 21600"/>
                <a:gd name="T2" fmla="*/ 0 w 19636"/>
                <a:gd name="T3" fmla="*/ 0 h 21600"/>
                <a:gd name="T4" fmla="*/ 0 w 19636"/>
                <a:gd name="T5" fmla="*/ 0 h 21600"/>
                <a:gd name="T6" fmla="*/ 0 60000 65536"/>
                <a:gd name="T7" fmla="*/ 0 60000 65536"/>
                <a:gd name="T8" fmla="*/ 0 60000 65536"/>
                <a:gd name="T9" fmla="*/ 0 w 19636"/>
                <a:gd name="T10" fmla="*/ 0 h 21600"/>
                <a:gd name="T11" fmla="*/ 19636 w 196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36" h="21600" fill="none" extrusionOk="0">
                  <a:moveTo>
                    <a:pt x="0" y="1226"/>
                  </a:moveTo>
                  <a:cubicBezTo>
                    <a:pt x="2304" y="414"/>
                    <a:pt x="4730" y="-1"/>
                    <a:pt x="7174" y="0"/>
                  </a:cubicBezTo>
                  <a:cubicBezTo>
                    <a:pt x="11637" y="0"/>
                    <a:pt x="15990" y="1382"/>
                    <a:pt x="19636" y="3957"/>
                  </a:cubicBezTo>
                </a:path>
                <a:path w="19636" h="21600" stroke="0" extrusionOk="0">
                  <a:moveTo>
                    <a:pt x="0" y="1226"/>
                  </a:moveTo>
                  <a:cubicBezTo>
                    <a:pt x="2304" y="414"/>
                    <a:pt x="4730" y="-1"/>
                    <a:pt x="7174" y="0"/>
                  </a:cubicBezTo>
                  <a:cubicBezTo>
                    <a:pt x="11637" y="0"/>
                    <a:pt x="15990" y="1382"/>
                    <a:pt x="19636" y="3957"/>
                  </a:cubicBezTo>
                  <a:lnTo>
                    <a:pt x="7174" y="21600"/>
                  </a:lnTo>
                  <a:lnTo>
                    <a:pt x="0" y="1226"/>
                  </a:lnTo>
                  <a:close/>
                </a:path>
              </a:pathLst>
            </a:cu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42" name="Oval 76"/>
            <p:cNvSpPr>
              <a:spLocks noChangeArrowheads="1"/>
            </p:cNvSpPr>
            <p:nvPr/>
          </p:nvSpPr>
          <p:spPr bwMode="auto">
            <a:xfrm>
              <a:off x="3260" y="2435"/>
              <a:ext cx="581" cy="4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3" name="Text Box 79"/>
            <p:cNvSpPr txBox="1">
              <a:spLocks noChangeArrowheads="1"/>
            </p:cNvSpPr>
            <p:nvPr/>
          </p:nvSpPr>
          <p:spPr bwMode="auto">
            <a:xfrm>
              <a:off x="3151" y="2327"/>
              <a:ext cx="24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cmv</a:t>
              </a:r>
            </a:p>
          </p:txBody>
        </p:sp>
        <p:sp>
          <p:nvSpPr>
            <p:cNvPr id="44" name="Text Box 80"/>
            <p:cNvSpPr txBox="1">
              <a:spLocks noChangeArrowheads="1"/>
            </p:cNvSpPr>
            <p:nvPr/>
          </p:nvSpPr>
          <p:spPr bwMode="auto">
            <a:xfrm>
              <a:off x="2151" y="2891"/>
              <a:ext cx="527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Substrate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(pMK189)</a:t>
              </a:r>
            </a:p>
          </p:txBody>
        </p:sp>
        <p:sp>
          <p:nvSpPr>
            <p:cNvPr id="45" name="Text Box 81"/>
            <p:cNvSpPr txBox="1">
              <a:spLocks noChangeArrowheads="1"/>
            </p:cNvSpPr>
            <p:nvPr/>
          </p:nvSpPr>
          <p:spPr bwMode="auto">
            <a:xfrm>
              <a:off x="3344" y="2630"/>
              <a:ext cx="416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Product</a:t>
              </a:r>
            </a:p>
          </p:txBody>
        </p:sp>
        <p:sp>
          <p:nvSpPr>
            <p:cNvPr id="46" name="Text Box 83"/>
            <p:cNvSpPr txBox="1">
              <a:spLocks noChangeArrowheads="1"/>
            </p:cNvSpPr>
            <p:nvPr/>
          </p:nvSpPr>
          <p:spPr bwMode="auto">
            <a:xfrm>
              <a:off x="3499" y="2942"/>
              <a:ext cx="1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itchFamily="34" charset="0"/>
                </a:rPr>
                <a:t>+</a:t>
              </a:r>
            </a:p>
          </p:txBody>
        </p:sp>
      </p:grpSp>
      <p:grpSp>
        <p:nvGrpSpPr>
          <p:cNvPr id="47" name="Group 112"/>
          <p:cNvGrpSpPr>
            <a:grpSpLocks/>
          </p:cNvGrpSpPr>
          <p:nvPr/>
        </p:nvGrpSpPr>
        <p:grpSpPr bwMode="auto">
          <a:xfrm>
            <a:off x="5930360" y="4533798"/>
            <a:ext cx="3151728" cy="2052638"/>
            <a:chOff x="-1" y="1915886"/>
            <a:chExt cx="4540251" cy="2900589"/>
          </a:xfrm>
        </p:grpSpPr>
        <p:pic>
          <p:nvPicPr>
            <p:cNvPr id="48" name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39885"/>
              <a:ext cx="310231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oup 111"/>
            <p:cNvGrpSpPr>
              <a:grpSpLocks/>
            </p:cNvGrpSpPr>
            <p:nvPr/>
          </p:nvGrpSpPr>
          <p:grpSpPr bwMode="auto">
            <a:xfrm>
              <a:off x="-1" y="1915886"/>
              <a:ext cx="4517571" cy="1502228"/>
              <a:chOff x="0" y="2046514"/>
              <a:chExt cx="4215402" cy="1371600"/>
            </a:xfrm>
          </p:grpSpPr>
          <p:pic>
            <p:nvPicPr>
              <p:cNvPr id="51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46514"/>
                <a:ext cx="2053123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2277" y="2046514"/>
                <a:ext cx="2143125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0" name="Picture 2" descr="http://www.embl.de/research/units/dev_biology/aulehla/aulehla_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500" y="3444875"/>
              <a:ext cx="142875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" name="Picture 3" descr="Gali.bmp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1143329"/>
            <a:ext cx="1885950" cy="174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2" descr="C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95" y="3065244"/>
            <a:ext cx="2552593" cy="13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96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733256"/>
            <a:ext cx="3744415" cy="76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38138"/>
            <a:ext cx="2159000" cy="237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Sasha kotler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357188"/>
            <a:ext cx="2084388" cy="235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ily JCS 2010-cov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02" y="336551"/>
            <a:ext cx="1980283" cy="23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127375"/>
            <a:ext cx="2141538" cy="231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27375"/>
            <a:ext cx="2084388" cy="231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4581128"/>
            <a:ext cx="2357438" cy="19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127375"/>
            <a:ext cx="2714625" cy="123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069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45224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548680"/>
            <a:ext cx="7776864" cy="148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Department of Biochemistry &amp;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Molecular Biology</a:t>
            </a:r>
            <a:endParaRPr lang="he-IL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2759586"/>
            <a:ext cx="487828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קבלה למחלקה: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רצוי ליצור קשר מראש עם מנחה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מלגה מוגדלת למצטיינים</a:t>
            </a:r>
            <a:endParaRPr lang="en-US" alt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5806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45224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404664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תהליך הקבלה במחלקה לביוכימיה וביולוגיה מולקולרית</a:t>
            </a:r>
            <a:endParaRPr kumimoji="0" lang="he-IL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1264" y="927884"/>
            <a:ext cx="5796136" cy="50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הרשמה </a:t>
            </a:r>
            <a:r>
              <a:rPr lang="he-IL" altLang="he-IL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דרך אתר מרכז הרישום</a:t>
            </a:r>
            <a:endParaRPr lang="he-IL" altLang="he-IL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Down Arrow 44"/>
          <p:cNvSpPr>
            <a:spLocks noChangeArrowheads="1"/>
          </p:cNvSpPr>
          <p:nvPr/>
        </p:nvSpPr>
        <p:spPr bwMode="auto">
          <a:xfrm>
            <a:off x="5346506" y="1356649"/>
            <a:ext cx="287337" cy="503238"/>
          </a:xfrm>
          <a:prstGeom prst="downArrow">
            <a:avLst>
              <a:gd name="adj1" fmla="val 50000"/>
              <a:gd name="adj2" fmla="val 50036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he-IL" altLang="he-IL" sz="1600" dirty="0">
              <a:solidFill>
                <a:srgbClr val="00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387" y="1685751"/>
            <a:ext cx="81518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העברת נתונים למחלקה מהמועמד: גיליון ציונים, קורות חיים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העברת נתונים למחלקה </a:t>
            </a:r>
            <a:r>
              <a:rPr lang="he-IL" altLang="he-IL" sz="20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מממליצים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טופס להורדה 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3"/>
              </a:rPr>
              <a:t>באתר המחלקה</a:t>
            </a:r>
            <a:endParaRPr lang="he-IL" altLang="he-IL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Down Arrow 45"/>
          <p:cNvSpPr>
            <a:spLocks noChangeArrowheads="1"/>
          </p:cNvSpPr>
          <p:nvPr/>
        </p:nvSpPr>
        <p:spPr bwMode="auto">
          <a:xfrm>
            <a:off x="5372099" y="2550748"/>
            <a:ext cx="288925" cy="503237"/>
          </a:xfrm>
          <a:prstGeom prst="downArrow">
            <a:avLst>
              <a:gd name="adj1" fmla="val 50000"/>
              <a:gd name="adj2" fmla="val 49761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he-IL" altLang="he-IL" sz="2000">
              <a:solidFill>
                <a:srgbClr val="00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2814293"/>
            <a:ext cx="7647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עיון 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4"/>
              </a:rPr>
              <a:t>באתר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בחירת מנחה (אפשר אך לא חובה גם להתקשר לפני </a:t>
            </a:r>
            <a:r>
              <a:rPr lang="he-IL" altLang="he-IL" sz="20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הראיון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</p:txBody>
      </p:sp>
      <p:sp>
        <p:nvSpPr>
          <p:cNvPr id="9" name="Down Arrow 46"/>
          <p:cNvSpPr>
            <a:spLocks noChangeArrowheads="1"/>
          </p:cNvSpPr>
          <p:nvPr/>
        </p:nvSpPr>
        <p:spPr bwMode="auto">
          <a:xfrm>
            <a:off x="5358819" y="3441997"/>
            <a:ext cx="287337" cy="503238"/>
          </a:xfrm>
          <a:prstGeom prst="downArrow">
            <a:avLst>
              <a:gd name="adj1" fmla="val 50000"/>
              <a:gd name="adj2" fmla="val 50036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he-IL" altLang="he-IL" sz="2000">
              <a:solidFill>
                <a:srgbClr val="00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608" y="3839408"/>
            <a:ext cx="7452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ראיון בפני ועדת קבלה מחלקתית (מאי- אוגוסט)</a:t>
            </a:r>
          </a:p>
        </p:txBody>
      </p:sp>
      <p:sp>
        <p:nvSpPr>
          <p:cNvPr id="11" name="Down Arrow 47"/>
          <p:cNvSpPr>
            <a:spLocks noChangeArrowheads="1"/>
          </p:cNvSpPr>
          <p:nvPr/>
        </p:nvSpPr>
        <p:spPr bwMode="auto">
          <a:xfrm>
            <a:off x="5372100" y="4393406"/>
            <a:ext cx="288925" cy="503237"/>
          </a:xfrm>
          <a:prstGeom prst="downArrow">
            <a:avLst>
              <a:gd name="adj1" fmla="val 50000"/>
              <a:gd name="adj2" fmla="val 49761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he-IL" altLang="he-IL" sz="2000">
              <a:solidFill>
                <a:srgbClr val="00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9632" y="4731834"/>
            <a:ext cx="7287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התקשרות עם מנחה (אם לא נקבע לפני </a:t>
            </a:r>
            <a:r>
              <a:rPr lang="he-IL" altLang="he-IL" sz="20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הראיון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</p:txBody>
      </p:sp>
      <p:sp>
        <p:nvSpPr>
          <p:cNvPr id="13" name="Down Arrow 47"/>
          <p:cNvSpPr>
            <a:spLocks noChangeArrowheads="1"/>
          </p:cNvSpPr>
          <p:nvPr/>
        </p:nvSpPr>
        <p:spPr bwMode="auto">
          <a:xfrm>
            <a:off x="5373688" y="5193605"/>
            <a:ext cx="288925" cy="503237"/>
          </a:xfrm>
          <a:prstGeom prst="downArrow">
            <a:avLst>
              <a:gd name="adj1" fmla="val 50000"/>
              <a:gd name="adj2" fmla="val 49761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20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3928" y="5564269"/>
            <a:ext cx="4572000" cy="5008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תלמידים נבחרים יקבלו מלגת הצטיינות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23928" y="5949280"/>
            <a:ext cx="4572000" cy="5008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תלמידים נבחרים יקבלו משרת הוראה </a:t>
            </a:r>
          </a:p>
        </p:txBody>
      </p:sp>
    </p:spTree>
    <p:extLst>
      <p:ext uri="{BB962C8B-B14F-4D97-AF65-F5344CB8AC3E}">
        <p14:creationId xmlns:p14="http://schemas.microsoft.com/office/powerpoint/2010/main" val="251765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7538" y="4149080"/>
            <a:ext cx="2404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ד"ר פרידה בן עמי</a:t>
            </a:r>
            <a:endParaRPr lang="he-IL" alt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4114563" y="5850240"/>
            <a:ext cx="5029437" cy="972282"/>
            <a:chOff x="3087735" y="5724754"/>
            <a:chExt cx="5696225" cy="1101209"/>
          </a:xfrm>
        </p:grpSpPr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7731424" y="5724754"/>
              <a:ext cx="1052536" cy="1101209"/>
              <a:chOff x="7517850" y="4536817"/>
              <a:chExt cx="1377037" cy="1440717"/>
            </a:xfrm>
          </p:grpSpPr>
          <p:pic>
            <p:nvPicPr>
              <p:cNvPr id="24" name="Picture 32" descr="https://encrypted-tbn3.google.com/images?q=tbn:ANd9GcQnqT6RHNAhXdXWne_D4Ay5UCUcH9aTFa-dNbc-FdXgo2QPtpFM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7596188" y="4536817"/>
                <a:ext cx="1298699" cy="121386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  <a:effectLst>
                <a:softEdge rad="112500"/>
              </a:effectLst>
            </p:spPr>
          </p:pic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7517850" y="5589240"/>
                <a:ext cx="1321007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מולקולארית</a:t>
                </a:r>
              </a:p>
            </p:txBody>
          </p:sp>
        </p:grpSp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6795951" y="5724754"/>
              <a:ext cx="995350" cy="1101209"/>
              <a:chOff x="6795951" y="5724754"/>
              <a:chExt cx="995350" cy="1101209"/>
            </a:xfrm>
          </p:grpSpPr>
          <p:pic>
            <p:nvPicPr>
              <p:cNvPr id="22" name="Picture 30" descr="https://encrypted-tbn3.google.com/images?q=tbn:ANd9GcSxNMZHzBHI9UqrNGNjG-U7ZpCtyX9VqOkOpfF-BtSy7EhBW9de-EN5CVrj4Q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6795951" y="5724754"/>
                <a:ext cx="99535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6903483" y="6529171"/>
                <a:ext cx="770112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ביוכימיה</a:t>
                </a:r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5847266" y="5724754"/>
              <a:ext cx="984976" cy="1088316"/>
              <a:chOff x="5847266" y="5724754"/>
              <a:chExt cx="984976" cy="1088316"/>
            </a:xfrm>
          </p:grpSpPr>
          <p:pic>
            <p:nvPicPr>
              <p:cNvPr id="20" name="Picture 19" descr="Arabidopsis.jpg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5892668" y="5724754"/>
                <a:ext cx="887518" cy="9278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5847266" y="6516278"/>
                <a:ext cx="984976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מדעי הצמח</a:t>
                </a:r>
              </a:p>
            </p:txBody>
          </p:sp>
        </p:grpSp>
        <p:grpSp>
          <p:nvGrpSpPr>
            <p:cNvPr id="11" name="Group 37"/>
            <p:cNvGrpSpPr>
              <a:grpSpLocks/>
            </p:cNvGrpSpPr>
            <p:nvPr/>
          </p:nvGrpSpPr>
          <p:grpSpPr bwMode="auto">
            <a:xfrm>
              <a:off x="4923861" y="5724754"/>
              <a:ext cx="917447" cy="1088543"/>
              <a:chOff x="4923861" y="5724754"/>
              <a:chExt cx="917447" cy="1088543"/>
            </a:xfrm>
          </p:grpSpPr>
          <p:pic>
            <p:nvPicPr>
              <p:cNvPr id="18" name="Picture 28" descr="http://www.wordans.com/wordansfiles/product_previews/2011/12/11/3163/3163_650.jpg?1323582068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4976198" y="5724754"/>
                <a:ext cx="86511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4923861" y="6505664"/>
                <a:ext cx="843542" cy="307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זואולוגיה</a:t>
                </a:r>
              </a:p>
            </p:txBody>
          </p: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3993342" y="5724754"/>
              <a:ext cx="982856" cy="1101209"/>
              <a:chOff x="2627301" y="4536817"/>
              <a:chExt cx="1285875" cy="1440717"/>
            </a:xfrm>
          </p:grpSpPr>
          <p:pic>
            <p:nvPicPr>
              <p:cNvPr id="16" name="Picture 26" descr="https://encrypted-tbn0.google.com/images?q=tbn:ANd9GcR0UUFdnUJwOyk2df58h9kEqfv2uqL42az4uSBSJiOp35IyjbvN3vXqAA0ybw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2627301" y="4536817"/>
                <a:ext cx="1285875" cy="1285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2894926" y="5589240"/>
                <a:ext cx="679918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נוירו'</a:t>
                </a:r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3087735" y="5724754"/>
              <a:ext cx="961015" cy="1097382"/>
              <a:chOff x="3087735" y="5724754"/>
              <a:chExt cx="961015" cy="1097382"/>
            </a:xfrm>
          </p:grpSpPr>
          <p:pic>
            <p:nvPicPr>
              <p:cNvPr id="14" name="Picture 24" descr="https://encrypted-tbn3.google.com/images?q=tbn:ANd9GcTvdsB2fPrUlNYtvKWs1AJ-hgQLPV8Vr_S40Yn4BGo56h00LddKnzAbJ8BBd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3087735" y="5724754"/>
                <a:ext cx="961015" cy="9974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3122896" y="6525344"/>
                <a:ext cx="844309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חקר התא</a:t>
                </a:r>
              </a:p>
            </p:txBody>
          </p:sp>
        </p:grpSp>
      </p:grpSp>
      <p:sp>
        <p:nvSpPr>
          <p:cNvPr id="26" name="מלבן מעוגל 2"/>
          <p:cNvSpPr>
            <a:spLocks noChangeArrowheads="1"/>
          </p:cNvSpPr>
          <p:nvPr/>
        </p:nvSpPr>
        <p:spPr bwMode="auto">
          <a:xfrm>
            <a:off x="521815" y="1340768"/>
            <a:ext cx="7993062" cy="263048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המחלקה לזואולוגיה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e-IL" altLang="he-I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המסלול לזואולוגיה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e-IL" altLang="he-I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המסלול  לאקולוגיה ואיכות הסביבה</a:t>
            </a:r>
          </a:p>
        </p:txBody>
      </p:sp>
      <p:pic>
        <p:nvPicPr>
          <p:cNvPr id="27" name="Picture 28" descr="http://www.wordans.com/wordansfiles/product_previews/2011/12/11/3163/3163_650.jpg?132358206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1" y="487003"/>
            <a:ext cx="1621071" cy="1707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78021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476673"/>
            <a:ext cx="66247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eaLnBrk="0" fontAlgn="base" hangingPunct="0">
              <a:lnSpc>
                <a:spcPct val="90000"/>
              </a:lnSpc>
              <a:spcAft>
                <a:spcPts val="2400"/>
              </a:spcAft>
              <a:defRPr/>
            </a:pPr>
            <a:r>
              <a:rPr lang="he-IL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המחלקה נוסדה ב 1932. היא הגדולה ביותר בפקולטה למדעי החיים בת"א והמרכז הגדול והחשוב מסוגו בארץ </a:t>
            </a:r>
          </a:p>
          <a:p>
            <a:pPr lvl="0" indent="-342900" eaLnBrk="0" fontAlgn="base" hangingPunct="0">
              <a:lnSpc>
                <a:spcPct val="90000"/>
              </a:lnSpc>
              <a:spcAft>
                <a:spcPts val="2400"/>
              </a:spcAft>
              <a:defRPr/>
            </a:pPr>
            <a:r>
              <a:rPr lang="he-IL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כמחלקה לביולוגיה </a:t>
            </a:r>
            <a:r>
              <a:rPr lang="he-IL" sz="2000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אורגניזמית</a:t>
            </a:r>
            <a:r>
              <a:rPr lang="he-IL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אינטגרטיבית, המחקר במחלקה מכסה מגוון גדול מאוד של נושאים וכולל פיזיולוגיה והתנהגות, אקולוגיה, מגוון מינים, אבולוציה, ביולוגיה ימית  ועוד - מחקר בסיסי ויישומי.</a:t>
            </a:r>
          </a:p>
          <a:p>
            <a:pPr lvl="0" indent="-342900" eaLnBrk="0" fontAlgn="base" hangingPunct="0">
              <a:lnSpc>
                <a:spcPct val="90000"/>
              </a:lnSpc>
              <a:spcAft>
                <a:spcPts val="2400"/>
              </a:spcAft>
              <a:defRPr/>
            </a:pPr>
            <a:r>
              <a:rPr lang="he-IL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הגן הזואולוגי הינו תשתית מחקר ייחודית המציעה את האפשרות למחקר במודלים אלטרנטיביים בתנאים ייחודיים. זאת בנוסף לתפקידו כמרכז לחינוך מדעי ושמירת טבע. </a:t>
            </a:r>
          </a:p>
          <a:p>
            <a:pPr lvl="0" indent="-342900" eaLnBrk="0" fontAlgn="base" hangingPunct="0">
              <a:lnSpc>
                <a:spcPct val="90000"/>
              </a:lnSpc>
              <a:spcAft>
                <a:spcPts val="2400"/>
              </a:spcAft>
              <a:defRPr/>
            </a:pPr>
            <a:r>
              <a:rPr lang="he-IL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המוזיאון הזואולוגי (אוספי הטבע הלאומיים) מציע ארכיון מפורט, פעיל ומתעדכן ללא הרף של המגוון הביולוגי בישראל ובמדינות השכנות.</a:t>
            </a:r>
            <a:endParaRPr lang="en-US" sz="20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20880" y="188640"/>
            <a:ext cx="1043608" cy="99485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http://zoologyphoto.weebly.com/uploads/5/5/4/1/5541809/411336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20880" y="1852350"/>
            <a:ext cx="1115616" cy="103103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42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5400000">
            <a:off x="7934907" y="3538208"/>
            <a:ext cx="1008113" cy="1036167"/>
          </a:xfrm>
          <a:prstGeom prst="round2DiagRect">
            <a:avLst>
              <a:gd name="adj1" fmla="val 0"/>
              <a:gd name="adj2" fmla="val 19195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zoologyphoto.weebly.com/uploads/5/5/4/1/5541809/898446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920880" y="5229200"/>
            <a:ext cx="1059836" cy="108012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45224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3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4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רישום וקבלה </a:t>
            </a:r>
            <a:r>
              <a:rPr lang="he-IL" sz="4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ללימודי </a:t>
            </a:r>
            <a:r>
              <a:rPr lang="he-IL" sz="4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תואר שני</a:t>
            </a:r>
            <a:endParaRPr lang="he-IL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3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מועדי הרישום: מועד רגיל: 1 בינואר – 31 במאי. </a:t>
            </a:r>
          </a:p>
          <a:p>
            <a:pPr marL="0" lv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3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בחלק מהמחלקות מועד מאוחר ביוני</a:t>
            </a:r>
          </a:p>
          <a:p>
            <a:pPr marL="0" lv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he-IL" altLang="he-IL" sz="31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3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אופן הרישום: </a:t>
            </a:r>
            <a:r>
              <a:rPr lang="he-IL" altLang="he-IL" sz="31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דרך אתר האוניברסיטה באינטרנט </a:t>
            </a:r>
            <a:r>
              <a:rPr lang="he-IL" altLang="he-IL" sz="3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ולא דרך רישום במזכירות</a:t>
            </a:r>
            <a:endParaRPr lang="en-US" altLang="he-IL" sz="31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he-IL" sz="3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http://go.tau.ac.il</a:t>
            </a:r>
            <a:endParaRPr lang="he-IL" altLang="he-IL" sz="31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he-IL" altLang="he-IL" sz="31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3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תנאי קבלה: </a:t>
            </a:r>
            <a:r>
              <a:rPr lang="he-IL" altLang="he-IL" sz="31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תואר ראשון- </a:t>
            </a:r>
            <a:r>
              <a:rPr lang="he-IL" altLang="he-IL" sz="3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במסלול ביולוגיה מורחב, ביולוגיה דו חוגי, או תחום קרוב.</a:t>
            </a:r>
          </a:p>
          <a:p>
            <a:pPr marL="0" lv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3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סיום עם ממוצע ציונים </a:t>
            </a:r>
            <a:r>
              <a:rPr lang="he-IL" altLang="he-IL" sz="41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80 לפחות</a:t>
            </a:r>
            <a:endParaRPr lang="he-IL" altLang="he-IL" sz="3100" b="1" u="sng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he-IL" sz="2400" b="1" dirty="0">
              <a:solidFill>
                <a:srgbClr val="000066"/>
              </a:solidFill>
              <a:latin typeface="Arial" pitchFamily="34" charset="0"/>
              <a:cs typeface="Guttman Yad-Brush" pitchFamily="2" charset="-79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62762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476672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תהליך הקבלה במחלקה לזואולוגיה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6714" y="1163228"/>
            <a:ext cx="734481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הרשמה </a:t>
            </a:r>
            <a:r>
              <a:rPr lang="he-IL" altLang="he-IL" sz="1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דרך אתר מרכז הרישום</a:t>
            </a:r>
            <a:endParaRPr lang="he-IL" altLang="he-IL" sz="18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he-IL" altLang="he-IL" sz="18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העברת נתונים למזכירות המחלקה</a:t>
            </a:r>
            <a:endParaRPr lang="he-IL" altLang="he-IL" sz="1800" u="sng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800" u="sng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he-IL" altLang="he-IL" sz="18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התקשרות </a:t>
            </a: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עם מנחה מהמחלקה והסכמה על הצטרפות לקבוצתו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800" b="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אין ראיון בפני ועדת קבלה מחלקתית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800" b="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800" b="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sz="1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יצירת </a:t>
            </a: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קשר עם יועץ המסלול שנבחר ועם אחראי תלמידי מוסמך במחלקה לבירור דרישות קבלה והשלמה במידת הצורך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תלמידים נבחרים יקבלו משרת הוראה </a:t>
            </a:r>
          </a:p>
        </p:txBody>
      </p:sp>
      <p:sp>
        <p:nvSpPr>
          <p:cNvPr id="7" name="Down Arrow 44"/>
          <p:cNvSpPr>
            <a:spLocks noChangeArrowheads="1"/>
          </p:cNvSpPr>
          <p:nvPr/>
        </p:nvSpPr>
        <p:spPr bwMode="auto">
          <a:xfrm>
            <a:off x="6012160" y="1700808"/>
            <a:ext cx="287337" cy="503237"/>
          </a:xfrm>
          <a:prstGeom prst="downArrow">
            <a:avLst>
              <a:gd name="adj1" fmla="val 50000"/>
              <a:gd name="adj2" fmla="val 50036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he-IL" altLang="he-IL" sz="2000">
              <a:solidFill>
                <a:srgbClr val="000066"/>
              </a:solidFill>
            </a:endParaRPr>
          </a:p>
        </p:txBody>
      </p:sp>
      <p:sp>
        <p:nvSpPr>
          <p:cNvPr id="8" name="Down Arrow 45"/>
          <p:cNvSpPr>
            <a:spLocks noChangeArrowheads="1"/>
          </p:cNvSpPr>
          <p:nvPr/>
        </p:nvSpPr>
        <p:spPr bwMode="auto">
          <a:xfrm>
            <a:off x="6012160" y="2553494"/>
            <a:ext cx="288925" cy="503238"/>
          </a:xfrm>
          <a:prstGeom prst="downArrow">
            <a:avLst>
              <a:gd name="adj1" fmla="val 50000"/>
              <a:gd name="adj2" fmla="val 49761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he-IL" altLang="he-IL" sz="2000">
              <a:solidFill>
                <a:srgbClr val="000066"/>
              </a:solidFill>
            </a:endParaRPr>
          </a:p>
        </p:txBody>
      </p:sp>
      <p:sp>
        <p:nvSpPr>
          <p:cNvPr id="9" name="Down Arrow 46"/>
          <p:cNvSpPr>
            <a:spLocks noChangeArrowheads="1"/>
          </p:cNvSpPr>
          <p:nvPr/>
        </p:nvSpPr>
        <p:spPr bwMode="auto">
          <a:xfrm>
            <a:off x="6009992" y="3997553"/>
            <a:ext cx="287337" cy="503237"/>
          </a:xfrm>
          <a:prstGeom prst="downArrow">
            <a:avLst>
              <a:gd name="adj1" fmla="val 50000"/>
              <a:gd name="adj2" fmla="val 50036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he-IL" altLang="he-IL" sz="2000">
              <a:solidFill>
                <a:srgbClr val="000066"/>
              </a:solidFill>
            </a:endParaRPr>
          </a:p>
        </p:txBody>
      </p:sp>
      <p:sp>
        <p:nvSpPr>
          <p:cNvPr id="10" name="Down Arrow 47"/>
          <p:cNvSpPr>
            <a:spLocks noChangeArrowheads="1"/>
          </p:cNvSpPr>
          <p:nvPr/>
        </p:nvSpPr>
        <p:spPr bwMode="auto">
          <a:xfrm>
            <a:off x="6008404" y="5085184"/>
            <a:ext cx="288925" cy="503237"/>
          </a:xfrm>
          <a:prstGeom prst="downArrow">
            <a:avLst>
              <a:gd name="adj1" fmla="val 50000"/>
              <a:gd name="adj2" fmla="val 49761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he-IL" altLang="he-IL" sz="2000">
              <a:solidFill>
                <a:srgbClr val="000066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20880" y="188640"/>
            <a:ext cx="1043608" cy="99485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http://zoologyphoto.weebly.com/uploads/5/5/4/1/5541809/411336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20880" y="1852350"/>
            <a:ext cx="1115616" cy="103103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42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5400000">
            <a:off x="7934907" y="3538208"/>
            <a:ext cx="1008113" cy="1036167"/>
          </a:xfrm>
          <a:prstGeom prst="round2DiagRect">
            <a:avLst>
              <a:gd name="adj1" fmla="val 0"/>
              <a:gd name="adj2" fmla="val 19195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http://zoologyphoto.weebly.com/uploads/5/5/4/1/5541809/898446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920880" y="5229200"/>
            <a:ext cx="1059836" cy="108012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323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4985" y="984785"/>
            <a:ext cx="57606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חובה למסלול: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ביוסטטיסטיקה</a:t>
            </a:r>
            <a:r>
              <a:rPr lang="he-IL" altLang="he-IL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 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 ש"ס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תכנית מחקר -  2 ש"ס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השלמת קורסים: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בהתאם למופיע בידיעון. לתלמידים שלא למדו קורסים מסוימים לקראת התואר הראשון יש סל קורסי "חובה-בחירה" שעליהם ללמוד כחובת מסלול.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סיום התואר והגשת עבודת גמר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המנחה ימליץ על 2 בוחנים לבחינה הסופית על העבודה. הציון </a:t>
            </a:r>
            <a:r>
              <a:rPr lang="he-IL" altLang="he-IL" sz="20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ינתן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ע"י 3 הבוחנים (המנחה + 2 הבוחנים הנוספים).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הציון הסופי יורכב כך: 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עבודה - 40%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בחינה – 20%</a:t>
            </a:r>
            <a:b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e-IL" altLang="he-IL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קורסים </a:t>
            </a: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40% </a:t>
            </a:r>
            <a:endParaRPr lang="en-US" altLang="he-IL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9025" y="188640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המסלול לזואולוגיה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20880" y="188640"/>
            <a:ext cx="1043608" cy="99485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zoologyphoto.weebly.com/uploads/5/5/4/1/5541809/411336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920880" y="1852350"/>
            <a:ext cx="1115616" cy="103103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42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5400000">
            <a:off x="7934907" y="3538208"/>
            <a:ext cx="1008113" cy="1036167"/>
          </a:xfrm>
          <a:prstGeom prst="round2DiagRect">
            <a:avLst>
              <a:gd name="adj1" fmla="val 0"/>
              <a:gd name="adj2" fmla="val 19195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://zoologyphoto.weebly.com/uploads/5/5/4/1/5541809/898446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920880" y="5229200"/>
            <a:ext cx="1059836" cy="108012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522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מעוגל 2"/>
          <p:cNvSpPr>
            <a:spLocks noChangeArrowheads="1"/>
          </p:cNvSpPr>
          <p:nvPr/>
        </p:nvSpPr>
        <p:spPr bwMode="auto">
          <a:xfrm>
            <a:off x="755576" y="2276872"/>
            <a:ext cx="7993062" cy="22320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he-IL" alt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המסלול  לאקולוגיה ואיכות הסביבה</a:t>
            </a:r>
          </a:p>
        </p:txBody>
      </p:sp>
      <p:pic>
        <p:nvPicPr>
          <p:cNvPr id="3" name="Picture 28" descr="http://www.wordans.com/wordansfiles/product_previews/2011/12/11/3163/3163_650.jpg?132358206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1268760"/>
            <a:ext cx="1621071" cy="1707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37610" y="5899620"/>
            <a:ext cx="5106203" cy="913930"/>
            <a:chOff x="3087735" y="5724754"/>
            <a:chExt cx="5696225" cy="1101209"/>
          </a:xfrm>
        </p:grpSpPr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7731424" y="5724754"/>
              <a:ext cx="1052536" cy="1101209"/>
              <a:chOff x="7517850" y="4536817"/>
              <a:chExt cx="1377037" cy="1440717"/>
            </a:xfrm>
          </p:grpSpPr>
          <p:pic>
            <p:nvPicPr>
              <p:cNvPr id="22" name="Picture 32" descr="https://encrypted-tbn3.google.com/images?q=tbn:ANd9GcQnqT6RHNAhXdXWne_D4Ay5UCUcH9aTFa-dNbc-FdXgo2QPtpFM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7596188" y="4536817"/>
                <a:ext cx="1298699" cy="121386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  <a:effectLst>
                <a:softEdge rad="112500"/>
              </a:effectLst>
            </p:spPr>
          </p:pic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7517850" y="5589240"/>
                <a:ext cx="1321007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מולקולארית</a:t>
                </a:r>
              </a:p>
            </p:txBody>
          </p:sp>
        </p:grp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6795951" y="5724754"/>
              <a:ext cx="995350" cy="1101209"/>
              <a:chOff x="6795951" y="5724754"/>
              <a:chExt cx="995350" cy="1101209"/>
            </a:xfrm>
          </p:grpSpPr>
          <p:pic>
            <p:nvPicPr>
              <p:cNvPr id="20" name="Picture 30" descr="https://encrypted-tbn3.google.com/images?q=tbn:ANd9GcSxNMZHzBHI9UqrNGNjG-U7ZpCtyX9VqOkOpfF-BtSy7EhBW9de-EN5CVrj4Q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6795951" y="5724754"/>
                <a:ext cx="99535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6903483" y="6529171"/>
                <a:ext cx="770112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ביוכימיה</a:t>
                </a:r>
              </a:p>
            </p:txBody>
          </p:sp>
        </p:grpSp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5847266" y="5724754"/>
              <a:ext cx="984976" cy="1088316"/>
              <a:chOff x="5847266" y="5724754"/>
              <a:chExt cx="984976" cy="1088316"/>
            </a:xfrm>
          </p:grpSpPr>
          <p:pic>
            <p:nvPicPr>
              <p:cNvPr id="18" name="Picture 17" descr="Arabidopsis.jpg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5892668" y="5724754"/>
                <a:ext cx="887518" cy="9278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5847266" y="6516278"/>
                <a:ext cx="984976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מדעי הצמח</a:t>
                </a:r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4923861" y="5724754"/>
              <a:ext cx="917447" cy="1088543"/>
              <a:chOff x="4923861" y="5724754"/>
              <a:chExt cx="917447" cy="1088543"/>
            </a:xfrm>
          </p:grpSpPr>
          <p:pic>
            <p:nvPicPr>
              <p:cNvPr id="16" name="Picture 28" descr="http://www.wordans.com/wordansfiles/product_previews/2011/12/11/3163/3163_650.jpg?1323582068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4976198" y="5724754"/>
                <a:ext cx="86511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4923861" y="6505664"/>
                <a:ext cx="843542" cy="307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זואולוגיה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3993342" y="5724754"/>
              <a:ext cx="982856" cy="1101209"/>
              <a:chOff x="2627301" y="4536817"/>
              <a:chExt cx="1285875" cy="1440717"/>
            </a:xfrm>
          </p:grpSpPr>
          <p:pic>
            <p:nvPicPr>
              <p:cNvPr id="14" name="Picture 26" descr="https://encrypted-tbn0.google.com/images?q=tbn:ANd9GcR0UUFdnUJwOyk2df58h9kEqfv2uqL42az4uSBSJiOp35IyjbvN3vXqAA0ybw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627301" y="4536817"/>
                <a:ext cx="1285875" cy="1285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2894926" y="5589240"/>
                <a:ext cx="679918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נוירו'</a:t>
                </a:r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3087735" y="5724754"/>
              <a:ext cx="961015" cy="1097382"/>
              <a:chOff x="3087735" y="5724754"/>
              <a:chExt cx="961015" cy="1097382"/>
            </a:xfrm>
          </p:grpSpPr>
          <p:pic>
            <p:nvPicPr>
              <p:cNvPr id="12" name="Picture 24" descr="https://encrypted-tbn3.google.com/images?q=tbn:ANd9GcTvdsB2fPrUlNYtvKWs1AJ-hgQLPV8Vr_S40Yn4BGo56h00LddKnzAbJ8BBdg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3087735" y="5724754"/>
                <a:ext cx="961015" cy="9974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122896" y="6525344"/>
                <a:ext cx="844309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חקר התא</a:t>
                </a:r>
              </a:p>
            </p:txBody>
          </p:sp>
        </p:grpSp>
      </p:grp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34" y="4653136"/>
            <a:ext cx="19272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119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3714"/>
            <a:ext cx="8316416" cy="50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908720"/>
            <a:ext cx="8299077" cy="4247317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בפקולטה למדעי החיים קיימת מסורת מחקר באקולוגיה וסביבה ארוכת שנים תוך שימוש בכלי מחקר מדעיים מתחומי האבולוציה, הגנטיקה, האקולוגיה, שמירת הטבע, הביוגיאוגרפיה, ההתנהגות והפיזיולוגיה, וכן תשתית ייחודית הכוללת את </a:t>
            </a:r>
            <a:r>
              <a:rPr lang="he-IL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הגן </a:t>
            </a:r>
            <a:r>
              <a:rPr lang="he-I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הזואולוגי, הגן הבוטני ואוספי הטבע הלאומיים</a:t>
            </a:r>
            <a:r>
              <a:rPr lang="he-IL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למדענים המלמדים בתוכנית זו יש מסורת ארוכת שנים של תרומה לחברה בתחומי שמירת הטבע וההגנה על הסביבה.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מחקרים במסגרת המסלול לאקולוגיה וסביבה בפקולטה למדעי החיים כוללים גם נושאים כמו תכנון, כלכלה ומשפט בתחומי האקולוגיה, שמירת הטבע, והסביבה, ו</a:t>
            </a:r>
            <a:r>
              <a:rPr lang="he-IL" dirty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את התכנית למדעי הים.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3" y="81994"/>
            <a:ext cx="8299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he-IL" altLang="he-IL" sz="2400" b="1" kern="0" dirty="0">
                <a:latin typeface="Arial" pitchFamily="34" charset="0"/>
                <a:cs typeface="Arial" pitchFamily="34" charset="0"/>
              </a:rPr>
              <a:t>המסלול  לאקולוגיה ואיכות </a:t>
            </a:r>
            <a:r>
              <a:rPr lang="he-IL" altLang="he-IL" sz="2400" b="1" kern="0" dirty="0" smtClean="0">
                <a:latin typeface="Arial" pitchFamily="34" charset="0"/>
                <a:cs typeface="Arial" pitchFamily="34" charset="0"/>
              </a:rPr>
              <a:t>הסביבה בפקולטה למדעי החיים</a:t>
            </a:r>
            <a:endParaRPr lang="he-IL" altLang="he-IL" sz="2400" b="1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831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4643"/>
            <a:ext cx="7992888" cy="493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63688" y="3105835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e-IL" b="1" dirty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לפרטים: ראש המסלול, </a:t>
            </a:r>
            <a:r>
              <a:rPr lang="he-IL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ד"ר יוסי יובל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35696" y="3206497"/>
            <a:ext cx="2537874" cy="2695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yossiy@post.tau.ac.il</a:t>
            </a:r>
          </a:p>
        </p:txBody>
      </p:sp>
    </p:spTree>
    <p:extLst>
      <p:ext uri="{BB962C8B-B14F-4D97-AF65-F5344CB8AC3E}">
        <p14:creationId xmlns:p14="http://schemas.microsoft.com/office/powerpoint/2010/main" val="2776410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מעוגל 2"/>
          <p:cNvSpPr>
            <a:spLocks noChangeArrowheads="1"/>
          </p:cNvSpPr>
          <p:nvPr/>
        </p:nvSpPr>
        <p:spPr bwMode="auto">
          <a:xfrm>
            <a:off x="611560" y="1125538"/>
            <a:ext cx="8424490" cy="331311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המחלקה לביולוגיה מולקולארית ואקולוגיה של צמחים</a:t>
            </a:r>
          </a:p>
          <a:p>
            <a:pPr marL="0" marR="0" lvl="1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he-IL" altLang="he-I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המסלול למדעי הצמח</a:t>
            </a:r>
          </a:p>
        </p:txBody>
      </p:sp>
      <p:pic>
        <p:nvPicPr>
          <p:cNvPr id="3" name="Picture 2" descr="Arabidopsi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7504" y="332655"/>
            <a:ext cx="1800200" cy="15121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805358" y="4581128"/>
            <a:ext cx="2013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פרופסור </a:t>
            </a:r>
            <a:r>
              <a:rPr lang="he-IL" altLang="he-IL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עדי אבני</a:t>
            </a:r>
            <a:endParaRPr lang="he-IL" altLang="he-IL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56650" y="5899620"/>
            <a:ext cx="5179399" cy="958380"/>
            <a:chOff x="3087735" y="5724754"/>
            <a:chExt cx="5696225" cy="1101209"/>
          </a:xfrm>
        </p:grpSpPr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7731424" y="5724754"/>
              <a:ext cx="1052536" cy="1101209"/>
              <a:chOff x="7517850" y="4536817"/>
              <a:chExt cx="1377037" cy="1440717"/>
            </a:xfrm>
          </p:grpSpPr>
          <p:pic>
            <p:nvPicPr>
              <p:cNvPr id="22" name="Picture 32" descr="https://encrypted-tbn3.google.com/images?q=tbn:ANd9GcQnqT6RHNAhXdXWne_D4Ay5UCUcH9aTFa-dNbc-FdXgo2QPtpFM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7596188" y="4536817"/>
                <a:ext cx="1298699" cy="1213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3" name="Rectangle 23"/>
              <p:cNvSpPr>
                <a:spLocks noChangeArrowheads="1"/>
              </p:cNvSpPr>
              <p:nvPr/>
            </p:nvSpPr>
            <p:spPr bwMode="auto">
              <a:xfrm>
                <a:off x="7517850" y="5589240"/>
                <a:ext cx="1321007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>
                    <a:solidFill>
                      <a:srgbClr val="000066"/>
                    </a:solidFill>
                  </a:rPr>
                  <a:t>מולקולארית</a:t>
                </a:r>
              </a:p>
            </p:txBody>
          </p:sp>
        </p:grp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6795951" y="5724754"/>
              <a:ext cx="995350" cy="1101209"/>
              <a:chOff x="6795951" y="5724754"/>
              <a:chExt cx="995350" cy="1101209"/>
            </a:xfrm>
          </p:grpSpPr>
          <p:pic>
            <p:nvPicPr>
              <p:cNvPr id="20" name="Picture 30" descr="https://encrypted-tbn3.google.com/images?q=tbn:ANd9GcSxNMZHzBHI9UqrNGNjG-U7ZpCtyX9VqOkOpfF-BtSy7EhBW9de-EN5CVrj4Q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6795951" y="5724754"/>
                <a:ext cx="99535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1" name="Rectangle 21"/>
              <p:cNvSpPr>
                <a:spLocks noChangeArrowheads="1"/>
              </p:cNvSpPr>
              <p:nvPr/>
            </p:nvSpPr>
            <p:spPr bwMode="auto">
              <a:xfrm>
                <a:off x="6903483" y="6529171"/>
                <a:ext cx="770112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 dirty="0">
                    <a:solidFill>
                      <a:srgbClr val="000066"/>
                    </a:solidFill>
                  </a:rPr>
                  <a:t>ביוכימיה</a:t>
                </a:r>
              </a:p>
            </p:txBody>
          </p:sp>
        </p:grpSp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5847266" y="5724754"/>
              <a:ext cx="984976" cy="1088316"/>
              <a:chOff x="5847266" y="5724754"/>
              <a:chExt cx="984976" cy="1088316"/>
            </a:xfrm>
          </p:grpSpPr>
          <p:pic>
            <p:nvPicPr>
              <p:cNvPr id="18" name="Picture 17" descr="Arabidopsis.jpg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5892668" y="5724754"/>
                <a:ext cx="887518" cy="9278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Rectangle 19"/>
              <p:cNvSpPr>
                <a:spLocks noChangeArrowheads="1"/>
              </p:cNvSpPr>
              <p:nvPr/>
            </p:nvSpPr>
            <p:spPr bwMode="auto">
              <a:xfrm>
                <a:off x="5847266" y="6516278"/>
                <a:ext cx="984976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>
                    <a:solidFill>
                      <a:srgbClr val="000066"/>
                    </a:solidFill>
                  </a:rPr>
                  <a:t>מדעי הצמח</a:t>
                </a:r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4923861" y="5724754"/>
              <a:ext cx="917447" cy="1088543"/>
              <a:chOff x="4923861" y="5724754"/>
              <a:chExt cx="917447" cy="1088543"/>
            </a:xfrm>
          </p:grpSpPr>
          <p:pic>
            <p:nvPicPr>
              <p:cNvPr id="16" name="Picture 28" descr="http://www.wordans.com/wordansfiles/product_previews/2011/12/11/3163/3163_650.jpg?1323582068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4976198" y="5724754"/>
                <a:ext cx="86511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4923861" y="6505664"/>
                <a:ext cx="843542" cy="307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>
                    <a:solidFill>
                      <a:srgbClr val="000066"/>
                    </a:solidFill>
                  </a:rPr>
                  <a:t>זואולוגיה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3993342" y="5724754"/>
              <a:ext cx="982856" cy="1101209"/>
              <a:chOff x="2627301" y="4536817"/>
              <a:chExt cx="1285875" cy="1440717"/>
            </a:xfrm>
          </p:grpSpPr>
          <p:pic>
            <p:nvPicPr>
              <p:cNvPr id="14" name="Picture 26" descr="https://encrypted-tbn0.google.com/images?q=tbn:ANd9GcR0UUFdnUJwOyk2df58h9kEqfv2uqL42az4uSBSJiOp35IyjbvN3vXqAA0ybw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2627301" y="4536817"/>
                <a:ext cx="1285875" cy="1285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2894926" y="5589240"/>
                <a:ext cx="679918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>
                    <a:solidFill>
                      <a:srgbClr val="000066"/>
                    </a:solidFill>
                  </a:rPr>
                  <a:t>נוירו'</a:t>
                </a:r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3087735" y="5724754"/>
              <a:ext cx="961015" cy="1097382"/>
              <a:chOff x="3087735" y="5724754"/>
              <a:chExt cx="961015" cy="1097382"/>
            </a:xfrm>
          </p:grpSpPr>
          <p:pic>
            <p:nvPicPr>
              <p:cNvPr id="12" name="Picture 24" descr="https://encrypted-tbn3.google.com/images?q=tbn:ANd9GcTvdsB2fPrUlNYtvKWs1AJ-hgQLPV8Vr_S40Yn4BGo56h00LddKnzAbJ8BBd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3087735" y="5724754"/>
                <a:ext cx="961015" cy="9974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122896" y="6525344"/>
                <a:ext cx="844309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>
                    <a:solidFill>
                      <a:srgbClr val="000066"/>
                    </a:solidFill>
                  </a:rPr>
                  <a:t>חקר התא</a:t>
                </a:r>
              </a:p>
            </p:txBody>
          </p:sp>
        </p:grpSp>
      </p:grp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341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6" descr="&#10;Picture 8.png                                                  0003CD9F&#10;Macintosh HD                   0000000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1713">
            <a:off x="2853259" y="1755865"/>
            <a:ext cx="3615556" cy="360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NirOnb\Data Nir On C\Nir Photos\photos for Olimpus\Photos for Embo 2011\DSCN1363 test4 At Ov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5" y="3224012"/>
            <a:ext cx="2006705" cy="267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259857"/>
            <a:ext cx="22494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6" y="3108325"/>
            <a:ext cx="26273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8" y="530756"/>
            <a:ext cx="1497040" cy="177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52" y="548680"/>
            <a:ext cx="1472276" cy="175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401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D:\My Documents\Pictures\Flowers test show\ACHNAI-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3198"/>
            <a:ext cx="2160240" cy="20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01" y="4857749"/>
            <a:ext cx="304323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79635" y="3198168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he-IL" sz="2400" b="1" dirty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3096"/>
            <a:ext cx="4097598" cy="58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68" y="158620"/>
            <a:ext cx="1847850" cy="96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23" y="1120906"/>
            <a:ext cx="1576928" cy="109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Quad Arrow 18"/>
          <p:cNvSpPr/>
          <p:nvPr/>
        </p:nvSpPr>
        <p:spPr bwMode="auto">
          <a:xfrm>
            <a:off x="3913477" y="3362821"/>
            <a:ext cx="1501775" cy="930275"/>
          </a:xfrm>
          <a:prstGeom prst="quadArrow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l" rtl="0" eaLnBrk="0" hangingPunct="0">
              <a:defRPr/>
            </a:pPr>
            <a:endParaRPr lang="he-IL" sz="2400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1740" y="2996952"/>
            <a:ext cx="1128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>
                <a:solidFill>
                  <a:srgbClr val="FF00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גנטיקה</a:t>
            </a:r>
            <a:endParaRPr lang="en-US" altLang="he-IL" sz="2400" b="1" dirty="0">
              <a:solidFill>
                <a:srgbClr val="FF00FF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24" y="3561423"/>
            <a:ext cx="17859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12" y="4191774"/>
            <a:ext cx="13477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799" y="3563162"/>
            <a:ext cx="2511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6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7037" y="677969"/>
            <a:ext cx="59046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ביוטכנולוגיה והנדסה גנטית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שיפור איכות חומרי מזון המופקים מהצומח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פיתוח עמידות כנגד מזיקים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פיתוח עמידות כנגד עקות  אביוטיות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יצירת ביו-</a:t>
            </a:r>
            <a:r>
              <a:rPr lang="he-IL" altLang="he-IL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דלקים</a:t>
            </a:r>
            <a:endParaRPr lang="he-IL" alt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e-IL" alt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בקרת גידול והתפתחות של 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שורשים, מערכות הובלה,  מערכות הרבייה, זרעים ופירות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e-IL" alt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בקרה </a:t>
            </a:r>
            <a:r>
              <a:rPr lang="he-IL" altLang="he-IL" sz="24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אפיגנטית</a:t>
            </a: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של ביטוי גנטי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e-IL" alt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אינטראקציה בין הצמח לסביבתו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תגובה לעקות יובש, מלח, חום קור ועוד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אינטראקציה עם </a:t>
            </a:r>
            <a:r>
              <a:rPr lang="he-IL" altLang="he-IL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פתוגנים</a:t>
            </a:r>
            <a:endParaRPr lang="he-IL" alt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he-IL" alt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השפעת שינויי אקלים על דינמיקה של מערכות טבעיות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6038835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t3.gstatic.com/images?q=tbn:ANd9GcTz3h1i67sK73YsTnQY3uikQuABI-z7XFrF4kNY4-DMokyO_yQw0nVC2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7"/>
            <a:ext cx="1172427" cy="309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70384" y="77341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solidFill>
                  <a:srgbClr val="00B05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תעסוקה אפשרית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b="1" dirty="0">
                <a:solidFill>
                  <a:srgbClr val="00B05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מחקר אקדמי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b="1" dirty="0">
                <a:solidFill>
                  <a:srgbClr val="00B05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מחקר יישומי בחברות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b="1" dirty="0">
                <a:solidFill>
                  <a:srgbClr val="00B05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תפקידי מנהל בחברות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b="1" dirty="0">
                <a:solidFill>
                  <a:srgbClr val="00B05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שווק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b="1" dirty="0">
                <a:solidFill>
                  <a:srgbClr val="00B05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הוראה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e-IL" altLang="he-IL" b="1" dirty="0">
                <a:solidFill>
                  <a:srgbClr val="00B05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תפקידים במערך הממשלתי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3749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e-IL" sz="4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דוגמאות למחקרים המתנהלים במחלקה</a:t>
            </a:r>
            <a:endParaRPr lang="he-IL" sz="4000" kern="0" dirty="0"/>
          </a:p>
        </p:txBody>
      </p:sp>
    </p:spTree>
    <p:extLst>
      <p:ext uri="{BB962C8B-B14F-4D97-AF65-F5344CB8AC3E}">
        <p14:creationId xmlns:p14="http://schemas.microsoft.com/office/powerpoint/2010/main" val="957025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" y="5899620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404664"/>
            <a:ext cx="6043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תהליך הקבלה במחלקה</a:t>
            </a:r>
            <a:endParaRPr kumimoji="0" lang="he-IL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5696" y="727829"/>
            <a:ext cx="64087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he-IL" altLang="he-IL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מחייב העברת נתונים </a:t>
            </a:r>
            <a:r>
              <a:rPr lang="he-IL" altLang="he-IL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למרכז הרישום: </a:t>
            </a:r>
            <a:endParaRPr lang="he-IL" alt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גיליון ציונים, קורות חיים ו</a:t>
            </a:r>
            <a:r>
              <a:rPr lang="he-IL" altLang="he-IL" sz="24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-2 מכתבי המלצה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e-IL" altLang="he-IL" sz="2400" b="1" u="sng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אין צורך בהתקשרות עם מנחה כדי להתקבל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he-IL" alt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לאחר הקבלה התקשרות עם מנחה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e-IL" alt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altLang="he-IL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תלמידים </a:t>
            </a: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יכולים להתאים מסלול לימודים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he-IL" altLang="he-IL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בהתאם </a:t>
            </a: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לנושא המחקר</a:t>
            </a:r>
          </a:p>
        </p:txBody>
      </p:sp>
      <p:pic>
        <p:nvPicPr>
          <p:cNvPr id="5" name="Picture 2" descr="http://1.bp.blogspot.com/_JIDoL_MDCJ4/SoWVr0xqp_I/AAAAAAAAADI/Xaedie32rUw/s400/%D7%A8%D7%90%D7%99%D7%95%D7%9F%2B%D7%90%D7%A6%D7%9C%2B%D7%90%D7%91%D7%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14700"/>
            <a:ext cx="261937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132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Manna_log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0" y="1557338"/>
            <a:ext cx="9144000" cy="3683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תכנית </a:t>
            </a:r>
            <a:r>
              <a:rPr lang="he-IL" altLang="he-IL" sz="18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אינטרדיסציפלינרית  חדשה במסגרת לימודי המוסמך במדעי החיים לאבטחת מזון * 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1997839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קחו חלק במחקר אקדמי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אינטרדיסציפלינרי </a:t>
            </a: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אשר יקדם את אבטחת המזון בעולם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e-IL" alt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תלמידים 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מכל </a:t>
            </a: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המסלולים אשר נושא מחקרם תואם את מטרות </a:t>
            </a:r>
            <a:r>
              <a:rPr lang="he-IL" altLang="he-IL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המרכז לאבטחת מזון  </a:t>
            </a: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זכאים להשתתף בתוכנית המשלבת בין 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כל </a:t>
            </a: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אחד ממסלולי הלימוד בפקולטה ובין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קורסים ייחודיים בכלכלה ובריאות הציבור 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e-IL" altLang="he-IL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e-IL" altLang="he-IL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4005064"/>
            <a:ext cx="6984776" cy="1015663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מלגת הצטיינות תוענק לתלמידים נבחרים אשר  יתקבלו לתוכנית</a:t>
            </a:r>
          </a:p>
          <a:p>
            <a:pPr algn="ctr">
              <a:defRPr/>
            </a:pPr>
            <a:r>
              <a:rPr lang="he-IL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למידע נוסף</a:t>
            </a:r>
          </a:p>
          <a:p>
            <a:pPr algn="ctr">
              <a:defRPr/>
            </a:pP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MannaCenterTAU@gmail.com</a:t>
            </a:r>
          </a:p>
        </p:txBody>
      </p:sp>
      <p:pic>
        <p:nvPicPr>
          <p:cNvPr id="6" name="Picture 16" descr="Manna_log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5163"/>
            <a:ext cx="170497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5741988"/>
            <a:ext cx="149542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 descr="wheat-harvest-sm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5"/>
          <a:stretch>
            <a:fillRect/>
          </a:stretch>
        </p:blipFill>
        <p:spPr bwMode="auto">
          <a:xfrm>
            <a:off x="3114675" y="5741988"/>
            <a:ext cx="1443038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faeriequeenebuknoy.files.wordpress.com/2011/05/world-hunger-rises_610x3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5745163"/>
            <a:ext cx="1598463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encrypted-tbn0.gstatic.com/images?q=tbn:ANd9GcSyW3Twyu-ikO2SaKEI44J22Wq9P_t3Gy6u6SWSY33iZyrS5AAY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5745164"/>
            <a:ext cx="144016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 descr="food-securit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5749925"/>
            <a:ext cx="167481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21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" y="116632"/>
            <a:ext cx="8229600" cy="1143000"/>
          </a:xfrm>
        </p:spPr>
        <p:txBody>
          <a:bodyPr>
            <a:normAutofit/>
          </a:bodyPr>
          <a:lstStyle/>
          <a:p>
            <a:r>
              <a:rPr kumimoji="0" lang="he-IL" sz="6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uttman Yad-Brush" pitchFamily="2" charset="-79"/>
                <a:cs typeface="Guttman Yad-Brush" pitchFamily="2" charset="-79"/>
              </a:rPr>
              <a:t> </a:t>
            </a:r>
            <a:r>
              <a:rPr kumimoji="0" lang="he-IL" sz="6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uttman Yad-Brush" pitchFamily="2" charset="-79"/>
                <a:cs typeface="Arial"/>
              </a:rPr>
              <a:t>הליכי קבלה</a:t>
            </a:r>
            <a:endParaRPr lang="he-IL" sz="7200" dirty="0"/>
          </a:p>
        </p:txBody>
      </p:sp>
      <p:sp>
        <p:nvSpPr>
          <p:cNvPr id="5" name="Rectangle 4"/>
          <p:cNvSpPr/>
          <p:nvPr/>
        </p:nvSpPr>
        <p:spPr>
          <a:xfrm>
            <a:off x="827584" y="1052736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he-IL" altLang="he-IL" sz="2400" b="1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תלמיד מתקבל ללמודים באחת מ- 6   מחלקות הפקולטה:</a:t>
            </a:r>
          </a:p>
          <a:p>
            <a:pPr lvl="2" indent="-342900">
              <a:lnSpc>
                <a:spcPct val="200000"/>
              </a:lnSpc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he-IL" altLang="he-IL" sz="2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ביוכימיה</a:t>
            </a:r>
            <a:r>
              <a:rPr lang="en-US" altLang="he-IL" sz="2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sz="2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וביולוגיה מולקולרית  </a:t>
            </a:r>
          </a:p>
          <a:p>
            <a:pPr lvl="2" indent="-34290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he-IL" altLang="he-IL" sz="2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זואולוגיה </a:t>
            </a:r>
          </a:p>
          <a:p>
            <a:pPr lvl="2" indent="-34290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he-IL" altLang="he-IL" sz="2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חקר התא ואימונולוגיה </a:t>
            </a:r>
          </a:p>
          <a:p>
            <a:pPr lvl="2" indent="-34290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he-IL" altLang="he-IL" sz="2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ביולוגיה מולקולרית ואקולוגיה של צמחים </a:t>
            </a:r>
          </a:p>
          <a:p>
            <a:pPr lvl="2" indent="-34290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he-IL" altLang="he-IL" sz="2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מיקרוביולוגיה מולקולרית וביוטכנולוגיה</a:t>
            </a:r>
          </a:p>
          <a:p>
            <a:pPr lvl="2" indent="-34290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he-IL" altLang="he-IL" sz="2400" b="1" dirty="0" err="1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נוירוביולוגיה</a:t>
            </a:r>
            <a:endParaRPr lang="he-IL" altLang="he-IL" sz="2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54540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מעוגל 2"/>
          <p:cNvSpPr>
            <a:spLocks noChangeArrowheads="1"/>
          </p:cNvSpPr>
          <p:nvPr/>
        </p:nvSpPr>
        <p:spPr bwMode="auto">
          <a:xfrm>
            <a:off x="827584" y="1844675"/>
            <a:ext cx="7777163" cy="26304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he-IL" altLang="he-IL" sz="4800" dirty="0">
                <a:solidFill>
                  <a:srgbClr val="00B050"/>
                </a:solidFill>
              </a:rPr>
              <a:t>המחלקה לחקר התא ואימונולוגיה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he-IL" altLang="he-IL" sz="3600" dirty="0">
                <a:solidFill>
                  <a:srgbClr val="00B050"/>
                </a:solidFill>
              </a:rPr>
              <a:t>המסלול בביולוגיה של התא ואימונולוגיה</a:t>
            </a:r>
          </a:p>
        </p:txBody>
      </p:sp>
      <p:pic>
        <p:nvPicPr>
          <p:cNvPr id="3" name="Picture 24" descr="https://encrypted-tbn3.google.com/images?q=tbn:ANd9GcTvdsB2fPrUlNYtvKWs1AJ-hgQLPV8Vr_S40Yn4BGo56h00LddKnzAbJ8BBd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41350"/>
            <a:ext cx="1644362" cy="1707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738997" y="4653136"/>
            <a:ext cx="18357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פרופסור </a:t>
            </a:r>
            <a:r>
              <a:rPr lang="he-IL" altLang="he-IL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דן פאר</a:t>
            </a:r>
            <a:endParaRPr lang="he-IL" altLang="he-IL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" y="5891623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851920" y="5879392"/>
            <a:ext cx="5363142" cy="934158"/>
            <a:chOff x="3087735" y="5724754"/>
            <a:chExt cx="5696225" cy="1101209"/>
          </a:xfrm>
        </p:grpSpPr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7731424" y="5724754"/>
              <a:ext cx="1052536" cy="1101209"/>
              <a:chOff x="7517850" y="4536817"/>
              <a:chExt cx="1377037" cy="1440717"/>
            </a:xfrm>
          </p:grpSpPr>
          <p:pic>
            <p:nvPicPr>
              <p:cNvPr id="23" name="Picture 32" descr="https://encrypted-tbn3.google.com/images?q=tbn:ANd9GcQnqT6RHNAhXdXWne_D4Ay5UCUcH9aTFa-dNbc-FdXgo2QPtpFM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7596188" y="4536817"/>
                <a:ext cx="1298699" cy="121386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  <a:effectLst>
                <a:softEdge rad="112500"/>
              </a:effectLst>
            </p:spPr>
          </p:pic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7517850" y="5589240"/>
                <a:ext cx="1321007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מולקולארית</a:t>
                </a:r>
              </a:p>
            </p:txBody>
          </p:sp>
        </p:grp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6795951" y="5724754"/>
              <a:ext cx="995350" cy="1101209"/>
              <a:chOff x="6795951" y="5724754"/>
              <a:chExt cx="995350" cy="1101209"/>
            </a:xfrm>
          </p:grpSpPr>
          <p:pic>
            <p:nvPicPr>
              <p:cNvPr id="21" name="Picture 30" descr="https://encrypted-tbn3.google.com/images?q=tbn:ANd9GcSxNMZHzBHI9UqrNGNjG-U7ZpCtyX9VqOkOpfF-BtSy7EhBW9de-EN5CVrj4Q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6795951" y="5724754"/>
                <a:ext cx="99535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6903483" y="6529171"/>
                <a:ext cx="770112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ביוכימיה</a:t>
                </a:r>
              </a:p>
            </p:txBody>
          </p:sp>
        </p:grp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5847266" y="5724754"/>
              <a:ext cx="984976" cy="1088316"/>
              <a:chOff x="5847266" y="5724754"/>
              <a:chExt cx="984976" cy="1088316"/>
            </a:xfrm>
          </p:grpSpPr>
          <p:pic>
            <p:nvPicPr>
              <p:cNvPr id="19" name="Picture 18" descr="Arabidopsis.jpg"/>
              <p:cNvPicPr>
                <a:picLocks noChangeAspect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5892668" y="5724754"/>
                <a:ext cx="887518" cy="9278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5847266" y="6516278"/>
                <a:ext cx="984976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מדעי הצמח</a:t>
                </a:r>
              </a:p>
            </p:txBody>
          </p:sp>
        </p:grpSp>
        <p:grpSp>
          <p:nvGrpSpPr>
            <p:cNvPr id="10" name="Group 37"/>
            <p:cNvGrpSpPr>
              <a:grpSpLocks/>
            </p:cNvGrpSpPr>
            <p:nvPr/>
          </p:nvGrpSpPr>
          <p:grpSpPr bwMode="auto">
            <a:xfrm>
              <a:off x="4923861" y="5724754"/>
              <a:ext cx="917447" cy="1088543"/>
              <a:chOff x="4923861" y="5724754"/>
              <a:chExt cx="917447" cy="1088543"/>
            </a:xfrm>
          </p:grpSpPr>
          <p:pic>
            <p:nvPicPr>
              <p:cNvPr id="17" name="Picture 28" descr="http://www.wordans.com/wordansfiles/product_previews/2011/12/11/3163/3163_650.jpg?1323582068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4976198" y="5724754"/>
                <a:ext cx="86511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923861" y="6505664"/>
                <a:ext cx="843542" cy="307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זואולוגיה</a:t>
                </a:r>
              </a:p>
            </p:txBody>
          </p:sp>
        </p:grpSp>
        <p:grpSp>
          <p:nvGrpSpPr>
            <p:cNvPr id="11" name="Group 32"/>
            <p:cNvGrpSpPr>
              <a:grpSpLocks/>
            </p:cNvGrpSpPr>
            <p:nvPr/>
          </p:nvGrpSpPr>
          <p:grpSpPr bwMode="auto">
            <a:xfrm>
              <a:off x="3993342" y="5724754"/>
              <a:ext cx="982856" cy="1101209"/>
              <a:chOff x="2627301" y="4536817"/>
              <a:chExt cx="1285875" cy="1440717"/>
            </a:xfrm>
          </p:grpSpPr>
          <p:pic>
            <p:nvPicPr>
              <p:cNvPr id="15" name="Picture 26" descr="https://encrypted-tbn0.google.com/images?q=tbn:ANd9GcR0UUFdnUJwOyk2df58h9kEqfv2uqL42az4uSBSJiOp35IyjbvN3vXqAA0ybw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2627301" y="4536817"/>
                <a:ext cx="1285875" cy="1285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2894926" y="5589240"/>
                <a:ext cx="679918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נוירו'</a:t>
                </a:r>
              </a:p>
            </p:txBody>
          </p:sp>
        </p:grpSp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3087735" y="5724754"/>
              <a:ext cx="961015" cy="1097382"/>
              <a:chOff x="3087735" y="5724754"/>
              <a:chExt cx="961015" cy="1097382"/>
            </a:xfrm>
          </p:grpSpPr>
          <p:pic>
            <p:nvPicPr>
              <p:cNvPr id="13" name="Picture 24" descr="https://encrypted-tbn3.google.com/images?q=tbn:ANd9GcTvdsB2fPrUlNYtvKWs1AJ-hgQLPV8Vr_S40Yn4BGo56h00LddKnzAbJ8BBdg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3087735" y="5724754"/>
                <a:ext cx="961015" cy="9974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3122896" y="6525344"/>
                <a:ext cx="844309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חקר התא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8429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brigh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14" y="1417050"/>
            <a:ext cx="53181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0263" y="116632"/>
            <a:ext cx="7416824" cy="582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Department of Cell Research and Immunology</a:t>
            </a:r>
            <a:endParaRPr lang="he-IL" sz="2400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187625" y="809129"/>
            <a:ext cx="7159462" cy="607921"/>
          </a:xfrm>
          <a:prstGeom prst="downArrowCallout">
            <a:avLst>
              <a:gd name="adj1" fmla="val 226389"/>
              <a:gd name="adj2" fmla="val 226389"/>
              <a:gd name="adj3" fmla="val 16667"/>
              <a:gd name="adj4" fmla="val 66667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he-IL" sz="1800" dirty="0">
                <a:solidFill>
                  <a:srgbClr val="FFFF00"/>
                </a:solidFill>
              </a:rPr>
              <a:t>Inter-disciplinary approaches towards the study of 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89240"/>
            <a:ext cx="28289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24" y="5661248"/>
            <a:ext cx="26463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89" y="5013176"/>
            <a:ext cx="469423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58166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55" y="2249487"/>
            <a:ext cx="47180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74" y="3030673"/>
            <a:ext cx="47371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39" y="3982198"/>
            <a:ext cx="38227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10" y="4347577"/>
            <a:ext cx="234791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9104" y="3627579"/>
            <a:ext cx="2414987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Nanomedicine</a:t>
            </a:r>
            <a:endParaRPr lang="he-IL" sz="2800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26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332656"/>
            <a:ext cx="6984776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Department of Cell Research and Immunology</a:t>
            </a:r>
            <a:endParaRPr lang="he-IL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65224" y="1196752"/>
            <a:ext cx="8029575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תהליך קבלת סטודנטים חדשים לתואר שני (שלושה שלבים הכרחיים):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24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תואר ראשון בתחום רלוונטי (או בתוספת השלמות מתאימה) עם ציון ממוצע 80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he-IL" altLang="he-I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קבלה על ידי אחת ממעבדות המחלקה (כדאי לסכם כמה שיותר מוקדם)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he-IL" altLang="he-I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e-IL" altLang="he-IL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ראיון עם ועדת הקבלה של המחלקה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he-IL" altLang="he-I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800" u="sng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מסלולי הלימודים הנפוצים במחלקה: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-ביולוגיה של התא ואימונולוגיה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he-IL" altLang="he-IL" sz="18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ביואינפורמטיקה</a:t>
            </a:r>
            <a:endParaRPr lang="he-IL" altLang="he-IL" sz="18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ביולוגיה חישובית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he-IL" altLang="he-IL" sz="1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ננוטכנולוגיה וחומרים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e-IL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2799" y="5157192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בהצלחה!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פרופ'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דן פאר, </a:t>
            </a: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יו"ר ועדת קבלה לתואר שני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בניין בריטניה חדר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226</a:t>
            </a:r>
            <a:endParaRPr lang="he-IL" alt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טל'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03-6407925</a:t>
            </a:r>
            <a:endParaRPr lang="he-IL" alt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דוא"ל – </a:t>
            </a:r>
            <a:r>
              <a:rPr lang="en-US" alt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peer@post.tau.ac.il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16636"/>
            <a:ext cx="403225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361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2"/>
          <p:cNvSpPr>
            <a:spLocks noChangeArrowheads="1"/>
          </p:cNvSpPr>
          <p:nvPr/>
        </p:nvSpPr>
        <p:spPr bwMode="auto">
          <a:xfrm>
            <a:off x="1159115" y="1495115"/>
            <a:ext cx="7416800" cy="21605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מסלול </a:t>
            </a:r>
            <a:r>
              <a:rPr kumimoji="0" lang="he-IL" altLang="he-IL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ביואינפורמטיקה</a:t>
            </a:r>
            <a:endParaRPr kumimoji="0" lang="he-IL" altLang="he-IL" sz="4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27" descr="http://1.bp.blogspot.com/-Opco8iliauU/Tbi-jzn2TjI/AAAAAAAAACA/icYemyJb1UQ/s1600/Nanotechn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641350"/>
            <a:ext cx="1959209" cy="1707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9" descr="http://cores.montana.edu/uploads/images/misc/Fxnl%20Genomics%20Core%20Facility/bioinformat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719644"/>
            <a:ext cx="1835695" cy="1573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131840" y="3887469"/>
            <a:ext cx="2465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דוקטור יפתח נחמן</a:t>
            </a:r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3636524" y="5888359"/>
            <a:ext cx="5326682" cy="936278"/>
            <a:chOff x="3087735" y="5724754"/>
            <a:chExt cx="5696225" cy="1101209"/>
          </a:xfrm>
        </p:grpSpPr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7731424" y="5724754"/>
              <a:ext cx="1052536" cy="1101209"/>
              <a:chOff x="7517850" y="4536817"/>
              <a:chExt cx="1377037" cy="1440717"/>
            </a:xfrm>
          </p:grpSpPr>
          <p:pic>
            <p:nvPicPr>
              <p:cNvPr id="24" name="Picture 32" descr="https://encrypted-tbn3.google.com/images?q=tbn:ANd9GcQnqT6RHNAhXdXWne_D4Ay5UCUcH9aTFa-dNbc-FdXgo2QPtpFM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7596188" y="4536817"/>
                <a:ext cx="1298699" cy="1213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7517850" y="5589240"/>
                <a:ext cx="1321007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מולקולארית</a:t>
                </a:r>
              </a:p>
            </p:txBody>
          </p:sp>
        </p:grpSp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6795951" y="5724754"/>
              <a:ext cx="995350" cy="1101209"/>
              <a:chOff x="6795951" y="5724754"/>
              <a:chExt cx="995350" cy="1101209"/>
            </a:xfrm>
          </p:grpSpPr>
          <p:pic>
            <p:nvPicPr>
              <p:cNvPr id="22" name="Picture 30" descr="https://encrypted-tbn3.google.com/images?q=tbn:ANd9GcSxNMZHzBHI9UqrNGNjG-U7ZpCtyX9VqOkOpfF-BtSy7EhBW9de-EN5CVrj4Q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6795951" y="5724754"/>
                <a:ext cx="99535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6903483" y="6529171"/>
                <a:ext cx="770112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ביוכימיה</a:t>
                </a:r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5847266" y="5724754"/>
              <a:ext cx="984976" cy="1088316"/>
              <a:chOff x="5847266" y="5724754"/>
              <a:chExt cx="984976" cy="1088316"/>
            </a:xfrm>
          </p:grpSpPr>
          <p:pic>
            <p:nvPicPr>
              <p:cNvPr id="20" name="Picture 19" descr="Arabidopsis.jpg"/>
              <p:cNvPicPr>
                <a:picLocks noChangeAspect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5892668" y="5724754"/>
                <a:ext cx="887518" cy="9278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1" name="Rectangle 23"/>
              <p:cNvSpPr>
                <a:spLocks noChangeArrowheads="1"/>
              </p:cNvSpPr>
              <p:nvPr/>
            </p:nvSpPr>
            <p:spPr bwMode="auto">
              <a:xfrm>
                <a:off x="5847266" y="6516278"/>
                <a:ext cx="984976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מדעי הצמח</a:t>
                </a:r>
              </a:p>
            </p:txBody>
          </p:sp>
        </p:grpSp>
        <p:grpSp>
          <p:nvGrpSpPr>
            <p:cNvPr id="11" name="Group 37"/>
            <p:cNvGrpSpPr>
              <a:grpSpLocks/>
            </p:cNvGrpSpPr>
            <p:nvPr/>
          </p:nvGrpSpPr>
          <p:grpSpPr bwMode="auto">
            <a:xfrm>
              <a:off x="4923861" y="5724754"/>
              <a:ext cx="917447" cy="1088543"/>
              <a:chOff x="4923861" y="5724754"/>
              <a:chExt cx="917447" cy="1088543"/>
            </a:xfrm>
          </p:grpSpPr>
          <p:pic>
            <p:nvPicPr>
              <p:cNvPr id="18" name="Picture 28" descr="http://www.wordans.com/wordansfiles/product_previews/2011/12/11/3163/3163_650.jpg?1323582068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4976198" y="5724754"/>
                <a:ext cx="86511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Rectangle 24"/>
              <p:cNvSpPr>
                <a:spLocks noChangeArrowheads="1"/>
              </p:cNvSpPr>
              <p:nvPr/>
            </p:nvSpPr>
            <p:spPr bwMode="auto">
              <a:xfrm>
                <a:off x="4923861" y="6505664"/>
                <a:ext cx="843542" cy="307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זואולוגיה</a:t>
                </a:r>
              </a:p>
            </p:txBody>
          </p: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3993342" y="5724754"/>
              <a:ext cx="982856" cy="1101209"/>
              <a:chOff x="2627301" y="4536817"/>
              <a:chExt cx="1285875" cy="1440717"/>
            </a:xfrm>
          </p:grpSpPr>
          <p:pic>
            <p:nvPicPr>
              <p:cNvPr id="16" name="Picture 26" descr="https://encrypted-tbn0.google.com/images?q=tbn:ANd9GcR0UUFdnUJwOyk2df58h9kEqfv2uqL42az4uSBSJiOp35IyjbvN3vXqAA0ybw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2627301" y="4536817"/>
                <a:ext cx="1285875" cy="1285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7" name="Rectangle 25"/>
              <p:cNvSpPr>
                <a:spLocks noChangeArrowheads="1"/>
              </p:cNvSpPr>
              <p:nvPr/>
            </p:nvSpPr>
            <p:spPr bwMode="auto">
              <a:xfrm>
                <a:off x="2894926" y="5589240"/>
                <a:ext cx="679918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נוירו'</a:t>
                </a:r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3087735" y="5724754"/>
              <a:ext cx="961015" cy="1097382"/>
              <a:chOff x="3087735" y="5724754"/>
              <a:chExt cx="961015" cy="1097382"/>
            </a:xfrm>
          </p:grpSpPr>
          <p:pic>
            <p:nvPicPr>
              <p:cNvPr id="14" name="Picture 24" descr="https://encrypted-tbn3.google.com/images?q=tbn:ANd9GcTvdsB2fPrUlNYtvKWs1AJ-hgQLPV8Vr_S40Yn4BGo56h00LddKnzAbJ8BBd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3087735" y="5724754"/>
                <a:ext cx="961015" cy="9974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3122896" y="6525344"/>
                <a:ext cx="844309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חקר התא</a:t>
                </a:r>
              </a:p>
            </p:txBody>
          </p:sp>
        </p:grpSp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7" y="6021288"/>
            <a:ext cx="3523660" cy="67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713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5776" y="404664"/>
            <a:ext cx="3494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ביואינפורמטיקה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648" y="1112550"/>
            <a:ext cx="69127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תכנית משותפת למדעי המחשב, מדעי החיים ורפואה.</a:t>
            </a: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מסלול מחקרי חישובי באחת הקבוצות השייכות לתחום.</a:t>
            </a: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תחומי מחקר: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ניתוח רשתות מטבוליות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אבולוציה מולקולרית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רשתות קשרי חלבון-חלבון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בקרת ביטוי גנים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גנטיקת אוכלוסיות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ניתוח התנהגות תאים מתמונות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רשתות הקשורות למחלות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ועוד, ועוד...</a:t>
            </a:r>
          </a:p>
        </p:txBody>
      </p:sp>
      <p:pic>
        <p:nvPicPr>
          <p:cNvPr id="4" name="Picture 12" descr="pdi_s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528888"/>
            <a:ext cx="22955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yeastProteinInteraction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208915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1742-4690-5-52-1-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8" y="3447256"/>
            <a:ext cx="23764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7" y="6021288"/>
            <a:ext cx="3523660" cy="67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178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404664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ביואינפורמטיקה</a:t>
            </a:r>
            <a:r>
              <a:rPr kumimoji="0" lang="he-IL" altLang="he-IL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קבלה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5656" y="751344"/>
            <a:ext cx="64807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endParaRPr lang="he-IL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בוגרי תואר ראשון </a:t>
            </a:r>
            <a:r>
              <a:rPr lang="he-IL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בביואינפורמטיקה</a:t>
            </a:r>
            <a:endParaRPr 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בוגרי ביולוגיה או רפואה וחוג נוסף המשיק למדעי המחשב (פיזיקה, מתמטיקה, סטטיסטיקה והנדסה).</a:t>
            </a: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בוגרי מדעי המחשב וחוג נוסף ממדעי החיים, הכימיה או הרפואה.</a:t>
            </a: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endParaRPr 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(אפשרויות 2,3 יידרשו להשלים 4 קורסי בסיס בתחום השני).</a:t>
            </a: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מעבר הקורס "סיבוכיות" (או קורס שקול לו במוסד אחר) בציון 80 לפחות.</a:t>
            </a: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endParaRPr 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הסטודנטים זוכים למלגה ממרכז ספרא </a:t>
            </a:r>
            <a:r>
              <a:rPr lang="he-IL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לביואינפורמטיקה</a:t>
            </a: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4" name="Picture 6" descr="topbanner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5024438"/>
            <a:ext cx="77819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" y="5891623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676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332656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ביואינפורמטיקה</a:t>
            </a:r>
            <a:r>
              <a:rPr kumimoji="0" lang="he-IL" altLang="he-IL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מבנה התואר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648" y="1095650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חטיבה 1 (מדעי המחשב וסטטיסטיקה) - לפחות 6 ש"ס.</a:t>
            </a:r>
          </a:p>
          <a:p>
            <a:pPr>
              <a:buFontTx/>
              <a:buChar char="•"/>
              <a:defRPr/>
            </a:pPr>
            <a:endParaRPr lang="he-I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· חטיבה 2 (מדעי החיים / רפואה) - לפחות 6 ש"ס.</a:t>
            </a:r>
          </a:p>
          <a:p>
            <a:pPr>
              <a:defRPr/>
            </a:pPr>
            <a:endParaRPr lang="he-I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· חטיבה 3 (קורסים ייעודיים </a:t>
            </a:r>
            <a:r>
              <a:rPr lang="he-I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בביואינפורמטיקה</a:t>
            </a: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- שלושה קורסים (9 ש"ס סה"כ) וסמינר </a:t>
            </a:r>
            <a:r>
              <a:rPr lang="he-I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בביואינפורמטיקה</a:t>
            </a: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(2 ש"ס).</a:t>
            </a:r>
          </a:p>
          <a:p>
            <a:pPr>
              <a:defRPr/>
            </a:pPr>
            <a:endParaRPr lang="he-I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·חטיבה 4 (קורסים מיחידות אחרות) - לכל היותר 3 ש"ס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" y="5891623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443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2"/>
          <p:cNvSpPr>
            <a:spLocks noChangeArrowheads="1"/>
          </p:cNvSpPr>
          <p:nvPr/>
        </p:nvSpPr>
        <p:spPr bwMode="auto">
          <a:xfrm>
            <a:off x="1043608" y="1773238"/>
            <a:ext cx="7416800" cy="24479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המחלקה </a:t>
            </a:r>
            <a:r>
              <a:rPr kumimoji="0" lang="he-IL" altLang="he-IL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לנוירוביולוגיה</a:t>
            </a:r>
            <a:endParaRPr kumimoji="0" lang="he-IL" altLang="he-IL" sz="4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2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e-IL" altLang="he-I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המסלול </a:t>
            </a:r>
            <a:r>
              <a:rPr kumimoji="0" lang="he-IL" altLang="he-IL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בנוירוביולוגיה</a:t>
            </a:r>
            <a:endParaRPr kumimoji="0" lang="he-IL" altLang="he-IL" sz="36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26" descr="https://encrypted-tbn0.google.com/images?q=tbn:ANd9GcR0UUFdnUJwOyk2df58h9kEqfv2uqL42az4uSBSJiOp35IyjbvN3vXqAA0ybw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41350"/>
            <a:ext cx="1726506" cy="17273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555776" y="4509119"/>
            <a:ext cx="3913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e-IL" alt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פרופסור רונית פנקס </a:t>
            </a:r>
            <a:r>
              <a:rPr lang="he-IL" altLang="he-IL" sz="24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קרמרסקי</a:t>
            </a:r>
            <a:endParaRPr lang="he-IL" alt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" y="5891623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722439" y="5736804"/>
            <a:ext cx="5430150" cy="1101725"/>
            <a:chOff x="3087735" y="5724754"/>
            <a:chExt cx="5696225" cy="1101209"/>
          </a:xfrm>
        </p:grpSpPr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7731424" y="5724754"/>
              <a:ext cx="1052536" cy="1101209"/>
              <a:chOff x="7517850" y="4536817"/>
              <a:chExt cx="1377037" cy="1440717"/>
            </a:xfrm>
          </p:grpSpPr>
          <p:pic>
            <p:nvPicPr>
              <p:cNvPr id="24" name="Picture 32" descr="https://encrypted-tbn3.google.com/images?q=tbn:ANd9GcQnqT6RHNAhXdXWne_D4Ay5UCUcH9aTFa-dNbc-FdXgo2QPtpFM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7596188" y="4536817"/>
                <a:ext cx="1298699" cy="1213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7517850" y="5589240"/>
                <a:ext cx="1321007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מולקולארית</a:t>
                </a:r>
              </a:p>
            </p:txBody>
          </p:sp>
        </p:grpSp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6795951" y="5724754"/>
              <a:ext cx="995350" cy="1101209"/>
              <a:chOff x="6795951" y="5724754"/>
              <a:chExt cx="995350" cy="1101209"/>
            </a:xfrm>
          </p:grpSpPr>
          <p:pic>
            <p:nvPicPr>
              <p:cNvPr id="22" name="Picture 30" descr="https://encrypted-tbn3.google.com/images?q=tbn:ANd9GcSxNMZHzBHI9UqrNGNjG-U7ZpCtyX9VqOkOpfF-BtSy7EhBW9de-EN5CVrj4Q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6795951" y="5724754"/>
                <a:ext cx="99535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6903483" y="6529171"/>
                <a:ext cx="770112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ביוכימיה</a:t>
                </a:r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5847266" y="5724754"/>
              <a:ext cx="984976" cy="1088316"/>
              <a:chOff x="5847266" y="5724754"/>
              <a:chExt cx="984976" cy="1088316"/>
            </a:xfrm>
          </p:grpSpPr>
          <p:pic>
            <p:nvPicPr>
              <p:cNvPr id="20" name="Picture 19" descr="Arabidopsis.jpg"/>
              <p:cNvPicPr>
                <a:picLocks noChangeAspect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5892668" y="5724754"/>
                <a:ext cx="887518" cy="9278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5847266" y="6516278"/>
                <a:ext cx="984976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מדעי הצמח</a:t>
                </a:r>
              </a:p>
            </p:txBody>
          </p:sp>
        </p:grpSp>
        <p:grpSp>
          <p:nvGrpSpPr>
            <p:cNvPr id="11" name="Group 37"/>
            <p:cNvGrpSpPr>
              <a:grpSpLocks/>
            </p:cNvGrpSpPr>
            <p:nvPr/>
          </p:nvGrpSpPr>
          <p:grpSpPr bwMode="auto">
            <a:xfrm>
              <a:off x="4923861" y="5724754"/>
              <a:ext cx="917447" cy="1088543"/>
              <a:chOff x="4923861" y="5724754"/>
              <a:chExt cx="917447" cy="1088543"/>
            </a:xfrm>
          </p:grpSpPr>
          <p:pic>
            <p:nvPicPr>
              <p:cNvPr id="18" name="Picture 28" descr="http://www.wordans.com/wordansfiles/product_previews/2011/12/11/3163/3163_650.jpg?1323582068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4976198" y="5724754"/>
                <a:ext cx="86511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4923861" y="6505664"/>
                <a:ext cx="843542" cy="307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זואולוגיה</a:t>
                </a:r>
              </a:p>
            </p:txBody>
          </p: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3993342" y="5724754"/>
              <a:ext cx="982856" cy="1101209"/>
              <a:chOff x="2627301" y="4536817"/>
              <a:chExt cx="1285875" cy="1440717"/>
            </a:xfrm>
          </p:grpSpPr>
          <p:pic>
            <p:nvPicPr>
              <p:cNvPr id="16" name="Picture 26" descr="https://encrypted-tbn0.google.com/images?q=tbn:ANd9GcR0UUFdnUJwOyk2df58h9kEqfv2uqL42az4uSBSJiOp35IyjbvN3vXqAA0ybw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627301" y="4536817"/>
                <a:ext cx="1285875" cy="1285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2894926" y="5589240"/>
                <a:ext cx="679918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נוירו'</a:t>
                </a:r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3087735" y="5724754"/>
              <a:ext cx="961015" cy="1097382"/>
              <a:chOff x="3087735" y="5724754"/>
              <a:chExt cx="961015" cy="1097382"/>
            </a:xfrm>
          </p:grpSpPr>
          <p:pic>
            <p:nvPicPr>
              <p:cNvPr id="14" name="Picture 24" descr="https://encrypted-tbn3.google.com/images?q=tbn:ANd9GcTvdsB2fPrUlNYtvKWs1AJ-hgQLPV8Vr_S40Yn4BGo56h00LddKnzAbJ8BBd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3087735" y="5724754"/>
                <a:ext cx="961015" cy="9974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3122896" y="6525344"/>
                <a:ext cx="844309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he-IL" altLang="he-IL" sz="1400"/>
                  <a:t>חקר התא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0906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3"/>
          <p:cNvSpPr txBox="1">
            <a:spLocks/>
          </p:cNvSpPr>
          <p:nvPr/>
        </p:nvSpPr>
        <p:spPr bwMode="auto">
          <a:xfrm>
            <a:off x="684213" y="2457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l" defTabSz="457200" rtl="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l" defTabSz="457200" rtl="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l" defTabSz="457200" rtl="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l" defTabSz="457200" rtl="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Department of Neurobiology</a:t>
            </a:r>
            <a:endParaRPr lang="he-IL" altLang="he-IL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6499" name="Subtitle 4"/>
          <p:cNvSpPr txBox="1">
            <a:spLocks/>
          </p:cNvSpPr>
          <p:nvPr/>
        </p:nvSpPr>
        <p:spPr bwMode="auto">
          <a:xfrm>
            <a:off x="1258888" y="1124744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l" defTabSz="457200" rtl="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l" defTabSz="457200" rtl="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l" defTabSz="457200" rtl="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l" defTabSz="457200" rtl="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he-IL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 of Life Sciences</a:t>
            </a:r>
          </a:p>
          <a:p>
            <a:pPr eaLnBrk="1" hangingPunct="1"/>
            <a:r>
              <a:rPr lang="en-US" altLang="he-IL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Sherman Building, Floors 7 &amp; 4</a:t>
            </a:r>
            <a:endParaRPr lang="he-IL" altLang="he-IL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68221"/>
            <a:ext cx="6119711" cy="38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2708920"/>
            <a:ext cx="398568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24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+mn-cs"/>
              </a:rPr>
              <a:t>-   Ma students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+mn-cs"/>
              </a:rPr>
              <a:t>45-  PhD students   </a:t>
            </a:r>
            <a:endParaRPr lang="he-IL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0200" y="2978927"/>
            <a:ext cx="5003800" cy="2232025"/>
          </a:xfrm>
          <a:prstGeom prst="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140200" y="4429125"/>
            <a:ext cx="2519363" cy="15388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>
              <a:defRPr/>
            </a:pPr>
            <a:r>
              <a:rPr lang="en-US" sz="1600" dirty="0">
                <a:solidFill>
                  <a:srgbClr val="FFC000"/>
                </a:solidFill>
                <a:latin typeface="Arial" charset="0"/>
                <a:ea typeface="ＭＳ Ｐゴシック" charset="0"/>
                <a:sym typeface="Symbol" charset="0"/>
              </a:rPr>
              <a:t>Prof. </a:t>
            </a:r>
            <a:r>
              <a:rPr lang="en-US" sz="1600" dirty="0" smtClean="0">
                <a:solidFill>
                  <a:srgbClr val="FFC000"/>
                </a:solidFill>
                <a:latin typeface="Arial" charset="0"/>
                <a:ea typeface="ＭＳ Ｐゴシック" charset="0"/>
                <a:sym typeface="Symbol" charset="0"/>
              </a:rPr>
              <a:t>Ronit </a:t>
            </a:r>
            <a:r>
              <a:rPr lang="en-US" sz="1600" dirty="0" err="1">
                <a:solidFill>
                  <a:srgbClr val="FFC000"/>
                </a:solidFill>
                <a:latin typeface="Arial" charset="0"/>
                <a:ea typeface="ＭＳ Ｐゴシック" charset="0"/>
                <a:sym typeface="Symbol" charset="0"/>
              </a:rPr>
              <a:t>Pinkas</a:t>
            </a:r>
            <a:r>
              <a:rPr lang="en-US" sz="1600" dirty="0">
                <a:solidFill>
                  <a:srgbClr val="FFC000"/>
                </a:solidFill>
                <a:latin typeface="Arial" charset="0"/>
                <a:ea typeface="ＭＳ Ｐゴシック" charset="0"/>
                <a:sym typeface="Symbol" charset="0"/>
              </a:rPr>
              <a:t>-Kramarski</a:t>
            </a:r>
          </a:p>
          <a:p>
            <a:pPr lvl="0" algn="l" defTabSz="457200" rtl="0">
              <a:defRPr/>
            </a:pPr>
            <a:r>
              <a:rPr lang="en-US" sz="1600" dirty="0" smtClean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Department chair</a:t>
            </a:r>
          </a:p>
          <a:p>
            <a:pPr lvl="0" algn="l" defTabSz="457200" rtl="0">
              <a:defRPr/>
            </a:pPr>
            <a:r>
              <a:rPr lang="en-US" sz="1400" dirty="0" smtClean="0">
                <a:latin typeface="Arial" charset="0"/>
                <a:ea typeface="ＭＳ Ｐゴシック" charset="0"/>
                <a:cs typeface="Arial" pitchFamily="34" charset="0"/>
                <a:sym typeface="Symbol" charset="0"/>
              </a:rPr>
              <a:t>Autophagy </a:t>
            </a:r>
            <a:r>
              <a:rPr lang="en-US" sz="1400" dirty="0">
                <a:latin typeface="Arial" charset="0"/>
                <a:ea typeface="ＭＳ Ｐゴシック" charset="0"/>
                <a:cs typeface="Arial" pitchFamily="34" charset="0"/>
                <a:sym typeface="Symbol" charset="0"/>
              </a:rPr>
              <a:t>and </a:t>
            </a:r>
            <a:r>
              <a:rPr lang="en-US" sz="1400" dirty="0" err="1">
                <a:latin typeface="Arial" charset="0"/>
                <a:ea typeface="ＭＳ Ｐゴシック" charset="0"/>
                <a:cs typeface="Arial" pitchFamily="34" charset="0"/>
                <a:sym typeface="Symbol" charset="0"/>
              </a:rPr>
              <a:t>ErbB</a:t>
            </a:r>
            <a:r>
              <a:rPr lang="en-US" sz="1400" dirty="0">
                <a:latin typeface="Arial" charset="0"/>
                <a:ea typeface="ＭＳ Ｐゴシック" charset="0"/>
                <a:cs typeface="Arial" pitchFamily="34" charset="0"/>
                <a:sym typeface="Symbol" charset="0"/>
              </a:rPr>
              <a:t> Receptors signaling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 smtClean="0">
              <a:solidFill>
                <a:srgbClr val="FFC000"/>
              </a:solidFill>
              <a:latin typeface="Arial" charset="0"/>
              <a:ea typeface="ＭＳ Ｐゴシック" charset="0"/>
              <a:cs typeface="+mn-cs"/>
              <a:sym typeface="Symbol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70413" y="3333390"/>
            <a:ext cx="940299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6300192" y="3370639"/>
            <a:ext cx="1995488" cy="1492250"/>
            <a:chOff x="-2433536" y="3071950"/>
            <a:chExt cx="1994363" cy="1491945"/>
          </a:xfrm>
        </p:grpSpPr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 rot="20957026">
              <a:off x="-1246755" y="3341770"/>
              <a:ext cx="623536" cy="2158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 defTabSz="45720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0" dirty="0">
                  <a:solidFill>
                    <a:prstClr val="white"/>
                  </a:solidFill>
                  <a:latin typeface="Lucida Handwriting" pitchFamily="66" charset="0"/>
                  <a:cs typeface="+mn-cs"/>
                </a:rPr>
                <a:t>ErbB-4</a:t>
              </a:r>
            </a:p>
          </p:txBody>
        </p:sp>
        <p:sp>
          <p:nvSpPr>
            <p:cNvPr id="25" name="Round Same Side Corner Rectangle 24"/>
            <p:cNvSpPr/>
            <p:nvPr/>
          </p:nvSpPr>
          <p:spPr>
            <a:xfrm>
              <a:off x="-2433536" y="3071950"/>
              <a:ext cx="1823010" cy="1491945"/>
            </a:xfrm>
            <a:prstGeom prst="round2Same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45720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b="0">
                <a:solidFill>
                  <a:prstClr val="white"/>
                </a:solidFill>
              </a:endParaRPr>
            </a:p>
          </p:txBody>
        </p:sp>
        <p:pic>
          <p:nvPicPr>
            <p:cNvPr id="26" name="Picture 63" descr="2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/>
          </p:blipFill>
          <p:spPr bwMode="auto">
            <a:xfrm rot="21084198">
              <a:off x="-2259009" y="3157657"/>
              <a:ext cx="736185" cy="1072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28" name="Picture 11" descr="C:\Users\user\Desktop\push pin oran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9261">
              <a:off x="-2166244" y="310530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392598">
              <a:off x="-1343538" y="3497313"/>
              <a:ext cx="607669" cy="7221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30" name="Picture 11" descr="C:\Users\user\Desktop\push pin oran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364387">
              <a:off x="-1371392" y="3175319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-2433536" y="4224239"/>
              <a:ext cx="1050333" cy="33806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 defTabSz="45720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0" dirty="0" err="1">
                  <a:solidFill>
                    <a:prstClr val="white"/>
                  </a:solidFill>
                  <a:latin typeface="Lucida Handwriting" pitchFamily="66" charset="0"/>
                  <a:cs typeface="+mn-cs"/>
                </a:rPr>
                <a:t>Beclin</a:t>
              </a:r>
              <a:r>
                <a:rPr lang="en-US" sz="800" b="0" dirty="0">
                  <a:solidFill>
                    <a:prstClr val="white"/>
                  </a:solidFill>
                  <a:latin typeface="Lucida Handwriting" pitchFamily="66" charset="0"/>
                  <a:cs typeface="+mn-cs"/>
                </a:rPr>
                <a:t> Expression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-1489506" y="4194083"/>
              <a:ext cx="1050333" cy="2158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 defTabSz="45720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0" dirty="0">
                  <a:solidFill>
                    <a:prstClr val="white"/>
                  </a:solidFill>
                  <a:latin typeface="Lucida Handwriting" pitchFamily="66" charset="0"/>
                  <a:cs typeface="+mn-cs"/>
                </a:rPr>
                <a:t>ERBB4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he-IL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/>
          </a:p>
        </p:txBody>
      </p:sp>
      <p:sp>
        <p:nvSpPr>
          <p:cNvPr id="4" name="Round Same Side Corner Rectangle 3"/>
          <p:cNvSpPr/>
          <p:nvPr/>
        </p:nvSpPr>
        <p:spPr>
          <a:xfrm>
            <a:off x="0" y="-26988"/>
            <a:ext cx="9825038" cy="2232026"/>
          </a:xfrm>
          <a:prstGeom prst="round2Same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 flipV="1">
            <a:off x="-7938" y="4437063"/>
            <a:ext cx="9793288" cy="4392612"/>
          </a:xfrm>
          <a:prstGeom prst="round2Same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75" y="2125663"/>
            <a:ext cx="9821863" cy="2232025"/>
          </a:xfrm>
          <a:prstGeom prst="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>
            <a:off x="2411413" y="44450"/>
            <a:ext cx="2436812" cy="2232025"/>
          </a:xfrm>
          <a:prstGeom prst="round2Same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pic>
        <p:nvPicPr>
          <p:cNvPr id="8" name="Copy of cell5-HK-dual-overlay.avi" descr="/synchronize/SidesLectures/LECTURES/movies/Copy of cell5-HK-dual-overlay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09850" y="133350"/>
            <a:ext cx="809625" cy="71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17" descr="henri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295186" flipV="1">
            <a:off x="2555876" y="1112837"/>
            <a:ext cx="792162" cy="79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75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31863"/>
            <a:ext cx="360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7"/>
          <a:srcRect l="14633" t="14613" r="14635" b="12166"/>
          <a:stretch>
            <a:fillRect/>
          </a:stretch>
        </p:blipFill>
        <p:spPr bwMode="auto">
          <a:xfrm rot="416152">
            <a:off x="3708400" y="1041400"/>
            <a:ext cx="1039813" cy="71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7533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842963"/>
            <a:ext cx="3603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203575" y="282575"/>
            <a:ext cx="1268413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TIRF - Single vesicle detection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569190">
            <a:off x="3954463" y="1643063"/>
            <a:ext cx="998537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ea typeface="ＭＳ Ｐゴシック" charset="0"/>
                <a:cs typeface="+mn-cs"/>
              </a:rPr>
              <a:t>Membrane Capacitance</a:t>
            </a:r>
          </a:p>
        </p:txBody>
      </p:sp>
      <p:sp>
        <p:nvSpPr>
          <p:cNvPr id="17" name="Rectangle 16"/>
          <p:cNvSpPr/>
          <p:nvPr/>
        </p:nvSpPr>
        <p:spPr>
          <a:xfrm rot="20951403">
            <a:off x="2651125" y="1708150"/>
            <a:ext cx="8794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Plasticity &amp; </a:t>
            </a:r>
          </a:p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behavior</a:t>
            </a: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/>
          <a:stretch/>
        </p:blipFill>
        <p:spPr bwMode="auto">
          <a:xfrm>
            <a:off x="4995162" y="44624"/>
            <a:ext cx="900000" cy="889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6075363" y="141288"/>
            <a:ext cx="2519362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Ari Barzilai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Genetic Instability Syndromes and nerve regeneration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32363" y="933450"/>
            <a:ext cx="1025525" cy="27781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718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34925" y="1260475"/>
            <a:ext cx="2665413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Uri Ashery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Molecular mechanisms of synaptic transmission and plasticity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107504" y="116632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35" name="TextBox 34"/>
          <p:cNvSpPr txBox="1"/>
          <p:nvPr/>
        </p:nvSpPr>
        <p:spPr>
          <a:xfrm>
            <a:off x="34925" y="1063625"/>
            <a:ext cx="1027113" cy="27781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719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395536" y="4581128"/>
            <a:ext cx="940299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37" name="TextBox 36"/>
          <p:cNvSpPr txBox="1"/>
          <p:nvPr/>
        </p:nvSpPr>
        <p:spPr>
          <a:xfrm>
            <a:off x="468313" y="5661025"/>
            <a:ext cx="1025525" cy="27781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710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323850" y="6057900"/>
            <a:ext cx="338455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Dr. Oded Rechavi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Molecular Basis of Memory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Epigenetics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03513" y="4694238"/>
            <a:ext cx="2916237" cy="259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6011863" y="5827713"/>
            <a:ext cx="2706687" cy="1014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Yoel Kloog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Anti Cancer and </a:t>
            </a:r>
            <a:r>
              <a:rPr lang="en-US" sz="1400" dirty="0" err="1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immuno</a:t>
            </a: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-modulatory properties of </a:t>
            </a:r>
            <a:r>
              <a:rPr lang="en-US" sz="1400" dirty="0" err="1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Ras</a:t>
            </a: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 inhibitors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16688" y="5445125"/>
            <a:ext cx="1025525" cy="27781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723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6588223" y="4480569"/>
            <a:ext cx="1104007" cy="1066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1203730">
            <a:off x="3170238" y="6199188"/>
            <a:ext cx="1892300" cy="78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427113">
            <a:off x="3994150" y="4722813"/>
            <a:ext cx="1204913" cy="120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2916238" y="5084763"/>
            <a:ext cx="1017587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MRI of center treatment by FTS</a:t>
            </a: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2700338" y="5949950"/>
            <a:ext cx="1017587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FTS</a:t>
            </a:r>
          </a:p>
        </p:txBody>
      </p:sp>
      <p:pic>
        <p:nvPicPr>
          <p:cNvPr id="107554" name="Picture 7" descr="C:\Users\user\Desktop\push pin green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165850"/>
            <a:ext cx="360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55" name="Picture 7" descr="C:\Users\user\Desktop\push pin green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7904">
            <a:off x="4849813" y="457200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6267450" y="2000250"/>
            <a:ext cx="2849563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Reuven Stein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Microglia in degeneration and brain tumors</a:t>
            </a:r>
          </a:p>
        </p:txBody>
      </p:sp>
      <p:sp>
        <p:nvSpPr>
          <p:cNvPr id="51" name="Round Same Side Corner Rectangle 50"/>
          <p:cNvSpPr/>
          <p:nvPr/>
        </p:nvSpPr>
        <p:spPr>
          <a:xfrm flipV="1">
            <a:off x="6484938" y="2900363"/>
            <a:ext cx="2233612" cy="1608137"/>
          </a:xfrm>
          <a:prstGeom prst="round2Same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7" cstate="print">
            <a:extLst/>
          </a:blip>
          <a:srcRect/>
          <a:stretch>
            <a:fillRect/>
          </a:stretch>
        </p:blipFill>
        <p:spPr bwMode="auto">
          <a:xfrm>
            <a:off x="5364244" y="1927765"/>
            <a:ext cx="945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53" name="TextBox 52"/>
          <p:cNvSpPr txBox="1"/>
          <p:nvPr/>
        </p:nvSpPr>
        <p:spPr>
          <a:xfrm>
            <a:off x="5276850" y="2792413"/>
            <a:ext cx="1027113" cy="2762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724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54" name="Picture 38" descr="wtal 24 anti cas 3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0799680">
            <a:off x="6578600" y="3130550"/>
            <a:ext cx="873125" cy="90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44"/>
          <p:cNvPicPr>
            <a:picLocks noChangeAspect="1" noChangeArrowheads="1"/>
          </p:cNvPicPr>
          <p:nvPr/>
        </p:nvPicPr>
        <p:blipFill>
          <a:blip r:embed="rId19"/>
          <a:srcRect r="5499"/>
          <a:stretch>
            <a:fillRect/>
          </a:stretch>
        </p:blipFill>
        <p:spPr bwMode="auto">
          <a:xfrm rot="619079">
            <a:off x="7675563" y="3373438"/>
            <a:ext cx="842962" cy="93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6" name="Rectangle 14"/>
          <p:cNvSpPr>
            <a:spLocks noChangeArrowheads="1"/>
          </p:cNvSpPr>
          <p:nvPr/>
        </p:nvSpPr>
        <p:spPr bwMode="auto">
          <a:xfrm>
            <a:off x="6721475" y="4037013"/>
            <a:ext cx="1050925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Apoptotic flower</a:t>
            </a:r>
          </a:p>
        </p:txBody>
      </p: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7729538" y="3013075"/>
            <a:ext cx="1050925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Microglia activation</a:t>
            </a:r>
          </a:p>
        </p:txBody>
      </p:sp>
      <p:pic>
        <p:nvPicPr>
          <p:cNvPr id="107564" name="Picture 9" descr="C:\Users\user\Desktop\push pin gr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6782">
            <a:off x="6756400" y="2944813"/>
            <a:ext cx="358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65" name="Picture 9" descr="C:\Users\user\Desktop\push pin gr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6782">
            <a:off x="7394575" y="3614738"/>
            <a:ext cx="358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-93663" y="3459163"/>
            <a:ext cx="2828926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 Prof. Yoav Henis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 Biophysical studies on TGF-</a:t>
            </a:r>
            <a:r>
              <a:rPr lang="en-US" sz="1400" dirty="0">
                <a:solidFill>
                  <a:srgbClr val="EEECE1"/>
                </a:solidFill>
                <a:latin typeface="Symbol" pitchFamily="18" charset="2"/>
                <a:ea typeface="ＭＳ Ｐゴシック" charset="0"/>
                <a:cs typeface="+mn-cs"/>
                <a:sym typeface="Symbol" charset="0"/>
              </a:rPr>
              <a:t>b</a:t>
            </a: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 receptors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5888" y="3182938"/>
            <a:ext cx="1152525" cy="2762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703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1" cstate="print">
            <a:extLst/>
          </a:blip>
          <a:srcRect/>
          <a:stretch>
            <a:fillRect/>
          </a:stretch>
        </p:blipFill>
        <p:spPr bwMode="auto">
          <a:xfrm>
            <a:off x="258384" y="2276475"/>
            <a:ext cx="1009756" cy="848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grpSp>
        <p:nvGrpSpPr>
          <p:cNvPr id="107569" name="Group 49"/>
          <p:cNvGrpSpPr>
            <a:grpSpLocks/>
          </p:cNvGrpSpPr>
          <p:nvPr/>
        </p:nvGrpSpPr>
        <p:grpSpPr bwMode="auto">
          <a:xfrm>
            <a:off x="2735263" y="2235200"/>
            <a:ext cx="2709862" cy="2232025"/>
            <a:chOff x="-2444275" y="4400137"/>
            <a:chExt cx="2436321" cy="2232248"/>
          </a:xfrm>
        </p:grpSpPr>
        <p:pic>
          <p:nvPicPr>
            <p:cNvPr id="107570" name="Picture 11" descr="C:\Users\user\Desktop\push pin orange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53576">
              <a:off x="-1913276" y="4458380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ound Same Side Corner Rectangle 68"/>
            <p:cNvSpPr/>
            <p:nvPr/>
          </p:nvSpPr>
          <p:spPr>
            <a:xfrm>
              <a:off x="-2444275" y="4400137"/>
              <a:ext cx="2436321" cy="2232248"/>
            </a:xfrm>
            <a:prstGeom prst="round2Same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45720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b="0">
                <a:solidFill>
                  <a:prstClr val="white"/>
                </a:solidFill>
              </a:endParaRPr>
            </a:p>
          </p:txBody>
        </p:sp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 rot="295501">
              <a:off x="-2280141" y="4568429"/>
              <a:ext cx="1277392" cy="876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65" name="Picture 5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 rot="20757641">
              <a:off x="-1894783" y="5390836"/>
              <a:ext cx="1806903" cy="873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68" name="Rectangle 14"/>
            <p:cNvSpPr>
              <a:spLocks noChangeArrowheads="1"/>
            </p:cNvSpPr>
            <p:nvPr/>
          </p:nvSpPr>
          <p:spPr bwMode="auto">
            <a:xfrm rot="594393">
              <a:off x="-1122638" y="4627173"/>
              <a:ext cx="1017631" cy="21592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 defTabSz="45720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0" dirty="0">
                  <a:solidFill>
                    <a:prstClr val="white"/>
                  </a:solidFill>
                  <a:latin typeface="Lucida Handwriting" pitchFamily="66" charset="0"/>
                  <a:cs typeface="+mn-cs"/>
                </a:rPr>
                <a:t>IF co-patch</a:t>
              </a:r>
            </a:p>
          </p:txBody>
        </p:sp>
        <p:pic>
          <p:nvPicPr>
            <p:cNvPr id="107575" name="Picture 11" descr="C:\Users\user\Desktop\push pin orange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364387">
              <a:off x="-897780" y="5235578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76" name="Picture 11" descr="C:\Users\user\Desktop\push pin orange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364387">
              <a:off x="-1916454" y="4431268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Rectangle 14"/>
            <p:cNvSpPr>
              <a:spLocks noChangeArrowheads="1"/>
            </p:cNvSpPr>
            <p:nvPr/>
          </p:nvSpPr>
          <p:spPr bwMode="auto">
            <a:xfrm>
              <a:off x="-1098376" y="6238646"/>
              <a:ext cx="1019059" cy="3381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 defTabSz="457200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0" dirty="0">
                  <a:solidFill>
                    <a:prstClr val="white"/>
                  </a:solidFill>
                  <a:latin typeface="Lucida Handwriting" pitchFamily="66" charset="0"/>
                  <a:cs typeface="+mn-cs"/>
                </a:rPr>
                <a:t>Photo Bleaching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0707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מסלולי הלימוד האפשריים לתואר שני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תלמיד בכל אחת מהמחלקות יכול </a:t>
            </a:r>
            <a:r>
              <a:rPr lang="he-I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לבחור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he-I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בכל אחד</a:t>
            </a: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מ-</a:t>
            </a:r>
            <a:r>
              <a:rPr lang="he-I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</a:t>
            </a:r>
            <a:r>
              <a:rPr lang="he-I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מסלולי הלימוד </a:t>
            </a:r>
            <a:endParaRPr lang="he-I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lnSpc>
                <a:spcPct val="150000"/>
              </a:lnSpc>
              <a:buNone/>
              <a:defRPr/>
            </a:pP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e-IL" sz="2000" b="1" dirty="0" smtClean="0">
                <a:latin typeface="Arial" pitchFamily="34" charset="0"/>
                <a:cs typeface="Arial" pitchFamily="34" charset="0"/>
              </a:rPr>
              <a:t>בוגרי </a:t>
            </a:r>
            <a:r>
              <a:rPr lang="he-IL" sz="2000" b="1" dirty="0">
                <a:latin typeface="Arial" pitchFamily="34" charset="0"/>
                <a:cs typeface="Arial" pitchFamily="34" charset="0"/>
              </a:rPr>
              <a:t>המסלול זכאים לתואר "מוסמך האוניברסיטה" במסלול... במסגרת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e-IL" sz="2000" b="1" dirty="0">
                <a:latin typeface="Arial" pitchFamily="34" charset="0"/>
                <a:cs typeface="Arial" pitchFamily="34" charset="0"/>
              </a:rPr>
              <a:t>						המחלקה ל...(חקר התא)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2783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Same Side Corner Rectangle 30"/>
          <p:cNvSpPr/>
          <p:nvPr/>
        </p:nvSpPr>
        <p:spPr>
          <a:xfrm>
            <a:off x="-536575" y="1873250"/>
            <a:ext cx="10456863" cy="5086350"/>
          </a:xfrm>
          <a:prstGeom prst="round2Same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1085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he-IL" smtClean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-536575" y="-682625"/>
            <a:ext cx="9680575" cy="2740025"/>
          </a:xfrm>
          <a:prstGeom prst="round2Same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08063" y="128588"/>
            <a:ext cx="338455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</a:t>
            </a:r>
            <a:r>
              <a:rPr lang="en-US" dirty="0" smtClean="0">
                <a:solidFill>
                  <a:srgbClr val="FFC000"/>
                </a:solidFill>
                <a:latin typeface="Arial" charset="0"/>
                <a:ea typeface="ＭＳ Ｐゴシック" charset="0"/>
                <a:sym typeface="Symbol" charset="0"/>
              </a:rPr>
              <a:t>Yaniv </a:t>
            </a: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sym typeface="Symbol" charset="0"/>
              </a:rPr>
              <a:t>Assaf-</a:t>
            </a:r>
          </a:p>
          <a:p>
            <a:pPr lvl="0" algn="l" defTabSz="457200" rtl="0"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Arial" pitchFamily="34" charset="0"/>
                <a:sym typeface="Symbol" charset="0"/>
              </a:rPr>
              <a:t>MRI of brain micro-structure and plasticity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C000"/>
              </a:solidFill>
              <a:latin typeface="Arial" charset="0"/>
              <a:ea typeface="ＭＳ Ｐゴシック" charset="0"/>
              <a:cs typeface="+mn-cs"/>
              <a:sym typeface="Symbo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648200" y="1439863"/>
            <a:ext cx="171450" cy="649922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4572000" y="42863"/>
            <a:ext cx="3384550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Nava Zisapel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Circadian rhythms in synaptic plasticity</a:t>
            </a:r>
          </a:p>
        </p:txBody>
      </p:sp>
      <p:sp>
        <p:nvSpPr>
          <p:cNvPr id="22" name="Round Same Side Corner Rectangle 21"/>
          <p:cNvSpPr/>
          <p:nvPr/>
        </p:nvSpPr>
        <p:spPr>
          <a:xfrm flipV="1">
            <a:off x="5576888" y="828675"/>
            <a:ext cx="1944687" cy="1587500"/>
          </a:xfrm>
          <a:prstGeom prst="round2Same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784736" y="-21961"/>
            <a:ext cx="917476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24" name="TextBox 23"/>
          <p:cNvSpPr txBox="1"/>
          <p:nvPr/>
        </p:nvSpPr>
        <p:spPr>
          <a:xfrm>
            <a:off x="7783513" y="830263"/>
            <a:ext cx="1027112" cy="27781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702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 rot="392812">
            <a:off x="6437313" y="1979613"/>
            <a:ext cx="828675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 err="1">
                <a:solidFill>
                  <a:prstClr val="white"/>
                </a:solidFill>
                <a:latin typeface="Lucida Handwriting" pitchFamily="66" charset="0"/>
                <a:cs typeface="+mn-cs"/>
              </a:rPr>
              <a:t>Neurexin</a:t>
            </a:r>
            <a:endParaRPr lang="en-US" sz="800" b="0" dirty="0">
              <a:solidFill>
                <a:prstClr val="white"/>
              </a:solidFill>
              <a:latin typeface="Lucida Handwriting" pitchFamily="66" charset="0"/>
              <a:cs typeface="+mn-cs"/>
            </a:endParaRPr>
          </a:p>
        </p:txBody>
      </p:sp>
      <p:pic>
        <p:nvPicPr>
          <p:cNvPr id="1085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3756">
            <a:off x="6308725" y="903288"/>
            <a:ext cx="9398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8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79851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75" y="1135063"/>
            <a:ext cx="101341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+mn-cs"/>
              </a:rPr>
              <a:t>421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2" name="Round Same Side Corner Rectangle 31"/>
          <p:cNvSpPr/>
          <p:nvPr/>
        </p:nvSpPr>
        <p:spPr>
          <a:xfrm flipV="1">
            <a:off x="-130175" y="2549525"/>
            <a:ext cx="6326188" cy="2232025"/>
          </a:xfrm>
          <a:prstGeom prst="round2Same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33" name="Round Same Side Corner Rectangle 32"/>
          <p:cNvSpPr/>
          <p:nvPr/>
        </p:nvSpPr>
        <p:spPr>
          <a:xfrm flipV="1">
            <a:off x="2678113" y="2549525"/>
            <a:ext cx="2435225" cy="2232025"/>
          </a:xfrm>
          <a:prstGeom prst="round2Same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-80963" y="3683000"/>
            <a:ext cx="2849563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Danny Michaelson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Investigation of the Cellular and Molecular mechanisms underlying Alzheimer's Disease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84138" y="3413125"/>
            <a:ext cx="1025526" cy="27781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705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0381" y="2549402"/>
            <a:ext cx="940299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01742">
            <a:off x="2833688" y="2755900"/>
            <a:ext cx="1462087" cy="107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9" name="Picture 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334244">
            <a:off x="3759200" y="3702050"/>
            <a:ext cx="1266825" cy="91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0" name="Rectangle 14"/>
          <p:cNvSpPr>
            <a:spLocks noChangeArrowheads="1"/>
          </p:cNvSpPr>
          <p:nvPr/>
        </p:nvSpPr>
        <p:spPr bwMode="auto">
          <a:xfrm rot="21258124">
            <a:off x="2725738" y="4330700"/>
            <a:ext cx="1073150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Environmental Stimulation</a:t>
            </a:r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 rot="20736917">
            <a:off x="4306888" y="2792413"/>
            <a:ext cx="830262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ApoE4</a:t>
            </a:r>
          </a:p>
        </p:txBody>
      </p:sp>
      <p:pic>
        <p:nvPicPr>
          <p:cNvPr id="108569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262096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7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80185">
            <a:off x="4141788" y="352901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ound Same Side Corner Rectangle 43"/>
          <p:cNvSpPr/>
          <p:nvPr/>
        </p:nvSpPr>
        <p:spPr>
          <a:xfrm>
            <a:off x="-393700" y="4759325"/>
            <a:ext cx="6324600" cy="2232025"/>
          </a:xfrm>
          <a:prstGeom prst="round2Same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45" name="Round Same Side Corner Rectangle 44"/>
          <p:cNvSpPr/>
          <p:nvPr/>
        </p:nvSpPr>
        <p:spPr>
          <a:xfrm>
            <a:off x="2462213" y="4679950"/>
            <a:ext cx="2436812" cy="2232025"/>
          </a:xfrm>
          <a:prstGeom prst="round2Same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 dirty="0">
              <a:solidFill>
                <a:prstClr val="white"/>
              </a:solidFill>
            </a:endParaRP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-15875" y="6024563"/>
            <a:ext cx="2665413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Dr. Pablo Blinder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Structure and function of the neurovascular interface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4763" y="5627688"/>
            <a:ext cx="1027113" cy="2762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417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/>
          <a:stretch/>
        </p:blipFill>
        <p:spPr bwMode="auto">
          <a:xfrm>
            <a:off x="84759" y="4680125"/>
            <a:ext cx="842301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04325">
            <a:off x="2749550" y="4864100"/>
            <a:ext cx="920750" cy="95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11197">
            <a:off x="3384550" y="5822950"/>
            <a:ext cx="1397000" cy="88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8578" name="Picture 7" descr="C:\Users\user\Desktop\push pin gree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468471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14"/>
          <p:cNvSpPr>
            <a:spLocks noChangeArrowheads="1"/>
          </p:cNvSpPr>
          <p:nvPr/>
        </p:nvSpPr>
        <p:spPr bwMode="auto">
          <a:xfrm>
            <a:off x="3641725" y="4968875"/>
            <a:ext cx="1268413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Imaging of the vasculature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533650" y="6573838"/>
            <a:ext cx="159702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Measuring calcium and</a:t>
            </a:r>
          </a:p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 vascular dynamics</a:t>
            </a:r>
          </a:p>
        </p:txBody>
      </p:sp>
      <p:pic>
        <p:nvPicPr>
          <p:cNvPr id="108581" name="Picture 7" descr="C:\Users\user\Desktop\push pin gree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7904">
            <a:off x="3963988" y="5553075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ound Same Side Corner Rectangle 56"/>
          <p:cNvSpPr/>
          <p:nvPr/>
        </p:nvSpPr>
        <p:spPr>
          <a:xfrm flipV="1">
            <a:off x="6554788" y="2241550"/>
            <a:ext cx="2436812" cy="2232025"/>
          </a:xfrm>
          <a:prstGeom prst="round2Same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5167313" y="3465513"/>
            <a:ext cx="2520950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Yoav Gothilf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Genome-wide identification of circadian and light-induced genes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402263" y="3232150"/>
            <a:ext cx="1025525" cy="2762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405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5503923" y="2314473"/>
            <a:ext cx="86281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10858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7658">
            <a:off x="6704013" y="2397125"/>
            <a:ext cx="11239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8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3605213"/>
            <a:ext cx="10826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14"/>
          <p:cNvSpPr>
            <a:spLocks noChangeArrowheads="1"/>
          </p:cNvSpPr>
          <p:nvPr/>
        </p:nvSpPr>
        <p:spPr bwMode="auto">
          <a:xfrm rot="21258124">
            <a:off x="7977188" y="3225800"/>
            <a:ext cx="828675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Zebra Fish</a:t>
            </a:r>
          </a:p>
        </p:txBody>
      </p:sp>
      <p:sp>
        <p:nvSpPr>
          <p:cNvPr id="65" name="Rectangle 14"/>
          <p:cNvSpPr>
            <a:spLocks noChangeArrowheads="1"/>
          </p:cNvSpPr>
          <p:nvPr/>
        </p:nvSpPr>
        <p:spPr bwMode="auto">
          <a:xfrm rot="248950">
            <a:off x="7018338" y="3113088"/>
            <a:ext cx="830262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Pineal Gland</a:t>
            </a:r>
          </a:p>
        </p:txBody>
      </p:sp>
      <p:pic>
        <p:nvPicPr>
          <p:cNvPr id="108590" name="Picture 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2424113"/>
            <a:ext cx="3603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91" name="Picture 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80185">
            <a:off x="8124032" y="3539331"/>
            <a:ext cx="3603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7175500" y="4854575"/>
            <a:ext cx="2401888" cy="19034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4814888" y="5902325"/>
            <a:ext cx="2706687" cy="800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Prof. Dan Frenkel</a:t>
            </a:r>
          </a:p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EEECE1"/>
                </a:solidFill>
                <a:latin typeface="Arial" charset="0"/>
                <a:ea typeface="ＭＳ Ｐゴシック" charset="0"/>
                <a:cs typeface="+mn-cs"/>
                <a:sym typeface="Symbol" charset="0"/>
              </a:rPr>
              <a:t>Glia cells and central nervous system inflammation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340350" y="5589588"/>
            <a:ext cx="1027113" cy="2762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+mn-cs"/>
              </a:rPr>
              <a:t>Sherman 424</a:t>
            </a:r>
            <a:endParaRPr lang="he-IL" sz="120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74" name="Picture 273" descr="100 24h gfap 100 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1357057">
            <a:off x="8323263" y="5545138"/>
            <a:ext cx="966787" cy="72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5" name="Picture 279"/>
          <p:cNvPicPr>
            <a:picLocks noChangeAspect="1" noChangeArrowheads="1"/>
          </p:cNvPicPr>
          <p:nvPr/>
        </p:nvPicPr>
        <p:blipFill rotWithShape="1">
          <a:blip r:embed="rId17"/>
          <a:srcRect r="2993" b="5911"/>
          <a:stretch/>
        </p:blipFill>
        <p:spPr bwMode="auto">
          <a:xfrm>
            <a:off x="7332663" y="5719763"/>
            <a:ext cx="858837" cy="70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6" name="Picture 28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1207046">
            <a:off x="7351713" y="4954588"/>
            <a:ext cx="898525" cy="70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7" name="Rectangle 14"/>
          <p:cNvSpPr>
            <a:spLocks noChangeArrowheads="1"/>
          </p:cNvSpPr>
          <p:nvPr/>
        </p:nvSpPr>
        <p:spPr bwMode="auto">
          <a:xfrm rot="20661689">
            <a:off x="8328025" y="4959350"/>
            <a:ext cx="1266825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Microglia Phagocytosis</a:t>
            </a:r>
          </a:p>
        </p:txBody>
      </p:sp>
      <p:sp>
        <p:nvSpPr>
          <p:cNvPr id="78" name="Rectangle 14"/>
          <p:cNvSpPr>
            <a:spLocks noChangeArrowheads="1"/>
          </p:cNvSpPr>
          <p:nvPr/>
        </p:nvSpPr>
        <p:spPr bwMode="auto">
          <a:xfrm rot="20555143">
            <a:off x="8440738" y="6369050"/>
            <a:ext cx="828675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Astrocyte Activation</a:t>
            </a:r>
          </a:p>
        </p:txBody>
      </p:sp>
      <p:sp>
        <p:nvSpPr>
          <p:cNvPr id="79" name="Rectangle 14"/>
          <p:cNvSpPr>
            <a:spLocks noChangeArrowheads="1"/>
          </p:cNvSpPr>
          <p:nvPr/>
        </p:nvSpPr>
        <p:spPr bwMode="auto">
          <a:xfrm>
            <a:off x="7316788" y="6413500"/>
            <a:ext cx="1035050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white"/>
                </a:solidFill>
                <a:latin typeface="Lucida Handwriting" pitchFamily="66" charset="0"/>
                <a:cs typeface="+mn-cs"/>
              </a:rPr>
              <a:t>Cerebrovascular amyloid</a:t>
            </a:r>
          </a:p>
        </p:txBody>
      </p:sp>
      <p:pic>
        <p:nvPicPr>
          <p:cNvPr id="108601" name="Picture 11" descr="C:\Users\user\Desktop\push pin orange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53576">
            <a:off x="8394700" y="5360988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602" name="Picture 11" descr="C:\Users\user\Desktop\push pin orang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53576">
            <a:off x="7747000" y="5029200"/>
            <a:ext cx="360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/>
          </a:blip>
          <a:srcRect r="5591"/>
          <a:stretch/>
        </p:blipFill>
        <p:spPr bwMode="auto">
          <a:xfrm>
            <a:off x="5303446" y="4595433"/>
            <a:ext cx="896886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/>
          </a:blip>
          <a:srcRect/>
          <a:stretch/>
        </p:blipFill>
        <p:spPr bwMode="auto">
          <a:xfrm>
            <a:off x="-35661" y="50236"/>
            <a:ext cx="928572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81" name="Rectangle 80"/>
          <p:cNvSpPr/>
          <p:nvPr/>
        </p:nvSpPr>
        <p:spPr>
          <a:xfrm>
            <a:off x="2120900" y="760411"/>
            <a:ext cx="2660650" cy="18430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 b="0">
              <a:solidFill>
                <a:prstClr val="white"/>
              </a:solidFill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rot="20675560">
            <a:off x="2300362" y="900054"/>
            <a:ext cx="1008062" cy="75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3" name="Picture 7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382559">
            <a:off x="3663851" y="1063515"/>
            <a:ext cx="973531" cy="81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25"/>
          <a:srcRect l="21437" t="8347" r="17854" b="47818"/>
          <a:stretch>
            <a:fillRect/>
          </a:stretch>
        </p:blipFill>
        <p:spPr bwMode="auto">
          <a:xfrm>
            <a:off x="2873336" y="1929018"/>
            <a:ext cx="1155777" cy="62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67" y="1720350"/>
            <a:ext cx="12985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54" y="1951037"/>
            <a:ext cx="18415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5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0800000" flipV="1">
            <a:off x="-1187450" y="-146050"/>
            <a:ext cx="12620625" cy="34734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rgbClr val="FFFF00"/>
                </a:solidFill>
              </a:rPr>
              <a:t>Dr. Tom Schonberg</a:t>
            </a:r>
          </a:p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prstClr val="white"/>
              </a:solidFill>
            </a:endParaRPr>
          </a:p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white"/>
                </a:solidFill>
              </a:rPr>
              <a:t>MRI in human:</a:t>
            </a:r>
          </a:p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white"/>
                </a:solidFill>
              </a:rPr>
              <a:t>                                  neural basis of value-based decision making in </a:t>
            </a:r>
            <a:r>
              <a:rPr lang="en-US" b="0" dirty="0" err="1">
                <a:solidFill>
                  <a:prstClr val="white"/>
                </a:solidFill>
              </a:rPr>
              <a:t>humnan</a:t>
            </a:r>
            <a:r>
              <a:rPr lang="en-US" b="0" dirty="0">
                <a:solidFill>
                  <a:prstClr val="white"/>
                </a:solidFill>
              </a:rPr>
              <a:t> </a:t>
            </a:r>
            <a:endParaRPr lang="he-IL" b="0" dirty="0">
              <a:solidFill>
                <a:prstClr val="white"/>
              </a:solidFill>
            </a:endParaRPr>
          </a:p>
        </p:txBody>
      </p:sp>
      <p:sp>
        <p:nvSpPr>
          <p:cNvPr id="1095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he-IL" smtClean="0"/>
          </a:p>
        </p:txBody>
      </p:sp>
      <p:pic>
        <p:nvPicPr>
          <p:cNvPr id="10957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074738"/>
            <a:ext cx="192563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1155700"/>
            <a:ext cx="1558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 Same Side Corner Rectangle 9"/>
          <p:cNvSpPr/>
          <p:nvPr/>
        </p:nvSpPr>
        <p:spPr>
          <a:xfrm rot="10800000" flipV="1">
            <a:off x="-1604963" y="3327400"/>
            <a:ext cx="12622213" cy="36226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rgbClr val="FFFF00"/>
                </a:solidFill>
              </a:rPr>
              <a:t>         Dr. Anan Moran</a:t>
            </a:r>
          </a:p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prstClr val="white"/>
              </a:solidFill>
            </a:endParaRPr>
          </a:p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white"/>
                </a:solidFill>
              </a:rPr>
              <a:t>How ensembles of neurons collaboratively process taste information to drive behavior,</a:t>
            </a:r>
          </a:p>
          <a:p>
            <a:pPr algn="ctr"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white"/>
                </a:solidFill>
              </a:rPr>
              <a:t> and how experience adaptively change their activity.</a:t>
            </a:r>
          </a:p>
        </p:txBody>
      </p:sp>
      <p:pic>
        <p:nvPicPr>
          <p:cNvPr id="10957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3327400"/>
            <a:ext cx="1473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27400"/>
            <a:ext cx="27432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780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he-IL" altLang="he-IL" sz="4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שאלות ??</a:t>
            </a:r>
            <a:r>
              <a:rPr lang="en-US" altLang="he-IL" sz="4800" b="1" dirty="0">
                <a:solidFill>
                  <a:srgbClr val="3366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altLang="he-IL" sz="4800" b="1" dirty="0">
                <a:solidFill>
                  <a:srgbClr val="3366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he-I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27" y="1363753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1249363"/>
            <a:ext cx="8280400" cy="3403600"/>
          </a:xfrm>
          <a:prstGeom prst="flowChartAlternateProcess">
            <a:avLst/>
          </a:prstGeom>
          <a:gradFill rotWithShape="1">
            <a:gsLst>
              <a:gs pos="0">
                <a:srgbClr val="0287CA">
                  <a:gamma/>
                  <a:shade val="46275"/>
                  <a:invGamma/>
                </a:srgbClr>
              </a:gs>
              <a:gs pos="100000">
                <a:srgbClr val="0287C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EEEF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EEEF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EEEF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EEEF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EEEF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5pPr>
            <a:lvl6pPr marL="45720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6pPr>
            <a:lvl7pPr marL="91440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7pPr>
            <a:lvl8pPr marL="137160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8pPr>
            <a:lvl9pPr marL="182880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נציגי המחלקות וראשי המסלולים עומדים לרשותכם לקבלת מידע נוסף....</a:t>
            </a:r>
            <a:b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e-I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להתראות ובהצלחה!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DADAD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773778" y="5787785"/>
            <a:ext cx="5295700" cy="1081465"/>
            <a:chOff x="3087735" y="5724754"/>
            <a:chExt cx="5696225" cy="1101209"/>
          </a:xfrm>
        </p:grpSpPr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7731424" y="5724754"/>
              <a:ext cx="1052536" cy="1101209"/>
              <a:chOff x="7517850" y="4536817"/>
              <a:chExt cx="1377037" cy="1440717"/>
            </a:xfrm>
          </p:grpSpPr>
          <p:pic>
            <p:nvPicPr>
              <p:cNvPr id="22" name="Picture 32" descr="https://encrypted-tbn3.google.com/images?q=tbn:ANd9GcQnqT6RHNAhXdXWne_D4Ay5UCUcH9aTFa-dNbc-FdXgo2QPtpFM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7596188" y="4536817"/>
                <a:ext cx="1298699" cy="1213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7517850" y="5589240"/>
                <a:ext cx="1321007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מולקולארית</a:t>
                </a:r>
              </a:p>
            </p:txBody>
          </p:sp>
        </p:grp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6795951" y="5724754"/>
              <a:ext cx="995350" cy="1101209"/>
              <a:chOff x="6795951" y="5724754"/>
              <a:chExt cx="995350" cy="1101209"/>
            </a:xfrm>
          </p:grpSpPr>
          <p:pic>
            <p:nvPicPr>
              <p:cNvPr id="20" name="Picture 30" descr="https://encrypted-tbn3.google.com/images?q=tbn:ANd9GcSxNMZHzBHI9UqrNGNjG-U7ZpCtyX9VqOkOpfF-BtSy7EhBW9de-EN5CVrj4Q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795951" y="5724754"/>
                <a:ext cx="99535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6903483" y="6529171"/>
                <a:ext cx="770112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ביוכימיה</a:t>
                </a:r>
              </a:p>
            </p:txBody>
          </p:sp>
        </p:grpSp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5847266" y="5724754"/>
              <a:ext cx="984976" cy="1088316"/>
              <a:chOff x="5847266" y="5724754"/>
              <a:chExt cx="984976" cy="1088316"/>
            </a:xfrm>
          </p:grpSpPr>
          <p:pic>
            <p:nvPicPr>
              <p:cNvPr id="18" name="Picture 17" descr="Arabidopsis.jpg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5892668" y="5724754"/>
                <a:ext cx="887518" cy="9278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5847266" y="6516278"/>
                <a:ext cx="984976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מדעי הצמח</a:t>
                </a:r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4923861" y="5724754"/>
              <a:ext cx="917447" cy="1088543"/>
              <a:chOff x="4923861" y="5724754"/>
              <a:chExt cx="917447" cy="1088543"/>
            </a:xfrm>
          </p:grpSpPr>
          <p:pic>
            <p:nvPicPr>
              <p:cNvPr id="16" name="Picture 28" descr="http://www.wordans.com/wordansfiles/product_previews/2011/12/11/3163/3163_650.jpg?1323582068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4976198" y="5724754"/>
                <a:ext cx="865110" cy="910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923861" y="6505664"/>
                <a:ext cx="843542" cy="307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זואולוגיה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3993342" y="5724754"/>
              <a:ext cx="982856" cy="1101209"/>
              <a:chOff x="2627301" y="4536817"/>
              <a:chExt cx="1285875" cy="1440717"/>
            </a:xfrm>
          </p:grpSpPr>
          <p:pic>
            <p:nvPicPr>
              <p:cNvPr id="14" name="Picture 26" descr="https://encrypted-tbn0.google.com/images?q=tbn:ANd9GcR0UUFdnUJwOyk2df58h9kEqfv2uqL42az4uSBSJiOp35IyjbvN3vXqAA0ybw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627301" y="4536817"/>
                <a:ext cx="1285875" cy="1285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2894926" y="5589240"/>
                <a:ext cx="679918" cy="38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נוירו'</a:t>
                </a:r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3087735" y="5724754"/>
              <a:ext cx="961015" cy="1097382"/>
              <a:chOff x="3087735" y="5724754"/>
              <a:chExt cx="961015" cy="1097382"/>
            </a:xfrm>
          </p:grpSpPr>
          <p:pic>
            <p:nvPicPr>
              <p:cNvPr id="12" name="Picture 24" descr="https://encrypted-tbn3.google.com/images?q=tbn:ANd9GcTvdsB2fPrUlNYtvKWs1AJ-hgQLPV8Vr_S40Yn4BGo56h00LddKnzAbJ8BBdg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3087735" y="5724754"/>
                <a:ext cx="961015" cy="99741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122896" y="6525344"/>
                <a:ext cx="844309" cy="296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ct val="75000"/>
                  </a:spcBef>
                  <a:buFont typeface="Wingdings" pitchFamily="2" charset="2"/>
                  <a:buChar char="§"/>
                  <a:defRPr sz="2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ct val="50000"/>
                  </a:spcBef>
                  <a:buFont typeface="Wingdings" pitchFamily="2" charset="2"/>
                  <a:buChar char="ú"/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ct val="50000"/>
                  </a:spcBef>
                  <a:buSzPct val="60000"/>
                  <a:buChar char="o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ct val="5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altLang="he-IL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חקר התא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50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להיות סטודנט בפקולטה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שי </a:t>
            </a:r>
            <a:r>
              <a:rPr lang="he-I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ברמסון</a:t>
            </a:r>
            <a:endParaRPr lang="he-I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45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2" name="Group 2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280419"/>
              </p:ext>
            </p:extLst>
          </p:nvPr>
        </p:nvGraphicFramePr>
        <p:xfrm>
          <a:off x="684213" y="1011238"/>
          <a:ext cx="7993062" cy="5453264"/>
        </p:xfrm>
        <a:graphic>
          <a:graphicData uri="http://schemas.openxmlformats.org/drawingml/2006/table">
            <a:tbl>
              <a:tblPr/>
              <a:tblGrid>
                <a:gridCol w="2374900"/>
                <a:gridCol w="865187"/>
                <a:gridCol w="1152525"/>
                <a:gridCol w="1582738"/>
                <a:gridCol w="2017712"/>
              </a:tblGrid>
              <a:tr h="30302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מייל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טלפון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חדר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שם היועץ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מסלול לימודים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644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yossiy@post.tau.ac.il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7304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בניין מחקר, גן זואולוגי</a:t>
                      </a:r>
                      <a:endParaRPr kumimoji="0" lang="he-I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ד"ר יוסי יובל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אקולוגיה ואיכות סביבה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69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gidifl@post.tau.ac.il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7524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גרין 234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פרופ' גדעון </a:t>
                      </a:r>
                      <a:r>
                        <a:rPr kumimoji="0" lang="he-IL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פלמינגר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ביוטכנולוגיה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02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TsaffyZ@tauex.tau.ac.il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7192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שרמן</a:t>
                      </a: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 520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ד"ר צפריר צור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ביוכימיה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326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peer@post.tau.ac.il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7925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בריטניה 226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פרופ' דן פאר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ביולוגיה של התא ואימונולוגיה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69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jberman@post.tau.ac.il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7633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בריטניה 418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פרופ' יהודית ברמן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גנטיקה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572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frida@post.tau.ac.il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6080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שרמן</a:t>
                      </a: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 304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ד"ר פרידה בן עמי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זואולוגיה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69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lpavni@post.tau.ac.il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9840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בריטניה 628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פרופ' עדי אבני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מדעי הצמח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71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GilS@tauex.tau.ac.il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5287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בריטניה 417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פרופ' גיל סגל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מיקרוביולוגיה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69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lironit@post.tau.ac.il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6801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שרמן</a:t>
                      </a: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 728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פרופ' רונית פנקס - קרמרסקי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נוירוביולוגיה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620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itaymay@post.tau.ac.il</a:t>
                      </a:r>
                      <a:endParaRPr kumimoji="0" lang="he-I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lilach.hadany@gmail.com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7212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9831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בריטניה 608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בריטניה 408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ד"ר איתי מירוז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פרופ' לילך הדני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ביולוגיה </a:t>
                      </a:r>
                      <a:r>
                        <a:rPr kumimoji="0" lang="he-IL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תאורטית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 ומתמטית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04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iftachn@post.tau.ac.il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5900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שרמן 506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ד"ר יפתח נחמן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ביואיפורמטיקה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haroni" pitchFamily="2" charset="-79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haroni" pitchFamily="2" charset="-79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כותרת 1"/>
          <p:cNvSpPr txBox="1">
            <a:spLocks/>
          </p:cNvSpPr>
          <p:nvPr/>
        </p:nvSpPr>
        <p:spPr bwMode="auto">
          <a:xfrm>
            <a:off x="0" y="0"/>
            <a:ext cx="9150350" cy="654050"/>
          </a:xfrm>
          <a:prstGeom prst="rect">
            <a:avLst/>
          </a:prstGeom>
          <a:gradFill rotWithShape="1">
            <a:gsLst>
              <a:gs pos="0">
                <a:srgbClr val="0287CA">
                  <a:gamma/>
                  <a:shade val="46275"/>
                  <a:invGamma/>
                </a:srgbClr>
              </a:gs>
              <a:gs pos="100000">
                <a:srgbClr val="0287C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e-IL" sz="4000" b="1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המדרשה ללימודים מתקדמים</a:t>
            </a:r>
          </a:p>
        </p:txBody>
      </p:sp>
    </p:spTree>
    <p:extLst>
      <p:ext uri="{BB962C8B-B14F-4D97-AF65-F5344CB8AC3E}">
        <p14:creationId xmlns:p14="http://schemas.microsoft.com/office/powerpoint/2010/main" val="1023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33265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j-ea"/>
                <a:cs typeface="Arial"/>
              </a:rPr>
              <a:t>נושאי מחקר מרכזיים בפקולטה</a:t>
            </a:r>
            <a:endParaRPr kumimoji="0" lang="he-IL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1960" y="1163652"/>
            <a:ext cx="4572000" cy="45612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מיקרוביולוגיה / וירולוגיה</a:t>
            </a:r>
            <a:r>
              <a:rPr kumimoji="0" lang="en-US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ביופיסיקה</a:t>
            </a: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וביולוגיה מבנית</a:t>
            </a:r>
            <a:endParaRPr kumimoji="0" lang="en-US" altLang="he-IL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ביוטכנולוגיה</a:t>
            </a:r>
            <a:endParaRPr kumimoji="0" lang="en-US" altLang="he-IL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ננוביוטכנולוגיה</a:t>
            </a:r>
            <a:endParaRPr kumimoji="0" lang="en-US" altLang="he-IL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גנטיקה</a:t>
            </a:r>
            <a:endParaRPr kumimoji="0" lang="en-US" altLang="he-IL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ביואינפורמטיקה</a:t>
            </a:r>
            <a:endParaRPr kumimoji="0" lang="en-US" altLang="he-IL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ביולוגיה מערכתית ואבולוציה</a:t>
            </a:r>
            <a:r>
              <a:rPr kumimoji="0" lang="en-US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אקולוגיה וסביבה</a:t>
            </a:r>
            <a:endParaRPr kumimoji="0" lang="en-US" altLang="he-IL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marR="0" lvl="0" indent="-342900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התנהגות בעלי חיים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214" y="1163652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ביולוגיה ימית</a:t>
            </a:r>
            <a:endParaRPr lang="en-US" altLang="he-IL" sz="2400" b="1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lvl="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מדעי הצמח – גנטיקה מולקולרית והתפתחות בצמחים</a:t>
            </a:r>
            <a:endParaRPr lang="en-US" altLang="he-IL" sz="2400" b="1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lvl="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חקר הסרטן</a:t>
            </a:r>
            <a:endParaRPr lang="en-US" altLang="he-IL" sz="2400" b="1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lvl="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מדעי העצב וחקר המוח</a:t>
            </a:r>
            <a:endParaRPr lang="en-US" altLang="he-IL" sz="2400" b="1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lvl="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he-IL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הדמיה ברמה מולקולרית, תאית בחיות</a:t>
            </a:r>
            <a:endParaRPr lang="en-US" altLang="he-IL" sz="2400" b="1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lvl="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he-IL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ביולוגיה של התא ואימונולוגיה</a:t>
            </a:r>
          </a:p>
          <a:p>
            <a:pPr marL="514350" lvl="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he-IL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ביולוגיה חישובית</a:t>
            </a:r>
          </a:p>
          <a:p>
            <a:pPr marL="514350" lvl="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he-IL" altLang="he-IL" sz="2400" b="1" kern="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נוירוביולוגיה</a:t>
            </a:r>
            <a:r>
              <a:rPr lang="he-IL" altLang="he-IL" sz="2400" b="1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he-IL" sz="2400" b="1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616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517232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568" y="1124744"/>
            <a:ext cx="7776864" cy="4054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b="1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מסלול ישיר רגיל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</a:pP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מעבר לדוקטורט אחרי שנה ראשונה בתואר שני (תואר "בוגר" בציון משוקלל של 85 לפחות והשלמת 20 ש"ס לפחות מלימודי התואר השני בציון ממוצע של 90 או יותר.)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II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he-IL" altLang="he-IL" b="1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מסלול ישיר מהיר למצטיינים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</a:pP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מיועד לתלמידים שהיו מצטיינים במיוחד במהלך התואר הראשון</a:t>
            </a:r>
            <a:endParaRPr lang="en-US" altLang="he-IL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ההרשמה למסלול במזכירות המדרשה</a:t>
            </a:r>
            <a:endParaRPr lang="en-US" altLang="he-IL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</a:pP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כל תלמידי המסלול הישיר</a:t>
            </a:r>
            <a:r>
              <a:rPr lang="en-US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יקבלו לאחר המעבר לשלב ב' תואר שני ללא תזה.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</a:pP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לשם כך עליהם להשלים את מכסת שעות הלימוד ל 22</a:t>
            </a:r>
            <a:r>
              <a:rPr lang="en-US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e-IL" altLang="he-IL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ש"ס (בשנה הראשונה לדוקטורט) + 4 ש"ס נוספות עבור הגשת פרויקט מחקר ומעבר בחינת כשירות.</a:t>
            </a:r>
            <a:endParaRPr lang="en-US" altLang="he-IL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116632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מסלולי לימוד ישירים לדוקטורט</a:t>
            </a:r>
            <a:endParaRPr kumimoji="0" lang="he-IL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1376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517232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מעוגל 2"/>
          <p:cNvSpPr>
            <a:spLocks noChangeArrowheads="1"/>
          </p:cNvSpPr>
          <p:nvPr/>
        </p:nvSpPr>
        <p:spPr bwMode="auto">
          <a:xfrm>
            <a:off x="1331913" y="1268413"/>
            <a:ext cx="7416800" cy="263048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מחלקות הפקולטה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למדעי החיים </a:t>
            </a:r>
            <a:r>
              <a:rPr kumimoji="0" lang="en-US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he-I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endParaRPr kumimoji="0" lang="he-IL" altLang="he-IL" sz="4800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4005064"/>
            <a:ext cx="570706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26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517232"/>
            <a:ext cx="374441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מעוגל 2"/>
          <p:cNvSpPr>
            <a:spLocks noChangeArrowheads="1"/>
          </p:cNvSpPr>
          <p:nvPr/>
        </p:nvSpPr>
        <p:spPr bwMode="auto">
          <a:xfrm>
            <a:off x="1159273" y="404664"/>
            <a:ext cx="7200800" cy="453650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 anchor="ctr"/>
          <a:lstStyle>
            <a:lvl1pPr eaLnBrk="0" hangingPunct="0">
              <a:lnSpc>
                <a:spcPct val="90000"/>
              </a:lnSpc>
              <a:spcBef>
                <a:spcPct val="75000"/>
              </a:spcBef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ú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5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50000"/>
              </a:spcBef>
              <a:buSzPct val="60000"/>
              <a:buChar char="o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5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he-IL" altLang="he-IL" sz="4800" dirty="0">
                <a:solidFill>
                  <a:srgbClr val="00B050"/>
                </a:solidFill>
              </a:rPr>
              <a:t>המחלקה למיקרוביולוגיה מולקולרית וביוטכנולוגיה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he-IL" altLang="he-IL" sz="3600" dirty="0">
                <a:solidFill>
                  <a:srgbClr val="00B050"/>
                </a:solidFill>
              </a:rPr>
              <a:t>המסלול  לגנטיקה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he-IL" altLang="he-IL" sz="3600" dirty="0">
                <a:solidFill>
                  <a:srgbClr val="00B050"/>
                </a:solidFill>
              </a:rPr>
              <a:t>המסלול בביוטכנולוגיה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he-IL" altLang="he-IL" sz="3600" dirty="0">
                <a:solidFill>
                  <a:srgbClr val="00B050"/>
                </a:solidFill>
              </a:rPr>
              <a:t>המסלול </a:t>
            </a:r>
            <a:r>
              <a:rPr lang="he-IL" altLang="he-IL" sz="3600" dirty="0" smtClean="0">
                <a:solidFill>
                  <a:srgbClr val="00B050"/>
                </a:solidFill>
              </a:rPr>
              <a:t>במיקרוביולוגיה</a:t>
            </a:r>
          </a:p>
        </p:txBody>
      </p:sp>
      <p:pic>
        <p:nvPicPr>
          <p:cNvPr id="43" name="Picture 32" descr="https://encrypted-tbn3.google.com/images?q=tbn:ANd9GcQnqT6RHNAhXdXWne_D4Ay5UCUcH9aTFa-dNbc-FdXgo2QPtpFM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2924944"/>
            <a:ext cx="2464387" cy="23046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699792" y="49435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ד"ר ענת הרשקוביץ</a:t>
            </a:r>
            <a:endParaRPr lang="he-IL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9440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</TotalTime>
  <Words>1808</Words>
  <Application>Microsoft Office PowerPoint</Application>
  <PresentationFormat>On-screen Show (4:3)</PresentationFormat>
  <Paragraphs>469</Paragraphs>
  <Slides>43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ברוכים הבאים ליום הפתוח בפקולטה למדעי החיים ע"ש ג'ורג' ס. וייז</vt:lpstr>
      <vt:lpstr>רישום וקבלה ללימודי תואר שני</vt:lpstr>
      <vt:lpstr> הליכי קבלה</vt:lpstr>
      <vt:lpstr>מסלולי הלימוד האפשריים לתואר שני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שאלות ?? </vt:lpstr>
      <vt:lpstr>להיות סטודנט בפקולטה</vt:lpstr>
    </vt:vector>
  </TitlesOfParts>
  <Company>Tel Aviv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ברוכים הבאים ליום הפתוח בפקולטה למדעי החיים ע"ש ג'ורג' ס. וייז</dc:title>
  <dc:creator>RavitV</dc:creator>
  <cp:lastModifiedBy>RavitV</cp:lastModifiedBy>
  <cp:revision>82</cp:revision>
  <cp:lastPrinted>2016-01-12T08:59:10Z</cp:lastPrinted>
  <dcterms:created xsi:type="dcterms:W3CDTF">2016-01-12T08:52:09Z</dcterms:created>
  <dcterms:modified xsi:type="dcterms:W3CDTF">2016-02-04T10:58:37Z</dcterms:modified>
</cp:coreProperties>
</file>